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A897-64C8-8DC0-DF1B-81A6BBFB4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9B105-50DF-FFE2-EAF4-68B1386DC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1A928-0AA0-0BB6-D5F0-8C0B4C95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693-2FCC-A846-93DC-2D73F1AD61D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C2C97-E2A0-7F75-EDB3-F1BE6E54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E2897-C93C-0870-B6D9-1D25C472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BE4E-F203-5E4B-B990-9D8752BE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6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EE2D-1A62-A18B-1CFB-CB12D9C3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FBA04-4D08-4ABC-C452-473ABFAB3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1E0F7-F4ED-98F1-EF4D-A89F7A39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693-2FCC-A846-93DC-2D73F1AD61D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580EF-E1B8-9A8B-DE0A-98B3E840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62878-C228-0A7A-FCF3-0B1F8A03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BE4E-F203-5E4B-B990-9D8752BE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7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85C1C-8BCA-1893-244D-B092BF42C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F7F4C-E05F-E6E9-D29F-AF0CFE3F4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FAD6-EF1E-531E-C30A-428E183A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693-2FCC-A846-93DC-2D73F1AD61D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F5F08-98F3-6D5D-3D62-ABF51EEE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48030-4D6E-8D6B-981F-59C11A28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BE4E-F203-5E4B-B990-9D8752BE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84FA-C086-C502-9625-45BC6206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1462-7988-1F38-8ECC-ADF06A8E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FFE50-4777-9618-9FDA-5FDF5C13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693-2FCC-A846-93DC-2D73F1AD61D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3A626-62A6-3D82-15D1-0B3F099E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396E6-DDD9-0CEF-FA29-314320DA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BE4E-F203-5E4B-B990-9D8752BE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6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5F3D-AB69-79C6-DD28-C8245E40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34E65-8F4A-4115-1A24-98513DCA6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124C-4867-CF71-3F1A-1DDC48EF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693-2FCC-A846-93DC-2D73F1AD61D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4CDFB-CCA1-C592-A61A-6D2FBFC8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DBE51-4D36-1E7C-65B1-2E4C316F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BE4E-F203-5E4B-B990-9D8752BE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3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BEEC-6D6B-2AF0-B92C-DD1D15B4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B77F8-493C-84C4-B4C9-1859906D5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8D692-8BEC-66AB-AD91-73FD561EF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CD4EE-4124-E15B-4EA3-E5A676EB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693-2FCC-A846-93DC-2D73F1AD61D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31D40-026D-3CFC-612B-F4F5055A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F55B1-5858-4608-7418-EC32CE2B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BE4E-F203-5E4B-B990-9D8752BE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8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2F1-735C-5525-67B0-9BA6E4CB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857D0-744E-F1CA-B698-494683AC6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2CB59-F578-54AA-046D-A16F1359E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94BD9-6A3B-8C50-1A5F-86FB07EC2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8D7BD-98EF-670B-F29A-007E9C097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A0418-1D0A-0557-1C75-8C84C824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693-2FCC-A846-93DC-2D73F1AD61D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BC495-2EE5-391C-A69B-12682BA5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C6F12-0554-D752-4462-0D067128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BE4E-F203-5E4B-B990-9D8752BE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6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7716-5652-555E-AD34-01BF059D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8D88E-71CB-188D-DF96-09428914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693-2FCC-A846-93DC-2D73F1AD61D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D688F-93EC-CDCE-07AE-9D512295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4ECF0-BE4D-BF1C-4D1A-5A7CC7EC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BE4E-F203-5E4B-B990-9D8752BE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3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4DFCA-2B3F-931B-9539-F99E62A2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693-2FCC-A846-93DC-2D73F1AD61D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0E0B5-4922-020D-9C8E-A911A023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FE057-4334-77F7-01CB-21C61DCD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BE4E-F203-5E4B-B990-9D8752BE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6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58D2-30B0-2A06-74F1-3A470503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F24A-412F-F3B1-7CA1-01943974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AFAF3-8006-5FD2-4320-41961F218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A6A8B-B4A2-3227-A69F-9175D61A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693-2FCC-A846-93DC-2D73F1AD61D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AE7C0-F8D5-A322-27FB-C720D976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BA1CC-12AA-3C46-FA82-F5D61FE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BE4E-F203-5E4B-B990-9D8752BE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8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E53C-EBBC-D20E-535D-0F54197A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7700B-0D08-84BA-8508-4586C53C4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09AA1-4571-87BC-7718-FCC42E29D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6204C-C621-E750-F876-7704950F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A693-2FCC-A846-93DC-2D73F1AD61D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76E3D-1C35-C74A-F869-350856D7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4E24F-CA86-6242-3992-0172D9D9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BE4E-F203-5E4B-B990-9D8752BE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D5E7E-15C9-47FA-511F-E74408CB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50D71-A0D1-BB37-7C91-903328FE7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1C88-B605-94B4-3CE2-2D2B20893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F9A693-2FCC-A846-93DC-2D73F1AD61D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0D3CA-63A4-A7E5-0DEF-FC297D57E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BC461-415A-6038-FD77-46533C833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7CBE4E-F203-5E4B-B990-9D8752BE6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6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E93C-2382-2CFB-0BDF-3BF09872A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D65E5-99D4-C509-6101-A856CC30E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C267-3F41-9AAF-82C0-8D71C2E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A2E2-8DA2-DC8E-E246-5B08D2968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03" y="2130521"/>
            <a:ext cx="11539297" cy="472747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5. **Deployment**: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   - **Model Serving**: 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     - **</a:t>
            </a:r>
            <a:r>
              <a:rPr lang="en-IN" sz="2600" dirty="0" err="1">
                <a:latin typeface="Aharoni" panose="02000000000000000000" pitchFamily="2" charset="0"/>
              </a:rPr>
              <a:t>TensorFlow</a:t>
            </a:r>
            <a:r>
              <a:rPr lang="en-IN" sz="2600" dirty="0">
                <a:latin typeface="Aharoni" panose="02000000000000000000" pitchFamily="2" charset="0"/>
              </a:rPr>
              <a:t> Serving** or **</a:t>
            </a:r>
            <a:r>
              <a:rPr lang="en-IN" sz="2600" dirty="0" err="1">
                <a:latin typeface="Aharoni" panose="02000000000000000000" pitchFamily="2" charset="0"/>
              </a:rPr>
              <a:t>TorchServe</a:t>
            </a:r>
            <a:r>
              <a:rPr lang="en-IN" sz="2600" dirty="0">
                <a:latin typeface="Aharoni" panose="02000000000000000000" pitchFamily="2" charset="0"/>
              </a:rPr>
              <a:t>** for serving models in production.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     - **</a:t>
            </a:r>
            <a:r>
              <a:rPr lang="en-IN" sz="2600" dirty="0" err="1">
                <a:latin typeface="Aharoni" panose="02000000000000000000" pitchFamily="2" charset="0"/>
              </a:rPr>
              <a:t>FastAPI</a:t>
            </a:r>
            <a:r>
              <a:rPr lang="en-IN" sz="2600" dirty="0">
                <a:latin typeface="Aharoni" panose="02000000000000000000" pitchFamily="2" charset="0"/>
              </a:rPr>
              <a:t>** or **Flask** for creating RESTful APIs.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   - **Containerization**: Docker for packaging the model and its dependencies.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   - **Orchestration**: Kubernetes for managing containerized applications at scale.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 6. **User Interface**: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   - **Frontend Technologies**: 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     - **HTML**for building the user interface.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     - **</a:t>
            </a:r>
            <a:r>
              <a:rPr lang="en-IN" sz="2600" dirty="0" err="1">
                <a:latin typeface="Aharoni" panose="02000000000000000000" pitchFamily="2" charset="0"/>
              </a:rPr>
              <a:t>React.js</a:t>
            </a:r>
            <a:r>
              <a:rPr lang="en-IN" sz="2600" dirty="0">
                <a:latin typeface="Aharoni" panose="02000000000000000000" pitchFamily="2" charset="0"/>
              </a:rPr>
              <a:t>** or **</a:t>
            </a:r>
            <a:r>
              <a:rPr lang="en-IN" sz="2600" dirty="0" err="1">
                <a:latin typeface="Aharoni" panose="02000000000000000000" pitchFamily="2" charset="0"/>
              </a:rPr>
              <a:t>Vue.js</a:t>
            </a:r>
            <a:r>
              <a:rPr lang="en-IN" sz="2600" dirty="0">
                <a:latin typeface="Aharoni" panose="02000000000000000000" pitchFamily="2" charset="0"/>
              </a:rPr>
              <a:t>** for creating dynamic and responsive web applications.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   - **File Handling**: Libraries like </a:t>
            </a:r>
            <a:r>
              <a:rPr lang="en-IN" sz="2600" dirty="0" err="1">
                <a:latin typeface="Aharoni" panose="02000000000000000000" pitchFamily="2" charset="0"/>
              </a:rPr>
              <a:t>Dropzone.js</a:t>
            </a:r>
            <a:r>
              <a:rPr lang="en-IN" sz="2600" dirty="0">
                <a:latin typeface="Aharoni" panose="02000000000000000000" pitchFamily="2" charset="0"/>
              </a:rPr>
              <a:t> for image upload functionality.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 7. **Post-Deployment**: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   - **Monitoring**: Tools like Prometheus and </a:t>
            </a:r>
            <a:r>
              <a:rPr lang="en-IN" sz="2600" dirty="0" err="1">
                <a:latin typeface="Aharoni" panose="02000000000000000000" pitchFamily="2" charset="0"/>
              </a:rPr>
              <a:t>Grafana</a:t>
            </a:r>
            <a:r>
              <a:rPr lang="en-IN" sz="2600" dirty="0">
                <a:latin typeface="Aharoni" panose="02000000000000000000" pitchFamily="2" charset="0"/>
              </a:rPr>
              <a:t> for monitoring performance and system health.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   - **Continuous Integration/Continuous Deployment (CI/CD)**: Jenkins, GitHub Actions, or </a:t>
            </a:r>
            <a:r>
              <a:rPr lang="en-IN" sz="2600" dirty="0" err="1">
                <a:latin typeface="Aharoni" panose="02000000000000000000" pitchFamily="2" charset="0"/>
              </a:rPr>
              <a:t>GitLab</a:t>
            </a:r>
            <a:r>
              <a:rPr lang="en-IN" sz="2600" dirty="0">
                <a:latin typeface="Aharoni" panose="02000000000000000000" pitchFamily="2" charset="0"/>
              </a:rPr>
              <a:t> CI for automated testing and deployment.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 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These technologies provide a comprehensive toolkit for developing, training, deploying, and maintaining a machine learning model for correcting pixelated images.</a:t>
            </a:r>
          </a:p>
        </p:txBody>
      </p:sp>
    </p:spTree>
    <p:extLst>
      <p:ext uri="{BB962C8B-B14F-4D97-AF65-F5344CB8AC3E}">
        <p14:creationId xmlns:p14="http://schemas.microsoft.com/office/powerpoint/2010/main" val="49344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DEAD-1DA0-0839-62F7-CF4FB081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CD90-4265-1FEC-14C4-05D188DC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ADITHYAN 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9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5469-19AF-DF00-BA72-70B6E4B6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15C4-C468-1A5B-F7F3-90E86361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57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haroni" panose="02000000000000000000" pitchFamily="2" charset="0"/>
                <a:ea typeface="Aharoni" panose="02000000000000000000" pitchFamily="2" charset="0"/>
              </a:rPr>
              <a:t>Developing a machine learning model to correct pixelated images involves a systematic process, leveraging modern technologies and techniques. By collecting and preprocessing a diverse dataset, selecting and training appropriate super-resolution models, and fine-tuning the model for optimal performance, we can achieve significant enhancements in image quality. Deploying the model with a user-friendly interface allows for real-time image enhancement across various applications, including social media, digital art, medical imaging, and surveillance. Continuous monitoring and updating ensure the model remains effective and up-to-date with the latest advancements. This approach not only improves image clarity but also enhances the extraction of valuable information from images, making them suitable for practical and critical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8331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F2AF-E224-C863-566B-44B729D0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178E-CED9-C454-138D-4585FE93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IN" sz="1800" b="1" kern="100" dirty="0">
                <a:effectLst/>
                <a:latin typeface="Arial Black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In the digital age, images are extensively used for various purposes such as social media, digital art, medical imaging, and surveillance. However, low-resolution or pixelated images can significantly hinder the extraction of valuable information. </a:t>
            </a:r>
            <a:r>
              <a:rPr lang="en-IN" sz="2600" dirty="0" err="1">
                <a:latin typeface="Aharoni" panose="02000000000000000000" pitchFamily="2" charset="0"/>
              </a:rPr>
              <a:t>Pixelation</a:t>
            </a:r>
            <a:r>
              <a:rPr lang="en-IN" sz="2600" dirty="0">
                <a:latin typeface="Aharoni" panose="02000000000000000000" pitchFamily="2" charset="0"/>
              </a:rPr>
              <a:t> often results from compression, scaling, or poor-quality capturing devices. Correcting pixelated images to improve their clarity and resolution is essential for accurate analysis and presentation.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 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The objective of this project is to develop a machine learning model that detects and corrects pixelated images, enhancing their quality and making them suitable for practical applications. The model will be trained on a diverse dataset containing both high-resolution and pixelated images.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9603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025E-33C7-E70B-CCA5-CF97D15D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1F79-CD0C-4646-02F9-4162D60A4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dirty="0">
                <a:latin typeface="Aharoni" panose="02000000000000000000" pitchFamily="2" charset="0"/>
              </a:rPr>
              <a:t> develop a machine learning model for correcting pixelated images:</a:t>
            </a:r>
          </a:p>
          <a:p>
            <a:r>
              <a:rPr lang="en-IN" dirty="0">
                <a:latin typeface="Aharoni" panose="02000000000000000000" pitchFamily="2" charset="0"/>
              </a:rPr>
              <a:t> </a:t>
            </a:r>
          </a:p>
          <a:p>
            <a:r>
              <a:rPr lang="en-IN" dirty="0">
                <a:latin typeface="Aharoni" panose="02000000000000000000" pitchFamily="2" charset="0"/>
              </a:rPr>
              <a:t>Steps:</a:t>
            </a:r>
          </a:p>
          <a:p>
            <a:r>
              <a:rPr lang="en-IN" dirty="0">
                <a:latin typeface="Aharoni" panose="02000000000000000000" pitchFamily="2" charset="0"/>
              </a:rPr>
              <a:t>1. Data Collection: Gather high-resolution and pixelated images; create pixelated versions of high-res images.</a:t>
            </a:r>
          </a:p>
          <a:p>
            <a:r>
              <a:rPr lang="en-IN" dirty="0">
                <a:latin typeface="Aharoni" panose="02000000000000000000" pitchFamily="2" charset="0"/>
              </a:rPr>
              <a:t>2. Model Selection: Choose super-resolution models like SRCNN, FSRCNN, ESPCN, or SRGAN.</a:t>
            </a:r>
          </a:p>
          <a:p>
            <a:r>
              <a:rPr lang="en-IN" dirty="0">
                <a:latin typeface="Aharoni" panose="02000000000000000000" pitchFamily="2" charset="0"/>
              </a:rPr>
              <a:t>3. Model Training: Train using high-res images as ground truth and pixelated images as input. Use MSE and perceptual loss functions.</a:t>
            </a:r>
          </a:p>
          <a:p>
            <a:r>
              <a:rPr lang="en-IN" dirty="0">
                <a:latin typeface="Aharoni" panose="02000000000000000000" pitchFamily="2" charset="0"/>
              </a:rPr>
              <a:t>4. Evaluation: Assess using PSNR and SSIM metrics; test on a separate dataset.</a:t>
            </a:r>
          </a:p>
          <a:p>
            <a:r>
              <a:rPr lang="en-IN" dirty="0">
                <a:latin typeface="Aharoni" panose="02000000000000000000" pitchFamily="2" charset="0"/>
              </a:rPr>
              <a:t>5. Fine-Tuning: Optimize </a:t>
            </a:r>
            <a:r>
              <a:rPr lang="en-IN" dirty="0" err="1">
                <a:latin typeface="Aharoni" panose="02000000000000000000" pitchFamily="2" charset="0"/>
              </a:rPr>
              <a:t>hyperparameters</a:t>
            </a:r>
            <a:r>
              <a:rPr lang="en-IN" dirty="0">
                <a:latin typeface="Aharoni" panose="02000000000000000000" pitchFamily="2" charset="0"/>
              </a:rPr>
              <a:t> and refine the model.</a:t>
            </a:r>
          </a:p>
          <a:p>
            <a:r>
              <a:rPr lang="en-IN" dirty="0">
                <a:latin typeface="Aharoni" panose="02000000000000000000" pitchFamily="2" charset="0"/>
              </a:rPr>
              <a:t>6. Deployment: Implement in applications with a user-friendly interface for real-time image enhancement.</a:t>
            </a:r>
          </a:p>
          <a:p>
            <a:r>
              <a:rPr lang="en-IN" dirty="0">
                <a:latin typeface="Aharoni" panose="02000000000000000000" pitchFamily="2" charset="0"/>
              </a:rPr>
              <a:t> </a:t>
            </a:r>
          </a:p>
          <a:p>
            <a:r>
              <a:rPr lang="en-IN" dirty="0">
                <a:latin typeface="Aharoni" panose="02000000000000000000" pitchFamily="2" charset="0"/>
              </a:rPr>
              <a:t>This approach will enhance pixelated images for practical 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08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6DB3-DF20-A497-5188-E36E0348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OFFERED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8FD6-E851-E014-DF32-D8AA0E484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1. Image Enhancement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   - </a:t>
            </a:r>
            <a:r>
              <a:rPr lang="en-IN" sz="2600" dirty="0" err="1">
                <a:latin typeface="Aharoni" panose="02000000000000000000" pitchFamily="2" charset="0"/>
              </a:rPr>
              <a:t>Pixelation</a:t>
            </a:r>
            <a:r>
              <a:rPr lang="en-IN" sz="2600" dirty="0">
                <a:latin typeface="Aharoni" panose="02000000000000000000" pitchFamily="2" charset="0"/>
              </a:rPr>
              <a:t> Detection: Automatically identify and target pixelated regions in images.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   - Quality Improvement: Convert low-resolution, pixelated images into high-resolution, clear images.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 2. Model Efficiency: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   - Real-Time Processing: Capable of enhancing images quickly for real-time applications.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   - Adaptive Enhancement: Adjusts to different levels of </a:t>
            </a:r>
            <a:r>
              <a:rPr lang="en-IN" sz="2600" dirty="0" err="1">
                <a:latin typeface="Aharoni" panose="02000000000000000000" pitchFamily="2" charset="0"/>
              </a:rPr>
              <a:t>pixelation</a:t>
            </a:r>
            <a:r>
              <a:rPr lang="en-IN" sz="2600" dirty="0">
                <a:latin typeface="Aharoni" panose="02000000000000000000" pitchFamily="2" charset="0"/>
              </a:rPr>
              <a:t> for optimal results.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 3. User-Friendly Interface: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   - Easy Upload: Simple interface for users to upload and enhance images.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   - Preview and Save: Allows users to preview enhanced images and save them in various formats.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 4. Robustness and Flexibility: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   - Wide Application: Suitable for social media, digital art, medical imaging, and surveillance.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   - Scalability: Can be integrated into different platforms and scaled for large datasets.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 5. Advanced Metrics: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   - Quality Metrics: Uses PSNR and SSIM to ensure high-quality image output.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   - Performance Monitoring: Continuous evaluation and improvement based on user feedback and new data.</a:t>
            </a:r>
          </a:p>
          <a:p>
            <a:pPr marL="0" indent="0">
              <a:buNone/>
            </a:pPr>
            <a:r>
              <a:rPr lang="en-IN" sz="2600" dirty="0">
                <a:latin typeface="Aharoni" panose="02000000000000000000" pitchFamily="2" charset="0"/>
              </a:rPr>
              <a:t> These features ensure the model effectively enhances pixelated images, making them suitable for various practical applications</a:t>
            </a:r>
            <a:endParaRPr lang="en-US" sz="2600" dirty="0">
              <a:latin typeface="Aharo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2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7E86-33AD-00C3-9EA2-17F187A0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B3374-4B80-CE68-7DAB-5C157C3A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44315"/>
            <a:ext cx="10134600" cy="4587394"/>
          </a:xfrm>
        </p:spPr>
        <p:txBody>
          <a:bodyPr>
            <a:normAutofit fontScale="47500" lnSpcReduction="20000"/>
          </a:bodyPr>
          <a:lstStyle/>
          <a:p>
            <a:r>
              <a:rPr lang="en-IN" sz="3100" dirty="0">
                <a:latin typeface="Aharoni" panose="02000000000000000000" pitchFamily="2" charset="0"/>
              </a:rPr>
              <a:t> </a:t>
            </a:r>
          </a:p>
          <a:p>
            <a:pPr marL="0" indent="0">
              <a:buNone/>
            </a:pPr>
            <a:r>
              <a:rPr lang="en-IN" sz="3100" dirty="0">
                <a:latin typeface="Aharoni" panose="02000000000000000000" pitchFamily="2" charset="0"/>
              </a:rPr>
              <a:t>1. **Data Collection**:</a:t>
            </a:r>
          </a:p>
          <a:p>
            <a:pPr marL="0" indent="0">
              <a:buNone/>
            </a:pPr>
            <a:r>
              <a:rPr lang="en-IN" sz="3100" dirty="0">
                <a:latin typeface="Aharoni" panose="02000000000000000000" pitchFamily="2" charset="0"/>
              </a:rPr>
              <a:t>   - **Gathering Data**: Collect high-resolution and pixelated images.</a:t>
            </a:r>
          </a:p>
          <a:p>
            <a:pPr marL="0" indent="0">
              <a:buNone/>
            </a:pPr>
            <a:r>
              <a:rPr lang="en-IN" sz="3100" dirty="0">
                <a:latin typeface="Aharoni" panose="02000000000000000000" pitchFamily="2" charset="0"/>
              </a:rPr>
              <a:t>   - **Creating Pixelated Versions**: </a:t>
            </a:r>
            <a:r>
              <a:rPr lang="en-IN" sz="3100" dirty="0" err="1">
                <a:latin typeface="Aharoni" panose="02000000000000000000" pitchFamily="2" charset="0"/>
              </a:rPr>
              <a:t>Downsample</a:t>
            </a:r>
            <a:r>
              <a:rPr lang="en-IN" sz="3100" dirty="0">
                <a:latin typeface="Aharoni" panose="02000000000000000000" pitchFamily="2" charset="0"/>
              </a:rPr>
              <a:t> and </a:t>
            </a:r>
            <a:r>
              <a:rPr lang="en-IN" sz="3100" dirty="0" err="1">
                <a:latin typeface="Aharoni" panose="02000000000000000000" pitchFamily="2" charset="0"/>
              </a:rPr>
              <a:t>upsample</a:t>
            </a:r>
            <a:r>
              <a:rPr lang="en-IN" sz="3100" dirty="0">
                <a:latin typeface="Aharoni" panose="02000000000000000000" pitchFamily="2" charset="0"/>
              </a:rPr>
              <a:t> high-resolution images to generate pixelated versions.</a:t>
            </a:r>
          </a:p>
          <a:p>
            <a:pPr marL="0" indent="0">
              <a:buNone/>
            </a:pPr>
            <a:r>
              <a:rPr lang="en-IN" sz="3100" dirty="0">
                <a:latin typeface="Aharoni" panose="02000000000000000000" pitchFamily="2" charset="0"/>
              </a:rPr>
              <a:t> 2. **Data </a:t>
            </a:r>
            <a:r>
              <a:rPr lang="en-IN" sz="3100" dirty="0" err="1">
                <a:latin typeface="Aharoni" panose="02000000000000000000" pitchFamily="2" charset="0"/>
              </a:rPr>
              <a:t>Preprocessing</a:t>
            </a:r>
            <a:r>
              <a:rPr lang="en-IN" sz="3100" dirty="0">
                <a:latin typeface="Aharoni" panose="02000000000000000000" pitchFamily="2" charset="0"/>
              </a:rPr>
              <a:t>**:</a:t>
            </a:r>
          </a:p>
          <a:p>
            <a:pPr marL="0" indent="0">
              <a:buNone/>
            </a:pPr>
            <a:r>
              <a:rPr lang="en-IN" sz="3100" dirty="0">
                <a:latin typeface="Aharoni" panose="02000000000000000000" pitchFamily="2" charset="0"/>
              </a:rPr>
              <a:t>   - **Normalization**: Normalize images for consistent input.</a:t>
            </a:r>
          </a:p>
          <a:p>
            <a:pPr marL="0" indent="0">
              <a:buNone/>
            </a:pPr>
            <a:r>
              <a:rPr lang="en-IN" sz="3100" dirty="0">
                <a:latin typeface="Aharoni" panose="02000000000000000000" pitchFamily="2" charset="0"/>
              </a:rPr>
              <a:t>   - **Augmentation**: Apply data augmentation techniques to increase dataset diversity.</a:t>
            </a:r>
          </a:p>
          <a:p>
            <a:pPr marL="0" indent="0">
              <a:buNone/>
            </a:pPr>
            <a:r>
              <a:rPr lang="en-IN" sz="3100" dirty="0">
                <a:latin typeface="Aharoni" panose="02000000000000000000" pitchFamily="2" charset="0"/>
              </a:rPr>
              <a:t> 3. **Model Selection**:</a:t>
            </a:r>
          </a:p>
          <a:p>
            <a:pPr marL="0" indent="0">
              <a:buNone/>
            </a:pPr>
            <a:r>
              <a:rPr lang="en-IN" sz="3100" dirty="0">
                <a:latin typeface="Aharoni" panose="02000000000000000000" pitchFamily="2" charset="0"/>
              </a:rPr>
              <a:t>   - **Choosing Architecture**: Select appropriate super-resolution models (SRCNN, FSRCNN, ESPCN, SRGAN).</a:t>
            </a:r>
          </a:p>
          <a:p>
            <a:pPr marL="0" indent="0">
              <a:buNone/>
            </a:pPr>
            <a:r>
              <a:rPr lang="en-IN" sz="3100" dirty="0">
                <a:latin typeface="Aharoni" panose="02000000000000000000" pitchFamily="2" charset="0"/>
              </a:rPr>
              <a:t> 4. **Model Training**:</a:t>
            </a:r>
          </a:p>
          <a:p>
            <a:pPr marL="0" indent="0">
              <a:buNone/>
            </a:pPr>
            <a:r>
              <a:rPr lang="en-IN" sz="3100" dirty="0">
                <a:latin typeface="Aharoni" panose="02000000000000000000" pitchFamily="2" charset="0"/>
              </a:rPr>
              <a:t>   - **Input-Output Pairing**: Train models using pixelated images as input and high-resolution images as ground truth.</a:t>
            </a:r>
          </a:p>
          <a:p>
            <a:pPr marL="0" indent="0">
              <a:buNone/>
            </a:pPr>
            <a:r>
              <a:rPr lang="en-IN" sz="3100" dirty="0">
                <a:latin typeface="Aharoni" panose="02000000000000000000" pitchFamily="2" charset="0"/>
              </a:rPr>
              <a:t>   - **Loss Functions**: Use MSE and perceptual loss functions to guide training.</a:t>
            </a:r>
          </a:p>
          <a:p>
            <a:pPr marL="0" indent="0">
              <a:buNone/>
            </a:pPr>
            <a:r>
              <a:rPr lang="en-IN" sz="3100" dirty="0">
                <a:latin typeface="Aharoni" panose="02000000000000000000" pitchFamily="2" charset="0"/>
              </a:rPr>
              <a:t> 5. **Model Evaluation**:</a:t>
            </a:r>
          </a:p>
          <a:p>
            <a:pPr marL="0" indent="0">
              <a:buNone/>
            </a:pPr>
            <a:r>
              <a:rPr lang="en-IN" sz="3100" dirty="0">
                <a:latin typeface="Aharoni" panose="02000000000000000000" pitchFamily="2" charset="0"/>
              </a:rPr>
              <a:t>   - **Testing**: Test model on a separate dataset</a:t>
            </a:r>
            <a:r>
              <a:rPr lang="en-IN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6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17EB-2D07-78D6-CE1E-ECD84631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3E746-3C8E-B15D-5780-0A7A2B3B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   -</a:t>
            </a:r>
            <a:r>
              <a:rPr lang="en-IN" sz="4200" dirty="0">
                <a:latin typeface="Aharoni" panose="02000000000000000000" pitchFamily="2" charset="0"/>
              </a:rPr>
              <a:t> **Metrics**: Evaluate performance using PSNR and SSIM.
 6. **Fine-Tuning**:
   - **</a:t>
            </a:r>
            <a:r>
              <a:rPr lang="en-IN" sz="4200" dirty="0" err="1">
                <a:latin typeface="Aharoni" panose="02000000000000000000" pitchFamily="2" charset="0"/>
              </a:rPr>
              <a:t>Hyperparameter</a:t>
            </a:r>
            <a:r>
              <a:rPr lang="en-IN" sz="4200" dirty="0">
                <a:latin typeface="Aharoni" panose="02000000000000000000" pitchFamily="2" charset="0"/>
              </a:rPr>
              <a:t> Tuning**: Optimize learning rate, batch size, and network architecture.
   - **Iterative Improvement**: Refine model based on evaluation results.
 7. **Deployment**:
   - **Integration**: Deploy the model in target applications.
   - **User Interface**: Develop a user-friendly interface for image upload, enhancement, preview, and download.
 8. **Post-Deployment**:
   - **Monitoring**: Continuously monitor model performance and gather user feedback.
   - **Updates**: Regularly update the model with new data and improvements.
This process flow ensures systematic development and deployment of the machine learning model for correcting pixelated images</a:t>
            </a:r>
            <a:endParaRPr lang="en-US" sz="4200" dirty="0">
              <a:latin typeface="Aharo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41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779B-BDF6-F488-A4F1-2F4EB5F2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397A0-BD52-9523-77EB-68069A9E8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9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8527-BBD0-A6AE-D3A7-9725B07E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AEE095-68FF-D3DA-CFA5-602829A63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2712149"/>
            <a:ext cx="6858000" cy="12282298"/>
          </a:xfrm>
        </p:spPr>
      </p:pic>
    </p:spTree>
    <p:extLst>
      <p:ext uri="{BB962C8B-B14F-4D97-AF65-F5344CB8AC3E}">
        <p14:creationId xmlns:p14="http://schemas.microsoft.com/office/powerpoint/2010/main" val="339533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C56B-5E0A-8D77-C44E-50C36FF3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169E6-2323-903A-CD98-8BBFD0FE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7" y="1590098"/>
            <a:ext cx="10515600" cy="526790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sz="4200" dirty="0">
                <a:latin typeface="Aharoni" panose="02000000000000000000" pitchFamily="2" charset="0"/>
              </a:rPr>
              <a:t>1. **Data Collection &amp; </a:t>
            </a:r>
            <a:r>
              <a:rPr lang="en-IN" sz="4200" dirty="0" err="1">
                <a:latin typeface="Aharoni" panose="02000000000000000000" pitchFamily="2" charset="0"/>
              </a:rPr>
              <a:t>Preprocessing</a:t>
            </a:r>
            <a:r>
              <a:rPr lang="en-IN" sz="4200" dirty="0">
                <a:latin typeface="Aharoni" panose="02000000000000000000" pitchFamily="2" charset="0"/>
              </a:rPr>
              <a:t>**:</a:t>
            </a:r>
          </a:p>
          <a:p>
            <a:pPr marL="0" indent="0">
              <a:buNone/>
            </a:pPr>
            <a:r>
              <a:rPr lang="en-IN" sz="4200" dirty="0">
                <a:latin typeface="Aharoni" panose="02000000000000000000" pitchFamily="2" charset="0"/>
              </a:rPr>
              <a:t>   - **Python**: For scripting and data handling.</a:t>
            </a:r>
          </a:p>
          <a:p>
            <a:pPr marL="0" indent="0">
              <a:buNone/>
            </a:pPr>
            <a:r>
              <a:rPr lang="en-IN" sz="4200" dirty="0">
                <a:latin typeface="Aharoni" panose="02000000000000000000" pitchFamily="2" charset="0"/>
              </a:rPr>
              <a:t>   - **Libraries**: </a:t>
            </a:r>
            <a:r>
              <a:rPr lang="en-IN" sz="4200" dirty="0" err="1">
                <a:latin typeface="Aharoni" panose="02000000000000000000" pitchFamily="2" charset="0"/>
              </a:rPr>
              <a:t>OpenCV</a:t>
            </a:r>
            <a:r>
              <a:rPr lang="en-IN" sz="4200" dirty="0">
                <a:latin typeface="Aharoni" panose="02000000000000000000" pitchFamily="2" charset="0"/>
              </a:rPr>
              <a:t>, PIL (Python Imaging Library) for image processing; </a:t>
            </a:r>
            <a:r>
              <a:rPr lang="en-IN" sz="4200" dirty="0" err="1">
                <a:latin typeface="Aharoni" panose="02000000000000000000" pitchFamily="2" charset="0"/>
              </a:rPr>
              <a:t>NumPy</a:t>
            </a:r>
            <a:r>
              <a:rPr lang="en-IN" sz="4200" dirty="0">
                <a:latin typeface="Aharoni" panose="02000000000000000000" pitchFamily="2" charset="0"/>
              </a:rPr>
              <a:t> for numerical operations.</a:t>
            </a:r>
          </a:p>
          <a:p>
            <a:pPr marL="0" indent="0">
              <a:buNone/>
            </a:pPr>
            <a:r>
              <a:rPr lang="en-IN" sz="4200" dirty="0">
                <a:latin typeface="Aharoni" panose="02000000000000000000" pitchFamily="2" charset="0"/>
              </a:rPr>
              <a:t>   - **Data Augmentation**: Libraries like </a:t>
            </a:r>
            <a:r>
              <a:rPr lang="en-IN" sz="4200" dirty="0" err="1">
                <a:latin typeface="Aharoni" panose="02000000000000000000" pitchFamily="2" charset="0"/>
              </a:rPr>
              <a:t>Augmentor</a:t>
            </a:r>
            <a:r>
              <a:rPr lang="en-IN" sz="4200" dirty="0">
                <a:latin typeface="Aharoni" panose="02000000000000000000" pitchFamily="2" charset="0"/>
              </a:rPr>
              <a:t> or </a:t>
            </a:r>
            <a:r>
              <a:rPr lang="en-IN" sz="4200" dirty="0" err="1">
                <a:latin typeface="Aharoni" panose="02000000000000000000" pitchFamily="2" charset="0"/>
              </a:rPr>
              <a:t>imgaug</a:t>
            </a:r>
            <a:r>
              <a:rPr lang="en-IN" sz="4200" dirty="0">
                <a:latin typeface="Aharoni" panose="02000000000000000000" pitchFamily="2" charset="0"/>
              </a:rPr>
              <a:t> for creating variations in the dataset.</a:t>
            </a:r>
          </a:p>
          <a:p>
            <a:pPr marL="0" indent="0">
              <a:buNone/>
            </a:pPr>
            <a:r>
              <a:rPr lang="en-IN" sz="4200" dirty="0">
                <a:latin typeface="Aharoni" panose="02000000000000000000" pitchFamily="2" charset="0"/>
              </a:rPr>
              <a:t> 2. **Model Development**:</a:t>
            </a:r>
          </a:p>
          <a:p>
            <a:pPr marL="0" indent="0">
              <a:buNone/>
            </a:pPr>
            <a:r>
              <a:rPr lang="en-IN" sz="4200" dirty="0">
                <a:latin typeface="Aharoni" panose="02000000000000000000" pitchFamily="2" charset="0"/>
              </a:rPr>
              <a:t>   - **Deep Learning Frameworks**: </a:t>
            </a:r>
          </a:p>
          <a:p>
            <a:pPr marL="0" indent="0">
              <a:buNone/>
            </a:pPr>
            <a:r>
              <a:rPr lang="en-IN" sz="4200" dirty="0">
                <a:latin typeface="Aharoni" panose="02000000000000000000" pitchFamily="2" charset="0"/>
              </a:rPr>
              <a:t>     - **</a:t>
            </a:r>
            <a:r>
              <a:rPr lang="en-IN" sz="4200" dirty="0" err="1">
                <a:latin typeface="Aharoni" panose="02000000000000000000" pitchFamily="2" charset="0"/>
              </a:rPr>
              <a:t>TensorFlow</a:t>
            </a:r>
            <a:r>
              <a:rPr lang="en-IN" sz="4200" dirty="0">
                <a:latin typeface="Aharoni" panose="02000000000000000000" pitchFamily="2" charset="0"/>
              </a:rPr>
              <a:t>**: For building and training neural networks.</a:t>
            </a:r>
          </a:p>
          <a:p>
            <a:pPr marL="0" indent="0">
              <a:buNone/>
            </a:pPr>
            <a:r>
              <a:rPr lang="en-IN" sz="4200" dirty="0">
                <a:latin typeface="Aharoni" panose="02000000000000000000" pitchFamily="2" charset="0"/>
              </a:rPr>
              <a:t>     - **</a:t>
            </a:r>
            <a:r>
              <a:rPr lang="en-IN" sz="4200" dirty="0" err="1">
                <a:latin typeface="Aharoni" panose="02000000000000000000" pitchFamily="2" charset="0"/>
              </a:rPr>
              <a:t>PyTorch</a:t>
            </a:r>
            <a:r>
              <a:rPr lang="en-IN" sz="4200" dirty="0">
                <a:latin typeface="Aharoni" panose="02000000000000000000" pitchFamily="2" charset="0"/>
              </a:rPr>
              <a:t>**: Another option for developing and training models.</a:t>
            </a:r>
          </a:p>
          <a:p>
            <a:pPr marL="0" indent="0">
              <a:buNone/>
            </a:pPr>
            <a:r>
              <a:rPr lang="en-IN" sz="4200" dirty="0">
                <a:latin typeface="Aharoni" panose="02000000000000000000" pitchFamily="2" charset="0"/>
              </a:rPr>
              <a:t>   - **Model Architectures**: Implementation of SRCNN, FSRCNN, ESPCN, or SRGAN models.</a:t>
            </a:r>
          </a:p>
          <a:p>
            <a:pPr marL="0" indent="0">
              <a:buNone/>
            </a:pPr>
            <a:r>
              <a:rPr lang="en-IN" sz="4200" dirty="0">
                <a:latin typeface="Aharoni" panose="02000000000000000000" pitchFamily="2" charset="0"/>
              </a:rPr>
              <a:t>   - **GPU Acceleration**: Utilizing NVIDIA CUDA and </a:t>
            </a:r>
            <a:r>
              <a:rPr lang="en-IN" sz="4200" dirty="0" err="1">
                <a:latin typeface="Aharoni" panose="02000000000000000000" pitchFamily="2" charset="0"/>
              </a:rPr>
              <a:t>cuDNN</a:t>
            </a:r>
            <a:r>
              <a:rPr lang="en-IN" sz="4200" dirty="0">
                <a:latin typeface="Aharoni" panose="02000000000000000000" pitchFamily="2" charset="0"/>
              </a:rPr>
              <a:t> for faster training on GPUs.</a:t>
            </a:r>
          </a:p>
          <a:p>
            <a:pPr marL="0" indent="0">
              <a:buNone/>
            </a:pPr>
            <a:r>
              <a:rPr lang="en-IN" sz="4200" dirty="0">
                <a:latin typeface="Aharoni" panose="02000000000000000000" pitchFamily="2" charset="0"/>
              </a:rPr>
              <a:t> 3. **Model Training &amp; Evaluation**:</a:t>
            </a:r>
          </a:p>
          <a:p>
            <a:pPr marL="0" indent="0">
              <a:buNone/>
            </a:pPr>
            <a:r>
              <a:rPr lang="en-IN" sz="4200" dirty="0">
                <a:latin typeface="Aharoni" panose="02000000000000000000" pitchFamily="2" charset="0"/>
              </a:rPr>
              <a:t>   - **Training Environment**: </a:t>
            </a:r>
          </a:p>
          <a:p>
            <a:pPr marL="0" indent="0">
              <a:buNone/>
            </a:pPr>
            <a:r>
              <a:rPr lang="en-IN" sz="4200" dirty="0">
                <a:latin typeface="Aharoni" panose="02000000000000000000" pitchFamily="2" charset="0"/>
              </a:rPr>
              <a:t>     - Cloud platforms like Google </a:t>
            </a:r>
            <a:r>
              <a:rPr lang="en-IN" sz="4200" dirty="0" err="1">
                <a:latin typeface="Aharoni" panose="02000000000000000000" pitchFamily="2" charset="0"/>
              </a:rPr>
              <a:t>Colab</a:t>
            </a:r>
            <a:r>
              <a:rPr lang="en-IN" sz="4200" dirty="0">
                <a:latin typeface="Aharoni" panose="02000000000000000000" pitchFamily="2" charset="0"/>
              </a:rPr>
              <a:t>, AWS EC2, or Azure for scalable and powerful computation resources.</a:t>
            </a:r>
          </a:p>
          <a:p>
            <a:pPr marL="0" indent="0">
              <a:buNone/>
            </a:pPr>
            <a:r>
              <a:rPr lang="en-IN" sz="4200" dirty="0">
                <a:latin typeface="Aharoni" panose="02000000000000000000" pitchFamily="2" charset="0"/>
              </a:rPr>
              <a:t>   - **Loss Functions**: Implementation of MSE and perceptual loss functions using deep learning libraries.</a:t>
            </a:r>
          </a:p>
          <a:p>
            <a:pPr marL="0" indent="0">
              <a:buNone/>
            </a:pPr>
            <a:r>
              <a:rPr lang="en-IN" sz="4200" dirty="0">
                <a:latin typeface="Aharoni" panose="02000000000000000000" pitchFamily="2" charset="0"/>
              </a:rPr>
              <a:t>   - **Evaluation Metrics**: Using PSNR and SSIM libraries in Python for quality assessment.</a:t>
            </a:r>
          </a:p>
          <a:p>
            <a:pPr marL="0" indent="0">
              <a:buNone/>
            </a:pPr>
            <a:r>
              <a:rPr lang="en-IN" sz="4200" dirty="0">
                <a:latin typeface="Aharoni" panose="02000000000000000000" pitchFamily="2" charset="0"/>
              </a:rPr>
              <a:t> 4. **Fine-Tuning**:</a:t>
            </a:r>
          </a:p>
          <a:p>
            <a:pPr marL="0" indent="0">
              <a:buNone/>
            </a:pPr>
            <a:r>
              <a:rPr lang="en-IN" sz="4200" dirty="0">
                <a:latin typeface="Aharoni" panose="02000000000000000000" pitchFamily="2" charset="0"/>
              </a:rPr>
              <a:t>   - **</a:t>
            </a:r>
            <a:r>
              <a:rPr lang="en-IN" sz="4200" dirty="0" err="1">
                <a:latin typeface="Aharoni" panose="02000000000000000000" pitchFamily="2" charset="0"/>
              </a:rPr>
              <a:t>Hyperparameter</a:t>
            </a:r>
            <a:r>
              <a:rPr lang="en-IN" sz="4200" dirty="0">
                <a:latin typeface="Aharoni" panose="02000000000000000000" pitchFamily="2" charset="0"/>
              </a:rPr>
              <a:t> Optimization**: Tools like </a:t>
            </a:r>
            <a:r>
              <a:rPr lang="en-IN" sz="4200" dirty="0" err="1">
                <a:latin typeface="Aharoni" panose="02000000000000000000" pitchFamily="2" charset="0"/>
              </a:rPr>
              <a:t>Optuna</a:t>
            </a:r>
            <a:r>
              <a:rPr lang="en-IN" sz="4200" dirty="0">
                <a:latin typeface="Aharoni" panose="02000000000000000000" pitchFamily="2" charset="0"/>
              </a:rPr>
              <a:t> or </a:t>
            </a:r>
            <a:r>
              <a:rPr lang="en-IN" sz="4200" dirty="0" err="1">
                <a:latin typeface="Aharoni" panose="02000000000000000000" pitchFamily="2" charset="0"/>
              </a:rPr>
              <a:t>Hyperopt</a:t>
            </a:r>
            <a:r>
              <a:rPr lang="en-IN" sz="4200" dirty="0">
                <a:latin typeface="Aharoni" panose="02000000000000000000" pitchFamily="2" charset="0"/>
              </a:rPr>
              <a:t> for automated tuning.</a:t>
            </a:r>
          </a:p>
          <a:p>
            <a:pPr marL="0" indent="0">
              <a:buNone/>
            </a:pPr>
            <a:r>
              <a:rPr lang="en-IN" sz="4200" dirty="0">
                <a:latin typeface="Aharoni" panose="02000000000000000000" pitchFamily="2" charset="0"/>
              </a:rPr>
              <a:t>   - **Model </a:t>
            </a:r>
            <a:r>
              <a:rPr lang="en-IN" sz="4200" dirty="0" err="1">
                <a:latin typeface="Aharoni" panose="02000000000000000000" pitchFamily="2" charset="0"/>
              </a:rPr>
              <a:t>Checkpointing</a:t>
            </a:r>
            <a:r>
              <a:rPr lang="en-IN" sz="4200" dirty="0">
                <a:latin typeface="Aharoni" panose="02000000000000000000" pitchFamily="2" charset="0"/>
              </a:rPr>
              <a:t>**: Libraries like </a:t>
            </a:r>
            <a:r>
              <a:rPr lang="en-IN" sz="4200" dirty="0" err="1">
                <a:latin typeface="Aharoni" panose="02000000000000000000" pitchFamily="2" charset="0"/>
              </a:rPr>
              <a:t>TensorFlow’s</a:t>
            </a:r>
            <a:r>
              <a:rPr lang="en-IN" sz="4200" dirty="0">
                <a:latin typeface="Aharoni" panose="02000000000000000000" pitchFamily="2" charset="0"/>
              </a:rPr>
              <a:t> </a:t>
            </a:r>
            <a:r>
              <a:rPr lang="en-IN" sz="4200" dirty="0" err="1">
                <a:latin typeface="Aharoni" panose="02000000000000000000" pitchFamily="2" charset="0"/>
              </a:rPr>
              <a:t>ModelCheckpoint</a:t>
            </a:r>
            <a:r>
              <a:rPr lang="en-IN" sz="4200" dirty="0">
                <a:latin typeface="Aharoni" panose="02000000000000000000" pitchFamily="2" charset="0"/>
              </a:rPr>
              <a:t> or </a:t>
            </a:r>
            <a:r>
              <a:rPr lang="en-IN" sz="4200" dirty="0" err="1">
                <a:latin typeface="Aharoni" panose="02000000000000000000" pitchFamily="2" charset="0"/>
              </a:rPr>
              <a:t>PyTorch’s</a:t>
            </a:r>
            <a:r>
              <a:rPr lang="en-IN" sz="4200" dirty="0">
                <a:latin typeface="Aharoni" panose="02000000000000000000" pitchFamily="2" charset="0"/>
              </a:rPr>
              <a:t> </a:t>
            </a:r>
            <a:r>
              <a:rPr lang="en-IN" sz="4200" dirty="0" err="1">
                <a:latin typeface="Aharoni" panose="02000000000000000000" pitchFamily="2" charset="0"/>
              </a:rPr>
              <a:t>checkpointing</a:t>
            </a:r>
            <a:r>
              <a:rPr lang="en-IN" sz="4200" dirty="0">
                <a:latin typeface="Aharoni" panose="02000000000000000000" pitchFamily="2" charset="0"/>
              </a:rPr>
              <a:t> for saving the best models during training.</a:t>
            </a:r>
          </a:p>
          <a:p>
            <a:pPr marL="0" indent="0">
              <a:buNone/>
            </a:pPr>
            <a:r>
              <a:rPr lang="en-IN" sz="4200" dirty="0">
                <a:latin typeface="Aharoni" panose="02000000000000000000" pitchFamily="2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Problem Statement</vt:lpstr>
      <vt:lpstr>SOLUTION</vt:lpstr>
      <vt:lpstr>FEATURES OFFERED </vt:lpstr>
      <vt:lpstr>PROCESS FLOW</vt:lpstr>
      <vt:lpstr>PowerPoint Presentation</vt:lpstr>
      <vt:lpstr>ARCHITECTURE DIAGRAM </vt:lpstr>
      <vt:lpstr>PowerPoint Presentation</vt:lpstr>
      <vt:lpstr>TECHNOLOGY USED</vt:lpstr>
      <vt:lpstr>PowerPoint Presentation</vt:lpstr>
      <vt:lpstr>TEAM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Adithyan E</dc:creator>
  <cp:lastModifiedBy>Adithyan E</cp:lastModifiedBy>
  <cp:revision>1</cp:revision>
  <dcterms:created xsi:type="dcterms:W3CDTF">2024-07-17T13:15:29Z</dcterms:created>
  <dcterms:modified xsi:type="dcterms:W3CDTF">2024-07-17T13:51:10Z</dcterms:modified>
</cp:coreProperties>
</file>