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693" r:id="rId2"/>
    <p:sldId id="256" r:id="rId3"/>
    <p:sldId id="257" r:id="rId4"/>
    <p:sldId id="258" r:id="rId5"/>
    <p:sldId id="259" r:id="rId6"/>
    <p:sldId id="260" r:id="rId7"/>
    <p:sldId id="261" r:id="rId8"/>
    <p:sldId id="697" r:id="rId9"/>
    <p:sldId id="69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 varScale="1">
        <p:scale>
          <a:sx n="59" d="100"/>
          <a:sy n="59" d="100"/>
        </p:scale>
        <p:origin x="14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310FC-E8A1-4C88-93BE-CFF8A50B7DD6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C3DE5-CA9B-4074-859B-B05798ED1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9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0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6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5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3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4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7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2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270382" y="1095107"/>
            <a:ext cx="7938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Agenda for the Day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14889B-64AE-D99D-194B-5E5482B9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05" y="1709086"/>
            <a:ext cx="8132746" cy="3780887"/>
          </a:xfrm>
        </p:spPr>
        <p:txBody>
          <a:bodyPr/>
          <a:lstStyle/>
          <a:p>
            <a:r>
              <a:rPr lang="en-US">
                <a:latin typeface="Candara" panose="020E0502030303020204" pitchFamily="34" charset="0"/>
              </a:rPr>
              <a:t>Strings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String Builder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1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is a collection of characters whose memory</a:t>
            </a:r>
          </a:p>
          <a:p>
            <a:pPr lvl="1">
              <a:buNone/>
            </a:pPr>
            <a:r>
              <a:rPr lang="en-US" dirty="0"/>
              <a:t>Will allocates on the heap. </a:t>
            </a:r>
          </a:p>
          <a:p>
            <a:pPr lvl="1">
              <a:buNone/>
            </a:pPr>
            <a:r>
              <a:rPr lang="en-US" dirty="0"/>
              <a:t>String s=“abc”;</a:t>
            </a:r>
          </a:p>
          <a:p>
            <a:pPr lvl="1">
              <a:buNone/>
            </a:pPr>
            <a:r>
              <a:rPr lang="en-US" dirty="0"/>
              <a:t>					</a:t>
            </a:r>
          </a:p>
          <a:p>
            <a:pPr lvl="1">
              <a:buNone/>
            </a:pPr>
            <a:r>
              <a:rPr lang="en-US" dirty="0"/>
              <a:t>					0	1	2</a:t>
            </a:r>
          </a:p>
          <a:p>
            <a:pPr lvl="1">
              <a:buNone/>
            </a:pPr>
            <a:r>
              <a:rPr lang="en-US" dirty="0"/>
              <a:t> string s1 = @"D:/Sample/ConsoelAPp“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System. String </a:t>
            </a:r>
            <a:r>
              <a:rPr lang="en-US" dirty="0"/>
              <a:t>is a predefined namespace for strings.</a:t>
            </a:r>
          </a:p>
          <a:p>
            <a:r>
              <a:rPr lang="en-US" dirty="0"/>
              <a:t>In c#.net strings are two types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Immutable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Mutable string</a:t>
            </a:r>
          </a:p>
          <a:p>
            <a:pPr lvl="0">
              <a:buClr>
                <a:srgbClr val="0F6FC6"/>
              </a:buClr>
            </a:pPr>
            <a:r>
              <a:rPr lang="en-US" dirty="0">
                <a:solidFill>
                  <a:srgbClr val="C00000"/>
                </a:solidFill>
              </a:rPr>
              <a:t>Immutable strings: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strings are fixed length in size.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 memory will not change dynamically.</a:t>
            </a:r>
          </a:p>
          <a:p>
            <a:pPr lvl="1">
              <a:buClr>
                <a:srgbClr val="0F6FC6"/>
              </a:buClr>
            </a:pPr>
            <a:r>
              <a:rPr lang="en-US" dirty="0"/>
              <a:t>Immutable strings are declared using string data type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2209800"/>
          <a:ext cx="289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solidFill>
                  <a:srgbClr val="C00000"/>
                </a:solidFill>
              </a:rPr>
              <a:t>Methods of </a:t>
            </a:r>
            <a:r>
              <a:rPr lang="en-US" dirty="0" err="1">
                <a:solidFill>
                  <a:srgbClr val="C00000"/>
                </a:solidFill>
              </a:rPr>
              <a:t>System.String</a:t>
            </a:r>
            <a:r>
              <a:rPr lang="en-US" dirty="0">
                <a:solidFill>
                  <a:srgbClr val="C00000"/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copy()-</a:t>
            </a:r>
            <a:r>
              <a:rPr lang="en-US" dirty="0"/>
              <a:t>it copy one string into another</a:t>
            </a:r>
          </a:p>
          <a:p>
            <a:pPr lvl="2"/>
            <a:r>
              <a:rPr lang="en-US" dirty="0"/>
              <a:t>String. Copy(value)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concat()-</a:t>
            </a:r>
            <a:r>
              <a:rPr lang="en-US" dirty="0"/>
              <a:t>it concats two strings</a:t>
            </a:r>
          </a:p>
          <a:p>
            <a:pPr lvl="2"/>
            <a:r>
              <a:rPr lang="en-US" dirty="0"/>
              <a:t>String.Concat(s1,s2)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compare()-</a:t>
            </a:r>
            <a:r>
              <a:rPr lang="en-US" dirty="0"/>
              <a:t>it compare two strings if strings are equal it returns 0 otherwise it returns +</a:t>
            </a:r>
            <a:r>
              <a:rPr lang="en-US" dirty="0" err="1"/>
              <a:t>ve</a:t>
            </a:r>
            <a:r>
              <a:rPr lang="en-US" dirty="0"/>
              <a:t> or -</a:t>
            </a:r>
            <a:r>
              <a:rPr lang="en-US" dirty="0" err="1"/>
              <a:t>ve</a:t>
            </a:r>
            <a:r>
              <a:rPr lang="en-US" dirty="0"/>
              <a:t> number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   compare(string s1,string s2,bool </a:t>
            </a:r>
            <a:r>
              <a:rPr lang="en-US" dirty="0" err="1">
                <a:solidFill>
                  <a:srgbClr val="FF0000"/>
                </a:solidFill>
              </a:rPr>
              <a:t>ignorecase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dirty="0"/>
              <a:t>   if </a:t>
            </a:r>
            <a:r>
              <a:rPr lang="en-US" dirty="0" err="1"/>
              <a:t>ignorecase</a:t>
            </a:r>
            <a:r>
              <a:rPr lang="en-US" dirty="0"/>
              <a:t> is false it compare strings with case sensitive if it is  true compare strings with out case sensitive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Equal(String s)- </a:t>
            </a:r>
            <a:r>
              <a:rPr lang="en-US" dirty="0"/>
              <a:t>it compare two strings and return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split()-</a:t>
            </a:r>
            <a:r>
              <a:rPr lang="en-US" dirty="0"/>
              <a:t>split string into substrings based on separator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   string []s=s1.split('separator',' separator',....)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join()-</a:t>
            </a:r>
            <a:r>
              <a:rPr lang="en-US" dirty="0"/>
              <a:t>it will join the array of strings into one string </a:t>
            </a:r>
          </a:p>
          <a:p>
            <a:pPr lvl="1">
              <a:buNone/>
            </a:pPr>
            <a:r>
              <a:rPr lang="en-US" dirty="0"/>
              <a:t>   with separator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  string s=</a:t>
            </a:r>
            <a:r>
              <a:rPr lang="en-US" dirty="0" err="1">
                <a:solidFill>
                  <a:srgbClr val="C00000"/>
                </a:solidFill>
              </a:rPr>
              <a:t>string.join</a:t>
            </a:r>
            <a:r>
              <a:rPr lang="en-US" dirty="0">
                <a:solidFill>
                  <a:srgbClr val="C00000"/>
                </a:solidFill>
              </a:rPr>
              <a:t>('separator', array name)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rgbClr val="C00000"/>
                </a:solidFill>
              </a:rPr>
              <a:t>indexof("char")-</a:t>
            </a:r>
            <a:r>
              <a:rPr lang="en-US" dirty="0"/>
              <a:t>find the index of given char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indexof(“string”)-</a:t>
            </a:r>
            <a:r>
              <a:rPr lang="en-US" dirty="0"/>
              <a:t>find the index of given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contains("substring")-</a:t>
            </a:r>
            <a:r>
              <a:rPr lang="en-US" dirty="0"/>
              <a:t>it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returns Boolean values the substring exist in the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tolower()-</a:t>
            </a:r>
            <a:r>
              <a:rPr lang="en-US" dirty="0"/>
              <a:t>return string in lowercase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toupper()-</a:t>
            </a:r>
            <a:r>
              <a:rPr lang="en-US" dirty="0"/>
              <a:t>return string in uppercase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TocharArray()-</a:t>
            </a:r>
            <a:r>
              <a:rPr lang="en-US" dirty="0"/>
              <a:t>it converts string to char array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replace("old string", "new string")-</a:t>
            </a:r>
            <a:r>
              <a:rPr lang="en-US" dirty="0"/>
              <a:t>it replace old string with new string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replace('old char', 'new char')-</a:t>
            </a:r>
            <a:r>
              <a:rPr lang="en-US" dirty="0"/>
              <a:t>it replace old char with new char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Substring(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index)-</a:t>
            </a:r>
            <a:r>
              <a:rPr lang="en-US" dirty="0"/>
              <a:t>it return the substring stating from index to total string.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Substring(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index,int count)-</a:t>
            </a:r>
            <a:r>
              <a:rPr lang="en-US" dirty="0"/>
              <a:t>it return the substring starting from index to given counted chars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String. Format(format, "string”)-</a:t>
            </a:r>
            <a:r>
              <a:rPr lang="en-US" dirty="0"/>
              <a:t>it format the string</a:t>
            </a:r>
          </a:p>
          <a:p>
            <a:pPr lvl="1">
              <a:buNone/>
            </a:pPr>
            <a:r>
              <a:rPr lang="en-US" dirty="0"/>
              <a:t> ex:string.format</a:t>
            </a:r>
            <a:r>
              <a:rPr lang="en-US"/>
              <a:t>(“{0:C}”,”</a:t>
            </a:r>
            <a:r>
              <a:rPr lang="en-US" dirty="0"/>
              <a:t>1234”)-$1234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Formatting strings: </a:t>
            </a:r>
            <a:r>
              <a:rPr lang="en-US" dirty="0"/>
              <a:t>used for formatting the output.</a:t>
            </a:r>
          </a:p>
          <a:p>
            <a:pPr lvl="1"/>
            <a:r>
              <a:rPr lang="en-US" dirty="0"/>
              <a:t>{0:Fn}-</a:t>
            </a:r>
            <a:r>
              <a:rPr lang="en-US" dirty="0">
                <a:solidFill>
                  <a:srgbClr val="C00000"/>
                </a:solidFill>
              </a:rPr>
              <a:t>To display fixed decimal points n=1,2,….</a:t>
            </a:r>
          </a:p>
          <a:p>
            <a:pPr lvl="1"/>
            <a:r>
              <a:rPr lang="en-US" dirty="0"/>
              <a:t>{0:E}-</a:t>
            </a:r>
            <a:r>
              <a:rPr lang="en-US" dirty="0">
                <a:solidFill>
                  <a:srgbClr val="C00000"/>
                </a:solidFill>
              </a:rPr>
              <a:t>To display output in exponential format</a:t>
            </a:r>
          </a:p>
          <a:p>
            <a:pPr lvl="1"/>
            <a:r>
              <a:rPr lang="en-US" dirty="0"/>
              <a:t>{0:C}-</a:t>
            </a:r>
            <a:r>
              <a:rPr lang="en-US" dirty="0">
                <a:solidFill>
                  <a:srgbClr val="C00000"/>
                </a:solidFill>
              </a:rPr>
              <a:t>To display in currency format-</a:t>
            </a:r>
            <a:r>
              <a:rPr lang="en-US" dirty="0">
                <a:solidFill>
                  <a:schemeClr val="accent1"/>
                </a:solidFill>
              </a:rPr>
              <a:t>$123</a:t>
            </a:r>
          </a:p>
          <a:p>
            <a:pPr lvl="1"/>
            <a:r>
              <a:rPr lang="en-US" dirty="0"/>
              <a:t>{0:P}-</a:t>
            </a:r>
            <a:r>
              <a:rPr lang="en-US" dirty="0">
                <a:solidFill>
                  <a:srgbClr val="C00000"/>
                </a:solidFill>
              </a:rPr>
              <a:t>To display in percentage format-</a:t>
            </a:r>
            <a:r>
              <a:rPr lang="en-US" dirty="0">
                <a:solidFill>
                  <a:schemeClr val="accent1"/>
                </a:solidFill>
              </a:rPr>
              <a:t>123%</a:t>
            </a:r>
          </a:p>
          <a:p>
            <a:pPr lvl="1"/>
            <a:r>
              <a:rPr lang="en-US" dirty="0"/>
              <a:t>{0:D}-</a:t>
            </a:r>
            <a:r>
              <a:rPr lang="en-US" dirty="0">
                <a:solidFill>
                  <a:srgbClr val="C00000"/>
                </a:solidFill>
              </a:rPr>
              <a:t>To display date in long format-</a:t>
            </a:r>
            <a:r>
              <a:rPr lang="en-US" dirty="0">
                <a:solidFill>
                  <a:schemeClr val="accent1"/>
                </a:solidFill>
              </a:rPr>
              <a:t>March 5 2011</a:t>
            </a:r>
          </a:p>
          <a:p>
            <a:pPr lvl="1"/>
            <a:r>
              <a:rPr lang="en-US" dirty="0"/>
              <a:t>{0:d}-</a:t>
            </a:r>
            <a:r>
              <a:rPr lang="en-US" dirty="0">
                <a:solidFill>
                  <a:srgbClr val="C00000"/>
                </a:solidFill>
              </a:rPr>
              <a:t>To display date in small format-</a:t>
            </a:r>
            <a:r>
              <a:rPr lang="en-US" dirty="0">
                <a:solidFill>
                  <a:schemeClr val="accent1"/>
                </a:solidFill>
              </a:rPr>
              <a:t>02/5/2011</a:t>
            </a:r>
          </a:p>
          <a:p>
            <a:pPr lvl="1"/>
            <a:r>
              <a:rPr lang="en-US" dirty="0"/>
              <a:t>{0:T}-</a:t>
            </a:r>
            <a:r>
              <a:rPr lang="en-US" dirty="0">
                <a:solidFill>
                  <a:srgbClr val="C00000"/>
                </a:solidFill>
              </a:rPr>
              <a:t>To display time in long format-</a:t>
            </a:r>
            <a:r>
              <a:rPr lang="en-US" dirty="0">
                <a:solidFill>
                  <a:schemeClr val="accent1"/>
                </a:solidFill>
              </a:rPr>
              <a:t>12:23:12</a:t>
            </a:r>
          </a:p>
          <a:p>
            <a:pPr lvl="1"/>
            <a:r>
              <a:rPr lang="en-US" dirty="0"/>
              <a:t>{0:t}-</a:t>
            </a:r>
            <a:r>
              <a:rPr lang="en-US" dirty="0">
                <a:solidFill>
                  <a:srgbClr val="C00000"/>
                </a:solidFill>
              </a:rPr>
              <a:t>To display time in small format-</a:t>
            </a:r>
            <a:r>
              <a:rPr lang="en-US" dirty="0">
                <a:solidFill>
                  <a:schemeClr val="accent1"/>
                </a:solidFill>
              </a:rPr>
              <a:t>12:23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Mutable strings: </a:t>
            </a:r>
            <a:r>
              <a:rPr lang="en-US" dirty="0"/>
              <a:t>The strings which are dynamic in length and which automatically increases its length.</a:t>
            </a:r>
          </a:p>
          <a:p>
            <a:r>
              <a:rPr lang="en-US" dirty="0"/>
              <a:t>Mutable string are recommended in developing projects</a:t>
            </a:r>
          </a:p>
          <a:p>
            <a:r>
              <a:rPr lang="en-US" dirty="0"/>
              <a:t>It increases the performance of the application</a:t>
            </a:r>
          </a:p>
          <a:p>
            <a:r>
              <a:rPr lang="en-US" dirty="0"/>
              <a:t>We can declare mutable strings using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StringBuilder</a:t>
            </a:r>
            <a:r>
              <a:rPr lang="en-US" dirty="0"/>
              <a:t> class comes with </a:t>
            </a:r>
            <a:r>
              <a:rPr lang="en-US" dirty="0">
                <a:solidFill>
                  <a:srgbClr val="00B0F0"/>
                </a:solidFill>
              </a:rPr>
              <a:t>System. Text </a:t>
            </a:r>
            <a:r>
              <a:rPr lang="en-US" dirty="0"/>
              <a:t>namespace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String Builder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Stringbuilder is a predefined class under System. Text namespace</a:t>
            </a:r>
          </a:p>
          <a:p>
            <a:r>
              <a:rPr lang="en-US" dirty="0"/>
              <a:t>Stringbuilder useful for appending, removing, replacing, or inserting characters. </a:t>
            </a:r>
          </a:p>
          <a:p>
            <a:r>
              <a:rPr lang="en-US" dirty="0">
                <a:solidFill>
                  <a:srgbClr val="C00000"/>
                </a:solidFill>
              </a:rPr>
              <a:t>Methods of </a:t>
            </a:r>
            <a:r>
              <a:rPr lang="en-US" dirty="0" err="1">
                <a:solidFill>
                  <a:srgbClr val="C00000"/>
                </a:solidFill>
              </a:rPr>
              <a:t>stringbuilder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r>
              <a:rPr lang="en-US" dirty="0">
                <a:solidFill>
                  <a:srgbClr val="C00000"/>
                </a:solidFill>
              </a:rPr>
              <a:t>Append() -</a:t>
            </a:r>
            <a:r>
              <a:rPr lang="en-US" dirty="0"/>
              <a:t>Appends string to the end of the current StringBuilder. </a:t>
            </a:r>
          </a:p>
          <a:p>
            <a:r>
              <a:rPr lang="en-US" dirty="0">
                <a:solidFill>
                  <a:srgbClr val="C00000"/>
                </a:solidFill>
              </a:rPr>
              <a:t>Insert()- </a:t>
            </a:r>
            <a:r>
              <a:rPr lang="en-US" dirty="0"/>
              <a:t>Inserts a string or object into the specified index of the current StringBuilder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 string value)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Insert(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index, char value)</a:t>
            </a:r>
          </a:p>
          <a:p>
            <a:r>
              <a:rPr lang="en-US" dirty="0">
                <a:solidFill>
                  <a:srgbClr val="C00000"/>
                </a:solidFill>
              </a:rPr>
              <a:t>Remove() -</a:t>
            </a:r>
            <a:r>
              <a:rPr lang="en-US" dirty="0"/>
              <a:t>Removes a specified number of characters from the current StringBuilder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Remove(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startindex,int length)</a:t>
            </a:r>
          </a:p>
          <a:p>
            <a:r>
              <a:rPr lang="en-US" dirty="0">
                <a:solidFill>
                  <a:srgbClr val="C00000"/>
                </a:solidFill>
              </a:rPr>
              <a:t>Replace()- </a:t>
            </a:r>
            <a:r>
              <a:rPr lang="en-US" dirty="0"/>
              <a:t>Replaces a specified character at a specified index. </a:t>
            </a:r>
          </a:p>
          <a:p>
            <a:pPr lvl="1"/>
            <a:r>
              <a:rPr lang="en-US" dirty="0"/>
              <a:t>Replace(‘</a:t>
            </a:r>
            <a:r>
              <a:rPr lang="en-US" dirty="0" err="1"/>
              <a:t>oldchar’,’newchar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Replace(‘</a:t>
            </a:r>
            <a:r>
              <a:rPr lang="en-US" dirty="0" err="1"/>
              <a:t>oldstring”,’newstring</a:t>
            </a:r>
            <a:r>
              <a:rPr lang="en-US" dirty="0"/>
              <a:t>’);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270382" y="1095107"/>
            <a:ext cx="79381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Overall Summary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F71614C-6C6F-F4EF-F0D3-3D460CB1F025}"/>
              </a:ext>
            </a:extLst>
          </p:cNvPr>
          <p:cNvSpPr txBox="1">
            <a:spLocks/>
          </p:cNvSpPr>
          <p:nvPr/>
        </p:nvSpPr>
        <p:spPr>
          <a:xfrm>
            <a:off x="382605" y="1709086"/>
            <a:ext cx="8132746" cy="37808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ndara" panose="020E0502030303020204" pitchFamily="34" charset="0"/>
              </a:rPr>
              <a:t>Arrays</a:t>
            </a:r>
          </a:p>
          <a:p>
            <a:r>
              <a:rPr lang="en-US" sz="2000" dirty="0">
                <a:latin typeface="Candara" panose="020E0502030303020204" pitchFamily="34" charset="0"/>
              </a:rPr>
              <a:t>Rectangle Array</a:t>
            </a:r>
          </a:p>
          <a:p>
            <a:r>
              <a:rPr lang="en-US" sz="2000" dirty="0">
                <a:latin typeface="Candara" panose="020E0502030303020204" pitchFamily="34" charset="0"/>
              </a:rPr>
              <a:t>Jagged Array</a:t>
            </a:r>
          </a:p>
          <a:p>
            <a:r>
              <a:rPr lang="en-US" sz="2000" dirty="0">
                <a:latin typeface="Candara" panose="020E0502030303020204" pitchFamily="34" charset="0"/>
              </a:rPr>
              <a:t>Strings</a:t>
            </a:r>
          </a:p>
          <a:p>
            <a:r>
              <a:rPr lang="en-US" sz="2000" dirty="0">
                <a:latin typeface="Candara" panose="020E0502030303020204" pitchFamily="34" charset="0"/>
              </a:rPr>
              <a:t>String Builder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60018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013582" y="3002488"/>
            <a:ext cx="42659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N" sz="2700" b="1" dirty="0">
                <a:solidFill>
                  <a:srgbClr val="E95332"/>
                </a:solidFill>
                <a:latin typeface="Candara" panose="020E0502030303020204" pitchFamily="34" charset="0"/>
                <a:cs typeface="Arial"/>
                <a:sym typeface="Arial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1541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1410</TotalTime>
  <Words>689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Retrospect</vt:lpstr>
      <vt:lpstr>PowerPoint Presentation</vt:lpstr>
      <vt:lpstr>Strings</vt:lpstr>
      <vt:lpstr>Strings</vt:lpstr>
      <vt:lpstr>Strings</vt:lpstr>
      <vt:lpstr>Strings</vt:lpstr>
      <vt:lpstr>Strings</vt:lpstr>
      <vt:lpstr>String Builder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 San</cp:lastModifiedBy>
  <cp:revision>84</cp:revision>
  <dcterms:created xsi:type="dcterms:W3CDTF">2006-08-16T00:00:00Z</dcterms:created>
  <dcterms:modified xsi:type="dcterms:W3CDTF">2023-12-22T11:42:20Z</dcterms:modified>
</cp:coreProperties>
</file>