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0"/>
  </p:notesMasterIdLst>
  <p:sldIdLst>
    <p:sldId id="693" r:id="rId2"/>
    <p:sldId id="256" r:id="rId3"/>
    <p:sldId id="263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1" r:id="rId12"/>
    <p:sldId id="292" r:id="rId13"/>
    <p:sldId id="293" r:id="rId14"/>
    <p:sldId id="295" r:id="rId15"/>
    <p:sldId id="298" r:id="rId16"/>
    <p:sldId id="302" r:id="rId17"/>
    <p:sldId id="303" r:id="rId18"/>
    <p:sldId id="304" r:id="rId19"/>
    <p:sldId id="305" r:id="rId20"/>
    <p:sldId id="306" r:id="rId21"/>
    <p:sldId id="307" r:id="rId22"/>
    <p:sldId id="310" r:id="rId23"/>
    <p:sldId id="331" r:id="rId24"/>
    <p:sldId id="330" r:id="rId25"/>
    <p:sldId id="313" r:id="rId26"/>
    <p:sldId id="314" r:id="rId27"/>
    <p:sldId id="315" r:id="rId28"/>
    <p:sldId id="316" r:id="rId29"/>
    <p:sldId id="317" r:id="rId30"/>
    <p:sldId id="318" r:id="rId31"/>
    <p:sldId id="334" r:id="rId32"/>
    <p:sldId id="320" r:id="rId33"/>
    <p:sldId id="329" r:id="rId34"/>
    <p:sldId id="321" r:id="rId35"/>
    <p:sldId id="322" r:id="rId36"/>
    <p:sldId id="323" r:id="rId37"/>
    <p:sldId id="324" r:id="rId38"/>
    <p:sldId id="325" r:id="rId39"/>
    <p:sldId id="326" r:id="rId40"/>
    <p:sldId id="328" r:id="rId41"/>
    <p:sldId id="1799" r:id="rId42"/>
    <p:sldId id="1800" r:id="rId43"/>
    <p:sldId id="1801" r:id="rId44"/>
    <p:sldId id="1802" r:id="rId45"/>
    <p:sldId id="1803" r:id="rId46"/>
    <p:sldId id="1804" r:id="rId47"/>
    <p:sldId id="697" r:id="rId48"/>
    <p:sldId id="69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EEAF6-FF3A-456B-8B3E-2A287C9E7982}" v="2" dt="2022-10-22T08:48:41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99" autoAdjust="0"/>
  </p:normalViewPr>
  <p:slideViewPr>
    <p:cSldViewPr>
      <p:cViewPr varScale="1">
        <p:scale>
          <a:sx n="55" d="100"/>
          <a:sy n="55" d="100"/>
        </p:scale>
        <p:origin x="152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2B0BB-F53A-4BA6-85FC-C333AE402E18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F7757-3D4B-4B45-8A15-FB7016565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3D4D-DF41-4BA5-A378-201545BDA64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FFE47-A03B-404D-A487-4F34A74931C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2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561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430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0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115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328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57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90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68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592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September 3, 20XX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270382" y="1095107"/>
            <a:ext cx="79381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IN" sz="27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  <a:sym typeface="Arial"/>
              </a:rPr>
              <a:t>Agenda for the Day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14889B-64AE-D99D-194B-5E5482B9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27" y="2057400"/>
            <a:ext cx="8132746" cy="3780887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C# Overview</a:t>
            </a:r>
          </a:p>
          <a:p>
            <a:r>
              <a:rPr lang="en-US" dirty="0">
                <a:latin typeface="Candara" panose="020E0502030303020204" pitchFamily="34" charset="0"/>
              </a:rPr>
              <a:t>Datatypes</a:t>
            </a:r>
          </a:p>
          <a:p>
            <a:r>
              <a:rPr lang="en-US" dirty="0">
                <a:latin typeface="Candara" panose="020E0502030303020204" pitchFamily="34" charset="0"/>
              </a:rPr>
              <a:t>Conditional &amp; Iterative statements</a:t>
            </a:r>
          </a:p>
          <a:p>
            <a:r>
              <a:rPr lang="en-US" dirty="0">
                <a:latin typeface="Candara" panose="020E0502030303020204" pitchFamily="34" charset="0"/>
              </a:rPr>
              <a:t>Conversions</a:t>
            </a:r>
          </a:p>
          <a:p>
            <a:r>
              <a:rPr lang="en-US" dirty="0">
                <a:latin typeface="Candara" panose="020E0502030303020204" pitchFamily="34" charset="0"/>
              </a:rPr>
              <a:t>Arrays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1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santuparsi\Desktop\Capture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7772400" cy="50292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84C785-9DB2-5187-CA35-7C9B5D5FEED1}"/>
              </a:ext>
            </a:extLst>
          </p:cNvPr>
          <p:cNvSpPr/>
          <p:nvPr/>
        </p:nvSpPr>
        <p:spPr>
          <a:xfrm>
            <a:off x="434372" y="4572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Integer Types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4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santuparsi\Desktop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462088"/>
            <a:ext cx="8096250" cy="2818562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5D2532-0630-6702-F809-17FBE89B06B4}"/>
              </a:ext>
            </a:extLst>
          </p:cNvPr>
          <p:cNvSpPr/>
          <p:nvPr/>
        </p:nvSpPr>
        <p:spPr>
          <a:xfrm>
            <a:off x="0" y="2286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Floating Points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3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808037"/>
            <a:ext cx="8229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</a:rPr>
              <a:t>Floating-point literals</a:t>
            </a:r>
            <a:endParaRPr lang="en-US" sz="32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63301" y="1828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Floating-point literals can be written in two ways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Fixed notation: 3.14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Scientific notation: 0.314E1, 314e-2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Floating-point literal types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Literal with no suffix</a:t>
            </a:r>
            <a:r>
              <a:rPr lang="en-US" sz="2000" kern="0" dirty="0">
                <a:solidFill>
                  <a:srgbClr val="5F5F5F"/>
                </a:solidFill>
                <a:latin typeface="Arial"/>
                <a:sym typeface="Wingdings" pitchFamily="2" charset="2"/>
              </a:rPr>
              <a:t> is 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F or f as suffix (Example 3.14f, 3.14F) is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D or d as suffix (Example 3.14D, 3.14D)  is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M or m as suffix (Example 3.14m, 3.14M)  is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decimal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decimal d = 3.45; //error 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decimal d = 3.45m; //ok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float f = 3.4;// error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float f = 3.4f;// ok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9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808037"/>
            <a:ext cx="8229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</a:rPr>
              <a:t>Character type and Character Literal</a:t>
            </a:r>
            <a:endParaRPr lang="en-US" sz="32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981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keyword is alias for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System.Char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is CLS compliant.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c=‘a’; //ok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c=1; //error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7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14500"/>
            <a:ext cx="8505835" cy="331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87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830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0000"/>
                </a:solidFill>
                <a:latin typeface="Arial"/>
                <a:ea typeface="+mj-ea"/>
                <a:cs typeface="+mj-cs"/>
              </a:rPr>
              <a:t>Identifiers Naming Rules</a:t>
            </a:r>
            <a:endParaRPr lang="en-US" sz="32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35362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Identifiers are variables, methods , class or any other named constructs in C#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Rules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Should not be a keyword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Must start with a letter or underscore or @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Subsequent characters can be a letter, number or underscore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23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01963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900" y="689176"/>
            <a:ext cx="830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Operators-Arithmetic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2349"/>
              </p:ext>
            </p:extLst>
          </p:nvPr>
        </p:nvGraphicFramePr>
        <p:xfrm>
          <a:off x="990600" y="1920875"/>
          <a:ext cx="5972175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78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26670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 of the operators work the same way as it does in 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Applicable to integer and floating point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j =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+ 255;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byte k =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+ 255; //error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const double  PI = 3.14;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double f = PI + 12;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400" kern="0" dirty="0">
                <a:solidFill>
                  <a:srgbClr val="5F5F5F"/>
                </a:solidFill>
                <a:latin typeface="Arial"/>
              </a:rPr>
              <a:t>When 2 of any integral types (other than long) are involved in arithmetic operation, the result is an int. 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400" b="1" kern="0" dirty="0">
                <a:solidFill>
                  <a:srgbClr val="5F5F5F"/>
                </a:solidFill>
                <a:latin typeface="Courier New" pitchFamily="49" charset="0"/>
              </a:rPr>
              <a:t>byte </a:t>
            </a:r>
            <a:r>
              <a:rPr lang="en-US" sz="1400" b="1" kern="0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1400" b="1" kern="0" dirty="0">
                <a:solidFill>
                  <a:srgbClr val="5F5F5F"/>
                </a:solidFill>
                <a:latin typeface="Courier New" pitchFamily="49" charset="0"/>
              </a:rPr>
              <a:t> = 10;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1400" b="1" kern="0" dirty="0">
                <a:solidFill>
                  <a:srgbClr val="5F5F5F"/>
                </a:solidFill>
                <a:latin typeface="Courier New" pitchFamily="49" charset="0"/>
              </a:rPr>
              <a:t>byte j = 20;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j=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j+i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; //error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3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808037"/>
            <a:ext cx="830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Operators-Relational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297180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5F5F5F"/>
                </a:solidFill>
              </a:rPr>
              <a:t>Relational operator return </a:t>
            </a:r>
            <a:r>
              <a:rPr lang="en-US" sz="2000" dirty="0" err="1">
                <a:solidFill>
                  <a:srgbClr val="5F5F5F"/>
                </a:solidFill>
              </a:rPr>
              <a:t>bool</a:t>
            </a:r>
            <a:r>
              <a:rPr lang="en-US" sz="2000" dirty="0">
                <a:solidFill>
                  <a:srgbClr val="5F5F5F"/>
                </a:solidFill>
              </a:rPr>
              <a:t> value – true or false.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/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/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=10;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j=20;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&gt;j ); // output is False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== 10); // output is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89679"/>
              </p:ext>
            </p:extLst>
          </p:nvPr>
        </p:nvGraphicFramePr>
        <p:xfrm>
          <a:off x="735806" y="2225675"/>
          <a:ext cx="6834188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7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4504" y="735475"/>
            <a:ext cx="8229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Operators-Logical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84208" y="2362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These are both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boolean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operators. These work only on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values.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checks if the first condition is false. If it is so then it doesn't evaluate the second condition.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checks if the first condition is true. If it is so then it doesn't evaluate the second condition.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=0;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j=2;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pl-PL" sz="2000" b="1" kern="0" dirty="0">
                <a:solidFill>
                  <a:srgbClr val="5F5F5F"/>
                </a:solidFill>
                <a:latin typeface="Courier New" pitchFamily="49" charset="0"/>
              </a:rPr>
              <a:t> bool b= (i&gt;j) &amp;&amp; (j++&gt;i);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(j); 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What does the code print? 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13635"/>
              </p:ext>
            </p:extLst>
          </p:nvPr>
        </p:nvGraphicFramePr>
        <p:xfrm>
          <a:off x="2667000" y="1860108"/>
          <a:ext cx="2160587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5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00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About C#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Two languages that are central to .NET framework are C# and Visual Basic.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is fundamentally a simple and object oriented language.</a:t>
            </a:r>
            <a:endParaRPr lang="en-US" sz="2000" kern="0" dirty="0">
              <a:solidFill>
                <a:srgbClr val="5F5F5F"/>
              </a:solidFill>
              <a:latin typeface="Arial"/>
              <a:cs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was developed by Microsoft development team.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Lot of syntax for C#  is obtained C language. C# also shares many similarity with popular Java language, thereby making learning of C# even more simpler.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Several version of C# have come up starting from 2002. The latest version is C# 10.0. Visual Studio 2022 supports this.</a:t>
            </a:r>
          </a:p>
          <a:p>
            <a:pPr marL="775970" lvl="1" indent="-318770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85455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238991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a = 10;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b=2;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a+=b; //  12 same as a=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a+b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(a);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double d=45.3;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d/=1.2;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(d); // 37.75 same as d=d/1.2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 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float d1=2.4f;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d1 %= 1.2f;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(d1); // 0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38416"/>
              </p:ext>
            </p:extLst>
          </p:nvPr>
        </p:nvGraphicFramePr>
        <p:xfrm>
          <a:off x="1752600" y="1912103"/>
          <a:ext cx="5486400" cy="7620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264A341-20D2-0825-67EC-6985198DDF47}"/>
              </a:ext>
            </a:extLst>
          </p:cNvPr>
          <p:cNvSpPr/>
          <p:nvPr/>
        </p:nvSpPr>
        <p:spPr>
          <a:xfrm>
            <a:off x="304800" y="807203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Assignment Operators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6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36597"/>
              </p:ext>
            </p:extLst>
          </p:nvPr>
        </p:nvGraphicFramePr>
        <p:xfrm>
          <a:off x="228600" y="990600"/>
          <a:ext cx="822960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/>
                        <a:t>Ternary operator</a:t>
                      </a:r>
                      <a:endParaRPr lang="en-IN" sz="2000" kern="1200" dirty="0">
                        <a:solidFill>
                          <a:srgbClr val="5F5F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10 % 2 &gt; 0 ? 1 :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subscript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dot 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n.Length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is</a:t>
                      </a:r>
                      <a:endParaRPr lang="en-US" sz="2000" b="1" dirty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Conversion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as</a:t>
                      </a:r>
                      <a:endParaRPr lang="en-US" sz="2000" b="1" dirty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typeof</a:t>
                      </a:r>
                      <a:endParaRPr lang="en-US" sz="2000" b="1" dirty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refection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en-US" sz="2000" b="1" dirty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checked 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unchecked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=&gt;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Lambda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188F86D-6EEB-4A15-7E4B-DC8879068D73}"/>
              </a:ext>
            </a:extLst>
          </p:cNvPr>
          <p:cNvSpPr/>
          <p:nvPr/>
        </p:nvSpPr>
        <p:spPr>
          <a:xfrm>
            <a:off x="0" y="2286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Other Operators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16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</a:rPr>
              <a:t>Conversion</a:t>
            </a:r>
          </a:p>
        </p:txBody>
      </p:sp>
    </p:spTree>
    <p:extLst>
      <p:ext uri="{BB962C8B-B14F-4D97-AF65-F5344CB8AC3E}">
        <p14:creationId xmlns:p14="http://schemas.microsoft.com/office/powerpoint/2010/main" val="2351121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3400" y="224163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 conversion  is a process of converting values from one data type to another data types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Conversion  types: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Implicit Conversion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Casting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Boxing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 Boxing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26D2D-A579-F2D7-9813-B10CB911DFC2}"/>
              </a:ext>
            </a:extLst>
          </p:cNvPr>
          <p:cNvSpPr/>
          <p:nvPr/>
        </p:nvSpPr>
        <p:spPr>
          <a:xfrm>
            <a:off x="553656" y="88257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Conversions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30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1981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Implicit  numerical conversions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byte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short,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char 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short 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long,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long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  double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BD0A26-0CDA-729C-17DA-C0C6BBC14975}"/>
              </a:ext>
            </a:extLst>
          </p:cNvPr>
          <p:cNvSpPr/>
          <p:nvPr/>
        </p:nvSpPr>
        <p:spPr>
          <a:xfrm>
            <a:off x="381000" y="8001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C# Implicit Conversions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94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1981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using System;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 Convert{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public static void Main(){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char c='A';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=c; 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long l=23456789100;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float f=l;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(f);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}}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57400" y="3200400"/>
            <a:ext cx="4552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vice versa is not allowed implicitly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28" y="5752974"/>
            <a:ext cx="5178769" cy="92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FDD3B6-62FE-0C1C-D5C8-E831CBDD9725}"/>
              </a:ext>
            </a:extLst>
          </p:cNvPr>
          <p:cNvSpPr/>
          <p:nvPr/>
        </p:nvSpPr>
        <p:spPr>
          <a:xfrm>
            <a:off x="533400" y="971613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Example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5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51037"/>
            <a:ext cx="8229600" cy="4906963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Any conversion that happens in the opposite direction of implicit numerical conversions requires explicit request from the compiler through casting.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Casting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Number casting example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 long l2 = 12500;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>
                <a:solidFill>
                  <a:srgbClr val="000000"/>
                </a:solidFill>
                <a:latin typeface="Courier New" pitchFamily="49" charset="0"/>
              </a:rPr>
              <a:t>)l2;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 = 256;   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	byte b1 = (byte)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; 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70BC78-F958-9BDF-59DA-714FC64F853D}"/>
              </a:ext>
            </a:extLst>
          </p:cNvPr>
          <p:cNvSpPr/>
          <p:nvPr/>
        </p:nvSpPr>
        <p:spPr>
          <a:xfrm>
            <a:off x="584200" y="899932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Casting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95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99308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19100" y="1957522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59443" y="1951037"/>
            <a:ext cx="8229600" cy="4906963"/>
          </a:xfrm>
        </p:spPr>
        <p:txBody>
          <a:bodyPr>
            <a:normAutofit/>
          </a:bodyPr>
          <a:lstStyle/>
          <a:p>
            <a:pPr marL="742950" lvl="2" indent="-34290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1800" kern="0" dirty="0">
                <a:solidFill>
                  <a:srgbClr val="5F5F5F"/>
                </a:solidFill>
                <a:latin typeface="Arial"/>
              </a:rPr>
              <a:t>floating point cast to </a:t>
            </a:r>
            <a:r>
              <a:rPr lang="en-IN" sz="1800" kern="0" dirty="0" err="1">
                <a:solidFill>
                  <a:srgbClr val="5F5F5F"/>
                </a:solidFill>
                <a:latin typeface="Arial"/>
              </a:rPr>
              <a:t>int</a:t>
            </a:r>
            <a:r>
              <a:rPr lang="en-US" sz="1800" kern="0" dirty="0">
                <a:solidFill>
                  <a:srgbClr val="5F5F5F"/>
                </a:solidFill>
                <a:latin typeface="Arial"/>
              </a:rPr>
              <a:t> example</a:t>
            </a:r>
            <a:endParaRPr lang="en-IN" sz="1800" kern="0" dirty="0">
              <a:solidFill>
                <a:srgbClr val="5F5F5F"/>
              </a:solidFill>
              <a:latin typeface="Arial"/>
            </a:endParaRP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</a:rPr>
              <a:t>	float f=12.f;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IN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kern="0" dirty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kern="0" dirty="0">
                <a:solidFill>
                  <a:srgbClr val="000000"/>
                </a:solidFill>
                <a:latin typeface="Courier New" pitchFamily="49" charset="0"/>
              </a:rPr>
              <a:t>)f;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1: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b1 = 1f;      </a:t>
            </a:r>
            <a:r>
              <a:rPr lang="en-US" sz="18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b2 = 2;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2: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long b1 = 1;            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3: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int a3 = (int)b2;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4103B9-7D58-BFA7-33AC-F6FDE1FB8F3A}"/>
              </a:ext>
            </a:extLst>
          </p:cNvPr>
          <p:cNvSpPr/>
          <p:nvPr/>
        </p:nvSpPr>
        <p:spPr>
          <a:xfrm>
            <a:off x="533400" y="879194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Casting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93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6352" y="1890270"/>
            <a:ext cx="8229600" cy="49069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Note that conversions of  numeric value to string and vice versa,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to string and vice versa etc. is not possible either implicitly or explicitly. 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This can be done through the methods below: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/* Boolean values */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ii=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("true");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ii =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gg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	     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Runtime error call					//</a:t>
            </a:r>
            <a:r>
              <a:rPr lang="en-US" sz="20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FormatException</a:t>
            </a:r>
            <a:endParaRPr lang="en-US" sz="2000" b="1" kern="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C98841-FB51-46EF-AAED-C769103A5CE2}"/>
              </a:ext>
            </a:extLst>
          </p:cNvPr>
          <p:cNvSpPr/>
          <p:nvPr/>
        </p:nvSpPr>
        <p:spPr>
          <a:xfrm>
            <a:off x="0" y="2286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7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/* String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string s=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(1.23);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//1.23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('A');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//A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(null));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// prints nothing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/* Numeric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Convert.ToInt32("1009");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short j = Convert.ToInt16("100");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long k = Convert.ToInt64("9292929");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byte b=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Convert.ToByte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("20");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1800" dirty="0">
                <a:solidFill>
                  <a:srgbClr val="002060"/>
                </a:solidFill>
                <a:latin typeface="Arial" charset="0"/>
              </a:rPr>
              <a:t>No </a:t>
            </a:r>
            <a:r>
              <a:rPr lang="en-US" sz="1800" dirty="0" err="1">
                <a:solidFill>
                  <a:srgbClr val="002060"/>
                </a:solidFill>
                <a:latin typeface="Arial" charset="0"/>
              </a:rPr>
              <a:t>ToFloat</a:t>
            </a:r>
            <a:r>
              <a:rPr lang="en-US" sz="1800" dirty="0">
                <a:solidFill>
                  <a:srgbClr val="002060"/>
                </a:solidFill>
                <a:latin typeface="Arial" charset="0"/>
              </a:rPr>
              <a:t> method!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double d=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sss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 // 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runtime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BA416E-2AE6-8912-D10B-F6BAA4A13A54}"/>
              </a:ext>
            </a:extLst>
          </p:cNvPr>
          <p:cNvSpPr/>
          <p:nvPr/>
        </p:nvSpPr>
        <p:spPr>
          <a:xfrm>
            <a:off x="0" y="2286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5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2209800"/>
            <a:ext cx="82296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Single line comment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This is a single line comment</a:t>
            </a:r>
          </a:p>
          <a:p>
            <a:r>
              <a:rPr lang="en-US" dirty="0"/>
              <a:t>Multiline comments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*/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This is a multi 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	line comment */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F5C3EC-4504-5CAA-3C67-183AB46F1041}"/>
              </a:ext>
            </a:extLst>
          </p:cNvPr>
          <p:cNvSpPr/>
          <p:nvPr/>
        </p:nvSpPr>
        <p:spPr>
          <a:xfrm>
            <a:off x="515257" y="8763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Comments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52691" y="1981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Another way to convert strings to basic type is by using System Type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Every System Type has Parse() method that can be used to convert a string into the respective System Type.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&lt;Type&gt;. Parse(string s)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Where &lt;Type&gt; could be any System Type/ C# type that we looked at earlier.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using System;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ParseTest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static void Main(string[]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{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i1=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sbyte.Parse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("123");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float f1=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float.Parse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("123.3");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decimal d1=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decimal.Parse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("123.45");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bool.Parse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("true");</a:t>
            </a:r>
          </a:p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("{0}, {1}, {2}, {3}, {4}, {5}, {6}", i1, f1, d1, b);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82E708-3DC2-7067-AE62-0E02C77AC2F4}"/>
              </a:ext>
            </a:extLst>
          </p:cNvPr>
          <p:cNvSpPr/>
          <p:nvPr/>
        </p:nvSpPr>
        <p:spPr>
          <a:xfrm>
            <a:off x="539187" y="911506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Parse() Method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68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6038" y="1905000"/>
            <a:ext cx="8458200" cy="57912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IN" sz="2000" dirty="0"/>
              <a:t>Boxing and unboxing allows a value-type to be converted to and from type object.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Converting a value type to reference type is called Boxing. Boxing is implicit conversion.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object o = (object)i; // boxing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Or simply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object o=i;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And reverse is unboxing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i = (int)o; // unboxing 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Unboxing is explicit conversion. 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When value-type are boxed they are stored in heap.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/>
              <a:t>Boxing and unboxing are computationally expensive processes.</a:t>
            </a:r>
          </a:p>
          <a:p>
            <a:pPr>
              <a:defRPr/>
            </a:pPr>
            <a:endParaRPr lang="en-IN" sz="2000" dirty="0"/>
          </a:p>
          <a:p>
            <a:pPr>
              <a:defRPr/>
            </a:pPr>
            <a:endParaRPr lang="en-IN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E7C5CC-C672-3AD1-94BC-C7B6864D2BD2}"/>
              </a:ext>
            </a:extLst>
          </p:cNvPr>
          <p:cNvSpPr/>
          <p:nvPr/>
        </p:nvSpPr>
        <p:spPr>
          <a:xfrm>
            <a:off x="0" y="2286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Boxing And </a:t>
            </a:r>
            <a:r>
              <a:rPr lang="en-US" sz="3200" b="1" kern="0" dirty="0" err="1">
                <a:solidFill>
                  <a:srgbClr val="FF3300"/>
                </a:solidFill>
                <a:latin typeface="Arial"/>
                <a:ea typeface="+mj-ea"/>
                <a:cs typeface="+mj-cs"/>
              </a:rPr>
              <a:t>UnBoxing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82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0668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</a:rPr>
              <a:t>Conditional Statement &amp; Loops</a:t>
            </a:r>
          </a:p>
        </p:txBody>
      </p:sp>
    </p:spTree>
    <p:extLst>
      <p:ext uri="{BB962C8B-B14F-4D97-AF65-F5344CB8AC3E}">
        <p14:creationId xmlns:p14="http://schemas.microsoft.com/office/powerpoint/2010/main" val="3752583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4109" y="2058472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kern="0" dirty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{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>
                <a:solidFill>
                  <a:srgbClr val="5F5F5F"/>
                </a:solidFill>
                <a:latin typeface="Courier New" pitchFamily="49" charset="0"/>
              </a:rPr>
              <a:t>	statements;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00400" y="205847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304312" y="225852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23FF03F-528B-A22B-DD80-2A0934501BD5}"/>
              </a:ext>
            </a:extLst>
          </p:cNvPr>
          <p:cNvSpPr/>
          <p:nvPr/>
        </p:nvSpPr>
        <p:spPr>
          <a:xfrm>
            <a:off x="591273" y="911506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If statement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69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69073" y="2258526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if/else </a:t>
            </a:r>
            <a:r>
              <a:rPr lang="en-US" sz="2000" kern="0" dirty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{	</a:t>
            </a:r>
            <a:r>
              <a:rPr lang="en-US" sz="2000" b="1" i="1" kern="0" dirty="0">
                <a:solidFill>
                  <a:srgbClr val="5F5F5F"/>
                </a:solidFill>
                <a:latin typeface="Courier New" pitchFamily="49" charset="0"/>
              </a:rPr>
              <a:t>statements;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>
                <a:solidFill>
                  <a:srgbClr val="0033CC"/>
                </a:solidFill>
                <a:latin typeface="Courier New" pitchFamily="49" charset="0"/>
              </a:rPr>
              <a:t>[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else{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>
                <a:solidFill>
                  <a:srgbClr val="5F5F5F"/>
                </a:solidFill>
                <a:latin typeface="Courier New" pitchFamily="49" charset="0"/>
              </a:rPr>
              <a:t>  statements;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0033CC"/>
                </a:solidFill>
                <a:latin typeface="Courier New" pitchFamily="49" charset="0"/>
              </a:rPr>
              <a:t> ]</a:t>
            </a:r>
          </a:p>
          <a:p>
            <a:pPr lvl="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006600"/>
                </a:solidFill>
                <a:latin typeface="Arial"/>
              </a:rPr>
              <a:t>Example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: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(c &gt; 0)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  else c--;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74327" y="2238270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78239" y="2438324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2D36077-B744-920A-187B-22C45B2C5839}"/>
              </a:ext>
            </a:extLst>
          </p:cNvPr>
          <p:cNvSpPr/>
          <p:nvPr/>
        </p:nvSpPr>
        <p:spPr>
          <a:xfrm>
            <a:off x="431800" y="7620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If else statement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05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3234" y="2046273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A42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switch(</a:t>
            </a:r>
            <a:r>
              <a:rPr kumimoji="0" lang="en-US" sz="2000" b="1" i="1" u="none" strike="noStrike" kern="0" cap="none" spc="0" normalizeH="0" baseline="0" noProof="0" dirty="0" err="1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val1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val2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……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default: 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break;	}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824288" y="2830486"/>
            <a:ext cx="3419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</a:rPr>
              <a:t>Any numeric value or string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141031" y="2584962"/>
            <a:ext cx="1766640" cy="514287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790740" y="3579741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constants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048000" y="3223106"/>
            <a:ext cx="2701729" cy="55669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H="1">
            <a:off x="3024351" y="3779796"/>
            <a:ext cx="2701730" cy="43391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BA7CB37-CB80-060A-83A1-BEABBBD231FB}"/>
              </a:ext>
            </a:extLst>
          </p:cNvPr>
          <p:cNvSpPr/>
          <p:nvPr/>
        </p:nvSpPr>
        <p:spPr>
          <a:xfrm>
            <a:off x="609600" y="888357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Switch statement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30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81000" y="19812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C# compiler enforces that every case statement must have a </a:t>
            </a:r>
            <a:r>
              <a:rPr lang="en-US" sz="2000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statement. In other words control cannot fall through from one case label to another.</a:t>
            </a:r>
            <a:endParaRPr lang="en-US" sz="2400" kern="0" dirty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BD68A-CD28-423A-87A2-F07D51BBEB23}"/>
              </a:ext>
            </a:extLst>
          </p:cNvPr>
          <p:cNvSpPr/>
          <p:nvPr/>
        </p:nvSpPr>
        <p:spPr>
          <a:xfrm>
            <a:off x="508383" y="9906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Example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90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20574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1905000"/>
            <a:ext cx="8001000" cy="472440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c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R':Console.WriteLine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04800" y="21336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75D989-5F13-8619-B0C8-BD3362238F03}"/>
              </a:ext>
            </a:extLst>
          </p:cNvPr>
          <p:cNvSpPr/>
          <p:nvPr/>
        </p:nvSpPr>
        <p:spPr>
          <a:xfrm>
            <a:off x="470283" y="1040757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Multiple cases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72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1529" y="1981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There are two forms of 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for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statement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Tx/>
              <a:buAutoNum type="arabicPeriod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for loop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for(</a:t>
            </a:r>
            <a:r>
              <a:rPr lang="en-US" sz="2000" b="1" i="1" kern="0" dirty="0" err="1">
                <a:solidFill>
                  <a:srgbClr val="5F5F5F"/>
                </a:solidFill>
                <a:latin typeface="Courier New" pitchFamily="49" charset="0"/>
              </a:rPr>
              <a:t>intialization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; </a:t>
            </a:r>
            <a:r>
              <a:rPr lang="en-US" sz="2000" b="1" i="1" kern="0" dirty="0" err="1">
                <a:solidFill>
                  <a:srgbClr val="5F5F5F"/>
                </a:solidFill>
                <a:latin typeface="Courier New" pitchFamily="49" charset="0"/>
              </a:rPr>
              <a:t>condition;increment</a:t>
            </a:r>
            <a:r>
              <a:rPr lang="en-US" sz="2000" b="1" i="1" kern="0" dirty="0">
                <a:solidFill>
                  <a:srgbClr val="5F5F5F"/>
                </a:solidFill>
                <a:latin typeface="Courier New" pitchFamily="49" charset="0"/>
              </a:rPr>
              <a:t>/decrement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for(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=0;i&lt;10;i++)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+mj-lt"/>
              <a:buAutoNum type="arabicPeriod" startAt="2"/>
            </a:pP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foreach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loop: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(object variable in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itemlist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[]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={1,2,3,4,5};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s in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)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		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(s);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79017" y="1938759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AB856F-BF2E-B429-42D1-9D027589BACB}"/>
              </a:ext>
            </a:extLst>
          </p:cNvPr>
          <p:cNvSpPr/>
          <p:nvPr/>
        </p:nvSpPr>
        <p:spPr>
          <a:xfrm>
            <a:off x="431800" y="9525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For loop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13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84966" y="1996633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//</a:t>
            </a: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while(</a:t>
            </a:r>
            <a:r>
              <a:rPr lang="en-US" sz="20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while(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do-while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do{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}while(</a:t>
            </a:r>
            <a:r>
              <a:rPr lang="en-US" sz="20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do	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} while(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3234" y="2024605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8766" y="19812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3200400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Condition must evaluate to bool value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48000" y="1676400"/>
            <a:ext cx="3124200" cy="1524000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>
            <a:off x="3048000" y="3569732"/>
            <a:ext cx="3124200" cy="1078468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6C2CE89-35C0-C4AD-453D-0376CAB38F88}"/>
              </a:ext>
            </a:extLst>
          </p:cNvPr>
          <p:cNvSpPr/>
          <p:nvPr/>
        </p:nvSpPr>
        <p:spPr>
          <a:xfrm>
            <a:off x="254000" y="784667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While and Do while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2117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98120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Variables are storage locations that are associated with a value.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value that a variable stores are of certain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Syntax: </a:t>
            </a:r>
            <a:r>
              <a:rPr lang="en-US" sz="2000" b="1" kern="0" dirty="0" err="1">
                <a:solidFill>
                  <a:srgbClr val="5F5F5F"/>
                </a:solidFill>
                <a:latin typeface="Arial"/>
              </a:rPr>
              <a:t>Datatype</a:t>
            </a: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Arial"/>
              </a:rPr>
              <a:t>var_name</a:t>
            </a: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There are different types of variables that can be defined in C# depending on the scope : static variables, instance variables, array elements, and local variables.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variables created inside Method are local. They are available only inside the method where they are declared.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local variable must always be initialized before using.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AE4A21-3601-FD43-9BA9-FD7E03E8FD68}"/>
              </a:ext>
            </a:extLst>
          </p:cNvPr>
          <p:cNvSpPr/>
          <p:nvPr/>
        </p:nvSpPr>
        <p:spPr>
          <a:xfrm>
            <a:off x="635000" y="8382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Variables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73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66770" y="1905965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Used with loop statements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is used to break out of the loop. Is used with switch statement also.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is used to exit out of current iteration and continue with the next iteration.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j = 100;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while (true)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    if (j % 13 == 0) break;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    else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    j++;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  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       </a:t>
            </a:r>
            <a:r>
              <a:rPr lang="en-US" sz="2000" b="1" kern="0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>
                <a:solidFill>
                  <a:srgbClr val="5F5F5F"/>
                </a:solidFill>
                <a:latin typeface="Courier New" pitchFamily="49" charset="0"/>
              </a:rPr>
              <a:t>(j); //104</a:t>
            </a:r>
            <a:endParaRPr lang="en-IN" sz="2000" b="1" kern="0" dirty="0">
              <a:solidFill>
                <a:srgbClr val="5F5F5F"/>
              </a:solidFill>
              <a:latin typeface="Courier New" pitchFamily="49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3234" y="1890532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15204" y="20574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E783D0-6BF6-5C6D-BC44-186194910282}"/>
              </a:ext>
            </a:extLst>
          </p:cNvPr>
          <p:cNvSpPr/>
          <p:nvPr/>
        </p:nvSpPr>
        <p:spPr>
          <a:xfrm>
            <a:off x="305566" y="776468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Break and continue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96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9170" y="876300"/>
            <a:ext cx="830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endParaRPr lang="en-US" sz="32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19100" y="21336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7299" y="17526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4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Array is a collection of similar type of data.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400" kern="0" dirty="0">
                <a:solidFill>
                  <a:srgbClr val="5F5F5F"/>
                </a:solidFill>
                <a:latin typeface="Arial(body)"/>
                <a:cs typeface="Arial" pitchFamily="34" charset="0"/>
              </a:rPr>
              <a:t>Array</a:t>
            </a:r>
            <a:r>
              <a:rPr lang="en-US" sz="14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 stores multiple values of same type.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4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Arrays are reference types.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4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They are automatically of a predefined type </a:t>
            </a:r>
            <a:r>
              <a:rPr lang="en-US" sz="1400" b="1" kern="0" dirty="0" err="1">
                <a:latin typeface="Arial" pitchFamily="34" charset="0"/>
                <a:cs typeface="Arial" pitchFamily="34" charset="0"/>
              </a:rPr>
              <a:t>System.Array</a:t>
            </a:r>
            <a:endParaRPr lang="en-US" sz="1400" b="1" kern="0" dirty="0">
              <a:latin typeface="Arial" pitchFamily="34" charset="0"/>
              <a:cs typeface="Arial" pitchFamily="34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400" b="1" kern="0" dirty="0">
                <a:latin typeface="Arial" pitchFamily="34" charset="0"/>
                <a:cs typeface="Arial" pitchFamily="34" charset="0"/>
              </a:rPr>
              <a:t>Syntax: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Datatype</a:t>
            </a:r>
            <a:r>
              <a: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[] </a:t>
            </a:r>
            <a:r>
              <a:rPr lang="en-US" sz="1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Array_name</a:t>
            </a:r>
            <a:r>
              <a: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=new Data type[size];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Data type- 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specifies what type of data storing into the array. Array type can be value type or reference type.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4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Array_name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-Indicates name of the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-It allocates memory to the array at runtime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-Indicates how many elements storing into the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ex: </a:t>
            </a:r>
            <a:r>
              <a:rPr lang="en-US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[]a=new </a:t>
            </a:r>
            <a:r>
              <a:rPr lang="en-US" sz="14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[5];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string []names=new string[3];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2042932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0605" y="1890532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Assigning values to array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1.Int []a=new </a:t>
            </a:r>
            <a:r>
              <a:rPr lang="en-US" sz="1600" kern="0" dirty="0" err="1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[4]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	a[0]=10     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	a[1]=20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	a[2]=30	               0         1        2        3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	a[3]=40	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1600" kern="0" dirty="0" err="1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 []a=new </a:t>
            </a:r>
            <a:r>
              <a:rPr lang="en-US" sz="1600" kern="0" dirty="0" err="1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[4]{10,20,30,40}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3.Int []a={10,20,30,40} //Dynamic allocation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5F5F5F"/>
                </a:solidFill>
                <a:latin typeface="Arial"/>
              </a:rPr>
              <a:t>Accessing elements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1600" b="1" kern="0" dirty="0">
                <a:solidFill>
                  <a:srgbClr val="000000"/>
                </a:solidFill>
                <a:latin typeface="Courier New" pitchFamily="49" charset="0"/>
              </a:rPr>
              <a:t>	a[0];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In arrays index starts from 0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kern="0" dirty="0">
                <a:solidFill>
                  <a:srgbClr val="5F5F5F"/>
                </a:solidFill>
                <a:latin typeface="Arial" pitchFamily="34" charset="0"/>
                <a:cs typeface="Arial" pitchFamily="34" charset="0"/>
              </a:rPr>
              <a:t>If there is a mismatch between the declared size and the number of initializes , a compile time error is generated.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endParaRPr lang="en-US" sz="2000" kern="0" dirty="0">
              <a:solidFill>
                <a:srgbClr val="5F5F5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76600" y="2514600"/>
          <a:ext cx="2819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2C9635E-C96F-0A25-4382-D4F1DD66486D}"/>
              </a:ext>
            </a:extLst>
          </p:cNvPr>
          <p:cNvSpPr/>
          <p:nvPr/>
        </p:nvSpPr>
        <p:spPr>
          <a:xfrm>
            <a:off x="261395" y="1021466"/>
            <a:ext cx="830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endParaRPr lang="en-US" sz="32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69517" y="1920433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members of </a:t>
            </a:r>
            <a:r>
              <a:rPr lang="en-US" sz="1800" kern="0" dirty="0">
                <a:latin typeface="Arial" pitchFamily="34" charset="0"/>
                <a:cs typeface="Arial" pitchFamily="34" charset="0"/>
              </a:rPr>
              <a:t>System.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sort() </a:t>
            </a:r>
            <a:r>
              <a:rPr 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-It sorts array elements in ascending order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System.Array.Sort</a:t>
            </a:r>
            <a:r>
              <a:rPr lang="en-US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(array name)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reverse()-</a:t>
            </a:r>
            <a:r>
              <a:rPr 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arrange array elements in reverse order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System.Array.Reverse</a:t>
            </a:r>
            <a:r>
              <a:rPr lang="en-US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(array name)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copy() –</a:t>
            </a:r>
            <a:r>
              <a:rPr 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copies one Array elements into to another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System.Array.Copy</a:t>
            </a:r>
            <a:r>
              <a:rPr lang="en-US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(source array name, destination array name, count)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Length- </a:t>
            </a:r>
            <a:r>
              <a:rPr 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returns size of the array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Rank-</a:t>
            </a:r>
            <a:r>
              <a:rPr 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returns dimension of the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EEF5F9-2BDB-5D26-949F-D0ACD45946A2}"/>
              </a:ext>
            </a:extLst>
          </p:cNvPr>
          <p:cNvSpPr/>
          <p:nvPr/>
        </p:nvSpPr>
        <p:spPr>
          <a:xfrm>
            <a:off x="408972" y="864243"/>
            <a:ext cx="830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Arrays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endParaRPr lang="en-US" sz="32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98676" y="1943582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A multidimensional array stores values in multiple rows and columns.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An array can have a maximum of 32 dimensions. 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Two types of multidimensional array</a:t>
            </a:r>
          </a:p>
          <a:p>
            <a:pPr lvl="1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Rectangular array</a:t>
            </a:r>
          </a:p>
          <a:p>
            <a:pPr lvl="1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(body)"/>
              </a:rPr>
              <a:t>Jagged array</a:t>
            </a:r>
            <a:endParaRPr lang="en-IN" sz="2000" kern="0" dirty="0">
              <a:solidFill>
                <a:srgbClr val="5F5F5F"/>
              </a:solidFill>
              <a:latin typeface="Arial(body)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4634" y="2019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46276" y="19812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11876A-ECF3-2974-9464-072F734BBAD2}"/>
              </a:ext>
            </a:extLst>
          </p:cNvPr>
          <p:cNvSpPr/>
          <p:nvPr/>
        </p:nvSpPr>
        <p:spPr>
          <a:xfrm>
            <a:off x="266700" y="799618"/>
            <a:ext cx="830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Multidimensional Arrays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endParaRPr lang="en-US" sz="32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271" y="1905000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kern="0" dirty="0">
                <a:solidFill>
                  <a:srgbClr val="5F5F5F"/>
                </a:solidFill>
                <a:latin typeface="Arial"/>
              </a:rPr>
              <a:t>A multidimensional array where length of each row is fixed through out the array.</a:t>
            </a:r>
          </a:p>
          <a:p>
            <a:pPr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kern="0" dirty="0">
                <a:solidFill>
                  <a:srgbClr val="5F5F5F"/>
                </a:solidFill>
                <a:latin typeface="Arial"/>
              </a:rPr>
              <a:t>Syntax: Data type[,] </a:t>
            </a:r>
            <a:r>
              <a:rPr lang="en-US" sz="1800" kern="0" dirty="0" err="1">
                <a:solidFill>
                  <a:srgbClr val="5F5F5F"/>
                </a:solidFill>
                <a:latin typeface="Arial"/>
              </a:rPr>
              <a:t>array_name</a:t>
            </a:r>
            <a:r>
              <a:rPr lang="en-US" sz="1800" kern="0" dirty="0">
                <a:solidFill>
                  <a:srgbClr val="5F5F5F"/>
                </a:solidFill>
                <a:latin typeface="Arial"/>
              </a:rPr>
              <a:t>=</a:t>
            </a:r>
          </a:p>
          <a:p>
            <a:pPr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kern="0" dirty="0">
                <a:solidFill>
                  <a:srgbClr val="5F5F5F"/>
                </a:solidFill>
                <a:latin typeface="Arial"/>
              </a:rPr>
              <a:t>	new Data type[</a:t>
            </a:r>
            <a:r>
              <a:rPr lang="en-US" sz="1800" kern="0" dirty="0" err="1">
                <a:solidFill>
                  <a:srgbClr val="5F5F5F"/>
                </a:solidFill>
                <a:latin typeface="Arial"/>
              </a:rPr>
              <a:t>row_size</a:t>
            </a:r>
            <a:r>
              <a:rPr lang="en-US" sz="1800" kern="0" dirty="0">
                <a:solidFill>
                  <a:srgbClr val="5F5F5F"/>
                </a:solidFill>
                <a:latin typeface="Arial"/>
              </a:rPr>
              <a:t>, </a:t>
            </a:r>
            <a:r>
              <a:rPr lang="en-US" sz="1800" kern="0" dirty="0" err="1">
                <a:solidFill>
                  <a:srgbClr val="5F5F5F"/>
                </a:solidFill>
                <a:latin typeface="Arial"/>
              </a:rPr>
              <a:t>col_size</a:t>
            </a:r>
            <a:r>
              <a:rPr lang="en-US" sz="1800" kern="0" dirty="0">
                <a:solidFill>
                  <a:srgbClr val="5F5F5F"/>
                </a:solidFill>
                <a:latin typeface="Arial"/>
              </a:rPr>
              <a:t>]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kern="0" dirty="0">
                <a:solidFill>
                  <a:srgbClr val="5F5F5F"/>
                </a:solidFill>
                <a:latin typeface="Arial"/>
              </a:rPr>
              <a:t>Creation:</a:t>
            </a: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[,] matrix = new </a:t>
            </a:r>
            <a:r>
              <a:rPr lang="en-US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[5,5];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kern="0" dirty="0">
                <a:solidFill>
                  <a:srgbClr val="5F5F5F"/>
                </a:solidFill>
                <a:latin typeface="Arial"/>
              </a:rPr>
              <a:t>Accessing  array elements:</a:t>
            </a: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matrix[0,1]=9;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800" kern="0" dirty="0">
                <a:solidFill>
                  <a:srgbClr val="5F5F5F"/>
                </a:solidFill>
                <a:latin typeface="Arial"/>
              </a:rPr>
              <a:t>Initializing</a:t>
            </a:r>
          </a:p>
          <a:p>
            <a:pPr lvl="1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[,] matrix = new </a:t>
            </a:r>
            <a:r>
              <a:rPr lang="en-US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[,] { {0, 1}, {2, 3}, {4, 5} };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15848-ABB8-EFBC-E2F6-A09F372E022F}"/>
              </a:ext>
            </a:extLst>
          </p:cNvPr>
          <p:cNvSpPr/>
          <p:nvPr/>
        </p:nvSpPr>
        <p:spPr>
          <a:xfrm>
            <a:off x="304800" y="800100"/>
            <a:ext cx="830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Rectangle Array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endParaRPr lang="en-US" sz="32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62842" y="2576332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9373" y="1890532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A jagged array is an array of arrays. 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element with in the jagged array it self is an array.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arrays may be of different sizes.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Definition requires specification of size for only the topmost array.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>
                <a:solidFill>
                  <a:srgbClr val="5F5F5F"/>
                </a:solidFill>
                <a:latin typeface="Arial"/>
              </a:rPr>
              <a:t>Datytype</a:t>
            </a: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 [ ][ ] </a:t>
            </a:r>
            <a:r>
              <a:rPr lang="en-US" sz="2000" b="1" kern="0" dirty="0" err="1">
                <a:solidFill>
                  <a:srgbClr val="5F5F5F"/>
                </a:solidFill>
                <a:latin typeface="Arial"/>
              </a:rPr>
              <a:t>Array_name</a:t>
            </a: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 = new </a:t>
            </a:r>
            <a:r>
              <a:rPr lang="en-US" sz="2000" b="1" kern="0" dirty="0" err="1">
                <a:solidFill>
                  <a:srgbClr val="5F5F5F"/>
                </a:solidFill>
                <a:latin typeface="Arial"/>
              </a:rPr>
              <a:t>Datatpe</a:t>
            </a: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[size][ ] ;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Size indicates no of arrays storing into jagged array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Creation: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[][]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=new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[3][];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Creating arrays in the jagged array,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[1]= new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[3]{0,1,2};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Accessing elements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[0][1]=8;</a:t>
            </a:r>
          </a:p>
          <a:p>
            <a:pPr lvl="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Accessing the length of row 0</a:t>
            </a:r>
            <a:r>
              <a:rPr lang="en-US" sz="2000" kern="0" dirty="0">
                <a:solidFill>
                  <a:srgbClr val="5F5F5F"/>
                </a:solidFill>
                <a:latin typeface="Arial"/>
                <a:sym typeface="Wingdings" pitchFamily="2" charset="2"/>
              </a:rPr>
              <a:t>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[0].Length</a:t>
            </a:r>
          </a:p>
          <a:p>
            <a:pPr marL="228600" lvl="0" indent="-17145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Initializing </a:t>
            </a:r>
          </a:p>
          <a:p>
            <a:pPr marL="628650" lvl="1" indent="-171450" eaLnBrk="0" fontAlgn="base" hangingPunct="0"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[][]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2000" b="1" kern="0" dirty="0">
                <a:solidFill>
                  <a:srgbClr val="339933"/>
                </a:solidFill>
                <a:latin typeface="Courier New" pitchFamily="49" charset="0"/>
              </a:rPr>
              <a:t>new </a:t>
            </a:r>
            <a:r>
              <a:rPr lang="en-US" sz="2000" b="1" kern="0" dirty="0" err="1">
                <a:solidFill>
                  <a:srgbClr val="339933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339933"/>
                </a:solidFill>
                <a:latin typeface="Courier New" pitchFamily="49" charset="0"/>
              </a:rPr>
              <a:t>[][]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{ new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[] {0,1}, new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[] {3,4,5} };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Or simply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[][]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myarr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 = { new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[] { 0, 1 }, new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</a:rPr>
              <a:t>[] { 3, 4, 5 } };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(body)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0A710-54F2-F55C-649B-2821574A1FDC}"/>
              </a:ext>
            </a:extLst>
          </p:cNvPr>
          <p:cNvSpPr/>
          <p:nvPr/>
        </p:nvSpPr>
        <p:spPr>
          <a:xfrm>
            <a:off x="193394" y="861832"/>
            <a:ext cx="8305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Jagged Arrays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endParaRPr lang="en-US" sz="32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270382" y="1095107"/>
            <a:ext cx="79381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IN" sz="27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  <a:sym typeface="Arial"/>
              </a:rPr>
              <a:t>Overall Summary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F71614C-6C6F-F4EF-F0D3-3D460CB1F025}"/>
              </a:ext>
            </a:extLst>
          </p:cNvPr>
          <p:cNvSpPr txBox="1">
            <a:spLocks/>
          </p:cNvSpPr>
          <p:nvPr/>
        </p:nvSpPr>
        <p:spPr>
          <a:xfrm>
            <a:off x="382605" y="1709086"/>
            <a:ext cx="8132746" cy="3780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Candara" panose="020E0502030303020204" pitchFamily="34" charset="0"/>
              </a:rPr>
              <a:t>C# Overview</a:t>
            </a:r>
          </a:p>
          <a:p>
            <a:r>
              <a:rPr lang="en-US" sz="2100" dirty="0">
                <a:latin typeface="Candara" panose="020E0502030303020204" pitchFamily="34" charset="0"/>
              </a:rPr>
              <a:t>Datatypes</a:t>
            </a:r>
          </a:p>
          <a:p>
            <a:r>
              <a:rPr lang="en-US" sz="2100" dirty="0">
                <a:latin typeface="Candara" panose="020E0502030303020204" pitchFamily="34" charset="0"/>
              </a:rPr>
              <a:t>Conditional &amp; Iterative statements</a:t>
            </a:r>
          </a:p>
          <a:p>
            <a:r>
              <a:rPr lang="en-US" sz="2100" dirty="0">
                <a:latin typeface="Candara" panose="020E0502030303020204" pitchFamily="34" charset="0"/>
              </a:rPr>
              <a:t>Conversions</a:t>
            </a:r>
          </a:p>
          <a:p>
            <a:r>
              <a:rPr lang="en-US" sz="2100" dirty="0">
                <a:latin typeface="Candara" panose="020E0502030303020204" pitchFamily="34" charset="0"/>
              </a:rPr>
              <a:t>Arrays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00188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013582" y="3002488"/>
            <a:ext cx="42659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IN" sz="27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  <a:sym typeface="Arial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0015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524000"/>
            <a:ext cx="7613472" cy="44196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B625B8-A4DB-2534-5D87-1ED5857E9786}"/>
              </a:ext>
            </a:extLst>
          </p:cNvPr>
          <p:cNvSpPr/>
          <p:nvPr/>
        </p:nvSpPr>
        <p:spPr>
          <a:xfrm>
            <a:off x="544286" y="846592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Keywords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21336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C#  like C and C++ is a strongly typed language and so every variable must have a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Data types in C# are of 2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 types.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B76647-05AD-03D1-639C-624A0ABD1365}"/>
              </a:ext>
            </a:extLst>
          </p:cNvPr>
          <p:cNvSpPr/>
          <p:nvPr/>
        </p:nvSpPr>
        <p:spPr>
          <a:xfrm>
            <a:off x="685800" y="792163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C# Datatypes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9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2209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Built in Data types like int, char, float ,double and user defined types like struct or enum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For every value type there is a type(Class or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) in BCL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They are allocated in stack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Value types can not contain the value null.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8A3574-B20F-6C0C-0F85-618925D39BEF}"/>
              </a:ext>
            </a:extLst>
          </p:cNvPr>
          <p:cNvSpPr/>
          <p:nvPr/>
        </p:nvSpPr>
        <p:spPr>
          <a:xfrm>
            <a:off x="863600" y="960437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C# Datatypes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35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21336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User defined type  created using class or interfaces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 types are allocated in heap at runtime.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Reference types can contain the value null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B631D8-19FB-8E34-7AF9-25C7672FA13B}"/>
              </a:ext>
            </a:extLst>
          </p:cNvPr>
          <p:cNvSpPr/>
          <p:nvPr/>
        </p:nvSpPr>
        <p:spPr>
          <a:xfrm>
            <a:off x="863600" y="952500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C# Datatypes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73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1905000"/>
            <a:ext cx="85344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>
                <a:latin typeface="Arial"/>
              </a:rPr>
              <a:t>	</a:t>
            </a:r>
            <a:r>
              <a:rPr lang="en-US" sz="2000" b="1" u="sng" kern="0" dirty="0">
                <a:latin typeface="Arial"/>
              </a:rPr>
              <a:t>Built in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Boolean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Integer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byte int  long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sbyte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Character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Floating point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 double 	float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u="sng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Defined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enum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814323-759A-D832-3D67-D1D09CFF600C}"/>
              </a:ext>
            </a:extLst>
          </p:cNvPr>
          <p:cNvSpPr/>
          <p:nvPr/>
        </p:nvSpPr>
        <p:spPr>
          <a:xfrm>
            <a:off x="556549" y="876782"/>
            <a:ext cx="8280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3300"/>
                </a:solidFill>
                <a:latin typeface="Arial"/>
                <a:ea typeface="+mj-ea"/>
                <a:cs typeface="+mj-cs"/>
              </a:rPr>
              <a:t>C# Datatypes</a:t>
            </a:r>
            <a:endParaRPr lang="en-US" sz="3200" b="1" dirty="0">
              <a:solidFill>
                <a:srgbClr val="FF33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22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5102</TotalTime>
  <Words>2924</Words>
  <Application>Microsoft Office PowerPoint</Application>
  <PresentationFormat>On-screen Show (4:3)</PresentationFormat>
  <Paragraphs>469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Arial(body)</vt:lpstr>
      <vt:lpstr>Calibri</vt:lpstr>
      <vt:lpstr>Calibri Light</vt:lpstr>
      <vt:lpstr>Candara</vt:lpstr>
      <vt:lpstr>Courier New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 San</cp:lastModifiedBy>
  <cp:revision>74</cp:revision>
  <dcterms:created xsi:type="dcterms:W3CDTF">2006-08-16T00:00:00Z</dcterms:created>
  <dcterms:modified xsi:type="dcterms:W3CDTF">2023-12-22T11:23:13Z</dcterms:modified>
</cp:coreProperties>
</file>