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21" r:id="rId2"/>
    <p:sldId id="433" r:id="rId3"/>
    <p:sldId id="434" r:id="rId4"/>
    <p:sldId id="427" r:id="rId5"/>
    <p:sldId id="428" r:id="rId6"/>
    <p:sldId id="435" r:id="rId7"/>
    <p:sldId id="448" r:id="rId8"/>
    <p:sldId id="431" r:id="rId9"/>
    <p:sldId id="436" r:id="rId10"/>
    <p:sldId id="424" r:id="rId11"/>
    <p:sldId id="429" r:id="rId12"/>
    <p:sldId id="425" r:id="rId13"/>
    <p:sldId id="423" r:id="rId14"/>
    <p:sldId id="422" r:id="rId15"/>
    <p:sldId id="430" r:id="rId16"/>
    <p:sldId id="440" r:id="rId17"/>
    <p:sldId id="447" r:id="rId18"/>
    <p:sldId id="441" r:id="rId19"/>
    <p:sldId id="442" r:id="rId20"/>
    <p:sldId id="449" r:id="rId21"/>
    <p:sldId id="443" r:id="rId22"/>
    <p:sldId id="289" r:id="rId23"/>
  </p:sldIdLst>
  <p:sldSz cx="12192000" cy="6858000"/>
  <p:notesSz cx="6858000" cy="9144000"/>
  <p:embeddedFontLst>
    <p:embeddedFont>
      <p:font typeface="Calibri" pitchFamily="34" charset="0"/>
      <p:regular r:id="rId26"/>
      <p:bold r:id="rId27"/>
      <p:italic r:id="rId28"/>
      <p:boldItalic r:id="rId29"/>
    </p:embeddedFont>
    <p:embeddedFont>
      <p:font typeface="Nunito Sans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98">
          <p15:clr>
            <a:srgbClr val="A4A3A4"/>
          </p15:clr>
        </p15:guide>
        <p15:guide id="2" pos="60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D3C1F"/>
    <a:srgbClr val="000000"/>
    <a:srgbClr val="D94333"/>
    <a:srgbClr val="CB5541"/>
    <a:srgbClr val="D56837"/>
    <a:srgbClr val="F05136"/>
    <a:srgbClr val="E5E5E5"/>
    <a:srgbClr val="525252"/>
    <a:srgbClr val="1A1A1A"/>
    <a:srgbClr val="4A4A4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91C092-623C-448F-BB63-37066A1C765B}" v="3" dt="2023-07-24T01:32:44.776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294" autoAdjust="0"/>
    <p:restoredTop sz="89599" autoAdjust="0"/>
  </p:normalViewPr>
  <p:slideViewPr>
    <p:cSldViewPr>
      <p:cViewPr varScale="1">
        <p:scale>
          <a:sx n="65" d="100"/>
          <a:sy n="65" d="100"/>
        </p:scale>
        <p:origin x="-726" y="-108"/>
      </p:cViewPr>
      <p:guideLst>
        <p:guide orient="horz" pos="698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64788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362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1</a:t>
            </a:r>
            <a:r>
              <a:rPr lang="en-US" b="1" baseline="30000"/>
              <a:t>st</a:t>
            </a:r>
            <a:r>
              <a:rPr lang="en-US" b="1"/>
              <a:t> slide (Mandatory)</a:t>
            </a: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9345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1576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F8247E0-BCFF-73A0-0843-94C6EAE17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806" y="1998021"/>
            <a:ext cx="4834388" cy="28619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54870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1FFCA070-1F50-2641-4479-AD119BB98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03733"/>
            <a:ext cx="2057400" cy="12179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0600" y="685800"/>
            <a:ext cx="10363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 smtClean="0"/>
              <a:t>For</a:t>
            </a:r>
            <a:r>
              <a:rPr lang="en-US" sz="3200" dirty="0" smtClean="0"/>
              <a:t>:</a:t>
            </a:r>
            <a:endParaRPr lang="en-US" sz="4400" dirty="0" smtClean="0"/>
          </a:p>
          <a:p>
            <a:pPr lvl="1"/>
            <a:r>
              <a:rPr lang="en-US" sz="3200" b="1" dirty="0" smtClean="0"/>
              <a:t>Usage</a:t>
            </a:r>
            <a:r>
              <a:rPr lang="en-US" sz="3200" dirty="0" smtClean="0"/>
              <a:t>: Indicates purpose, duration, or recipient.</a:t>
            </a:r>
            <a:endParaRPr lang="en-US" sz="4400" dirty="0" smtClean="0"/>
          </a:p>
          <a:p>
            <a:pPr lvl="1"/>
            <a:r>
              <a:rPr lang="en-US" sz="3200" b="1" dirty="0" smtClean="0"/>
              <a:t>Examples</a:t>
            </a:r>
            <a:r>
              <a:rPr lang="en-US" sz="3200" dirty="0" smtClean="0"/>
              <a:t>:</a:t>
            </a:r>
            <a:endParaRPr lang="en-US" sz="4400" dirty="0" smtClean="0"/>
          </a:p>
          <a:p>
            <a:pPr lvl="2"/>
            <a:r>
              <a:rPr lang="en-US" sz="3200" dirty="0" smtClean="0"/>
              <a:t>This gift is for you.</a:t>
            </a:r>
            <a:endParaRPr lang="en-US" sz="4400" dirty="0" smtClean="0"/>
          </a:p>
          <a:p>
            <a:pPr lvl="2"/>
            <a:r>
              <a:rPr lang="en-US" sz="3200" dirty="0" smtClean="0"/>
              <a:t>She studied for three hours</a:t>
            </a:r>
            <a:r>
              <a:rPr lang="en-US" sz="3200" dirty="0" smtClean="0"/>
              <a:t>.</a:t>
            </a:r>
          </a:p>
          <a:p>
            <a:pPr lvl="2"/>
            <a:endParaRPr lang="en-US" sz="3200" dirty="0" smtClean="0"/>
          </a:p>
          <a:p>
            <a:pPr lvl="0"/>
            <a:r>
              <a:rPr lang="en-US" sz="3200" b="1" dirty="0" smtClean="0"/>
              <a:t>With</a:t>
            </a:r>
            <a:r>
              <a:rPr lang="en-US" sz="3200" dirty="0" smtClean="0"/>
              <a:t>:</a:t>
            </a:r>
            <a:endParaRPr lang="en-US" sz="4400" dirty="0" smtClean="0"/>
          </a:p>
          <a:p>
            <a:pPr lvl="1"/>
            <a:r>
              <a:rPr lang="en-US" sz="3200" b="1" dirty="0" smtClean="0"/>
              <a:t>Usage</a:t>
            </a:r>
            <a:r>
              <a:rPr lang="en-US" sz="3200" dirty="0" smtClean="0"/>
              <a:t>: Denotes accompaniment, instrument, or means.</a:t>
            </a:r>
            <a:endParaRPr lang="en-US" sz="4400" dirty="0" smtClean="0"/>
          </a:p>
          <a:p>
            <a:pPr lvl="1"/>
            <a:r>
              <a:rPr lang="en-US" sz="3200" b="1" dirty="0" smtClean="0"/>
              <a:t>Examples</a:t>
            </a:r>
            <a:r>
              <a:rPr lang="en-US" sz="3200" dirty="0" smtClean="0"/>
              <a:t>:</a:t>
            </a:r>
            <a:endParaRPr lang="en-US" sz="4400" dirty="0" smtClean="0"/>
          </a:p>
          <a:p>
            <a:pPr lvl="2"/>
            <a:r>
              <a:rPr lang="en-US" sz="3200" dirty="0" smtClean="0"/>
              <a:t>I went to the park with my friends.</a:t>
            </a:r>
            <a:endParaRPr lang="en-US" sz="4400" dirty="0" smtClean="0"/>
          </a:p>
          <a:p>
            <a:pPr lvl="2"/>
            <a:r>
              <a:rPr lang="en-US" sz="3200" dirty="0" smtClean="0"/>
              <a:t>Cut the cake with a knife</a:t>
            </a:r>
            <a:r>
              <a:rPr lang="en-US" sz="3200" dirty="0" smtClean="0"/>
              <a:t>.</a:t>
            </a:r>
            <a:endParaRPr lang="en-US" sz="4400" dirty="0" smtClean="0"/>
          </a:p>
        </p:txBody>
      </p:sp>
    </p:spTree>
    <p:extLst>
      <p:ext uri="{BB962C8B-B14F-4D97-AF65-F5344CB8AC3E}">
        <p14:creationId xmlns="" xmlns:p14="http://schemas.microsoft.com/office/powerpoint/2010/main" val="2999183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FFCA070-1F50-2641-4479-AD119BB98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03733"/>
            <a:ext cx="2057400" cy="1217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609600"/>
            <a:ext cx="10134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 smtClean="0"/>
              <a:t>To</a:t>
            </a:r>
            <a:r>
              <a:rPr lang="en-US" sz="3200" dirty="0" smtClean="0"/>
              <a:t>:</a:t>
            </a:r>
            <a:endParaRPr lang="en-US" sz="4400" dirty="0" smtClean="0"/>
          </a:p>
          <a:p>
            <a:pPr lvl="1"/>
            <a:r>
              <a:rPr lang="en-US" sz="3200" b="1" dirty="0" smtClean="0"/>
              <a:t>Usage</a:t>
            </a:r>
            <a:r>
              <a:rPr lang="en-US" sz="3200" dirty="0" smtClean="0"/>
              <a:t>: Indicates direction, goal, or purpose.</a:t>
            </a:r>
            <a:endParaRPr lang="en-US" sz="4400" dirty="0" smtClean="0"/>
          </a:p>
          <a:p>
            <a:pPr lvl="1"/>
            <a:r>
              <a:rPr lang="en-US" sz="3200" b="1" dirty="0" smtClean="0"/>
              <a:t>Examples</a:t>
            </a:r>
            <a:r>
              <a:rPr lang="en-US" sz="3200" dirty="0" smtClean="0"/>
              <a:t>:</a:t>
            </a:r>
            <a:endParaRPr lang="en-US" sz="4400" dirty="0" smtClean="0"/>
          </a:p>
          <a:p>
            <a:pPr lvl="2"/>
            <a:r>
              <a:rPr lang="en-US" sz="3200" dirty="0" smtClean="0"/>
              <a:t>She went to the store.</a:t>
            </a:r>
            <a:endParaRPr lang="en-US" sz="4400" dirty="0" smtClean="0"/>
          </a:p>
          <a:p>
            <a:pPr lvl="2"/>
            <a:r>
              <a:rPr lang="en-US" sz="3200" dirty="0" smtClean="0"/>
              <a:t>I am going to the party</a:t>
            </a:r>
            <a:r>
              <a:rPr lang="en-US" sz="3200" dirty="0" smtClean="0"/>
              <a:t>.</a:t>
            </a:r>
          </a:p>
          <a:p>
            <a:pPr lvl="2"/>
            <a:endParaRPr lang="en-US" sz="4400" dirty="0" smtClean="0"/>
          </a:p>
          <a:p>
            <a:pPr lvl="0"/>
            <a:r>
              <a:rPr lang="en-US" sz="3200" b="1" dirty="0" smtClean="0"/>
              <a:t>From</a:t>
            </a:r>
            <a:r>
              <a:rPr lang="en-US" sz="3200" dirty="0" smtClean="0"/>
              <a:t>:</a:t>
            </a:r>
            <a:endParaRPr lang="en-US" sz="4400" dirty="0" smtClean="0"/>
          </a:p>
          <a:p>
            <a:pPr lvl="1"/>
            <a:r>
              <a:rPr lang="en-US" sz="3200" b="1" dirty="0" smtClean="0"/>
              <a:t>Usage</a:t>
            </a:r>
            <a:r>
              <a:rPr lang="en-US" sz="3200" dirty="0" smtClean="0"/>
              <a:t>: Denotes origin, separation, or distance.</a:t>
            </a:r>
            <a:endParaRPr lang="en-US" sz="4400" dirty="0" smtClean="0"/>
          </a:p>
          <a:p>
            <a:pPr lvl="1"/>
            <a:r>
              <a:rPr lang="en-US" sz="3200" b="1" dirty="0" smtClean="0"/>
              <a:t>Examples</a:t>
            </a:r>
            <a:r>
              <a:rPr lang="en-US" sz="3200" dirty="0" smtClean="0"/>
              <a:t>:</a:t>
            </a:r>
            <a:endParaRPr lang="en-US" sz="4400" dirty="0" smtClean="0"/>
          </a:p>
          <a:p>
            <a:pPr lvl="2"/>
            <a:r>
              <a:rPr lang="en-US" sz="3200" dirty="0" smtClean="0"/>
              <a:t>The train is coming from New York.</a:t>
            </a:r>
            <a:endParaRPr lang="en-US" sz="4400" dirty="0" smtClean="0"/>
          </a:p>
          <a:p>
            <a:pPr lvl="2"/>
            <a:r>
              <a:rPr lang="en-US" sz="3200" dirty="0" smtClean="0"/>
              <a:t>Take the pen from the desk.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2633329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FD5C082-3867-0494-CAA0-112DF1843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03733"/>
            <a:ext cx="2057400" cy="12179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0600" y="609600"/>
            <a:ext cx="10439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 smtClean="0"/>
              <a:t>Into</a:t>
            </a:r>
            <a:r>
              <a:rPr lang="en-US" sz="3200" dirty="0" smtClean="0"/>
              <a:t>:</a:t>
            </a:r>
            <a:endParaRPr lang="en-US" sz="4400" dirty="0" smtClean="0"/>
          </a:p>
          <a:p>
            <a:pPr lvl="1"/>
            <a:r>
              <a:rPr lang="en-US" sz="3200" b="1" dirty="0" smtClean="0"/>
              <a:t>Usage</a:t>
            </a:r>
            <a:r>
              <a:rPr lang="en-US" sz="3200" dirty="0" smtClean="0"/>
              <a:t>: Indicates movement towards the inside.</a:t>
            </a:r>
            <a:endParaRPr lang="en-US" sz="4400" dirty="0" smtClean="0"/>
          </a:p>
          <a:p>
            <a:pPr lvl="1"/>
            <a:r>
              <a:rPr lang="en-US" sz="3200" b="1" dirty="0" smtClean="0"/>
              <a:t>Examples</a:t>
            </a:r>
            <a:r>
              <a:rPr lang="en-US" sz="3200" dirty="0" smtClean="0"/>
              <a:t>:</a:t>
            </a:r>
            <a:endParaRPr lang="en-US" sz="4400" dirty="0" smtClean="0"/>
          </a:p>
          <a:p>
            <a:pPr lvl="2"/>
            <a:r>
              <a:rPr lang="en-US" sz="3200" dirty="0" smtClean="0"/>
              <a:t>She walked into the room.</a:t>
            </a:r>
            <a:endParaRPr lang="en-US" sz="4400" dirty="0" smtClean="0"/>
          </a:p>
          <a:p>
            <a:pPr lvl="2"/>
            <a:r>
              <a:rPr lang="en-US" sz="3200" dirty="0" smtClean="0"/>
              <a:t>Pour the water into the glass</a:t>
            </a:r>
            <a:r>
              <a:rPr lang="en-US" sz="3200" dirty="0" smtClean="0"/>
              <a:t>.</a:t>
            </a:r>
          </a:p>
          <a:p>
            <a:pPr lvl="2"/>
            <a:endParaRPr lang="en-US" sz="4400" dirty="0" smtClean="0"/>
          </a:p>
          <a:p>
            <a:pPr lvl="0"/>
            <a:r>
              <a:rPr lang="en-US" sz="3200" b="1" dirty="0" smtClean="0"/>
              <a:t>Between</a:t>
            </a:r>
            <a:r>
              <a:rPr lang="en-US" sz="3200" dirty="0" smtClean="0"/>
              <a:t>:</a:t>
            </a:r>
            <a:endParaRPr lang="en-US" sz="4400" dirty="0" smtClean="0"/>
          </a:p>
          <a:p>
            <a:pPr lvl="1"/>
            <a:r>
              <a:rPr lang="en-US" sz="3200" b="1" dirty="0" smtClean="0"/>
              <a:t>Usage</a:t>
            </a:r>
            <a:r>
              <a:rPr lang="en-US" sz="3200" dirty="0" smtClean="0"/>
              <a:t>: Denotes a relationship of two or more items.</a:t>
            </a:r>
            <a:endParaRPr lang="en-US" sz="4400" dirty="0" smtClean="0"/>
          </a:p>
          <a:p>
            <a:pPr lvl="1"/>
            <a:r>
              <a:rPr lang="en-US" sz="3200" b="1" dirty="0" smtClean="0"/>
              <a:t>Examples</a:t>
            </a:r>
            <a:r>
              <a:rPr lang="en-US" sz="3200" dirty="0" smtClean="0"/>
              <a:t>:</a:t>
            </a:r>
            <a:endParaRPr lang="en-US" sz="4400" dirty="0" smtClean="0"/>
          </a:p>
          <a:p>
            <a:pPr lvl="2"/>
            <a:r>
              <a:rPr lang="en-US" sz="3200" dirty="0" smtClean="0"/>
              <a:t>The conversation is between them.</a:t>
            </a:r>
            <a:endParaRPr lang="en-US" sz="4400" dirty="0" smtClean="0"/>
          </a:p>
          <a:p>
            <a:pPr lvl="2"/>
            <a:r>
              <a:rPr lang="en-US" sz="3200" dirty="0" smtClean="0"/>
              <a:t>Choose between the options.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1642564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ECC9643-A41C-0ECA-62CF-7452B0D24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03733"/>
            <a:ext cx="2057400" cy="12179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25470"/>
            <a:ext cx="10591800" cy="6127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 smtClean="0"/>
              <a:t>Among</a:t>
            </a:r>
            <a:r>
              <a:rPr lang="en-US" sz="3200" dirty="0" smtClean="0"/>
              <a:t>:</a:t>
            </a:r>
            <a:endParaRPr lang="en-US" sz="4400" dirty="0" smtClean="0"/>
          </a:p>
          <a:p>
            <a:pPr lvl="1"/>
            <a:r>
              <a:rPr lang="en-US" sz="3200" b="1" dirty="0" smtClean="0"/>
              <a:t>Usage</a:t>
            </a:r>
            <a:r>
              <a:rPr lang="en-US" sz="3200" dirty="0" smtClean="0"/>
              <a:t>: Indicates a relationship in a group of three or more items.</a:t>
            </a:r>
            <a:endParaRPr lang="en-US" sz="4400" dirty="0" smtClean="0"/>
          </a:p>
          <a:p>
            <a:pPr lvl="1"/>
            <a:r>
              <a:rPr lang="en-US" sz="3200" b="1" dirty="0" smtClean="0"/>
              <a:t>Examples</a:t>
            </a:r>
            <a:r>
              <a:rPr lang="en-US" sz="3200" dirty="0" smtClean="0"/>
              <a:t>:</a:t>
            </a:r>
            <a:endParaRPr lang="en-US" sz="4400" dirty="0" smtClean="0"/>
          </a:p>
          <a:p>
            <a:pPr lvl="2"/>
            <a:r>
              <a:rPr lang="en-US" sz="3200" dirty="0" smtClean="0"/>
              <a:t>Divide the chocolates among the children.</a:t>
            </a:r>
            <a:endParaRPr lang="en-US" sz="4400" dirty="0" smtClean="0"/>
          </a:p>
          <a:p>
            <a:pPr lvl="2"/>
            <a:r>
              <a:rPr lang="en-US" sz="3200" dirty="0" smtClean="0"/>
              <a:t>He is popular among his peers</a:t>
            </a:r>
            <a:r>
              <a:rPr lang="en-US" sz="3200" dirty="0" smtClean="0"/>
              <a:t>.</a:t>
            </a:r>
          </a:p>
          <a:p>
            <a:pPr lvl="2"/>
            <a:endParaRPr lang="en-US" sz="4400" dirty="0" smtClean="0"/>
          </a:p>
          <a:p>
            <a:pPr lvl="0"/>
            <a:r>
              <a:rPr lang="en-US" sz="3200" b="1" dirty="0" smtClean="0"/>
              <a:t>Under</a:t>
            </a:r>
            <a:r>
              <a:rPr lang="en-US" sz="3200" dirty="0" smtClean="0"/>
              <a:t>:</a:t>
            </a:r>
            <a:endParaRPr lang="en-US" sz="4400" dirty="0" smtClean="0"/>
          </a:p>
          <a:p>
            <a:pPr lvl="1"/>
            <a:r>
              <a:rPr lang="en-US" sz="3200" b="1" dirty="0" smtClean="0"/>
              <a:t>Usage</a:t>
            </a:r>
            <a:r>
              <a:rPr lang="en-US" sz="3200" dirty="0" smtClean="0"/>
              <a:t>: Denotes position beneath or covered by something.</a:t>
            </a:r>
            <a:endParaRPr lang="en-US" sz="4400" dirty="0" smtClean="0"/>
          </a:p>
          <a:p>
            <a:pPr lvl="1"/>
            <a:r>
              <a:rPr lang="en-US" sz="3200" b="1" dirty="0" smtClean="0"/>
              <a:t>Examples</a:t>
            </a:r>
            <a:r>
              <a:rPr lang="en-US" sz="3200" dirty="0" smtClean="0"/>
              <a:t>:</a:t>
            </a:r>
            <a:endParaRPr lang="en-US" sz="4400" dirty="0" smtClean="0"/>
          </a:p>
          <a:p>
            <a:pPr lvl="2"/>
            <a:r>
              <a:rPr lang="en-US" sz="3200" dirty="0" smtClean="0"/>
              <a:t>The cat is under the table.</a:t>
            </a:r>
            <a:endParaRPr lang="en-US" sz="4400" dirty="0" smtClean="0"/>
          </a:p>
          <a:p>
            <a:pPr lvl="2"/>
            <a:r>
              <a:rPr lang="en-US" sz="3200" dirty="0" smtClean="0"/>
              <a:t>It happened under my watch</a:t>
            </a:r>
            <a:r>
              <a:rPr lang="en-US" sz="3200" dirty="0" smtClean="0"/>
              <a:t>.</a:t>
            </a:r>
            <a:endParaRPr lang="en-US" sz="4400" dirty="0" smtClean="0"/>
          </a:p>
        </p:txBody>
      </p:sp>
    </p:spTree>
    <p:extLst>
      <p:ext uri="{BB962C8B-B14F-4D97-AF65-F5344CB8AC3E}">
        <p14:creationId xmlns="" xmlns:p14="http://schemas.microsoft.com/office/powerpoint/2010/main" val="4085029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8">
            <a:extLst>
              <a:ext uri="{FF2B5EF4-FFF2-40B4-BE49-F238E27FC236}">
                <a16:creationId xmlns="" xmlns:a16="http://schemas.microsoft.com/office/drawing/2014/main" id="{B0C9D13A-25C6-8125-97D4-951350F8FD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18CE1D9-9ED2-6B4F-D1E7-D4DAF439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562600"/>
            <a:ext cx="2057400" cy="1217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57200"/>
            <a:ext cx="10515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 smtClean="0"/>
              <a:t>Over</a:t>
            </a:r>
            <a:r>
              <a:rPr lang="en-US" sz="3200" dirty="0" smtClean="0"/>
              <a:t>:</a:t>
            </a:r>
            <a:endParaRPr lang="en-US" sz="4400" dirty="0" smtClean="0"/>
          </a:p>
          <a:p>
            <a:pPr lvl="1"/>
            <a:r>
              <a:rPr lang="en-US" sz="3200" b="1" dirty="0" smtClean="0"/>
              <a:t>Usage</a:t>
            </a:r>
            <a:r>
              <a:rPr lang="en-US" sz="3200" dirty="0" smtClean="0"/>
              <a:t>: Indicates position above or across.</a:t>
            </a:r>
            <a:endParaRPr lang="en-US" sz="4400" dirty="0" smtClean="0"/>
          </a:p>
          <a:p>
            <a:pPr lvl="1"/>
            <a:r>
              <a:rPr lang="en-US" sz="3200" b="1" dirty="0" smtClean="0"/>
              <a:t>Examples</a:t>
            </a:r>
            <a:r>
              <a:rPr lang="en-US" sz="3200" dirty="0" smtClean="0"/>
              <a:t>:</a:t>
            </a:r>
            <a:endParaRPr lang="en-US" sz="4400" dirty="0" smtClean="0"/>
          </a:p>
          <a:p>
            <a:pPr lvl="2"/>
            <a:r>
              <a:rPr lang="en-US" sz="3200" dirty="0" smtClean="0"/>
              <a:t>The bird is flying over the house.</a:t>
            </a:r>
            <a:endParaRPr lang="en-US" sz="4400" dirty="0" smtClean="0"/>
          </a:p>
          <a:p>
            <a:pPr lvl="2"/>
            <a:r>
              <a:rPr lang="en-US" sz="3200" dirty="0" smtClean="0"/>
              <a:t>We talked over the phone</a:t>
            </a:r>
            <a:r>
              <a:rPr lang="en-US" sz="3200" dirty="0" smtClean="0"/>
              <a:t>.</a:t>
            </a:r>
          </a:p>
          <a:p>
            <a:pPr lvl="2"/>
            <a:endParaRPr lang="en-US" sz="4400" dirty="0" smtClean="0"/>
          </a:p>
          <a:p>
            <a:pPr lvl="0"/>
            <a:r>
              <a:rPr lang="en-US" sz="3200" b="1" dirty="0" smtClean="0"/>
              <a:t>Through</a:t>
            </a:r>
            <a:r>
              <a:rPr lang="en-US" sz="3200" dirty="0" smtClean="0"/>
              <a:t>:</a:t>
            </a:r>
            <a:endParaRPr lang="en-US" sz="4400" dirty="0" smtClean="0"/>
          </a:p>
          <a:p>
            <a:pPr lvl="1"/>
            <a:r>
              <a:rPr lang="en-US" sz="3200" b="1" dirty="0" smtClean="0"/>
              <a:t>Usage</a:t>
            </a:r>
            <a:r>
              <a:rPr lang="en-US" sz="3200" dirty="0" smtClean="0"/>
              <a:t>: Denotes movement from one side to the other or completion.</a:t>
            </a:r>
            <a:endParaRPr lang="en-US" sz="4400" dirty="0" smtClean="0"/>
          </a:p>
          <a:p>
            <a:pPr lvl="1"/>
            <a:r>
              <a:rPr lang="en-US" sz="3200" b="1" dirty="0" smtClean="0"/>
              <a:t>Examples</a:t>
            </a:r>
            <a:r>
              <a:rPr lang="en-US" sz="3200" dirty="0" smtClean="0"/>
              <a:t>:</a:t>
            </a:r>
            <a:endParaRPr lang="en-US" sz="4400" dirty="0" smtClean="0"/>
          </a:p>
          <a:p>
            <a:pPr lvl="2"/>
            <a:r>
              <a:rPr lang="en-US" sz="3200" dirty="0" smtClean="0"/>
              <a:t>Walk through the door.</a:t>
            </a:r>
            <a:endParaRPr lang="en-US" sz="4400" dirty="0" smtClean="0"/>
          </a:p>
          <a:p>
            <a:pPr lvl="2"/>
            <a:r>
              <a:rPr lang="en-US" sz="3200" dirty="0" smtClean="0"/>
              <a:t>Read through the document.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2026679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305F268-3FA3-FD6E-8A4E-D647B44C4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600" y="671691"/>
            <a:ext cx="10058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 smtClean="0"/>
              <a:t>Beside</a:t>
            </a:r>
            <a:r>
              <a:rPr lang="en-US" sz="3200" dirty="0" smtClean="0"/>
              <a:t>:</a:t>
            </a:r>
            <a:endParaRPr lang="en-US" sz="4400" dirty="0" smtClean="0"/>
          </a:p>
          <a:p>
            <a:pPr lvl="1"/>
            <a:r>
              <a:rPr lang="en-US" sz="3200" b="1" dirty="0" smtClean="0"/>
              <a:t>Usage</a:t>
            </a:r>
            <a:r>
              <a:rPr lang="en-US" sz="3200" dirty="0" smtClean="0"/>
              <a:t>: Indicates next to or alongside.</a:t>
            </a:r>
            <a:endParaRPr lang="en-US" sz="4400" dirty="0" smtClean="0"/>
          </a:p>
          <a:p>
            <a:pPr lvl="1"/>
            <a:r>
              <a:rPr lang="en-US" sz="3200" b="1" dirty="0" smtClean="0"/>
              <a:t>Examples</a:t>
            </a:r>
            <a:r>
              <a:rPr lang="en-US" sz="3200" dirty="0" smtClean="0"/>
              <a:t>:</a:t>
            </a:r>
            <a:endParaRPr lang="en-US" sz="4400" dirty="0" smtClean="0"/>
          </a:p>
          <a:p>
            <a:pPr lvl="2"/>
            <a:r>
              <a:rPr lang="en-US" sz="3200" dirty="0" smtClean="0"/>
              <a:t>She sat beside me.</a:t>
            </a:r>
            <a:endParaRPr lang="en-US" sz="4400" dirty="0" smtClean="0"/>
          </a:p>
          <a:p>
            <a:pPr lvl="2"/>
            <a:r>
              <a:rPr lang="en-US" sz="3200" dirty="0" smtClean="0"/>
              <a:t>The park is beside the school</a:t>
            </a:r>
            <a:r>
              <a:rPr lang="en-US" sz="3200" dirty="0" smtClean="0"/>
              <a:t>.</a:t>
            </a:r>
          </a:p>
          <a:p>
            <a:pPr lvl="2"/>
            <a:endParaRPr lang="en-US" sz="4400" dirty="0" smtClean="0"/>
          </a:p>
          <a:p>
            <a:pPr lvl="0"/>
            <a:r>
              <a:rPr lang="en-US" sz="3200" b="1" dirty="0" smtClean="0"/>
              <a:t>Besides</a:t>
            </a:r>
            <a:r>
              <a:rPr lang="en-US" sz="3200" dirty="0" smtClean="0"/>
              <a:t>:</a:t>
            </a:r>
            <a:endParaRPr lang="en-US" sz="4400" dirty="0" smtClean="0"/>
          </a:p>
          <a:p>
            <a:pPr lvl="1"/>
            <a:r>
              <a:rPr lang="en-US" sz="3200" b="1" dirty="0" smtClean="0"/>
              <a:t>Usage</a:t>
            </a:r>
            <a:r>
              <a:rPr lang="en-US" sz="3200" dirty="0" smtClean="0"/>
              <a:t>: Indicates </a:t>
            </a:r>
            <a:r>
              <a:rPr lang="en-US" sz="3200" dirty="0" smtClean="0"/>
              <a:t>in addition to or apart from.</a:t>
            </a:r>
            <a:endParaRPr lang="en-US" sz="4400" dirty="0" smtClean="0"/>
          </a:p>
          <a:p>
            <a:pPr lvl="1"/>
            <a:r>
              <a:rPr lang="en-US" sz="3200" b="1" dirty="0" smtClean="0"/>
              <a:t>Examples</a:t>
            </a:r>
            <a:r>
              <a:rPr lang="en-US" sz="3200" dirty="0" smtClean="0"/>
              <a:t>:</a:t>
            </a:r>
            <a:endParaRPr lang="en-US" sz="4400" dirty="0" smtClean="0"/>
          </a:p>
          <a:p>
            <a:pPr lvl="2"/>
            <a:r>
              <a:rPr lang="en-US" sz="3200" dirty="0" smtClean="0"/>
              <a:t>Besides being a singer </a:t>
            </a:r>
            <a:r>
              <a:rPr lang="en-US" sz="3200" dirty="0" err="1" smtClean="0"/>
              <a:t>Seetha</a:t>
            </a:r>
            <a:r>
              <a:rPr lang="en-US" sz="3200" dirty="0" smtClean="0"/>
              <a:t> is a dancer.</a:t>
            </a:r>
            <a:endParaRPr lang="en-US" sz="4400" dirty="0" smtClean="0"/>
          </a:p>
          <a:p>
            <a:pPr lvl="2"/>
            <a:r>
              <a:rPr lang="en-US" sz="3200" dirty="0" smtClean="0"/>
              <a:t>He has a car besides a motor cycle.</a:t>
            </a:r>
            <a:endParaRPr lang="en-US" sz="4400" dirty="0" smtClean="0"/>
          </a:p>
        </p:txBody>
      </p:sp>
    </p:spTree>
    <p:extLst>
      <p:ext uri="{BB962C8B-B14F-4D97-AF65-F5344CB8AC3E}">
        <p14:creationId xmlns="" xmlns:p14="http://schemas.microsoft.com/office/powerpoint/2010/main" val="2178055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990600"/>
            <a:ext cx="10896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 smtClean="0"/>
              <a:t>1. She </a:t>
            </a:r>
            <a:r>
              <a:rPr lang="en-US" sz="3200" dirty="0" smtClean="0"/>
              <a:t>is allergic __________ cats.</a:t>
            </a:r>
          </a:p>
          <a:p>
            <a:r>
              <a:rPr lang="en-US" sz="3200" dirty="0" smtClean="0"/>
              <a:t>a) at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b) by</a:t>
            </a:r>
            <a:br>
              <a:rPr lang="en-US" sz="3200" dirty="0" smtClean="0"/>
            </a:br>
            <a:r>
              <a:rPr lang="en-US" sz="3200" dirty="0" smtClean="0"/>
              <a:t>c) to</a:t>
            </a:r>
            <a:br>
              <a:rPr lang="en-US" sz="3200" dirty="0" smtClean="0"/>
            </a:br>
            <a:r>
              <a:rPr lang="en-US" sz="3200" dirty="0" smtClean="0"/>
              <a:t>d) </a:t>
            </a:r>
            <a:r>
              <a:rPr lang="en-US" sz="3200" dirty="0" smtClean="0"/>
              <a:t>with</a:t>
            </a:r>
          </a:p>
          <a:p>
            <a:endParaRPr lang="en-US" sz="3200" dirty="0" smtClean="0"/>
          </a:p>
          <a:p>
            <a:pPr lvl="0"/>
            <a:r>
              <a:rPr lang="en-US" sz="3200" dirty="0" smtClean="0"/>
              <a:t>2. The </a:t>
            </a:r>
            <a:r>
              <a:rPr lang="en-US" sz="3200" dirty="0" smtClean="0"/>
              <a:t>library is located __________ the corner of the street.</a:t>
            </a:r>
          </a:p>
          <a:p>
            <a:r>
              <a:rPr lang="en-US" sz="3200" dirty="0" smtClean="0"/>
              <a:t>a) on</a:t>
            </a:r>
            <a:br>
              <a:rPr lang="en-US" sz="3200" dirty="0" smtClean="0"/>
            </a:br>
            <a:r>
              <a:rPr lang="en-US" sz="3200" dirty="0" smtClean="0"/>
              <a:t>b) at</a:t>
            </a:r>
            <a:br>
              <a:rPr lang="en-US" sz="3200" dirty="0" smtClean="0"/>
            </a:br>
            <a:r>
              <a:rPr lang="en-US" sz="3200" dirty="0" smtClean="0"/>
              <a:t>c) in</a:t>
            </a:r>
            <a:br>
              <a:rPr lang="en-US" sz="3200" dirty="0" smtClean="0"/>
            </a:br>
            <a:r>
              <a:rPr lang="en-US" sz="3200" dirty="0" smtClean="0"/>
              <a:t>d) with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1B7C711-6C7D-89E9-1E3D-235F52A2AFC7}"/>
              </a:ext>
            </a:extLst>
          </p:cNvPr>
          <p:cNvSpPr/>
          <p:nvPr/>
        </p:nvSpPr>
        <p:spPr>
          <a:xfrm>
            <a:off x="914400" y="304801"/>
            <a:ext cx="9982200" cy="6857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Test </a:t>
            </a:r>
            <a:r>
              <a:rPr lang="en-US" sz="3600" b="1" dirty="0" smtClean="0">
                <a:solidFill>
                  <a:schemeClr val="tx1"/>
                </a:solidFill>
              </a:rPr>
              <a:t>on Prepositions</a:t>
            </a:r>
            <a:r>
              <a:rPr lang="en-US" sz="3600" b="1" dirty="0" smtClean="0">
                <a:solidFill>
                  <a:schemeClr val="tx1"/>
                </a:solidFill>
              </a:rPr>
              <a:t>: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18CE1D9-9ED2-6B4F-D1E7-D4DAF439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562600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533400"/>
            <a:ext cx="10515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 smtClean="0"/>
              <a:t>3. I </a:t>
            </a:r>
            <a:r>
              <a:rPr lang="en-US" sz="3200" dirty="0" smtClean="0"/>
              <a:t>will meet you __________ the entrance.</a:t>
            </a:r>
          </a:p>
          <a:p>
            <a:r>
              <a:rPr lang="en-US" sz="3200" dirty="0" smtClean="0"/>
              <a:t>a) in</a:t>
            </a:r>
            <a:br>
              <a:rPr lang="en-US" sz="3200" dirty="0" smtClean="0"/>
            </a:br>
            <a:r>
              <a:rPr lang="en-US" sz="3200" dirty="0" smtClean="0"/>
              <a:t>b) on</a:t>
            </a:r>
            <a:br>
              <a:rPr lang="en-US" sz="3200" dirty="0" smtClean="0"/>
            </a:br>
            <a:r>
              <a:rPr lang="en-US" sz="3200" dirty="0" smtClean="0"/>
              <a:t>c) at</a:t>
            </a:r>
            <a:br>
              <a:rPr lang="en-US" sz="3200" dirty="0" smtClean="0"/>
            </a:br>
            <a:r>
              <a:rPr lang="en-US" sz="3200" dirty="0" smtClean="0"/>
              <a:t>d) by</a:t>
            </a:r>
          </a:p>
          <a:p>
            <a:endParaRPr lang="en-US" sz="3200" dirty="0" smtClean="0"/>
          </a:p>
          <a:p>
            <a:pPr lvl="0"/>
            <a:r>
              <a:rPr lang="en-US" sz="3200" dirty="0" smtClean="0"/>
              <a:t>4. He </a:t>
            </a:r>
            <a:r>
              <a:rPr lang="en-US" sz="3200" dirty="0" smtClean="0"/>
              <a:t>is interested __________ history.</a:t>
            </a:r>
          </a:p>
          <a:p>
            <a:r>
              <a:rPr lang="en-US" sz="3200" dirty="0" smtClean="0"/>
              <a:t>a) in</a:t>
            </a:r>
            <a:br>
              <a:rPr lang="en-US" sz="3200" dirty="0" smtClean="0"/>
            </a:br>
            <a:r>
              <a:rPr lang="en-US" sz="3200" dirty="0" smtClean="0"/>
              <a:t>b) on</a:t>
            </a:r>
            <a:br>
              <a:rPr lang="en-US" sz="3200" dirty="0" smtClean="0"/>
            </a:br>
            <a:r>
              <a:rPr lang="en-US" sz="3200" dirty="0" smtClean="0"/>
              <a:t>c) at</a:t>
            </a:r>
            <a:br>
              <a:rPr lang="en-US" sz="3200" dirty="0" smtClean="0"/>
            </a:br>
            <a:r>
              <a:rPr lang="en-US" sz="3200" dirty="0" smtClean="0"/>
              <a:t>d) by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18CE1D9-9ED2-6B4F-D1E7-D4DAF439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562600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0"/>
            <a:ext cx="10668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 smtClean="0"/>
              <a:t>5. The </a:t>
            </a:r>
            <a:r>
              <a:rPr lang="en-US" sz="3200" dirty="0" smtClean="0"/>
              <a:t>cat jumped __________ the table.</a:t>
            </a:r>
          </a:p>
          <a:p>
            <a:r>
              <a:rPr lang="en-US" sz="3200" dirty="0" smtClean="0"/>
              <a:t>a) on</a:t>
            </a:r>
            <a:br>
              <a:rPr lang="en-US" sz="3200" dirty="0" smtClean="0"/>
            </a:br>
            <a:r>
              <a:rPr lang="en-US" sz="3200" dirty="0" smtClean="0"/>
              <a:t>b) at</a:t>
            </a:r>
            <a:br>
              <a:rPr lang="en-US" sz="3200" dirty="0" smtClean="0"/>
            </a:br>
            <a:r>
              <a:rPr lang="en-US" sz="3200" dirty="0" smtClean="0"/>
              <a:t>c) in</a:t>
            </a:r>
            <a:br>
              <a:rPr lang="en-US" sz="3200" dirty="0" smtClean="0"/>
            </a:br>
            <a:r>
              <a:rPr lang="en-US" sz="3200" dirty="0" smtClean="0"/>
              <a:t>d) over</a:t>
            </a:r>
          </a:p>
          <a:p>
            <a:endParaRPr lang="en-US" sz="3200" dirty="0" smtClean="0"/>
          </a:p>
          <a:p>
            <a:pPr lvl="0"/>
            <a:r>
              <a:rPr lang="en-US" sz="3200" dirty="0" smtClean="0"/>
              <a:t>6. We </a:t>
            </a:r>
            <a:r>
              <a:rPr lang="en-US" sz="3200" dirty="0" smtClean="0"/>
              <a:t>have a meeting scheduled __________ 3 PM.</a:t>
            </a:r>
          </a:p>
          <a:p>
            <a:r>
              <a:rPr lang="en-US" sz="3200" dirty="0" smtClean="0"/>
              <a:t>a) at</a:t>
            </a:r>
            <a:br>
              <a:rPr lang="en-US" sz="3200" dirty="0" smtClean="0"/>
            </a:br>
            <a:r>
              <a:rPr lang="en-US" sz="3200" dirty="0" smtClean="0"/>
              <a:t>b) on</a:t>
            </a:r>
            <a:br>
              <a:rPr lang="en-US" sz="3200" dirty="0" smtClean="0"/>
            </a:br>
            <a:r>
              <a:rPr lang="en-US" sz="3200" dirty="0" smtClean="0"/>
              <a:t>c) in</a:t>
            </a:r>
            <a:br>
              <a:rPr lang="en-US" sz="3200" dirty="0" smtClean="0"/>
            </a:br>
            <a:r>
              <a:rPr lang="en-US" sz="3200" dirty="0" smtClean="0"/>
              <a:t>d) by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18CE1D9-9ED2-6B4F-D1E7-D4DAF439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562600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363915"/>
            <a:ext cx="10210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 smtClean="0"/>
              <a:t>7. She </a:t>
            </a:r>
            <a:r>
              <a:rPr lang="en-US" sz="3200" dirty="0" smtClean="0"/>
              <a:t>traveled __________ plane to Paris.</a:t>
            </a:r>
          </a:p>
          <a:p>
            <a:r>
              <a:rPr lang="en-US" sz="3200" dirty="0" smtClean="0"/>
              <a:t>a) in</a:t>
            </a:r>
            <a:br>
              <a:rPr lang="en-US" sz="3200" dirty="0" smtClean="0"/>
            </a:br>
            <a:r>
              <a:rPr lang="en-US" sz="3200" dirty="0" smtClean="0"/>
              <a:t>b) on</a:t>
            </a:r>
            <a:br>
              <a:rPr lang="en-US" sz="3200" dirty="0" smtClean="0"/>
            </a:br>
            <a:r>
              <a:rPr lang="en-US" sz="3200" dirty="0" smtClean="0"/>
              <a:t>c) at</a:t>
            </a:r>
            <a:br>
              <a:rPr lang="en-US" sz="3200" dirty="0" smtClean="0"/>
            </a:br>
            <a:r>
              <a:rPr lang="en-US" sz="3200" dirty="0" smtClean="0"/>
              <a:t>d) with</a:t>
            </a:r>
          </a:p>
          <a:p>
            <a:endParaRPr lang="en-US" sz="3200" dirty="0" smtClean="0"/>
          </a:p>
          <a:p>
            <a:pPr lvl="0"/>
            <a:r>
              <a:rPr lang="en-US" sz="3200" dirty="0" smtClean="0"/>
              <a:t>8. The </a:t>
            </a:r>
            <a:r>
              <a:rPr lang="en-US" sz="3200" dirty="0" smtClean="0"/>
              <a:t>book is __________ the shelf.</a:t>
            </a:r>
          </a:p>
          <a:p>
            <a:r>
              <a:rPr lang="en-US" sz="3200" dirty="0" smtClean="0"/>
              <a:t>a) at</a:t>
            </a:r>
            <a:br>
              <a:rPr lang="en-US" sz="3200" dirty="0" smtClean="0"/>
            </a:br>
            <a:r>
              <a:rPr lang="en-US" sz="3200" dirty="0" smtClean="0"/>
              <a:t>b) on</a:t>
            </a:r>
            <a:br>
              <a:rPr lang="en-US" sz="3200" dirty="0" smtClean="0"/>
            </a:br>
            <a:r>
              <a:rPr lang="en-US" sz="3200" dirty="0" smtClean="0"/>
              <a:t>c) in</a:t>
            </a:r>
            <a:br>
              <a:rPr lang="en-US" sz="3200" dirty="0" smtClean="0"/>
            </a:br>
            <a:r>
              <a:rPr lang="en-US" sz="3200" dirty="0" smtClean="0"/>
              <a:t>d) by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D5AE0DA-DD27-3740-EDEF-5188D2CB4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6C6140B-D247-4FBF-741C-FD43DE996E8F}"/>
              </a:ext>
            </a:extLst>
          </p:cNvPr>
          <p:cNvSpPr/>
          <p:nvPr/>
        </p:nvSpPr>
        <p:spPr>
          <a:xfrm>
            <a:off x="914400" y="228600"/>
            <a:ext cx="9982200" cy="10667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PREPOSITION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18">
            <a:extLst>
              <a:ext uri="{FF2B5EF4-FFF2-40B4-BE49-F238E27FC236}">
                <a16:creationId xmlns="" xmlns:a16="http://schemas.microsoft.com/office/drawing/2014/main" id="{12F8620D-ACA5-4154-9CD4-FEE085EEB036}"/>
              </a:ext>
            </a:extLst>
          </p:cNvPr>
          <p:cNvSpPr txBox="1"/>
          <p:nvPr/>
        </p:nvSpPr>
        <p:spPr>
          <a:xfrm>
            <a:off x="562768" y="1536174"/>
            <a:ext cx="11066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00200"/>
            <a:ext cx="10210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Prepositions are words that show the relationship between a noun or pronoun and other words in a sentence. They often indicate location, direction, time, or relationships between elements in a sentence. </a:t>
            </a:r>
          </a:p>
          <a:p>
            <a:endParaRPr lang="en-US" sz="3600" dirty="0" smtClean="0"/>
          </a:p>
          <a:p>
            <a:pPr lvl="1"/>
            <a:r>
              <a:rPr lang="en-US" sz="3600" dirty="0" smtClean="0"/>
              <a:t>Examples:</a:t>
            </a:r>
          </a:p>
          <a:p>
            <a:pPr lvl="2"/>
            <a:r>
              <a:rPr lang="en-US" sz="3200" dirty="0" smtClean="0"/>
              <a:t>In, on, up, to, for, from, by etc.</a:t>
            </a:r>
            <a:endParaRPr lang="en-US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739141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762000"/>
            <a:ext cx="10591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 smtClean="0"/>
              <a:t>9. The </a:t>
            </a:r>
            <a:r>
              <a:rPr lang="en-US" sz="3200" dirty="0" smtClean="0"/>
              <a:t>concert will start __________ 7:30 PM.</a:t>
            </a:r>
          </a:p>
          <a:p>
            <a:r>
              <a:rPr lang="en-US" sz="3200" dirty="0" smtClean="0"/>
              <a:t>a) at</a:t>
            </a:r>
            <a:br>
              <a:rPr lang="en-US" sz="3200" dirty="0" smtClean="0"/>
            </a:br>
            <a:r>
              <a:rPr lang="en-US" sz="3200" dirty="0" smtClean="0"/>
              <a:t>b) in</a:t>
            </a:r>
            <a:br>
              <a:rPr lang="en-US" sz="3200" dirty="0" smtClean="0"/>
            </a:br>
            <a:r>
              <a:rPr lang="en-US" sz="3200" dirty="0" smtClean="0"/>
              <a:t>c) on</a:t>
            </a:r>
            <a:br>
              <a:rPr lang="en-US" sz="3200" dirty="0" smtClean="0"/>
            </a:br>
            <a:r>
              <a:rPr lang="en-US" sz="3200" dirty="0" smtClean="0"/>
              <a:t>d) with</a:t>
            </a:r>
          </a:p>
          <a:p>
            <a:endParaRPr lang="en-US" sz="3200" dirty="0" smtClean="0"/>
          </a:p>
          <a:p>
            <a:pPr lvl="0"/>
            <a:r>
              <a:rPr lang="en-US" sz="3200" dirty="0" smtClean="0"/>
              <a:t>10. We </a:t>
            </a:r>
            <a:r>
              <a:rPr lang="en-US" sz="3200" dirty="0" smtClean="0"/>
              <a:t>walked __________ the park.</a:t>
            </a:r>
          </a:p>
          <a:p>
            <a:r>
              <a:rPr lang="en-US" sz="3200" dirty="0" smtClean="0"/>
              <a:t>a) at</a:t>
            </a:r>
            <a:br>
              <a:rPr lang="en-US" sz="3200" dirty="0" smtClean="0"/>
            </a:br>
            <a:r>
              <a:rPr lang="en-US" sz="3200" dirty="0" smtClean="0"/>
              <a:t>b) into</a:t>
            </a:r>
            <a:br>
              <a:rPr lang="en-US" sz="3200" dirty="0" smtClean="0"/>
            </a:br>
            <a:r>
              <a:rPr lang="en-US" sz="3200" dirty="0" smtClean="0"/>
              <a:t>c) with</a:t>
            </a:r>
            <a:br>
              <a:rPr lang="en-US" sz="3200" dirty="0" smtClean="0"/>
            </a:br>
            <a:r>
              <a:rPr lang="en-US" sz="3200" dirty="0" smtClean="0"/>
              <a:t>d) </a:t>
            </a:r>
            <a:r>
              <a:rPr lang="en-US" sz="3200" dirty="0" smtClean="0"/>
              <a:t>on</a:t>
            </a:r>
            <a:endParaRPr lang="en-US" sz="3200" dirty="0" smtClean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D5AE0DA-DD27-3740-EDEF-5188D2CB4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533400"/>
            <a:ext cx="10210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ANSWERS:</a:t>
            </a:r>
          </a:p>
          <a:p>
            <a:r>
              <a:rPr lang="en-US" sz="3200" dirty="0" smtClean="0"/>
              <a:t>1) </a:t>
            </a:r>
            <a:r>
              <a:rPr lang="en-US" sz="3200" dirty="0" smtClean="0"/>
              <a:t>Answer: c) </a:t>
            </a:r>
            <a:r>
              <a:rPr lang="en-US" sz="3200" dirty="0" smtClean="0"/>
              <a:t>to</a:t>
            </a:r>
            <a:endParaRPr lang="en-US" sz="3200" dirty="0" smtClean="0"/>
          </a:p>
          <a:p>
            <a:r>
              <a:rPr lang="en-US" sz="3200" dirty="0" smtClean="0"/>
              <a:t>2) </a:t>
            </a:r>
            <a:r>
              <a:rPr lang="en-US" sz="3200" dirty="0" smtClean="0"/>
              <a:t>Answer: a) </a:t>
            </a:r>
            <a:r>
              <a:rPr lang="en-US" sz="3200" dirty="0" smtClean="0"/>
              <a:t>on</a:t>
            </a:r>
            <a:endParaRPr lang="en-US" sz="3200" dirty="0" smtClean="0"/>
          </a:p>
          <a:p>
            <a:r>
              <a:rPr lang="en-US" sz="3200" dirty="0" smtClean="0"/>
              <a:t>3) </a:t>
            </a:r>
            <a:r>
              <a:rPr lang="en-US" sz="3200" dirty="0" smtClean="0"/>
              <a:t>Answer: c) </a:t>
            </a:r>
            <a:r>
              <a:rPr lang="en-US" sz="3200" dirty="0" smtClean="0"/>
              <a:t>at</a:t>
            </a:r>
            <a:endParaRPr lang="en-US" sz="3200" dirty="0" smtClean="0"/>
          </a:p>
          <a:p>
            <a:r>
              <a:rPr lang="en-US" sz="3200" dirty="0" smtClean="0"/>
              <a:t>4) </a:t>
            </a:r>
            <a:r>
              <a:rPr lang="en-US" sz="3200" dirty="0" smtClean="0"/>
              <a:t>Answer: a) </a:t>
            </a:r>
            <a:r>
              <a:rPr lang="en-US" sz="3200" dirty="0" smtClean="0"/>
              <a:t>in</a:t>
            </a:r>
            <a:endParaRPr lang="en-US" sz="3200" dirty="0" smtClean="0"/>
          </a:p>
          <a:p>
            <a:r>
              <a:rPr lang="en-US" sz="3200" dirty="0" smtClean="0"/>
              <a:t>5) </a:t>
            </a:r>
            <a:r>
              <a:rPr lang="en-US" sz="3200" dirty="0" smtClean="0"/>
              <a:t>Answer: a) </a:t>
            </a:r>
            <a:r>
              <a:rPr lang="en-US" sz="3200" dirty="0" smtClean="0"/>
              <a:t>on</a:t>
            </a:r>
            <a:endParaRPr lang="en-US" sz="3200" dirty="0" smtClean="0"/>
          </a:p>
          <a:p>
            <a:r>
              <a:rPr lang="en-US" sz="3200" dirty="0" smtClean="0"/>
              <a:t>6) </a:t>
            </a:r>
            <a:r>
              <a:rPr lang="en-US" sz="3200" dirty="0" smtClean="0"/>
              <a:t>Answer: a) </a:t>
            </a:r>
            <a:r>
              <a:rPr lang="en-US" sz="3200" dirty="0" smtClean="0"/>
              <a:t>at</a:t>
            </a:r>
            <a:endParaRPr lang="en-US" sz="3200" dirty="0" smtClean="0"/>
          </a:p>
          <a:p>
            <a:r>
              <a:rPr lang="en-US" sz="3200" dirty="0" smtClean="0"/>
              <a:t>7</a:t>
            </a:r>
            <a:r>
              <a:rPr lang="en-US" sz="3200" dirty="0" smtClean="0"/>
              <a:t>) </a:t>
            </a:r>
            <a:r>
              <a:rPr lang="en-US" sz="3200" dirty="0" smtClean="0"/>
              <a:t>Answer: b) </a:t>
            </a:r>
            <a:r>
              <a:rPr lang="en-US" sz="3200" dirty="0" smtClean="0"/>
              <a:t>on</a:t>
            </a:r>
            <a:endParaRPr lang="en-US" sz="3200" dirty="0" smtClean="0"/>
          </a:p>
          <a:p>
            <a:r>
              <a:rPr lang="en-US" sz="3200" dirty="0" smtClean="0"/>
              <a:t>8) </a:t>
            </a:r>
            <a:r>
              <a:rPr lang="en-US" sz="3200" dirty="0" smtClean="0"/>
              <a:t>Answer: b) </a:t>
            </a:r>
            <a:r>
              <a:rPr lang="en-US" sz="3200" dirty="0" smtClean="0"/>
              <a:t>on</a:t>
            </a:r>
            <a:endParaRPr lang="en-US" sz="3200" dirty="0" smtClean="0"/>
          </a:p>
          <a:p>
            <a:r>
              <a:rPr lang="en-US" sz="3200" dirty="0" smtClean="0"/>
              <a:t>9) </a:t>
            </a:r>
            <a:r>
              <a:rPr lang="en-US" sz="3200" dirty="0" smtClean="0"/>
              <a:t>Answer: a) </a:t>
            </a:r>
            <a:r>
              <a:rPr lang="en-US" sz="3200" dirty="0" smtClean="0"/>
              <a:t>at</a:t>
            </a:r>
            <a:endParaRPr lang="en-US" sz="3200" dirty="0" smtClean="0"/>
          </a:p>
          <a:p>
            <a:r>
              <a:rPr lang="en-US" sz="3200" dirty="0" smtClean="0"/>
              <a:t>10) </a:t>
            </a:r>
            <a:r>
              <a:rPr lang="en-US" sz="3200" dirty="0" smtClean="0"/>
              <a:t>Answer: b) </a:t>
            </a:r>
            <a:r>
              <a:rPr lang="en-US" sz="3200" dirty="0" smtClean="0"/>
              <a:t>into</a:t>
            </a:r>
            <a:endParaRPr lang="en-US" sz="3200" dirty="0" smtClean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18CE1D9-9ED2-6B4F-D1E7-D4DAF439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562600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accent1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chemeClr val="accent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AC6A9685-7C0C-B567-DE12-843ED1674E85}"/>
              </a:ext>
            </a:extLst>
          </p:cNvPr>
          <p:cNvGrpSpPr/>
          <p:nvPr/>
        </p:nvGrpSpPr>
        <p:grpSpPr>
          <a:xfrm>
            <a:off x="7966969" y="2289411"/>
            <a:ext cx="4225031" cy="4615403"/>
            <a:chOff x="7966969" y="2260887"/>
            <a:chExt cx="4225031" cy="4615403"/>
          </a:xfrm>
        </p:grpSpPr>
        <p:sp>
          <p:nvSpPr>
            <p:cNvPr id="3" name="Isosceles Triangle 2">
              <a:extLst>
                <a:ext uri="{FF2B5EF4-FFF2-40B4-BE49-F238E27FC236}">
                  <a16:creationId xmlns="" xmlns:a16="http://schemas.microsoft.com/office/drawing/2014/main" id="{C11E1B90-195B-F957-F17F-C2F6B1688DAC}"/>
                </a:ext>
              </a:extLst>
            </p:cNvPr>
            <p:cNvSpPr/>
            <p:nvPr/>
          </p:nvSpPr>
          <p:spPr>
            <a:xfrm>
              <a:off x="8807355" y="4597114"/>
              <a:ext cx="3384645" cy="22791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="" xmlns:a16="http://schemas.microsoft.com/office/drawing/2014/main" id="{3CFCF918-4F2F-B6A3-7F40-3D4559C0D8CC}"/>
                </a:ext>
              </a:extLst>
            </p:cNvPr>
            <p:cNvSpPr/>
            <p:nvPr/>
          </p:nvSpPr>
          <p:spPr>
            <a:xfrm rot="16200000">
              <a:off x="7780928" y="2446928"/>
              <a:ext cx="4597113" cy="422503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B7CCB77-98E2-81AD-25F3-42D7968B5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3ED4EB0-F33E-2595-DB64-2E8DC9714D1D}"/>
              </a:ext>
            </a:extLst>
          </p:cNvPr>
          <p:cNvSpPr/>
          <p:nvPr/>
        </p:nvSpPr>
        <p:spPr>
          <a:xfrm>
            <a:off x="914400" y="381001"/>
            <a:ext cx="9982200" cy="685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TYPES OF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PREPOSITION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D5AE0DA-DD27-3740-EDEF-5188D2CB4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1143001"/>
            <a:ext cx="10972800" cy="567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Prepositions can be classified into several types based on their functions and usage in a sentence. </a:t>
            </a:r>
            <a:endParaRPr lang="en-US" sz="3200" dirty="0" smtClean="0"/>
          </a:p>
          <a:p>
            <a:endParaRPr lang="en-US" sz="1050" dirty="0" smtClean="0"/>
          </a:p>
          <a:p>
            <a:pPr lvl="0"/>
            <a:r>
              <a:rPr lang="en-US" sz="3200" b="1" dirty="0" smtClean="0"/>
              <a:t>Simple Prepositions:</a:t>
            </a:r>
            <a:endParaRPr lang="en-US" sz="4400" dirty="0" smtClean="0"/>
          </a:p>
          <a:p>
            <a:pPr lvl="1"/>
            <a:r>
              <a:rPr lang="en-US" sz="3200" dirty="0" smtClean="0"/>
              <a:t>These are single-word prepositions that indicate relationships in time, space, or direction.</a:t>
            </a:r>
            <a:endParaRPr lang="en-US" sz="4400" dirty="0" smtClean="0"/>
          </a:p>
          <a:p>
            <a:pPr lvl="1"/>
            <a:r>
              <a:rPr lang="en-US" sz="3200" dirty="0" smtClean="0"/>
              <a:t>Examples: in, on, at, by, with, to, from, under, over, etc.</a:t>
            </a:r>
            <a:endParaRPr lang="en-US" sz="4400" dirty="0" smtClean="0"/>
          </a:p>
          <a:p>
            <a:pPr lvl="0"/>
            <a:r>
              <a:rPr lang="en-US" sz="3200" b="1" dirty="0" smtClean="0"/>
              <a:t>Compound Prepositions:</a:t>
            </a:r>
            <a:endParaRPr lang="en-US" sz="4400" dirty="0" smtClean="0"/>
          </a:p>
          <a:p>
            <a:pPr lvl="1"/>
            <a:r>
              <a:rPr lang="en-US" sz="3200" dirty="0" smtClean="0"/>
              <a:t>These are prepositions that are formed by combining two or more words.</a:t>
            </a:r>
            <a:endParaRPr lang="en-US" sz="4400" dirty="0" smtClean="0"/>
          </a:p>
          <a:p>
            <a:pPr lvl="1"/>
            <a:r>
              <a:rPr lang="en-US" sz="3200" dirty="0" smtClean="0"/>
              <a:t>Examples: in front of, on top of, according to, because of, in spite of, etc</a:t>
            </a:r>
            <a:r>
              <a:rPr lang="en-US" sz="3200" dirty="0" smtClean="0"/>
              <a:t>.</a:t>
            </a:r>
            <a:endParaRPr lang="en-US" sz="4400" dirty="0" smtClean="0"/>
          </a:p>
        </p:txBody>
      </p:sp>
    </p:spTree>
    <p:extLst>
      <p:ext uri="{BB962C8B-B14F-4D97-AF65-F5344CB8AC3E}">
        <p14:creationId xmlns="" xmlns:p14="http://schemas.microsoft.com/office/powerpoint/2010/main" val="139850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D5AE0DA-DD27-3740-EDEF-5188D2CB4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838200"/>
            <a:ext cx="10668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 smtClean="0"/>
              <a:t>Prepositions of Time:</a:t>
            </a:r>
            <a:endParaRPr lang="en-US" sz="4400" dirty="0" smtClean="0"/>
          </a:p>
          <a:p>
            <a:pPr lvl="1"/>
            <a:r>
              <a:rPr lang="en-US" sz="3200" dirty="0" smtClean="0"/>
              <a:t>These prepositions indicate when an action takes place.</a:t>
            </a:r>
            <a:endParaRPr lang="en-US" sz="4400" dirty="0" smtClean="0"/>
          </a:p>
          <a:p>
            <a:pPr lvl="1"/>
            <a:r>
              <a:rPr lang="en-US" sz="3200" dirty="0" smtClean="0"/>
              <a:t>Examples: before, after, during, since, until, etc.</a:t>
            </a:r>
            <a:endParaRPr lang="en-US" sz="4400" dirty="0" smtClean="0"/>
          </a:p>
          <a:p>
            <a:pPr lvl="0"/>
            <a:r>
              <a:rPr lang="en-US" sz="3200" b="1" dirty="0" smtClean="0"/>
              <a:t>Prepositions of Place:</a:t>
            </a:r>
            <a:endParaRPr lang="en-US" sz="4400" dirty="0" smtClean="0"/>
          </a:p>
          <a:p>
            <a:pPr lvl="1"/>
            <a:r>
              <a:rPr lang="en-US" sz="3200" dirty="0" smtClean="0"/>
              <a:t>These prepositions indicate the location or position of something.</a:t>
            </a:r>
            <a:endParaRPr lang="en-US" sz="4400" dirty="0" smtClean="0"/>
          </a:p>
          <a:p>
            <a:pPr lvl="1"/>
            <a:r>
              <a:rPr lang="en-US" sz="3200" dirty="0" smtClean="0"/>
              <a:t>Examples: in, on, at, by, beside, between, among, etc.</a:t>
            </a:r>
            <a:endParaRPr lang="en-US" sz="4400" dirty="0" smtClean="0"/>
          </a:p>
          <a:p>
            <a:pPr lvl="0"/>
            <a:r>
              <a:rPr lang="en-US" sz="3200" b="1" dirty="0" smtClean="0"/>
              <a:t>Prepositions of Direction or Movement:</a:t>
            </a:r>
            <a:endParaRPr lang="en-US" sz="4400" dirty="0" smtClean="0"/>
          </a:p>
          <a:p>
            <a:pPr lvl="1"/>
            <a:r>
              <a:rPr lang="en-US" sz="3200" dirty="0" smtClean="0"/>
              <a:t>These prepositions indicate the direction or movement of something.</a:t>
            </a:r>
            <a:endParaRPr lang="en-US" sz="4400" dirty="0" smtClean="0"/>
          </a:p>
          <a:p>
            <a:pPr lvl="1"/>
            <a:r>
              <a:rPr lang="en-US" sz="3200" dirty="0" smtClean="0"/>
              <a:t>Examples: to, from, into, onto, across, through, etc</a:t>
            </a:r>
            <a:r>
              <a:rPr lang="en-US" sz="3200" dirty="0" smtClean="0"/>
              <a:t>.</a:t>
            </a:r>
            <a:endParaRPr lang="en-US" sz="4400" dirty="0" smtClean="0"/>
          </a:p>
        </p:txBody>
      </p:sp>
    </p:spTree>
    <p:extLst>
      <p:ext uri="{BB962C8B-B14F-4D97-AF65-F5344CB8AC3E}">
        <p14:creationId xmlns="" xmlns:p14="http://schemas.microsoft.com/office/powerpoint/2010/main" val="165283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A721932-44C4-B774-6914-3861D7721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685800"/>
            <a:ext cx="10668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 smtClean="0"/>
              <a:t>Prepositions of Agency:</a:t>
            </a:r>
            <a:endParaRPr lang="en-US" sz="4400" dirty="0" smtClean="0"/>
          </a:p>
          <a:p>
            <a:pPr lvl="1"/>
            <a:r>
              <a:rPr lang="en-US" sz="3200" dirty="0" smtClean="0"/>
              <a:t>These prepositions indicate the person or thing responsible for an action.</a:t>
            </a:r>
            <a:endParaRPr lang="en-US" sz="4400" dirty="0" smtClean="0"/>
          </a:p>
          <a:p>
            <a:pPr lvl="1"/>
            <a:r>
              <a:rPr lang="en-US" sz="3200" dirty="0" smtClean="0"/>
              <a:t>Examples: by, with</a:t>
            </a:r>
            <a:endParaRPr lang="en-US" sz="4400" dirty="0" smtClean="0"/>
          </a:p>
          <a:p>
            <a:pPr lvl="0"/>
            <a:r>
              <a:rPr lang="en-US" sz="3200" b="1" dirty="0" smtClean="0"/>
              <a:t>Prepositions of Instrument or Means:</a:t>
            </a:r>
            <a:endParaRPr lang="en-US" sz="4400" dirty="0" smtClean="0"/>
          </a:p>
          <a:p>
            <a:pPr lvl="1"/>
            <a:r>
              <a:rPr lang="en-US" sz="3200" dirty="0" smtClean="0"/>
              <a:t>These prepositions indicate the tool or method used to perform an action.</a:t>
            </a:r>
            <a:endParaRPr lang="en-US" sz="4400" dirty="0" smtClean="0"/>
          </a:p>
          <a:p>
            <a:pPr lvl="1"/>
            <a:r>
              <a:rPr lang="en-US" sz="3200" dirty="0" smtClean="0"/>
              <a:t>Examples: by, with</a:t>
            </a:r>
            <a:endParaRPr lang="en-US" sz="4400" dirty="0" smtClean="0"/>
          </a:p>
          <a:p>
            <a:pPr lvl="0"/>
            <a:r>
              <a:rPr lang="en-US" sz="3200" b="1" dirty="0" smtClean="0"/>
              <a:t>Prepositions of Purpose:</a:t>
            </a:r>
            <a:endParaRPr lang="en-US" sz="4400" dirty="0" smtClean="0"/>
          </a:p>
          <a:p>
            <a:pPr lvl="1"/>
            <a:r>
              <a:rPr lang="en-US" sz="3200" dirty="0" smtClean="0"/>
              <a:t>These prepositions indicate the reason or purpose of an action.</a:t>
            </a:r>
            <a:endParaRPr lang="en-US" sz="4400" dirty="0" smtClean="0"/>
          </a:p>
          <a:p>
            <a:pPr lvl="1"/>
            <a:r>
              <a:rPr lang="en-US" sz="3200" dirty="0" smtClean="0"/>
              <a:t>Examples: for, </a:t>
            </a:r>
            <a:r>
              <a:rPr lang="en-US" sz="3200" dirty="0" smtClean="0"/>
              <a:t>to</a:t>
            </a:r>
            <a:endParaRPr lang="en-US" sz="4400" dirty="0" smtClean="0"/>
          </a:p>
        </p:txBody>
      </p:sp>
    </p:spTree>
    <p:extLst>
      <p:ext uri="{BB962C8B-B14F-4D97-AF65-F5344CB8AC3E}">
        <p14:creationId xmlns="" xmlns:p14="http://schemas.microsoft.com/office/powerpoint/2010/main" val="394555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BA1A44B-EE1C-2D19-0967-2E6AD6A8A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0" y="762000"/>
            <a:ext cx="99060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 smtClean="0"/>
              <a:t>Prepositions of Condition:</a:t>
            </a:r>
            <a:endParaRPr lang="en-US" sz="4400" dirty="0" smtClean="0"/>
          </a:p>
          <a:p>
            <a:pPr lvl="1"/>
            <a:r>
              <a:rPr lang="en-US" sz="3200" dirty="0" smtClean="0"/>
              <a:t>These prepositions indicate the circumstances or conditions of an action.</a:t>
            </a:r>
            <a:endParaRPr lang="en-US" sz="4400" dirty="0" smtClean="0"/>
          </a:p>
          <a:p>
            <a:pPr lvl="1"/>
            <a:r>
              <a:rPr lang="en-US" sz="3200" dirty="0" smtClean="0"/>
              <a:t>Examples: in case of, in spite of, despite, etc.</a:t>
            </a:r>
            <a:endParaRPr lang="en-US" sz="4400" dirty="0" smtClean="0"/>
          </a:p>
          <a:p>
            <a:pPr lvl="0"/>
            <a:r>
              <a:rPr lang="en-US" sz="3200" b="1" dirty="0" smtClean="0"/>
              <a:t>Prepositions of Comparison:</a:t>
            </a:r>
            <a:endParaRPr lang="en-US" sz="4400" dirty="0" smtClean="0"/>
          </a:p>
          <a:p>
            <a:pPr lvl="1"/>
            <a:r>
              <a:rPr lang="en-US" sz="3200" dirty="0" smtClean="0"/>
              <a:t>These prepositions are used to compare one thing to another.</a:t>
            </a:r>
            <a:endParaRPr lang="en-US" sz="4400" dirty="0" smtClean="0"/>
          </a:p>
          <a:p>
            <a:pPr lvl="1"/>
            <a:r>
              <a:rPr lang="en-US" sz="3200" dirty="0" smtClean="0"/>
              <a:t>Examples: like, unlike, than, as</a:t>
            </a:r>
            <a:endParaRPr lang="en-US" sz="4400" dirty="0" smtClean="0"/>
          </a:p>
          <a:p>
            <a:pPr lvl="0"/>
            <a:r>
              <a:rPr lang="en-US" sz="3200" b="1" dirty="0" smtClean="0"/>
              <a:t>Prepositions of Possession:</a:t>
            </a:r>
            <a:endParaRPr lang="en-US" sz="4400" dirty="0" smtClean="0"/>
          </a:p>
          <a:p>
            <a:pPr lvl="1"/>
            <a:r>
              <a:rPr lang="en-US" sz="3200" dirty="0" smtClean="0"/>
              <a:t>These prepositions indicate ownership or possession.</a:t>
            </a:r>
            <a:endParaRPr lang="en-US" sz="4400" dirty="0" smtClean="0"/>
          </a:p>
          <a:p>
            <a:pPr lvl="1"/>
            <a:r>
              <a:rPr lang="en-US" sz="3200" dirty="0" smtClean="0"/>
              <a:t>Examples: of, 's (apostrophe s</a:t>
            </a:r>
            <a:r>
              <a:rPr lang="en-US" sz="3200" dirty="0" smtClean="0"/>
              <a:t>)</a:t>
            </a:r>
            <a:endParaRPr lang="en-US" sz="4400" dirty="0" smtClean="0"/>
          </a:p>
        </p:txBody>
      </p:sp>
    </p:spTree>
    <p:extLst>
      <p:ext uri="{BB962C8B-B14F-4D97-AF65-F5344CB8AC3E}">
        <p14:creationId xmlns="" xmlns:p14="http://schemas.microsoft.com/office/powerpoint/2010/main" val="314688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762000"/>
            <a:ext cx="10210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 smtClean="0"/>
              <a:t>Double Prepositions:</a:t>
            </a:r>
            <a:endParaRPr lang="en-US" sz="4400" dirty="0" smtClean="0"/>
          </a:p>
          <a:p>
            <a:pPr lvl="1"/>
            <a:r>
              <a:rPr lang="en-US" sz="3200" dirty="0" smtClean="0"/>
              <a:t>These are prepositions formed by combining two prepositions.</a:t>
            </a:r>
            <a:endParaRPr lang="en-US" sz="4400" dirty="0" smtClean="0"/>
          </a:p>
          <a:p>
            <a:pPr lvl="1"/>
            <a:r>
              <a:rPr lang="en-US" sz="3200" dirty="0" smtClean="0"/>
              <a:t>Examples: into, onto, within, without, throughout, etc.</a:t>
            </a:r>
            <a:endParaRPr lang="en-US" sz="4400" dirty="0" smtClean="0"/>
          </a:p>
          <a:p>
            <a:pPr lvl="0"/>
            <a:r>
              <a:rPr lang="en-US" sz="3200" b="1" dirty="0" smtClean="0"/>
              <a:t>Phrasal Prepositions:</a:t>
            </a:r>
            <a:endParaRPr lang="en-US" sz="4400" dirty="0" smtClean="0"/>
          </a:p>
          <a:p>
            <a:pPr lvl="1"/>
            <a:r>
              <a:rPr lang="en-US" sz="3200" dirty="0" smtClean="0"/>
              <a:t>These are prepositional phrases that function as a single preposition.</a:t>
            </a:r>
            <a:endParaRPr lang="en-US" sz="4400" dirty="0" smtClean="0"/>
          </a:p>
          <a:p>
            <a:pPr lvl="1"/>
            <a:r>
              <a:rPr lang="en-US" sz="3200" dirty="0" smtClean="0"/>
              <a:t>Examples: in front of, on top of, in spite of, by means of, etc.</a:t>
            </a:r>
            <a:endParaRPr lang="en-US" sz="4400" dirty="0" smtClean="0"/>
          </a:p>
          <a:p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D5AE0DA-DD27-3740-EDEF-5188D2CB4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6CF3D76-6B5F-16EF-74FA-F71CA43BC991}"/>
              </a:ext>
            </a:extLst>
          </p:cNvPr>
          <p:cNvSpPr/>
          <p:nvPr/>
        </p:nvSpPr>
        <p:spPr>
          <a:xfrm>
            <a:off x="1752600" y="381000"/>
            <a:ext cx="7848600" cy="685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Here's a detailed look at prepositions:</a:t>
            </a:r>
            <a:endParaRPr lang="en-IN" sz="3600" b="1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7F794CDF-D833-E307-2686-55719CE24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1143000"/>
            <a:ext cx="10896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 smtClean="0"/>
              <a:t>In</a:t>
            </a:r>
            <a:r>
              <a:rPr lang="en-US" sz="3200" dirty="0" smtClean="0"/>
              <a:t>:</a:t>
            </a:r>
            <a:endParaRPr lang="en-US" sz="4400" dirty="0" smtClean="0"/>
          </a:p>
          <a:p>
            <a:pPr lvl="1"/>
            <a:r>
              <a:rPr lang="en-US" sz="3200" b="1" dirty="0" smtClean="0"/>
              <a:t>Usage</a:t>
            </a:r>
            <a:r>
              <a:rPr lang="en-US" sz="3200" dirty="0" smtClean="0"/>
              <a:t>: Used to indicate inclusion or location within a space or time.</a:t>
            </a:r>
            <a:endParaRPr lang="en-US" sz="4400" dirty="0" smtClean="0"/>
          </a:p>
          <a:p>
            <a:pPr lvl="1"/>
            <a:r>
              <a:rPr lang="en-US" sz="3200" b="1" dirty="0" smtClean="0"/>
              <a:t>Examples</a:t>
            </a:r>
            <a:r>
              <a:rPr lang="en-US" sz="3200" dirty="0" smtClean="0"/>
              <a:t>:</a:t>
            </a:r>
            <a:endParaRPr lang="en-US" sz="4400" dirty="0" smtClean="0"/>
          </a:p>
          <a:p>
            <a:pPr lvl="2"/>
            <a:r>
              <a:rPr lang="en-US" sz="3200" dirty="0" smtClean="0"/>
              <a:t>She is in the room.</a:t>
            </a:r>
            <a:endParaRPr lang="en-US" sz="4400" dirty="0" smtClean="0"/>
          </a:p>
          <a:p>
            <a:pPr lvl="2"/>
            <a:r>
              <a:rPr lang="en-US" sz="3200" dirty="0" smtClean="0"/>
              <a:t>The meeting is in 30 minutes.</a:t>
            </a:r>
            <a:endParaRPr lang="en-US" sz="4400" dirty="0" smtClean="0"/>
          </a:p>
          <a:p>
            <a:pPr lvl="0"/>
            <a:r>
              <a:rPr lang="en-US" sz="3200" b="1" dirty="0" smtClean="0"/>
              <a:t>On</a:t>
            </a:r>
            <a:r>
              <a:rPr lang="en-US" sz="3200" dirty="0" smtClean="0"/>
              <a:t>:</a:t>
            </a:r>
            <a:endParaRPr lang="en-US" sz="4400" dirty="0" smtClean="0"/>
          </a:p>
          <a:p>
            <a:pPr lvl="1"/>
            <a:r>
              <a:rPr lang="en-US" sz="3200" b="1" dirty="0" smtClean="0"/>
              <a:t>Usage</a:t>
            </a:r>
            <a:r>
              <a:rPr lang="en-US" sz="3200" dirty="0" smtClean="0"/>
              <a:t>: Indicates surface contact, position, or a specific day.</a:t>
            </a:r>
            <a:endParaRPr lang="en-US" sz="4400" dirty="0" smtClean="0"/>
          </a:p>
          <a:p>
            <a:pPr lvl="1"/>
            <a:r>
              <a:rPr lang="en-US" sz="3200" b="1" dirty="0" smtClean="0"/>
              <a:t>Examples</a:t>
            </a:r>
            <a:r>
              <a:rPr lang="en-US" sz="3200" dirty="0" smtClean="0"/>
              <a:t>:</a:t>
            </a:r>
            <a:endParaRPr lang="en-US" sz="4400" dirty="0" smtClean="0"/>
          </a:p>
          <a:p>
            <a:pPr lvl="2"/>
            <a:r>
              <a:rPr lang="en-US" sz="3200" dirty="0" smtClean="0"/>
              <a:t>The book is on the table.</a:t>
            </a:r>
            <a:endParaRPr lang="en-US" sz="4400" dirty="0" smtClean="0"/>
          </a:p>
          <a:p>
            <a:pPr lvl="2"/>
            <a:r>
              <a:rPr lang="en-US" sz="3200" dirty="0" smtClean="0"/>
              <a:t>I will see you on Monday.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115180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="" xmlns:a16="http://schemas.microsoft.com/office/drawing/2014/main" id="{A714BEC8-8E71-9AD6-024A-040FC3C72DBE}"/>
              </a:ext>
            </a:extLst>
          </p:cNvPr>
          <p:cNvSpPr txBox="1"/>
          <p:nvPr/>
        </p:nvSpPr>
        <p:spPr>
          <a:xfrm>
            <a:off x="562768" y="1720840"/>
            <a:ext cx="11066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6D03328-C417-4731-FCF7-FD35C4D07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533400"/>
            <a:ext cx="10896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 smtClean="0"/>
              <a:t>At</a:t>
            </a:r>
            <a:r>
              <a:rPr lang="en-US" sz="3200" dirty="0" smtClean="0"/>
              <a:t>:</a:t>
            </a:r>
            <a:endParaRPr lang="en-US" sz="4400" dirty="0" smtClean="0"/>
          </a:p>
          <a:p>
            <a:pPr lvl="1"/>
            <a:r>
              <a:rPr lang="en-US" sz="3200" b="1" dirty="0" smtClean="0"/>
              <a:t>Usage</a:t>
            </a:r>
            <a:r>
              <a:rPr lang="en-US" sz="3200" dirty="0" smtClean="0"/>
              <a:t>: Specifies a point in time or location.</a:t>
            </a:r>
            <a:endParaRPr lang="en-US" sz="4400" dirty="0" smtClean="0"/>
          </a:p>
          <a:p>
            <a:pPr lvl="1"/>
            <a:r>
              <a:rPr lang="en-US" sz="3200" b="1" dirty="0" smtClean="0"/>
              <a:t>Examples</a:t>
            </a:r>
            <a:r>
              <a:rPr lang="en-US" sz="3200" dirty="0" smtClean="0"/>
              <a:t>:</a:t>
            </a:r>
            <a:endParaRPr lang="en-US" sz="4400" dirty="0" smtClean="0"/>
          </a:p>
          <a:p>
            <a:pPr lvl="2"/>
            <a:r>
              <a:rPr lang="en-US" sz="3200" dirty="0" smtClean="0"/>
              <a:t>She is at the office.</a:t>
            </a:r>
            <a:endParaRPr lang="en-US" sz="4400" dirty="0" smtClean="0"/>
          </a:p>
          <a:p>
            <a:pPr lvl="2"/>
            <a:r>
              <a:rPr lang="en-US" sz="3200" dirty="0" smtClean="0"/>
              <a:t>The party is at 7 PM.</a:t>
            </a:r>
            <a:endParaRPr lang="en-US" sz="4400" dirty="0" smtClean="0"/>
          </a:p>
          <a:p>
            <a:pPr lvl="0"/>
            <a:r>
              <a:rPr lang="en-US" sz="3200" b="1" dirty="0" smtClean="0"/>
              <a:t>By</a:t>
            </a:r>
            <a:r>
              <a:rPr lang="en-US" sz="3200" dirty="0" smtClean="0"/>
              <a:t>:</a:t>
            </a:r>
            <a:endParaRPr lang="en-US" sz="4400" dirty="0" smtClean="0"/>
          </a:p>
          <a:p>
            <a:pPr lvl="1"/>
            <a:r>
              <a:rPr lang="en-US" sz="3200" b="1" dirty="0" smtClean="0"/>
              <a:t>Usage</a:t>
            </a:r>
            <a:r>
              <a:rPr lang="en-US" sz="3200" dirty="0" smtClean="0"/>
              <a:t>: Denotes a deadline, method, or means of transportation.</a:t>
            </a:r>
            <a:endParaRPr lang="en-US" sz="4400" dirty="0" smtClean="0"/>
          </a:p>
          <a:p>
            <a:pPr lvl="1"/>
            <a:r>
              <a:rPr lang="en-US" sz="3200" b="1" dirty="0" smtClean="0"/>
              <a:t>Examples</a:t>
            </a:r>
            <a:r>
              <a:rPr lang="en-US" sz="3200" dirty="0" smtClean="0"/>
              <a:t>:</a:t>
            </a:r>
            <a:endParaRPr lang="en-US" sz="4400" dirty="0" smtClean="0"/>
          </a:p>
          <a:p>
            <a:pPr lvl="2"/>
            <a:r>
              <a:rPr lang="en-US" sz="3200" dirty="0" smtClean="0"/>
              <a:t>Submit the report by Friday.</a:t>
            </a:r>
            <a:endParaRPr lang="en-US" sz="4400" dirty="0" smtClean="0"/>
          </a:p>
          <a:p>
            <a:pPr lvl="2"/>
            <a:r>
              <a:rPr lang="en-US" sz="3200" dirty="0" smtClean="0"/>
              <a:t>Travel by train</a:t>
            </a:r>
            <a:r>
              <a:rPr lang="en-US" sz="3200" dirty="0" smtClean="0"/>
              <a:t>.</a:t>
            </a:r>
            <a:endParaRPr lang="en-US" sz="4400" dirty="0" smtClean="0"/>
          </a:p>
        </p:txBody>
      </p:sp>
    </p:spTree>
    <p:extLst>
      <p:ext uri="{BB962C8B-B14F-4D97-AF65-F5344CB8AC3E}">
        <p14:creationId xmlns="" xmlns:p14="http://schemas.microsoft.com/office/powerpoint/2010/main" val="2428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1041</Words>
  <Application>Microsoft Office PowerPoint</Application>
  <PresentationFormat>Custom</PresentationFormat>
  <Paragraphs>176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Nunito Sans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HOME</cp:lastModifiedBy>
  <cp:revision>434</cp:revision>
  <dcterms:created xsi:type="dcterms:W3CDTF">2006-08-16T00:00:00Z</dcterms:created>
  <dcterms:modified xsi:type="dcterms:W3CDTF">2024-01-22T10:16:46Z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