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54"/>
  </p:normalViewPr>
  <p:slideViewPr>
    <p:cSldViewPr snapToGrid="0">
      <p:cViewPr varScale="1">
        <p:scale>
          <a:sx n="104" d="100"/>
          <a:sy n="104" d="100"/>
        </p:scale>
        <p:origin x="9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1580-B7FE-349F-4E50-D70901823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03C374-A3D9-38FC-2EC0-C784B1E12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BE5405-B837-EBFE-9DAC-84C2A50CFCCE}"/>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5" name="Footer Placeholder 4">
            <a:extLst>
              <a:ext uri="{FF2B5EF4-FFF2-40B4-BE49-F238E27FC236}">
                <a16:creationId xmlns:a16="http://schemas.microsoft.com/office/drawing/2014/main" id="{DAF63394-36EB-6308-4D3B-F957AF0090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3B888-4FF2-2094-FFEF-EB394165A4A1}"/>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287365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8B8F-0F8B-17DC-74CC-9548F8C52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DA141B-53F0-CA3E-C58E-AAD0B677F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5089C-6193-6330-5456-505164CCA9C1}"/>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5" name="Footer Placeholder 4">
            <a:extLst>
              <a:ext uri="{FF2B5EF4-FFF2-40B4-BE49-F238E27FC236}">
                <a16:creationId xmlns:a16="http://schemas.microsoft.com/office/drawing/2014/main" id="{F441E386-CE86-5B75-40AE-47BA5DA8E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55E24-1BE4-9644-79EB-6EEF46E67215}"/>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18009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D6A30-7310-78DD-9946-60EB4E4608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101EF4-9289-9BF5-C038-103A284DD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9CEDE-69FF-3029-E0B9-515D6A5E1434}"/>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5" name="Footer Placeholder 4">
            <a:extLst>
              <a:ext uri="{FF2B5EF4-FFF2-40B4-BE49-F238E27FC236}">
                <a16:creationId xmlns:a16="http://schemas.microsoft.com/office/drawing/2014/main" id="{CCEDA5CC-E268-D0A4-8142-96AA5B926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F62FA-73F1-C02A-A753-ED5D7F0C291E}"/>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161109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EBB6-A572-1B00-ACCD-72D3AE41A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9FE4D6-9A8C-CE75-68EC-250747560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D2009-BF52-B068-70CC-3D3CD9A4F3A3}"/>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5" name="Footer Placeholder 4">
            <a:extLst>
              <a:ext uri="{FF2B5EF4-FFF2-40B4-BE49-F238E27FC236}">
                <a16:creationId xmlns:a16="http://schemas.microsoft.com/office/drawing/2014/main" id="{E05D0185-C2C0-8EA0-4201-686F2A3A8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4CF40-406F-352D-1C13-CA9E9CFB7744}"/>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123456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C1EB-31EE-FD7D-FBF0-EF3FD2377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7F1DF3-1EDD-B3CC-28F7-1623AE405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D1B13-6E8A-E7C1-F5FB-49120DD47950}"/>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5" name="Footer Placeholder 4">
            <a:extLst>
              <a:ext uri="{FF2B5EF4-FFF2-40B4-BE49-F238E27FC236}">
                <a16:creationId xmlns:a16="http://schemas.microsoft.com/office/drawing/2014/main" id="{51E55FB9-E6E0-E523-9C71-357BA0367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100AC-175D-D237-E494-D49EF129BFCB}"/>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177040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6031-E875-38ED-6DB9-0C7965F056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37C299-D91D-EDFD-5DEC-CC37D312C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85F567-71BC-1CC3-45C5-3414D804A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19E2D1-C414-9DB2-AF03-67CBDD977FAB}"/>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6" name="Footer Placeholder 5">
            <a:extLst>
              <a:ext uri="{FF2B5EF4-FFF2-40B4-BE49-F238E27FC236}">
                <a16:creationId xmlns:a16="http://schemas.microsoft.com/office/drawing/2014/main" id="{B492762E-46F7-C6F0-7D5F-D7B170D7A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15DD54-17D3-F682-107B-81BE6A1C747A}"/>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287361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90F-48B5-205A-B83E-9C4F7D78D5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F5C48C-A0E4-EEDB-1CDD-781565A649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0A016-0C3A-CBF5-5BAB-41C4930F9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28CE82-E0C6-3B69-B9AF-B71C2BBCA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200B7-B0A0-A29B-778C-D14B773B1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A6A62-7C00-76E6-E42F-C577807F6D95}"/>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8" name="Footer Placeholder 7">
            <a:extLst>
              <a:ext uri="{FF2B5EF4-FFF2-40B4-BE49-F238E27FC236}">
                <a16:creationId xmlns:a16="http://schemas.microsoft.com/office/drawing/2014/main" id="{6BEE164C-B52D-8E39-B15C-83878845E4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6AD533-0B2C-4A13-8D0D-7D07F37FE88E}"/>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39062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55D0-5EEB-60A8-B338-5BD2C2C8B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D93FED-FD77-E497-E8B2-C4ABBC2ABBB7}"/>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4" name="Footer Placeholder 3">
            <a:extLst>
              <a:ext uri="{FF2B5EF4-FFF2-40B4-BE49-F238E27FC236}">
                <a16:creationId xmlns:a16="http://schemas.microsoft.com/office/drawing/2014/main" id="{31102DA9-E9BF-85B9-B56F-C2F96B21D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4927B-4128-BDE1-DCBF-236624B608DB}"/>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33788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651A9-592C-D0E3-8150-97005D48809D}"/>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3" name="Footer Placeholder 2">
            <a:extLst>
              <a:ext uri="{FF2B5EF4-FFF2-40B4-BE49-F238E27FC236}">
                <a16:creationId xmlns:a16="http://schemas.microsoft.com/office/drawing/2014/main" id="{49C5EBC0-59EA-70CF-F461-2BC29CDA2F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557B45-845E-E254-B3E8-3D971685501E}"/>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282552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895E-596C-D44A-6FE4-CD2B28280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0551A9-BDCA-3584-4D48-D96719871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A0768E-79DE-B4F8-347D-2D916652F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4B2D5-BDC5-9C82-9F22-FCD3A330D246}"/>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6" name="Footer Placeholder 5">
            <a:extLst>
              <a:ext uri="{FF2B5EF4-FFF2-40B4-BE49-F238E27FC236}">
                <a16:creationId xmlns:a16="http://schemas.microsoft.com/office/drawing/2014/main" id="{7F639A2E-6DC8-2C4D-6CA8-15C013433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A03100-01B1-3475-250F-EF941049D8C8}"/>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394365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E90F-5FBB-7B6F-BB90-596CAE63A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55B08B-8698-18FC-59B8-6D86BB91C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7AA925-01D2-8AC5-69C6-18633DC9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11270-EBAE-A4F9-44CA-C35292A4B5A3}"/>
              </a:ext>
            </a:extLst>
          </p:cNvPr>
          <p:cNvSpPr>
            <a:spLocks noGrp="1"/>
          </p:cNvSpPr>
          <p:nvPr>
            <p:ph type="dt" sz="half" idx="10"/>
          </p:nvPr>
        </p:nvSpPr>
        <p:spPr/>
        <p:txBody>
          <a:bodyPr/>
          <a:lstStyle/>
          <a:p>
            <a:fld id="{698EABE0-D9CE-4B65-BDD3-C18F51666875}" type="datetimeFigureOut">
              <a:rPr lang="en-IN" smtClean="0"/>
              <a:t>23/10/24</a:t>
            </a:fld>
            <a:endParaRPr lang="en-IN"/>
          </a:p>
        </p:txBody>
      </p:sp>
      <p:sp>
        <p:nvSpPr>
          <p:cNvPr id="6" name="Footer Placeholder 5">
            <a:extLst>
              <a:ext uri="{FF2B5EF4-FFF2-40B4-BE49-F238E27FC236}">
                <a16:creationId xmlns:a16="http://schemas.microsoft.com/office/drawing/2014/main" id="{264CA9F5-B760-B6E0-8D42-2FCFC0A17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821B4-4158-499E-3AB7-A33271228607}"/>
              </a:ext>
            </a:extLst>
          </p:cNvPr>
          <p:cNvSpPr>
            <a:spLocks noGrp="1"/>
          </p:cNvSpPr>
          <p:nvPr>
            <p:ph type="sldNum" sz="quarter" idx="12"/>
          </p:nvPr>
        </p:nvSpPr>
        <p:spPr/>
        <p:txBody>
          <a:bodyPr/>
          <a:lstStyle/>
          <a:p>
            <a:fld id="{CEBFC723-0393-4F27-820F-2BAB5839A5CB}" type="slidenum">
              <a:rPr lang="en-IN" smtClean="0"/>
              <a:t>‹#›</a:t>
            </a:fld>
            <a:endParaRPr lang="en-IN"/>
          </a:p>
        </p:txBody>
      </p:sp>
    </p:spTree>
    <p:extLst>
      <p:ext uri="{BB962C8B-B14F-4D97-AF65-F5344CB8AC3E}">
        <p14:creationId xmlns:p14="http://schemas.microsoft.com/office/powerpoint/2010/main" val="311778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22B7F-2CB6-F11D-EA9A-7A8BCA8F3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387425-D179-05E7-7818-EFFFB95C7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D7C4C-870C-401D-E0A1-6530305D1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EABE0-D9CE-4B65-BDD3-C18F51666875}" type="datetimeFigureOut">
              <a:rPr lang="en-IN" smtClean="0"/>
              <a:t>23/10/24</a:t>
            </a:fld>
            <a:endParaRPr lang="en-IN"/>
          </a:p>
        </p:txBody>
      </p:sp>
      <p:sp>
        <p:nvSpPr>
          <p:cNvPr id="5" name="Footer Placeholder 4">
            <a:extLst>
              <a:ext uri="{FF2B5EF4-FFF2-40B4-BE49-F238E27FC236}">
                <a16:creationId xmlns:a16="http://schemas.microsoft.com/office/drawing/2014/main" id="{8355E98B-B18F-00A1-CA0F-FCA44B271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132955-D4E9-1081-AFD9-8218F7A9B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FC723-0393-4F27-820F-2BAB5839A5CB}" type="slidenum">
              <a:rPr lang="en-IN" smtClean="0"/>
              <a:t>‹#›</a:t>
            </a:fld>
            <a:endParaRPr lang="en-IN"/>
          </a:p>
        </p:txBody>
      </p:sp>
    </p:spTree>
    <p:extLst>
      <p:ext uri="{BB962C8B-B14F-4D97-AF65-F5344CB8AC3E}">
        <p14:creationId xmlns:p14="http://schemas.microsoft.com/office/powerpoint/2010/main" val="264736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8247458-721B-032B-6B39-E8610343000C}"/>
              </a:ext>
            </a:extLst>
          </p:cNvPr>
          <p:cNvSpPr txBox="1"/>
          <p:nvPr/>
        </p:nvSpPr>
        <p:spPr>
          <a:xfrm>
            <a:off x="2528307" y="223713"/>
            <a:ext cx="6094378" cy="1015663"/>
          </a:xfrm>
          <a:prstGeom prst="rect">
            <a:avLst/>
          </a:prstGeom>
          <a:noFill/>
        </p:spPr>
        <p:txBody>
          <a:bodyPr wrap="square">
            <a:spAutoFit/>
          </a:bodyPr>
          <a:lstStyle/>
          <a:p>
            <a:pPr algn="ctr" rtl="0">
              <a:spcBef>
                <a:spcPts val="0"/>
              </a:spcBef>
              <a:spcAft>
                <a:spcPts val="0"/>
              </a:spcAft>
            </a:pPr>
            <a:r>
              <a:rPr lang="en-IN" sz="2400" b="1" i="0" u="none" strike="noStrike" dirty="0">
                <a:solidFill>
                  <a:srgbClr val="595959"/>
                </a:solidFill>
                <a:effectLst/>
                <a:latin typeface="Arial" panose="020B0604020202020204" pitchFamily="34" charset="0"/>
              </a:rPr>
              <a:t>Group no 24 </a:t>
            </a:r>
          </a:p>
          <a:p>
            <a:br>
              <a:rPr lang="en-IN" dirty="0"/>
            </a:br>
            <a:endParaRPr lang="en-IN" dirty="0"/>
          </a:p>
        </p:txBody>
      </p:sp>
      <p:sp>
        <p:nvSpPr>
          <p:cNvPr id="11" name="TextBox 10">
            <a:extLst>
              <a:ext uri="{FF2B5EF4-FFF2-40B4-BE49-F238E27FC236}">
                <a16:creationId xmlns:a16="http://schemas.microsoft.com/office/drawing/2014/main" id="{377C9BC2-D7C4-070A-283D-0E2C2DD222CC}"/>
              </a:ext>
            </a:extLst>
          </p:cNvPr>
          <p:cNvSpPr txBox="1"/>
          <p:nvPr/>
        </p:nvSpPr>
        <p:spPr>
          <a:xfrm>
            <a:off x="543697" y="1048043"/>
            <a:ext cx="10799806" cy="1384995"/>
          </a:xfrm>
          <a:prstGeom prst="rect">
            <a:avLst/>
          </a:prstGeom>
          <a:noFill/>
        </p:spPr>
        <p:txBody>
          <a:bodyPr wrap="square">
            <a:spAutoFit/>
          </a:bodyPr>
          <a:lstStyle/>
          <a:p>
            <a:pPr algn="ctr"/>
            <a:r>
              <a:rPr lang="en-IN" sz="2800" b="0" i="0" u="none" strike="noStrike" dirty="0">
                <a:solidFill>
                  <a:srgbClr val="595959"/>
                </a:solidFill>
                <a:effectLst/>
                <a:latin typeface="Arial" panose="020B0604020202020204" pitchFamily="34" charset="0"/>
              </a:rPr>
              <a:t>Topic Name:</a:t>
            </a:r>
            <a:r>
              <a:rPr lang="en-US" sz="2800" b="0" i="0" u="none" strike="noStrike" dirty="0">
                <a:solidFill>
                  <a:srgbClr val="000000"/>
                </a:solidFill>
                <a:effectLst/>
                <a:latin typeface="Arial" panose="020B0604020202020204" pitchFamily="34" charset="0"/>
              </a:rPr>
              <a:t>Application of Transformers(DL) in image processing </a:t>
            </a:r>
            <a:endParaRPr lang="en-US" sz="2800" b="0" dirty="0">
              <a:effectLst/>
            </a:endParaRPr>
          </a:p>
          <a:p>
            <a:br>
              <a:rPr lang="en-US" sz="2800" dirty="0"/>
            </a:br>
            <a:endParaRPr lang="en-IN" sz="2800" dirty="0"/>
          </a:p>
        </p:txBody>
      </p:sp>
      <p:graphicFrame>
        <p:nvGraphicFramePr>
          <p:cNvPr id="14" name="Table 13">
            <a:extLst>
              <a:ext uri="{FF2B5EF4-FFF2-40B4-BE49-F238E27FC236}">
                <a16:creationId xmlns:a16="http://schemas.microsoft.com/office/drawing/2014/main" id="{FA602665-CDD5-0BA9-9152-0A6231044B56}"/>
              </a:ext>
            </a:extLst>
          </p:cNvPr>
          <p:cNvGraphicFramePr>
            <a:graphicFrameLocks noGrp="1"/>
          </p:cNvGraphicFramePr>
          <p:nvPr>
            <p:extLst>
              <p:ext uri="{D42A27DB-BD31-4B8C-83A1-F6EECF244321}">
                <p14:modId xmlns:p14="http://schemas.microsoft.com/office/powerpoint/2010/main" val="1116712002"/>
              </p:ext>
            </p:extLst>
          </p:nvPr>
        </p:nvGraphicFramePr>
        <p:xfrm>
          <a:off x="1322363" y="1909365"/>
          <a:ext cx="9439423" cy="3900592"/>
        </p:xfrm>
        <a:graphic>
          <a:graphicData uri="http://schemas.openxmlformats.org/drawingml/2006/table">
            <a:tbl>
              <a:tblPr firstRow="1" bandRow="1">
                <a:tableStyleId>{5C22544A-7EE6-4342-B048-85BDC9FD1C3A}</a:tableStyleId>
              </a:tblPr>
              <a:tblGrid>
                <a:gridCol w="3264886">
                  <a:extLst>
                    <a:ext uri="{9D8B030D-6E8A-4147-A177-3AD203B41FA5}">
                      <a16:colId xmlns:a16="http://schemas.microsoft.com/office/drawing/2014/main" val="3827838019"/>
                    </a:ext>
                  </a:extLst>
                </a:gridCol>
                <a:gridCol w="3343966">
                  <a:extLst>
                    <a:ext uri="{9D8B030D-6E8A-4147-A177-3AD203B41FA5}">
                      <a16:colId xmlns:a16="http://schemas.microsoft.com/office/drawing/2014/main" val="3961472810"/>
                    </a:ext>
                  </a:extLst>
                </a:gridCol>
                <a:gridCol w="2830571">
                  <a:extLst>
                    <a:ext uri="{9D8B030D-6E8A-4147-A177-3AD203B41FA5}">
                      <a16:colId xmlns:a16="http://schemas.microsoft.com/office/drawing/2014/main" val="466037720"/>
                    </a:ext>
                  </a:extLst>
                </a:gridCol>
              </a:tblGrid>
              <a:tr h="900136">
                <a:tc>
                  <a:txBody>
                    <a:bodyPr/>
                    <a:lstStyle/>
                    <a:p>
                      <a:r>
                        <a:rPr lang="en-US" dirty="0"/>
                        <a:t>Name</a:t>
                      </a:r>
                      <a:endParaRPr lang="en-IN" dirty="0"/>
                    </a:p>
                  </a:txBody>
                  <a:tcPr/>
                </a:tc>
                <a:tc>
                  <a:txBody>
                    <a:bodyPr/>
                    <a:lstStyle/>
                    <a:p>
                      <a:r>
                        <a:rPr lang="en-US" dirty="0"/>
                        <a:t>Roll No</a:t>
                      </a:r>
                      <a:endParaRPr lang="en-IN" dirty="0"/>
                    </a:p>
                  </a:txBody>
                  <a:tcPr/>
                </a:tc>
                <a:tc>
                  <a:txBody>
                    <a:bodyPr/>
                    <a:lstStyle/>
                    <a:p>
                      <a:r>
                        <a:rPr lang="en-US" dirty="0"/>
                        <a:t>PRN No</a:t>
                      </a:r>
                      <a:endParaRPr lang="en-IN" dirty="0"/>
                    </a:p>
                  </a:txBody>
                  <a:tcPr/>
                </a:tc>
                <a:extLst>
                  <a:ext uri="{0D108BD9-81ED-4DB2-BD59-A6C34878D82A}">
                    <a16:rowId xmlns:a16="http://schemas.microsoft.com/office/drawing/2014/main" val="2279533424"/>
                  </a:ext>
                </a:extLst>
              </a:tr>
              <a:tr h="900136">
                <a:tc>
                  <a:txBody>
                    <a:bodyPr/>
                    <a:lstStyle/>
                    <a:p>
                      <a:r>
                        <a:rPr lang="en-US" dirty="0"/>
                        <a:t>Abhijeet Kadam</a:t>
                      </a:r>
                      <a:endParaRPr lang="en-IN" dirty="0"/>
                    </a:p>
                  </a:txBody>
                  <a:tcPr/>
                </a:tc>
                <a:tc>
                  <a:txBody>
                    <a:bodyPr/>
                    <a:lstStyle/>
                    <a:p>
                      <a:r>
                        <a:rPr lang="en-US" dirty="0"/>
                        <a:t>411021</a:t>
                      </a:r>
                      <a:endParaRPr lang="en-IN" dirty="0"/>
                    </a:p>
                  </a:txBody>
                  <a:tcPr/>
                </a:tc>
                <a:tc>
                  <a:txBody>
                    <a:bodyPr/>
                    <a:lstStyle/>
                    <a:p>
                      <a:r>
                        <a:rPr lang="en-US" dirty="0"/>
                        <a:t>22110721</a:t>
                      </a:r>
                      <a:endParaRPr lang="en-IN" dirty="0"/>
                    </a:p>
                  </a:txBody>
                  <a:tcPr/>
                </a:tc>
                <a:extLst>
                  <a:ext uri="{0D108BD9-81ED-4DB2-BD59-A6C34878D82A}">
                    <a16:rowId xmlns:a16="http://schemas.microsoft.com/office/drawing/2014/main" val="393512679"/>
                  </a:ext>
                </a:extLst>
              </a:tr>
              <a:tr h="1050160">
                <a:tc>
                  <a:txBody>
                    <a:bodyPr/>
                    <a:lstStyle/>
                    <a:p>
                      <a:pPr rtl="0" fontAlgn="t">
                        <a:spcBef>
                          <a:spcPts val="0"/>
                        </a:spcBef>
                        <a:spcAft>
                          <a:spcPts val="0"/>
                        </a:spcAft>
                      </a:pPr>
                      <a:r>
                        <a:rPr lang="en-IN" sz="1800" kern="1200" dirty="0">
                          <a:solidFill>
                            <a:schemeClr val="dk1"/>
                          </a:solidFill>
                          <a:latin typeface="+mn-lt"/>
                          <a:ea typeface="+mn-ea"/>
                          <a:cs typeface="+mn-cs"/>
                        </a:rPr>
                        <a:t>Sandesh </a:t>
                      </a:r>
                      <a:r>
                        <a:rPr lang="en-IN" sz="1800" kern="1200" dirty="0" err="1">
                          <a:solidFill>
                            <a:schemeClr val="dk1"/>
                          </a:solidFill>
                          <a:latin typeface="+mn-lt"/>
                          <a:ea typeface="+mn-ea"/>
                          <a:cs typeface="+mn-cs"/>
                        </a:rPr>
                        <a:t>Kangude</a:t>
                      </a:r>
                      <a:endParaRPr lang="en-IN" sz="1800" kern="1200" dirty="0">
                        <a:solidFill>
                          <a:schemeClr val="dk1"/>
                        </a:solidFill>
                        <a:latin typeface="+mn-lt"/>
                        <a:ea typeface="+mn-ea"/>
                        <a:cs typeface="+mn-cs"/>
                      </a:endParaRPr>
                    </a:p>
                  </a:txBody>
                  <a:tcPr marL="76200" marR="76200" marT="76200" marB="76200"/>
                </a:tc>
                <a:tc>
                  <a:txBody>
                    <a:bodyPr/>
                    <a:lstStyle/>
                    <a:p>
                      <a:pPr rtl="0" fontAlgn="t">
                        <a:spcBef>
                          <a:spcPts val="0"/>
                        </a:spcBef>
                        <a:spcAft>
                          <a:spcPts val="0"/>
                        </a:spcAft>
                      </a:pPr>
                      <a:r>
                        <a:rPr lang="en-IN" sz="1800" kern="1200" dirty="0">
                          <a:solidFill>
                            <a:schemeClr val="dk1"/>
                          </a:solidFill>
                          <a:latin typeface="+mn-lt"/>
                          <a:ea typeface="+mn-ea"/>
                          <a:cs typeface="+mn-cs"/>
                        </a:rPr>
                        <a:t>411024</a:t>
                      </a:r>
                    </a:p>
                  </a:txBody>
                  <a:tcPr marL="76200" marR="76200" marT="76200" marB="76200"/>
                </a:tc>
                <a:tc>
                  <a:txBody>
                    <a:bodyPr/>
                    <a:lstStyle/>
                    <a:p>
                      <a:pPr marL="0" algn="l" defTabSz="914400" rtl="0" eaLnBrk="1" fontAlgn="t" latinLnBrk="0" hangingPunct="1">
                        <a:spcBef>
                          <a:spcPts val="0"/>
                        </a:spcBef>
                        <a:spcAft>
                          <a:spcPts val="0"/>
                        </a:spcAft>
                      </a:pPr>
                      <a:r>
                        <a:rPr lang="en-IN" sz="1800" kern="1200" dirty="0">
                          <a:solidFill>
                            <a:schemeClr val="dk1"/>
                          </a:solidFill>
                          <a:latin typeface="+mn-lt"/>
                          <a:ea typeface="+mn-ea"/>
                          <a:cs typeface="+mn-cs"/>
                        </a:rPr>
                        <a:t>22110260</a:t>
                      </a:r>
                    </a:p>
                  </a:txBody>
                  <a:tcPr marL="76200" marR="76200" marT="76200" marB="76200"/>
                </a:tc>
                <a:extLst>
                  <a:ext uri="{0D108BD9-81ED-4DB2-BD59-A6C34878D82A}">
                    <a16:rowId xmlns:a16="http://schemas.microsoft.com/office/drawing/2014/main" val="4226306673"/>
                  </a:ext>
                </a:extLst>
              </a:tr>
              <a:tr h="1050160">
                <a:tc>
                  <a:txBody>
                    <a:bodyPr/>
                    <a:lstStyle/>
                    <a:p>
                      <a:pPr marL="0" algn="l" defTabSz="914400" rtl="0" eaLnBrk="1" fontAlgn="t" latinLnBrk="0" hangingPunct="1">
                        <a:spcBef>
                          <a:spcPts val="0"/>
                        </a:spcBef>
                        <a:spcAft>
                          <a:spcPts val="0"/>
                        </a:spcAft>
                      </a:pPr>
                      <a:r>
                        <a:rPr lang="en-IN" sz="1800" kern="1200" dirty="0">
                          <a:solidFill>
                            <a:schemeClr val="dk1"/>
                          </a:solidFill>
                          <a:latin typeface="+mn-lt"/>
                          <a:ea typeface="+mn-ea"/>
                          <a:cs typeface="+mn-cs"/>
                        </a:rPr>
                        <a:t>Aditya Patil</a:t>
                      </a:r>
                    </a:p>
                  </a:txBody>
                  <a:tcPr marL="76200" marR="76200" marT="76200" marB="76200"/>
                </a:tc>
                <a:tc>
                  <a:txBody>
                    <a:bodyPr/>
                    <a:lstStyle/>
                    <a:p>
                      <a:pPr marL="0" algn="l" defTabSz="914400" rtl="0" eaLnBrk="1" fontAlgn="t" latinLnBrk="0" hangingPunct="1">
                        <a:spcBef>
                          <a:spcPts val="0"/>
                        </a:spcBef>
                        <a:spcAft>
                          <a:spcPts val="0"/>
                        </a:spcAft>
                      </a:pPr>
                      <a:r>
                        <a:rPr lang="en-IN" sz="1800" kern="1200" dirty="0">
                          <a:solidFill>
                            <a:schemeClr val="dk1"/>
                          </a:solidFill>
                          <a:latin typeface="+mn-lt"/>
                          <a:ea typeface="+mn-ea"/>
                          <a:cs typeface="+mn-cs"/>
                        </a:rPr>
                        <a:t>411037</a:t>
                      </a:r>
                    </a:p>
                  </a:txBody>
                  <a:tcPr marL="76200" marR="76200" marT="76200" marB="76200"/>
                </a:tc>
                <a:tc>
                  <a:txBody>
                    <a:bodyPr/>
                    <a:lstStyle/>
                    <a:p>
                      <a:pPr marL="0" algn="l" defTabSz="914400" rtl="0" eaLnBrk="1" fontAlgn="t" latinLnBrk="0" hangingPunct="1">
                        <a:spcBef>
                          <a:spcPts val="0"/>
                        </a:spcBef>
                        <a:spcAft>
                          <a:spcPts val="0"/>
                        </a:spcAft>
                      </a:pPr>
                      <a:r>
                        <a:rPr lang="en-IN" sz="1800" kern="1200" dirty="0">
                          <a:solidFill>
                            <a:schemeClr val="dk1"/>
                          </a:solidFill>
                          <a:latin typeface="+mn-lt"/>
                          <a:ea typeface="+mn-ea"/>
                          <a:cs typeface="+mn-cs"/>
                        </a:rPr>
                        <a:t>22110016</a:t>
                      </a:r>
                    </a:p>
                  </a:txBody>
                  <a:tcPr marL="76200" marR="76200" marT="76200" marB="76200"/>
                </a:tc>
                <a:extLst>
                  <a:ext uri="{0D108BD9-81ED-4DB2-BD59-A6C34878D82A}">
                    <a16:rowId xmlns:a16="http://schemas.microsoft.com/office/drawing/2014/main" val="4014505075"/>
                  </a:ext>
                </a:extLst>
              </a:tr>
            </a:tbl>
          </a:graphicData>
        </a:graphic>
      </p:graphicFrame>
    </p:spTree>
    <p:extLst>
      <p:ext uri="{BB962C8B-B14F-4D97-AF65-F5344CB8AC3E}">
        <p14:creationId xmlns:p14="http://schemas.microsoft.com/office/powerpoint/2010/main" val="303986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0701-0210-8081-615A-7E4A6A4980C8}"/>
              </a:ext>
            </a:extLst>
          </p:cNvPr>
          <p:cNvSpPr>
            <a:spLocks noGrp="1"/>
          </p:cNvSpPr>
          <p:nvPr>
            <p:ph type="title"/>
          </p:nvPr>
        </p:nvSpPr>
        <p:spPr>
          <a:xfrm>
            <a:off x="3875662" y="319729"/>
            <a:ext cx="8104762" cy="1325563"/>
          </a:xfrm>
        </p:spPr>
        <p:txBody>
          <a:bodyPr/>
          <a:lstStyle/>
          <a:p>
            <a:r>
              <a:rPr lang="en-US" sz="4450" dirty="0">
                <a:solidFill>
                  <a:srgbClr val="1B1B27"/>
                </a:solidFill>
                <a:latin typeface="Raleway" pitchFamily="34" charset="0"/>
              </a:rPr>
              <a:t>Introduction to Object Detection</a:t>
            </a:r>
            <a:endParaRPr lang="en-IN" sz="4450" dirty="0">
              <a:solidFill>
                <a:srgbClr val="1B1B27"/>
              </a:solidFill>
              <a:latin typeface="Raleway" pitchFamily="34" charset="0"/>
            </a:endParaRPr>
          </a:p>
        </p:txBody>
      </p:sp>
      <p:sp>
        <p:nvSpPr>
          <p:cNvPr id="4" name="Rectangle 3">
            <a:extLst>
              <a:ext uri="{FF2B5EF4-FFF2-40B4-BE49-F238E27FC236}">
                <a16:creationId xmlns:a16="http://schemas.microsoft.com/office/drawing/2014/main" id="{E4F8CDF8-6329-388D-6B74-73F8818A9BA1}"/>
              </a:ext>
            </a:extLst>
          </p:cNvPr>
          <p:cNvSpPr/>
          <p:nvPr/>
        </p:nvSpPr>
        <p:spPr>
          <a:xfrm>
            <a:off x="4031710" y="2180314"/>
            <a:ext cx="3749203" cy="21549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b="1" dirty="0"/>
          </a:p>
          <a:p>
            <a:r>
              <a:rPr lang="en-US" sz="2200" dirty="0">
                <a:solidFill>
                  <a:srgbClr val="3C3939"/>
                </a:solidFill>
                <a:latin typeface="Raleway" pitchFamily="34" charset="0"/>
              </a:rPr>
              <a:t>1. Overview of Object Detection</a:t>
            </a:r>
          </a:p>
          <a:p>
            <a:endParaRPr lang="en-US" b="1" dirty="0"/>
          </a:p>
          <a:p>
            <a:r>
              <a:rPr lang="en-US" sz="1750" dirty="0">
                <a:solidFill>
                  <a:srgbClr val="3C3939"/>
                </a:solidFill>
                <a:latin typeface="Roboto" pitchFamily="34" charset="0"/>
                <a:ea typeface="Roboto" pitchFamily="34" charset="-122"/>
                <a:cs typeface="Roboto" pitchFamily="34" charset="-120"/>
              </a:rPr>
              <a:t>Object detection is a computer vision task that involves identifying and localizing objects within an image or video frame.</a:t>
            </a:r>
          </a:p>
          <a:p>
            <a:pPr algn="ctr"/>
            <a:endParaRPr lang="en-IN" dirty="0">
              <a:solidFill>
                <a:schemeClr val="accent1"/>
              </a:solidFill>
            </a:endParaRPr>
          </a:p>
        </p:txBody>
      </p:sp>
      <p:sp>
        <p:nvSpPr>
          <p:cNvPr id="6" name="Rectangle 5">
            <a:extLst>
              <a:ext uri="{FF2B5EF4-FFF2-40B4-BE49-F238E27FC236}">
                <a16:creationId xmlns:a16="http://schemas.microsoft.com/office/drawing/2014/main" id="{466DE493-E1D2-3455-D0C4-F80B4FF1FA52}"/>
              </a:ext>
            </a:extLst>
          </p:cNvPr>
          <p:cNvSpPr/>
          <p:nvPr/>
        </p:nvSpPr>
        <p:spPr>
          <a:xfrm>
            <a:off x="4031710" y="4588213"/>
            <a:ext cx="7640267" cy="185798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200" dirty="0">
                <a:solidFill>
                  <a:srgbClr val="3C3939"/>
                </a:solidFill>
                <a:latin typeface="Raleway" pitchFamily="34" charset="0"/>
              </a:rPr>
              <a:t>3. Transformers in Deep Learning</a:t>
            </a:r>
          </a:p>
          <a:p>
            <a:endParaRPr lang="en-US" b="1" dirty="0">
              <a:solidFill>
                <a:schemeClr val="dk1"/>
              </a:solidFill>
            </a:endParaRPr>
          </a:p>
          <a:p>
            <a:endParaRPr lang="en-US" b="1" dirty="0">
              <a:solidFill>
                <a:schemeClr val="dk1"/>
              </a:solidFill>
            </a:endParaRPr>
          </a:p>
          <a:p>
            <a:r>
              <a:rPr lang="en-US" sz="1750" dirty="0">
                <a:solidFill>
                  <a:srgbClr val="3C3939"/>
                </a:solidFill>
                <a:latin typeface="Roboto" pitchFamily="34" charset="0"/>
                <a:ea typeface="Roboto" pitchFamily="34" charset="-122"/>
                <a:cs typeface="Roboto" pitchFamily="34" charset="-120"/>
              </a:rPr>
              <a:t>Transformers, a novel deep learning architecture, have demonstrated impressive performance in object detection tasks.</a:t>
            </a:r>
          </a:p>
        </p:txBody>
      </p:sp>
      <p:sp>
        <p:nvSpPr>
          <p:cNvPr id="7" name="Rectangle 6">
            <a:extLst>
              <a:ext uri="{FF2B5EF4-FFF2-40B4-BE49-F238E27FC236}">
                <a16:creationId xmlns:a16="http://schemas.microsoft.com/office/drawing/2014/main" id="{E55FB3F6-62B4-257C-336C-372B61FC795C}"/>
              </a:ext>
            </a:extLst>
          </p:cNvPr>
          <p:cNvSpPr/>
          <p:nvPr/>
        </p:nvSpPr>
        <p:spPr>
          <a:xfrm>
            <a:off x="7928043" y="2180314"/>
            <a:ext cx="4263957" cy="21549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b="1" dirty="0">
              <a:solidFill>
                <a:schemeClr val="dk1"/>
              </a:solidFill>
            </a:endParaRPr>
          </a:p>
          <a:p>
            <a:r>
              <a:rPr lang="en-US" sz="2200" dirty="0">
                <a:solidFill>
                  <a:srgbClr val="3C3939"/>
                </a:solidFill>
                <a:latin typeface="Raleway" pitchFamily="34" charset="0"/>
              </a:rPr>
              <a:t>2. Importance in Applications</a:t>
            </a:r>
          </a:p>
          <a:p>
            <a:endParaRPr lang="en-US" b="1" dirty="0">
              <a:solidFill>
                <a:schemeClr val="dk1"/>
              </a:solidFill>
            </a:endParaRPr>
          </a:p>
          <a:p>
            <a:r>
              <a:rPr lang="en-US" sz="1750" dirty="0">
                <a:solidFill>
                  <a:srgbClr val="3C3939"/>
                </a:solidFill>
                <a:latin typeface="Roboto" pitchFamily="34" charset="0"/>
                <a:ea typeface="Roboto" pitchFamily="34" charset="-122"/>
                <a:cs typeface="Roboto" pitchFamily="34" charset="-120"/>
              </a:rPr>
              <a:t>Object detection is crucial for applications such as autonomous vehicles, security systems, and image/video analysis.</a:t>
            </a:r>
          </a:p>
          <a:p>
            <a:endParaRPr lang="en-IN" b="1" dirty="0">
              <a:solidFill>
                <a:schemeClr val="dk1"/>
              </a:solidFill>
            </a:endParaRPr>
          </a:p>
        </p:txBody>
      </p:sp>
      <p:pic>
        <p:nvPicPr>
          <p:cNvPr id="8" name="Picture 7">
            <a:extLst>
              <a:ext uri="{FF2B5EF4-FFF2-40B4-BE49-F238E27FC236}">
                <a16:creationId xmlns:a16="http://schemas.microsoft.com/office/drawing/2014/main" id="{AAEA113F-9417-845B-39A9-ABD9ED4C5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2"/>
            <a:ext cx="3884580" cy="6860602"/>
          </a:xfrm>
          <a:prstGeom prst="rect">
            <a:avLst/>
          </a:prstGeom>
        </p:spPr>
      </p:pic>
    </p:spTree>
    <p:extLst>
      <p:ext uri="{BB962C8B-B14F-4D97-AF65-F5344CB8AC3E}">
        <p14:creationId xmlns:p14="http://schemas.microsoft.com/office/powerpoint/2010/main" val="195605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C46420E-8E06-A9F8-3C11-A1F6E88C1717}"/>
              </a:ext>
            </a:extLst>
          </p:cNvPr>
          <p:cNvPicPr>
            <a:picLocks noChangeAspect="1"/>
          </p:cNvPicPr>
          <p:nvPr/>
        </p:nvPicPr>
        <p:blipFill>
          <a:blip r:embed="rId2"/>
          <a:stretch>
            <a:fillRect/>
          </a:stretch>
        </p:blipFill>
        <p:spPr>
          <a:xfrm>
            <a:off x="0" y="28305"/>
            <a:ext cx="12192000" cy="2466737"/>
          </a:xfrm>
          <a:prstGeom prst="rect">
            <a:avLst/>
          </a:prstGeom>
        </p:spPr>
      </p:pic>
      <p:sp>
        <p:nvSpPr>
          <p:cNvPr id="4" name="Rectangle 3">
            <a:extLst>
              <a:ext uri="{FF2B5EF4-FFF2-40B4-BE49-F238E27FC236}">
                <a16:creationId xmlns:a16="http://schemas.microsoft.com/office/drawing/2014/main" id="{5FCA22F5-8B1A-DA9C-B288-0FD7FBDECE6C}"/>
              </a:ext>
            </a:extLst>
          </p:cNvPr>
          <p:cNvSpPr/>
          <p:nvPr/>
        </p:nvSpPr>
        <p:spPr>
          <a:xfrm>
            <a:off x="1230549" y="2675106"/>
            <a:ext cx="3871609" cy="1857983"/>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endParaRPr lang="en-US" b="1" dirty="0"/>
          </a:p>
          <a:p>
            <a:r>
              <a:rPr lang="en-US" dirty="0">
                <a:latin typeface="Raleway" pitchFamily="2" charset="0"/>
              </a:rPr>
              <a:t>1. Description</a:t>
            </a:r>
          </a:p>
          <a:p>
            <a:endParaRPr lang="en-US" b="1" dirty="0"/>
          </a:p>
          <a:p>
            <a:r>
              <a:rPr lang="en-US" sz="1750" dirty="0">
                <a:solidFill>
                  <a:srgbClr val="3C3939"/>
                </a:solidFill>
                <a:latin typeface="Roboto" pitchFamily="34" charset="0"/>
                <a:ea typeface="Roboto" pitchFamily="34" charset="-122"/>
                <a:cs typeface="Roboto" pitchFamily="34" charset="-120"/>
              </a:rPr>
              <a:t>The COCO (Common Objects in Context) dataset is a large-scale, diverse dataset for object detection, segmentation, and captioning tasks.</a:t>
            </a:r>
          </a:p>
          <a:p>
            <a:endParaRPr lang="en-IN" b="1" dirty="0"/>
          </a:p>
        </p:txBody>
      </p:sp>
      <p:sp>
        <p:nvSpPr>
          <p:cNvPr id="5" name="Rectangle 4">
            <a:extLst>
              <a:ext uri="{FF2B5EF4-FFF2-40B4-BE49-F238E27FC236}">
                <a16:creationId xmlns:a16="http://schemas.microsoft.com/office/drawing/2014/main" id="{02A6ADAC-6333-4F09-CB86-6361BB3F5C17}"/>
              </a:ext>
            </a:extLst>
          </p:cNvPr>
          <p:cNvSpPr/>
          <p:nvPr/>
        </p:nvSpPr>
        <p:spPr>
          <a:xfrm>
            <a:off x="1230548" y="4830086"/>
            <a:ext cx="3871609" cy="1857983"/>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r>
              <a:rPr lang="en-US" dirty="0">
                <a:latin typeface="Raleway" pitchFamily="2" charset="0"/>
              </a:rPr>
              <a:t>3. Diversity</a:t>
            </a:r>
          </a:p>
          <a:p>
            <a:endParaRPr lang="en-US" b="1" dirty="0"/>
          </a:p>
          <a:p>
            <a:r>
              <a:rPr lang="en-US" dirty="0"/>
              <a:t>The dataset features a wide range of object sizes, poses, and contexts, making it challenging and representative of real-world scenarios.</a:t>
            </a:r>
          </a:p>
        </p:txBody>
      </p:sp>
      <p:sp>
        <p:nvSpPr>
          <p:cNvPr id="6" name="Rectangle 5">
            <a:extLst>
              <a:ext uri="{FF2B5EF4-FFF2-40B4-BE49-F238E27FC236}">
                <a16:creationId xmlns:a16="http://schemas.microsoft.com/office/drawing/2014/main" id="{E21E8633-AB94-9795-D6FB-A486201B9863}"/>
              </a:ext>
            </a:extLst>
          </p:cNvPr>
          <p:cNvSpPr/>
          <p:nvPr/>
        </p:nvSpPr>
        <p:spPr>
          <a:xfrm>
            <a:off x="6095999" y="2769240"/>
            <a:ext cx="3871609" cy="1822315"/>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r>
              <a:rPr lang="en-US" dirty="0">
                <a:latin typeface="Raleway" pitchFamily="2" charset="0"/>
              </a:rPr>
              <a:t>2. Scale</a:t>
            </a:r>
          </a:p>
          <a:p>
            <a:endParaRPr lang="en-US" b="1" dirty="0"/>
          </a:p>
          <a:p>
            <a:r>
              <a:rPr lang="en-US" sz="1750" dirty="0">
                <a:solidFill>
                  <a:srgbClr val="3C3939"/>
                </a:solidFill>
                <a:latin typeface="Roboto" pitchFamily="34" charset="0"/>
                <a:ea typeface="Roboto" pitchFamily="34" charset="-122"/>
                <a:cs typeface="Roboto" pitchFamily="34" charset="-120"/>
              </a:rPr>
              <a:t>The COCO dataset contains over 330,000 images and 80 common object categories.</a:t>
            </a:r>
          </a:p>
          <a:p>
            <a:endParaRPr lang="en-IN" b="1" dirty="0"/>
          </a:p>
        </p:txBody>
      </p:sp>
      <p:sp>
        <p:nvSpPr>
          <p:cNvPr id="7" name="Title 1">
            <a:extLst>
              <a:ext uri="{FF2B5EF4-FFF2-40B4-BE49-F238E27FC236}">
                <a16:creationId xmlns:a16="http://schemas.microsoft.com/office/drawing/2014/main" id="{C59C5233-2F1E-5F1B-26E0-F18ADB92A554}"/>
              </a:ext>
            </a:extLst>
          </p:cNvPr>
          <p:cNvSpPr>
            <a:spLocks noGrp="1"/>
          </p:cNvSpPr>
          <p:nvPr>
            <p:ph type="title"/>
          </p:nvPr>
        </p:nvSpPr>
        <p:spPr>
          <a:xfrm>
            <a:off x="2947481" y="1443677"/>
            <a:ext cx="8104762" cy="1325563"/>
          </a:xfrm>
        </p:spPr>
        <p:txBody>
          <a:bodyPr/>
          <a:lstStyle/>
          <a:p>
            <a:r>
              <a:rPr lang="en-IN" dirty="0"/>
              <a:t>The COCO Dataset</a:t>
            </a:r>
          </a:p>
        </p:txBody>
      </p:sp>
      <p:sp>
        <p:nvSpPr>
          <p:cNvPr id="8" name="Rectangle 7">
            <a:extLst>
              <a:ext uri="{FF2B5EF4-FFF2-40B4-BE49-F238E27FC236}">
                <a16:creationId xmlns:a16="http://schemas.microsoft.com/office/drawing/2014/main" id="{26B77499-9235-F3FA-DD43-FC9675AE6B36}"/>
              </a:ext>
            </a:extLst>
          </p:cNvPr>
          <p:cNvSpPr/>
          <p:nvPr/>
        </p:nvSpPr>
        <p:spPr>
          <a:xfrm>
            <a:off x="6096000" y="4865754"/>
            <a:ext cx="3871609" cy="1822315"/>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endParaRPr lang="en-US" dirty="0">
              <a:latin typeface="Raleway" pitchFamily="2" charset="0"/>
            </a:endParaRPr>
          </a:p>
          <a:p>
            <a:r>
              <a:rPr lang="en-US" dirty="0">
                <a:latin typeface="Raleway" pitchFamily="2" charset="0"/>
              </a:rPr>
              <a:t>4. Importance</a:t>
            </a:r>
          </a:p>
          <a:p>
            <a:endParaRPr lang="en-US" b="1" dirty="0"/>
          </a:p>
          <a:p>
            <a:r>
              <a:rPr lang="en-US" dirty="0"/>
              <a:t>COCO has become a benchmark dataset for evaluating the performance of object detection and other computer vision models.</a:t>
            </a:r>
          </a:p>
          <a:p>
            <a:endParaRPr lang="en-IN" b="1" dirty="0"/>
          </a:p>
        </p:txBody>
      </p:sp>
    </p:spTree>
    <p:extLst>
      <p:ext uri="{BB962C8B-B14F-4D97-AF65-F5344CB8AC3E}">
        <p14:creationId xmlns:p14="http://schemas.microsoft.com/office/powerpoint/2010/main" val="148842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9FDE3-812A-6B68-4A73-5767A0D0722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b="1" kern="1200" dirty="0">
                <a:solidFill>
                  <a:schemeClr val="tx1"/>
                </a:solidFill>
                <a:latin typeface="+mj-lt"/>
                <a:ea typeface="+mj-ea"/>
                <a:cs typeface="+mj-cs"/>
              </a:rPr>
              <a:t>Object Detection with Transformers</a:t>
            </a:r>
            <a:br>
              <a:rPr lang="en-US" sz="4200" b="1" kern="1200" dirty="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6DA930-63C2-6E07-74F9-22378AFE7388}"/>
              </a:ext>
            </a:extLst>
          </p:cNvPr>
          <p:cNvSpPr/>
          <p:nvPr/>
        </p:nvSpPr>
        <p:spPr>
          <a:xfrm>
            <a:off x="838200" y="2500004"/>
            <a:ext cx="3321995" cy="247151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endParaRPr lang="en-US" sz="2200" b="1" dirty="0">
              <a:solidFill>
                <a:schemeClr val="tx1"/>
              </a:solidFill>
            </a:endParaRPr>
          </a:p>
          <a:p>
            <a:pPr marL="114300">
              <a:lnSpc>
                <a:spcPct val="90000"/>
              </a:lnSpc>
              <a:spcAft>
                <a:spcPts val="600"/>
              </a:spcAft>
            </a:pPr>
            <a:r>
              <a:rPr lang="en-US" sz="2200" b="1" dirty="0">
                <a:solidFill>
                  <a:schemeClr val="tx1"/>
                </a:solidFill>
              </a:rPr>
              <a:t>1.Transformer Architecture</a:t>
            </a:r>
          </a:p>
          <a:p>
            <a:pPr indent="-228600">
              <a:lnSpc>
                <a:spcPct val="90000"/>
              </a:lnSpc>
              <a:spcAft>
                <a:spcPts val="600"/>
              </a:spcAft>
              <a:buFont typeface="Arial" panose="020B0604020202020204" pitchFamily="34" charset="0"/>
              <a:buChar char="•"/>
            </a:pPr>
            <a:endParaRPr lang="en-US" sz="2200" b="1" dirty="0">
              <a:solidFill>
                <a:schemeClr val="tx1"/>
              </a:solidFill>
            </a:endParaRPr>
          </a:p>
          <a:p>
            <a:pPr>
              <a:lnSpc>
                <a:spcPct val="90000"/>
              </a:lnSpc>
              <a:spcAft>
                <a:spcPts val="600"/>
              </a:spcAft>
            </a:pPr>
            <a:r>
              <a:rPr lang="en-US" sz="2200" b="1" dirty="0">
                <a:solidFill>
                  <a:schemeClr val="tx1"/>
                </a:solidFill>
              </a:rPr>
              <a:t>Transformers, unlike traditional convolutional neural networks, use self-attention mechanisms to capture long-range dependencies in data.</a:t>
            </a:r>
          </a:p>
          <a:p>
            <a:pPr indent="-228600">
              <a:lnSpc>
                <a:spcPct val="90000"/>
              </a:lnSpc>
              <a:spcAft>
                <a:spcPts val="600"/>
              </a:spcAft>
              <a:buFont typeface="Arial" panose="020B0604020202020204" pitchFamily="34" charset="0"/>
              <a:buChar char="•"/>
            </a:pPr>
            <a:endParaRPr lang="en-US" sz="2200" b="1" dirty="0">
              <a:solidFill>
                <a:schemeClr val="tx1"/>
              </a:solidFill>
            </a:endParaRPr>
          </a:p>
        </p:txBody>
      </p:sp>
      <p:sp>
        <p:nvSpPr>
          <p:cNvPr id="5" name="Rectangle 4">
            <a:extLst>
              <a:ext uri="{FF2B5EF4-FFF2-40B4-BE49-F238E27FC236}">
                <a16:creationId xmlns:a16="http://schemas.microsoft.com/office/drawing/2014/main" id="{8070522B-3414-31A4-F8A8-F9A21788EE8B}"/>
              </a:ext>
            </a:extLst>
          </p:cNvPr>
          <p:cNvSpPr/>
          <p:nvPr/>
        </p:nvSpPr>
        <p:spPr>
          <a:xfrm>
            <a:off x="4318782" y="2500006"/>
            <a:ext cx="3713022" cy="2471517"/>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spcAft>
                <a:spcPts val="600"/>
              </a:spcAft>
            </a:pPr>
            <a:endParaRPr lang="en-US" b="1" dirty="0"/>
          </a:p>
          <a:p>
            <a:pPr>
              <a:spcAft>
                <a:spcPts val="600"/>
              </a:spcAft>
            </a:pPr>
            <a:r>
              <a:rPr lang="en-IN" b="1" dirty="0">
                <a:latin typeface="Raleway" pitchFamily="2" charset="0"/>
              </a:rPr>
              <a:t>2. Advantages for Object Detection</a:t>
            </a:r>
          </a:p>
          <a:p>
            <a:pPr>
              <a:spcAft>
                <a:spcPts val="600"/>
              </a:spcAft>
            </a:pPr>
            <a:endParaRPr lang="en-US" b="1" dirty="0"/>
          </a:p>
          <a:p>
            <a:pPr>
              <a:spcAft>
                <a:spcPts val="600"/>
              </a:spcAft>
            </a:pPr>
            <a:r>
              <a:rPr lang="en-US" b="1" dirty="0"/>
              <a:t>Transformers excel at tasks that require global context, such as object detection, by effectively modeling relationships between objects.</a:t>
            </a:r>
          </a:p>
          <a:p>
            <a:pPr>
              <a:spcAft>
                <a:spcPts val="600"/>
              </a:spcAft>
            </a:pPr>
            <a:endParaRPr lang="en-IN" b="1" dirty="0"/>
          </a:p>
        </p:txBody>
      </p:sp>
      <p:sp>
        <p:nvSpPr>
          <p:cNvPr id="6" name="Rectangle 5">
            <a:extLst>
              <a:ext uri="{FF2B5EF4-FFF2-40B4-BE49-F238E27FC236}">
                <a16:creationId xmlns:a16="http://schemas.microsoft.com/office/drawing/2014/main" id="{A79B7E41-5E42-F63A-9462-8DD6D6434607}"/>
              </a:ext>
            </a:extLst>
          </p:cNvPr>
          <p:cNvSpPr/>
          <p:nvPr/>
        </p:nvSpPr>
        <p:spPr>
          <a:xfrm>
            <a:off x="8215009" y="2500005"/>
            <a:ext cx="3871609" cy="2471517"/>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spcAft>
                <a:spcPts val="600"/>
              </a:spcAft>
            </a:pPr>
            <a:endParaRPr lang="en-US" dirty="0">
              <a:latin typeface="Raleway" pitchFamily="2" charset="0"/>
            </a:endParaRPr>
          </a:p>
          <a:p>
            <a:pPr>
              <a:spcAft>
                <a:spcPts val="600"/>
              </a:spcAft>
            </a:pPr>
            <a:endParaRPr lang="en-IN" dirty="0">
              <a:latin typeface="Raleway" pitchFamily="2" charset="0"/>
            </a:endParaRPr>
          </a:p>
          <a:p>
            <a:pPr>
              <a:spcAft>
                <a:spcPts val="600"/>
              </a:spcAft>
            </a:pPr>
            <a:r>
              <a:rPr lang="en-IN" b="1" dirty="0">
                <a:latin typeface="Raleway" pitchFamily="2" charset="0"/>
              </a:rPr>
              <a:t>3. Performance on COCO</a:t>
            </a:r>
          </a:p>
          <a:p>
            <a:pPr>
              <a:spcAft>
                <a:spcPts val="600"/>
              </a:spcAft>
            </a:pPr>
            <a:endParaRPr lang="en-US" b="1" dirty="0"/>
          </a:p>
          <a:p>
            <a:pPr>
              <a:spcAft>
                <a:spcPts val="600"/>
              </a:spcAft>
            </a:pPr>
            <a:r>
              <a:rPr lang="en-US" b="1" dirty="0"/>
              <a:t>Transformer-based object detection models have achieved state-of-the-art results on the COCO dataset, outperforming conventional approaches.</a:t>
            </a:r>
          </a:p>
          <a:p>
            <a:pPr>
              <a:spcAft>
                <a:spcPts val="600"/>
              </a:spcAft>
            </a:pPr>
            <a:endParaRPr lang="en-IN" b="1" dirty="0"/>
          </a:p>
        </p:txBody>
      </p:sp>
    </p:spTree>
    <p:extLst>
      <p:ext uri="{BB962C8B-B14F-4D97-AF65-F5344CB8AC3E}">
        <p14:creationId xmlns:p14="http://schemas.microsoft.com/office/powerpoint/2010/main" val="354692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1D7AC5E9-C93B-28FA-F4CA-3868DD689E2C}"/>
              </a:ext>
            </a:extLst>
          </p:cNvPr>
          <p:cNvPicPr>
            <a:picLocks noChangeAspect="1"/>
          </p:cNvPicPr>
          <p:nvPr/>
        </p:nvPicPr>
        <p:blipFill>
          <a:blip r:embed="rId2"/>
          <a:stretch>
            <a:fillRect/>
          </a:stretch>
        </p:blipFill>
        <p:spPr>
          <a:xfrm>
            <a:off x="81893" y="97276"/>
            <a:ext cx="4441463" cy="6663447"/>
          </a:xfrm>
          <a:prstGeom prst="rect">
            <a:avLst/>
          </a:prstGeom>
        </p:spPr>
      </p:pic>
      <p:cxnSp>
        <p:nvCxnSpPr>
          <p:cNvPr id="8" name="Straight Connector 7">
            <a:extLst>
              <a:ext uri="{FF2B5EF4-FFF2-40B4-BE49-F238E27FC236}">
                <a16:creationId xmlns:a16="http://schemas.microsoft.com/office/drawing/2014/main" id="{325DC74C-2E0B-E33C-0A55-5708EFD5D258}"/>
              </a:ext>
            </a:extLst>
          </p:cNvPr>
          <p:cNvCxnSpPr/>
          <p:nvPr/>
        </p:nvCxnSpPr>
        <p:spPr>
          <a:xfrm>
            <a:off x="4523356" y="1546389"/>
            <a:ext cx="0" cy="4961106"/>
          </a:xfrm>
          <a:prstGeom prst="line">
            <a:avLst/>
          </a:prstGeom>
          <a:ln>
            <a:solidFill>
              <a:schemeClr val="tx1">
                <a:lumMod val="95000"/>
                <a:lumOff val="5000"/>
              </a:schemeClr>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689349B-F62E-A3CE-5B79-DF9F62DFB167}"/>
              </a:ext>
            </a:extLst>
          </p:cNvPr>
          <p:cNvSpPr>
            <a:spLocks noGrp="1"/>
          </p:cNvSpPr>
          <p:nvPr>
            <p:ph type="title"/>
          </p:nvPr>
        </p:nvSpPr>
        <p:spPr>
          <a:xfrm>
            <a:off x="5057571" y="648530"/>
            <a:ext cx="7822660" cy="1325563"/>
          </a:xfrm>
        </p:spPr>
        <p:txBody>
          <a:bodyPr>
            <a:normAutofit fontScale="90000"/>
          </a:bodyPr>
          <a:lstStyle/>
          <a:p>
            <a:r>
              <a:rPr lang="en-US" b="1" dirty="0"/>
              <a:t>Object Classification in the COCO Dataset</a:t>
            </a:r>
            <a:br>
              <a:rPr lang="en-US" b="1" dirty="0"/>
            </a:br>
            <a:endParaRPr lang="en-IN" dirty="0"/>
          </a:p>
        </p:txBody>
      </p:sp>
      <p:sp>
        <p:nvSpPr>
          <p:cNvPr id="4" name="Rectangle 3">
            <a:extLst>
              <a:ext uri="{FF2B5EF4-FFF2-40B4-BE49-F238E27FC236}">
                <a16:creationId xmlns:a16="http://schemas.microsoft.com/office/drawing/2014/main" id="{AD808F55-64DE-B5AD-6066-2B24BD1330CE}"/>
              </a:ext>
            </a:extLst>
          </p:cNvPr>
          <p:cNvSpPr/>
          <p:nvPr/>
        </p:nvSpPr>
        <p:spPr>
          <a:xfrm>
            <a:off x="4260716" y="2274345"/>
            <a:ext cx="525293" cy="39103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endParaRPr lang="en-IN" dirty="0"/>
          </a:p>
        </p:txBody>
      </p:sp>
      <p:sp>
        <p:nvSpPr>
          <p:cNvPr id="5" name="Rectangle 4">
            <a:extLst>
              <a:ext uri="{FF2B5EF4-FFF2-40B4-BE49-F238E27FC236}">
                <a16:creationId xmlns:a16="http://schemas.microsoft.com/office/drawing/2014/main" id="{D9B317DE-FFD9-3B81-3B74-33F06CF3AE3A}"/>
              </a:ext>
            </a:extLst>
          </p:cNvPr>
          <p:cNvSpPr/>
          <p:nvPr/>
        </p:nvSpPr>
        <p:spPr>
          <a:xfrm>
            <a:off x="4260712" y="3835636"/>
            <a:ext cx="525293" cy="39103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endParaRPr lang="en-IN" dirty="0"/>
          </a:p>
        </p:txBody>
      </p:sp>
      <p:sp>
        <p:nvSpPr>
          <p:cNvPr id="6" name="Rectangle 5">
            <a:extLst>
              <a:ext uri="{FF2B5EF4-FFF2-40B4-BE49-F238E27FC236}">
                <a16:creationId xmlns:a16="http://schemas.microsoft.com/office/drawing/2014/main" id="{B180B11D-6B04-42B1-061A-92F628FA41CF}"/>
              </a:ext>
            </a:extLst>
          </p:cNvPr>
          <p:cNvSpPr/>
          <p:nvPr/>
        </p:nvSpPr>
        <p:spPr>
          <a:xfrm>
            <a:off x="4260713" y="5359939"/>
            <a:ext cx="525293" cy="39103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endParaRPr lang="en-IN" dirty="0"/>
          </a:p>
        </p:txBody>
      </p:sp>
      <p:cxnSp>
        <p:nvCxnSpPr>
          <p:cNvPr id="12" name="Straight Arrow Connector 11">
            <a:extLst>
              <a:ext uri="{FF2B5EF4-FFF2-40B4-BE49-F238E27FC236}">
                <a16:creationId xmlns:a16="http://schemas.microsoft.com/office/drawing/2014/main" id="{AB7E70D8-6A31-EF70-D138-C827AC47C3F2}"/>
              </a:ext>
            </a:extLst>
          </p:cNvPr>
          <p:cNvCxnSpPr>
            <a:stCxn id="4" idx="3"/>
          </p:cNvCxnSpPr>
          <p:nvPr/>
        </p:nvCxnSpPr>
        <p:spPr>
          <a:xfrm flipV="1">
            <a:off x="4786009" y="2469860"/>
            <a:ext cx="1507787" cy="1"/>
          </a:xfrm>
          <a:prstGeom prst="straightConnector1">
            <a:avLst/>
          </a:prstGeom>
          <a:ln>
            <a:solidFill>
              <a:schemeClr val="bg2">
                <a:lumMod val="5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93C09C6C-779C-7184-7EB3-CA7FE9222CDA}"/>
              </a:ext>
            </a:extLst>
          </p:cNvPr>
          <p:cNvCxnSpPr/>
          <p:nvPr/>
        </p:nvCxnSpPr>
        <p:spPr>
          <a:xfrm flipV="1">
            <a:off x="4786009" y="4026942"/>
            <a:ext cx="1507787" cy="1"/>
          </a:xfrm>
          <a:prstGeom prst="straightConnector1">
            <a:avLst/>
          </a:prstGeom>
          <a:ln>
            <a:solidFill>
              <a:schemeClr val="bg2">
                <a:lumMod val="5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C633EDB6-87E6-4CC6-FF4A-CD7E6CE1682E}"/>
              </a:ext>
            </a:extLst>
          </p:cNvPr>
          <p:cNvCxnSpPr/>
          <p:nvPr/>
        </p:nvCxnSpPr>
        <p:spPr>
          <a:xfrm flipV="1">
            <a:off x="4786009" y="5546687"/>
            <a:ext cx="1507787" cy="1"/>
          </a:xfrm>
          <a:prstGeom prst="straightConnector1">
            <a:avLst/>
          </a:prstGeom>
          <a:ln>
            <a:solidFill>
              <a:schemeClr val="bg2">
                <a:lumMod val="5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2CD6B7B7-2AA4-B0D6-D8F3-4C993B4523F8}"/>
              </a:ext>
            </a:extLst>
          </p:cNvPr>
          <p:cNvSpPr txBox="1"/>
          <p:nvPr/>
        </p:nvSpPr>
        <p:spPr>
          <a:xfrm>
            <a:off x="6293791" y="2201860"/>
            <a:ext cx="3287949" cy="1077218"/>
          </a:xfrm>
          <a:prstGeom prst="rect">
            <a:avLst/>
          </a:prstGeom>
          <a:noFill/>
        </p:spPr>
        <p:txBody>
          <a:bodyPr wrap="square" rtlCol="0">
            <a:spAutoFit/>
          </a:bodyPr>
          <a:lstStyle/>
          <a:p>
            <a:r>
              <a:rPr lang="en-IN" sz="3200" dirty="0">
                <a:latin typeface="Raleway" pitchFamily="2" charset="0"/>
              </a:rPr>
              <a:t>Person</a:t>
            </a:r>
          </a:p>
          <a:p>
            <a:endParaRPr lang="en-IN" sz="3200" dirty="0"/>
          </a:p>
        </p:txBody>
      </p:sp>
      <p:sp>
        <p:nvSpPr>
          <p:cNvPr id="16" name="TextBox 15">
            <a:extLst>
              <a:ext uri="{FF2B5EF4-FFF2-40B4-BE49-F238E27FC236}">
                <a16:creationId xmlns:a16="http://schemas.microsoft.com/office/drawing/2014/main" id="{B1981ABD-747A-FF01-2B0E-FBFF6821A451}"/>
              </a:ext>
            </a:extLst>
          </p:cNvPr>
          <p:cNvSpPr txBox="1"/>
          <p:nvPr/>
        </p:nvSpPr>
        <p:spPr>
          <a:xfrm>
            <a:off x="6293791" y="2676474"/>
            <a:ext cx="4807085" cy="646331"/>
          </a:xfrm>
          <a:prstGeom prst="rect">
            <a:avLst/>
          </a:prstGeom>
          <a:noFill/>
        </p:spPr>
        <p:txBody>
          <a:bodyPr wrap="square" rtlCol="0">
            <a:spAutoFit/>
          </a:bodyPr>
          <a:lstStyle/>
          <a:p>
            <a:r>
              <a:rPr lang="en-US" dirty="0"/>
              <a:t>The COCO dataset contains a wide variety of human poses and interactions.</a:t>
            </a:r>
          </a:p>
        </p:txBody>
      </p:sp>
      <p:sp>
        <p:nvSpPr>
          <p:cNvPr id="17" name="TextBox 16">
            <a:extLst>
              <a:ext uri="{FF2B5EF4-FFF2-40B4-BE49-F238E27FC236}">
                <a16:creationId xmlns:a16="http://schemas.microsoft.com/office/drawing/2014/main" id="{ACD9F252-F5F4-8FC8-E4A8-ED86B5BC1470}"/>
              </a:ext>
            </a:extLst>
          </p:cNvPr>
          <p:cNvSpPr txBox="1"/>
          <p:nvPr/>
        </p:nvSpPr>
        <p:spPr>
          <a:xfrm>
            <a:off x="6293795" y="3734554"/>
            <a:ext cx="2675106" cy="1077218"/>
          </a:xfrm>
          <a:prstGeom prst="rect">
            <a:avLst/>
          </a:prstGeom>
          <a:noFill/>
        </p:spPr>
        <p:txBody>
          <a:bodyPr wrap="square" rtlCol="0">
            <a:spAutoFit/>
          </a:bodyPr>
          <a:lstStyle>
            <a:defPPr>
              <a:defRPr lang="en-US"/>
            </a:defPPr>
            <a:lvl1pPr>
              <a:defRPr sz="3200">
                <a:latin typeface="Raleway" pitchFamily="2" charset="0"/>
              </a:defRPr>
            </a:lvl1pPr>
          </a:lstStyle>
          <a:p>
            <a:r>
              <a:rPr lang="en-IN" dirty="0"/>
              <a:t>Vehicle</a:t>
            </a:r>
          </a:p>
          <a:p>
            <a:endParaRPr lang="en-IN" dirty="0"/>
          </a:p>
        </p:txBody>
      </p:sp>
      <p:sp>
        <p:nvSpPr>
          <p:cNvPr id="18" name="TextBox 17">
            <a:extLst>
              <a:ext uri="{FF2B5EF4-FFF2-40B4-BE49-F238E27FC236}">
                <a16:creationId xmlns:a16="http://schemas.microsoft.com/office/drawing/2014/main" id="{047CF71E-FB19-FE40-1B19-60710416B7B8}"/>
              </a:ext>
            </a:extLst>
          </p:cNvPr>
          <p:cNvSpPr txBox="1"/>
          <p:nvPr/>
        </p:nvSpPr>
        <p:spPr>
          <a:xfrm>
            <a:off x="6331087" y="5271726"/>
            <a:ext cx="4933541" cy="1569660"/>
          </a:xfrm>
          <a:prstGeom prst="rect">
            <a:avLst/>
          </a:prstGeom>
          <a:noFill/>
        </p:spPr>
        <p:txBody>
          <a:bodyPr wrap="square" rtlCol="0">
            <a:spAutoFit/>
          </a:bodyPr>
          <a:lstStyle>
            <a:defPPr>
              <a:defRPr lang="en-US"/>
            </a:defPPr>
            <a:lvl1pPr>
              <a:defRPr sz="3200">
                <a:latin typeface="Raleway" pitchFamily="2" charset="0"/>
              </a:defRPr>
            </a:lvl1pPr>
          </a:lstStyle>
          <a:p>
            <a:r>
              <a:rPr lang="en-IN" dirty="0"/>
              <a:t>Animal</a:t>
            </a:r>
          </a:p>
          <a:p>
            <a:endParaRPr lang="en-IN" dirty="0"/>
          </a:p>
          <a:p>
            <a:endParaRPr lang="en-IN" dirty="0"/>
          </a:p>
        </p:txBody>
      </p:sp>
      <p:sp>
        <p:nvSpPr>
          <p:cNvPr id="19" name="TextBox 18">
            <a:extLst>
              <a:ext uri="{FF2B5EF4-FFF2-40B4-BE49-F238E27FC236}">
                <a16:creationId xmlns:a16="http://schemas.microsoft.com/office/drawing/2014/main" id="{50FE0631-1615-78D6-68A6-A93E8E688383}"/>
              </a:ext>
            </a:extLst>
          </p:cNvPr>
          <p:cNvSpPr txBox="1"/>
          <p:nvPr/>
        </p:nvSpPr>
        <p:spPr>
          <a:xfrm>
            <a:off x="6293791" y="4200052"/>
            <a:ext cx="4807085" cy="646331"/>
          </a:xfrm>
          <a:prstGeom prst="rect">
            <a:avLst/>
          </a:prstGeom>
          <a:noFill/>
        </p:spPr>
        <p:txBody>
          <a:bodyPr wrap="square" rtlCol="0">
            <a:spAutoFit/>
          </a:bodyPr>
          <a:lstStyle/>
          <a:p>
            <a:r>
              <a:rPr lang="en-US" dirty="0"/>
              <a:t>A diverse range of vehicle types, including cars, trucks, buses, and more.</a:t>
            </a:r>
          </a:p>
        </p:txBody>
      </p:sp>
      <p:sp>
        <p:nvSpPr>
          <p:cNvPr id="20" name="TextBox 19">
            <a:extLst>
              <a:ext uri="{FF2B5EF4-FFF2-40B4-BE49-F238E27FC236}">
                <a16:creationId xmlns:a16="http://schemas.microsoft.com/office/drawing/2014/main" id="{D09A78F8-3258-9FEE-F495-7AE33C745431}"/>
              </a:ext>
            </a:extLst>
          </p:cNvPr>
          <p:cNvSpPr txBox="1"/>
          <p:nvPr/>
        </p:nvSpPr>
        <p:spPr>
          <a:xfrm>
            <a:off x="6293791" y="5690683"/>
            <a:ext cx="4807085" cy="646331"/>
          </a:xfrm>
          <a:prstGeom prst="rect">
            <a:avLst/>
          </a:prstGeom>
          <a:noFill/>
        </p:spPr>
        <p:txBody>
          <a:bodyPr wrap="square" rtlCol="0">
            <a:spAutoFit/>
          </a:bodyPr>
          <a:lstStyle/>
          <a:p>
            <a:r>
              <a:rPr lang="en-US" dirty="0"/>
              <a:t>The dataset covers numerous animal species, from domesticated pets to wild creatures.</a:t>
            </a:r>
          </a:p>
        </p:txBody>
      </p:sp>
    </p:spTree>
    <p:extLst>
      <p:ext uri="{BB962C8B-B14F-4D97-AF65-F5344CB8AC3E}">
        <p14:creationId xmlns:p14="http://schemas.microsoft.com/office/powerpoint/2010/main" val="281362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07B849B-6A5B-C5EB-86FA-CDB5274801E1}"/>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4200" b="1" kern="1200">
                <a:solidFill>
                  <a:srgbClr val="FFFFFF"/>
                </a:solidFill>
                <a:latin typeface="+mj-lt"/>
                <a:ea typeface="+mj-ea"/>
                <a:cs typeface="+mj-cs"/>
              </a:rPr>
              <a:t>Annotations and Metadata in COCO</a:t>
            </a:r>
            <a:br>
              <a:rPr lang="en-US" sz="4200" b="1" kern="1200">
                <a:solidFill>
                  <a:srgbClr val="FFFFFF"/>
                </a:solidFill>
                <a:latin typeface="+mj-lt"/>
                <a:ea typeface="+mj-ea"/>
                <a:cs typeface="+mj-cs"/>
              </a:rPr>
            </a:br>
            <a:endParaRPr lang="en-US" sz="4200" kern="1200">
              <a:solidFill>
                <a:srgbClr val="FFFFFF"/>
              </a:solidFill>
              <a:latin typeface="+mj-lt"/>
              <a:ea typeface="+mj-ea"/>
              <a:cs typeface="+mj-cs"/>
            </a:endParaRPr>
          </a:p>
        </p:txBody>
      </p:sp>
      <p:sp>
        <p:nvSpPr>
          <p:cNvPr id="4" name="Rectangle 3">
            <a:extLst>
              <a:ext uri="{FF2B5EF4-FFF2-40B4-BE49-F238E27FC236}">
                <a16:creationId xmlns:a16="http://schemas.microsoft.com/office/drawing/2014/main" id="{B3A47DC5-4998-99B8-E6BD-012FFFC6553D}"/>
              </a:ext>
            </a:extLst>
          </p:cNvPr>
          <p:cNvSpPr/>
          <p:nvPr/>
        </p:nvSpPr>
        <p:spPr>
          <a:xfrm>
            <a:off x="596877" y="2814929"/>
            <a:ext cx="3219661" cy="1875047"/>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a:lnSpc>
                <a:spcPct val="90000"/>
              </a:lnSpc>
              <a:spcAft>
                <a:spcPts val="600"/>
              </a:spcAft>
            </a:pPr>
            <a:r>
              <a:rPr lang="en-US" sz="2200" dirty="0">
                <a:solidFill>
                  <a:schemeClr val="tx1"/>
                </a:solidFill>
              </a:rPr>
              <a:t>1. Bounding Boxes</a:t>
            </a:r>
          </a:p>
          <a:p>
            <a:pPr indent="-228600">
              <a:lnSpc>
                <a:spcPct val="90000"/>
              </a:lnSpc>
              <a:spcAft>
                <a:spcPts val="600"/>
              </a:spcAft>
              <a:buFont typeface="Arial" panose="020B0604020202020204" pitchFamily="34" charset="0"/>
              <a:buChar char="•"/>
            </a:pPr>
            <a:endParaRPr lang="en-US" sz="2200" b="1" dirty="0">
              <a:solidFill>
                <a:schemeClr val="tx1"/>
              </a:solidFill>
            </a:endParaRPr>
          </a:p>
          <a:p>
            <a:pPr>
              <a:lnSpc>
                <a:spcPct val="90000"/>
              </a:lnSpc>
              <a:spcAft>
                <a:spcPts val="600"/>
              </a:spcAft>
            </a:pPr>
            <a:r>
              <a:rPr lang="en-US" sz="2200" dirty="0">
                <a:solidFill>
                  <a:schemeClr val="tx1"/>
                </a:solidFill>
              </a:rPr>
              <a:t>Each object is annotated with a tight-fitting bounding box.</a:t>
            </a:r>
          </a:p>
          <a:p>
            <a:pPr indent="-228600">
              <a:lnSpc>
                <a:spcPct val="90000"/>
              </a:lnSpc>
              <a:spcAft>
                <a:spcPts val="600"/>
              </a:spcAft>
              <a:buFont typeface="Arial" panose="020B0604020202020204" pitchFamily="34" charset="0"/>
              <a:buChar char="•"/>
            </a:pPr>
            <a:endParaRPr lang="en-US" sz="2200" b="1" dirty="0">
              <a:solidFill>
                <a:schemeClr val="tx1"/>
              </a:solidFill>
            </a:endParaRPr>
          </a:p>
        </p:txBody>
      </p:sp>
      <p:sp>
        <p:nvSpPr>
          <p:cNvPr id="5" name="Rectangle 4">
            <a:extLst>
              <a:ext uri="{FF2B5EF4-FFF2-40B4-BE49-F238E27FC236}">
                <a16:creationId xmlns:a16="http://schemas.microsoft.com/office/drawing/2014/main" id="{CE9CBF28-3A86-7ACF-AF4D-BC45618EEEAD}"/>
              </a:ext>
            </a:extLst>
          </p:cNvPr>
          <p:cNvSpPr/>
          <p:nvPr/>
        </p:nvSpPr>
        <p:spPr>
          <a:xfrm>
            <a:off x="4079970" y="2806297"/>
            <a:ext cx="3488448" cy="1883680"/>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spcAft>
                <a:spcPts val="600"/>
              </a:spcAft>
            </a:pPr>
            <a:r>
              <a:rPr lang="en-IN" dirty="0">
                <a:latin typeface="Raleway" pitchFamily="2" charset="0"/>
              </a:rPr>
              <a:t>2</a:t>
            </a:r>
            <a:r>
              <a:rPr lang="en-IN" b="1" dirty="0">
                <a:latin typeface="Raleway" pitchFamily="2" charset="0"/>
              </a:rPr>
              <a:t>. Segmentation Masks</a:t>
            </a:r>
          </a:p>
          <a:p>
            <a:pPr>
              <a:spcAft>
                <a:spcPts val="600"/>
              </a:spcAft>
            </a:pPr>
            <a:endParaRPr lang="en-US" sz="1750" b="1" dirty="0">
              <a:solidFill>
                <a:srgbClr val="3C3939"/>
              </a:solidFill>
              <a:latin typeface="Roboto" pitchFamily="34" charset="0"/>
              <a:ea typeface="Roboto" pitchFamily="34" charset="-122"/>
              <a:cs typeface="Roboto" pitchFamily="34" charset="-120"/>
            </a:endParaRPr>
          </a:p>
          <a:p>
            <a:pPr>
              <a:spcAft>
                <a:spcPts val="600"/>
              </a:spcAft>
            </a:pPr>
            <a:r>
              <a:rPr lang="en-US" sz="1750" b="1" dirty="0">
                <a:solidFill>
                  <a:srgbClr val="3C3939"/>
                </a:solidFill>
                <a:latin typeface="Roboto" pitchFamily="34" charset="0"/>
                <a:ea typeface="Roboto" pitchFamily="34" charset="-122"/>
                <a:cs typeface="Roboto" pitchFamily="34" charset="-120"/>
              </a:rPr>
              <a:t>Pixel-level segmentation masks are provided for each object.</a:t>
            </a:r>
          </a:p>
          <a:p>
            <a:pPr>
              <a:spcAft>
                <a:spcPts val="600"/>
              </a:spcAft>
            </a:pPr>
            <a:endParaRPr lang="en-IN" b="1" dirty="0"/>
          </a:p>
        </p:txBody>
      </p:sp>
      <p:sp>
        <p:nvSpPr>
          <p:cNvPr id="6" name="Rectangle 5">
            <a:extLst>
              <a:ext uri="{FF2B5EF4-FFF2-40B4-BE49-F238E27FC236}">
                <a16:creationId xmlns:a16="http://schemas.microsoft.com/office/drawing/2014/main" id="{573B1C4D-F738-73F9-5EF9-C665388375E4}"/>
              </a:ext>
            </a:extLst>
          </p:cNvPr>
          <p:cNvSpPr/>
          <p:nvPr/>
        </p:nvSpPr>
        <p:spPr>
          <a:xfrm>
            <a:off x="7831850" y="2776040"/>
            <a:ext cx="3992942" cy="1913936"/>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spcAft>
                <a:spcPts val="600"/>
              </a:spcAft>
            </a:pPr>
            <a:endParaRPr lang="en-US" b="1" dirty="0"/>
          </a:p>
          <a:p>
            <a:pPr>
              <a:spcAft>
                <a:spcPts val="600"/>
              </a:spcAft>
            </a:pPr>
            <a:r>
              <a:rPr lang="en-IN" dirty="0">
                <a:latin typeface="Raleway" pitchFamily="2" charset="0"/>
              </a:rPr>
              <a:t>3. </a:t>
            </a:r>
            <a:r>
              <a:rPr lang="en-IN" b="1" dirty="0">
                <a:latin typeface="Raleway" pitchFamily="2" charset="0"/>
              </a:rPr>
              <a:t>Metadata</a:t>
            </a:r>
          </a:p>
          <a:p>
            <a:pPr>
              <a:spcAft>
                <a:spcPts val="600"/>
              </a:spcAft>
            </a:pPr>
            <a:endParaRPr lang="en-US" sz="1750" b="1" dirty="0">
              <a:solidFill>
                <a:srgbClr val="3C3939"/>
              </a:solidFill>
              <a:latin typeface="Roboto" pitchFamily="34" charset="0"/>
              <a:ea typeface="Roboto" pitchFamily="34" charset="-122"/>
              <a:cs typeface="Roboto" pitchFamily="34" charset="-120"/>
            </a:endParaRPr>
          </a:p>
          <a:p>
            <a:pPr>
              <a:spcAft>
                <a:spcPts val="600"/>
              </a:spcAft>
            </a:pPr>
            <a:r>
              <a:rPr lang="en-US" sz="1750" b="1" dirty="0">
                <a:solidFill>
                  <a:srgbClr val="3C3939"/>
                </a:solidFill>
                <a:latin typeface="Roboto" pitchFamily="34" charset="0"/>
                <a:ea typeface="Roboto" pitchFamily="34" charset="-122"/>
                <a:cs typeface="Roboto" pitchFamily="34" charset="-120"/>
              </a:rPr>
              <a:t>Additional metadata, such as object attributes and relationships, is also included.</a:t>
            </a:r>
          </a:p>
          <a:p>
            <a:pPr>
              <a:spcAft>
                <a:spcPts val="600"/>
              </a:spcAft>
            </a:pPr>
            <a:endParaRPr lang="en-IN" b="1" dirty="0"/>
          </a:p>
        </p:txBody>
      </p:sp>
    </p:spTree>
    <p:extLst>
      <p:ext uri="{BB962C8B-B14F-4D97-AF65-F5344CB8AC3E}">
        <p14:creationId xmlns:p14="http://schemas.microsoft.com/office/powerpoint/2010/main" val="353496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E4C1-4A6F-AFD4-DB4A-E19CFFD65235}"/>
              </a:ext>
            </a:extLst>
          </p:cNvPr>
          <p:cNvSpPr>
            <a:spLocks noGrp="1"/>
          </p:cNvSpPr>
          <p:nvPr>
            <p:ph type="title"/>
          </p:nvPr>
        </p:nvSpPr>
        <p:spPr>
          <a:xfrm>
            <a:off x="838200" y="365125"/>
            <a:ext cx="10515600" cy="724373"/>
          </a:xfrm>
        </p:spPr>
        <p:txBody>
          <a:bodyPr>
            <a:normAutofit fontScale="90000"/>
          </a:bodyPr>
          <a:lstStyle/>
          <a:p>
            <a:r>
              <a:rPr lang="en-IN" b="1" dirty="0"/>
              <a:t>Challenges and Future Directions</a:t>
            </a:r>
            <a:br>
              <a:rPr lang="en-IN" b="1" dirty="0"/>
            </a:br>
            <a:endParaRPr lang="en-IN" dirty="0"/>
          </a:p>
        </p:txBody>
      </p:sp>
      <p:sp>
        <p:nvSpPr>
          <p:cNvPr id="4" name="Arrow: Pentagon 3">
            <a:extLst>
              <a:ext uri="{FF2B5EF4-FFF2-40B4-BE49-F238E27FC236}">
                <a16:creationId xmlns:a16="http://schemas.microsoft.com/office/drawing/2014/main" id="{4F59284E-3800-51FD-2693-5B5C4CBABA02}"/>
              </a:ext>
            </a:extLst>
          </p:cNvPr>
          <p:cNvSpPr/>
          <p:nvPr/>
        </p:nvSpPr>
        <p:spPr>
          <a:xfrm>
            <a:off x="613587" y="862030"/>
            <a:ext cx="1646241" cy="1050587"/>
          </a:xfrm>
          <a:prstGeom prst="homePlate">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r>
              <a:rPr lang="en-US" b="1" dirty="0">
                <a:solidFill>
                  <a:schemeClr val="dk1"/>
                </a:solidFill>
              </a:rPr>
              <a:t>1.</a:t>
            </a:r>
            <a:endParaRPr lang="en-IN" b="1" dirty="0">
              <a:solidFill>
                <a:schemeClr val="dk1"/>
              </a:solidFill>
            </a:endParaRPr>
          </a:p>
        </p:txBody>
      </p:sp>
      <p:sp>
        <p:nvSpPr>
          <p:cNvPr id="5" name="Arrow: Pentagon 4">
            <a:extLst>
              <a:ext uri="{FF2B5EF4-FFF2-40B4-BE49-F238E27FC236}">
                <a16:creationId xmlns:a16="http://schemas.microsoft.com/office/drawing/2014/main" id="{45CBE742-A717-1AE7-F988-C17B0AE9AF84}"/>
              </a:ext>
            </a:extLst>
          </p:cNvPr>
          <p:cNvSpPr/>
          <p:nvPr/>
        </p:nvSpPr>
        <p:spPr>
          <a:xfrm>
            <a:off x="555124" y="2735738"/>
            <a:ext cx="1646243" cy="1050587"/>
          </a:xfrm>
          <a:prstGeom prst="homePlate">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r>
              <a:rPr lang="en-US" b="1" dirty="0">
                <a:solidFill>
                  <a:schemeClr val="dk1"/>
                </a:solidFill>
              </a:rPr>
              <a:t>2.</a:t>
            </a:r>
            <a:endParaRPr lang="en-IN" b="1" dirty="0">
              <a:solidFill>
                <a:schemeClr val="dk1"/>
              </a:solidFill>
            </a:endParaRPr>
          </a:p>
        </p:txBody>
      </p:sp>
      <p:sp>
        <p:nvSpPr>
          <p:cNvPr id="6" name="Arrow: Pentagon 5">
            <a:extLst>
              <a:ext uri="{FF2B5EF4-FFF2-40B4-BE49-F238E27FC236}">
                <a16:creationId xmlns:a16="http://schemas.microsoft.com/office/drawing/2014/main" id="{83E24FB5-40D0-7C03-59D4-46254DE5676E}"/>
              </a:ext>
            </a:extLst>
          </p:cNvPr>
          <p:cNvSpPr/>
          <p:nvPr/>
        </p:nvSpPr>
        <p:spPr>
          <a:xfrm>
            <a:off x="555124" y="4744167"/>
            <a:ext cx="1646242" cy="1050587"/>
          </a:xfrm>
          <a:prstGeom prst="homePlate">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r>
              <a:rPr lang="en-US" b="1" dirty="0">
                <a:solidFill>
                  <a:schemeClr val="dk1"/>
                </a:solidFill>
              </a:rPr>
              <a:t>3.</a:t>
            </a:r>
            <a:endParaRPr lang="en-IN" b="1" dirty="0">
              <a:solidFill>
                <a:schemeClr val="dk1"/>
              </a:solidFill>
            </a:endParaRPr>
          </a:p>
        </p:txBody>
      </p:sp>
      <p:sp>
        <p:nvSpPr>
          <p:cNvPr id="9" name="Rectangle 8">
            <a:extLst>
              <a:ext uri="{FF2B5EF4-FFF2-40B4-BE49-F238E27FC236}">
                <a16:creationId xmlns:a16="http://schemas.microsoft.com/office/drawing/2014/main" id="{2EE11BCC-88E6-C46B-A6A0-5BC15880D490}"/>
              </a:ext>
            </a:extLst>
          </p:cNvPr>
          <p:cNvSpPr/>
          <p:nvPr/>
        </p:nvSpPr>
        <p:spPr>
          <a:xfrm>
            <a:off x="2632142" y="890422"/>
            <a:ext cx="6927715" cy="1064838"/>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endParaRPr lang="en-IN" b="1" dirty="0"/>
          </a:p>
          <a:p>
            <a:r>
              <a:rPr lang="en-IN" dirty="0">
                <a:latin typeface="Raleway" pitchFamily="2" charset="0"/>
              </a:rPr>
              <a:t>1. Scale Variation</a:t>
            </a:r>
          </a:p>
          <a:p>
            <a:r>
              <a:rPr lang="en-US" dirty="0">
                <a:latin typeface="Roboto" panose="02000000000000000000" pitchFamily="2" charset="0"/>
                <a:ea typeface="Roboto" panose="02000000000000000000" pitchFamily="2" charset="0"/>
                <a:cs typeface="Roboto" panose="02000000000000000000" pitchFamily="2" charset="0"/>
              </a:rPr>
              <a:t>Detecting objects of vastly different sizes within the same image is a key challenge.</a:t>
            </a:r>
          </a:p>
          <a:p>
            <a:endParaRPr lang="en-IN" b="1" dirty="0"/>
          </a:p>
        </p:txBody>
      </p:sp>
      <p:sp>
        <p:nvSpPr>
          <p:cNvPr id="10" name="Rectangle 9">
            <a:extLst>
              <a:ext uri="{FF2B5EF4-FFF2-40B4-BE49-F238E27FC236}">
                <a16:creationId xmlns:a16="http://schemas.microsoft.com/office/drawing/2014/main" id="{7A129C2B-F7E0-28E0-CC85-85129F7A9E39}"/>
              </a:ext>
            </a:extLst>
          </p:cNvPr>
          <p:cNvSpPr/>
          <p:nvPr/>
        </p:nvSpPr>
        <p:spPr>
          <a:xfrm>
            <a:off x="2632140" y="2735738"/>
            <a:ext cx="6927715" cy="1064838"/>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endParaRPr lang="en-IN" dirty="0">
              <a:latin typeface="Raleway" pitchFamily="2" charset="0"/>
            </a:endParaRPr>
          </a:p>
          <a:p>
            <a:r>
              <a:rPr lang="en-IN" dirty="0">
                <a:latin typeface="Raleway" pitchFamily="2" charset="0"/>
              </a:rPr>
              <a:t>2. Occlusion</a:t>
            </a:r>
          </a:p>
          <a:p>
            <a:r>
              <a:rPr lang="en-IN" dirty="0"/>
              <a:t>Handling partially occluded objects is crucial for real-world applications.</a:t>
            </a:r>
          </a:p>
        </p:txBody>
      </p:sp>
      <p:sp>
        <p:nvSpPr>
          <p:cNvPr id="11" name="Rectangle 10">
            <a:extLst>
              <a:ext uri="{FF2B5EF4-FFF2-40B4-BE49-F238E27FC236}">
                <a16:creationId xmlns:a16="http://schemas.microsoft.com/office/drawing/2014/main" id="{6D0C0307-62DA-9F51-172B-BF4FB4FFFE45}"/>
              </a:ext>
            </a:extLst>
          </p:cNvPr>
          <p:cNvSpPr/>
          <p:nvPr/>
        </p:nvSpPr>
        <p:spPr>
          <a:xfrm>
            <a:off x="2632141" y="4744167"/>
            <a:ext cx="6927715" cy="1064838"/>
          </a:xfrm>
          <a:prstGeom prst="rect">
            <a:avLst/>
          </a:prstGeom>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endParaRPr lang="en-IN" b="1" dirty="0"/>
          </a:p>
          <a:p>
            <a:r>
              <a:rPr lang="en-IN" dirty="0">
                <a:latin typeface="Raleway" pitchFamily="2" charset="0"/>
              </a:rPr>
              <a:t>3. Transformer Advancements</a:t>
            </a:r>
          </a:p>
          <a:p>
            <a:r>
              <a:rPr lang="en-US" dirty="0"/>
              <a:t>Ongoing research aims to further improve Transformer-based object detection models.</a:t>
            </a:r>
          </a:p>
          <a:p>
            <a:endParaRPr lang="en-IN" b="1" dirty="0"/>
          </a:p>
        </p:txBody>
      </p:sp>
    </p:spTree>
    <p:extLst>
      <p:ext uri="{BB962C8B-B14F-4D97-AF65-F5344CB8AC3E}">
        <p14:creationId xmlns:p14="http://schemas.microsoft.com/office/powerpoint/2010/main" val="243043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4C4E-D2F1-5680-F5EE-DDFEF0C9F054}"/>
              </a:ext>
            </a:extLst>
          </p:cNvPr>
          <p:cNvSpPr>
            <a:spLocks noGrp="1"/>
          </p:cNvSpPr>
          <p:nvPr>
            <p:ph type="title"/>
          </p:nvPr>
        </p:nvSpPr>
        <p:spPr/>
        <p:txBody>
          <a:bodyPr/>
          <a:lstStyle/>
          <a:p>
            <a:r>
              <a:rPr lang="en-IN" b="1" dirty="0"/>
              <a:t>Conclusion</a:t>
            </a:r>
            <a:br>
              <a:rPr lang="en-IN" b="1" dirty="0"/>
            </a:br>
            <a:endParaRPr lang="en-IN" dirty="0"/>
          </a:p>
        </p:txBody>
      </p:sp>
      <p:sp>
        <p:nvSpPr>
          <p:cNvPr id="3" name="Content Placeholder 2">
            <a:extLst>
              <a:ext uri="{FF2B5EF4-FFF2-40B4-BE49-F238E27FC236}">
                <a16:creationId xmlns:a16="http://schemas.microsoft.com/office/drawing/2014/main" id="{E7785456-6B18-42C2-CEFC-C1DE5C6250CE}"/>
              </a:ext>
            </a:extLst>
          </p:cNvPr>
          <p:cNvSpPr>
            <a:spLocks noGrp="1"/>
          </p:cNvSpPr>
          <p:nvPr>
            <p:ph idx="1"/>
          </p:nvPr>
        </p:nvSpPr>
        <p:spPr/>
        <p:txBody>
          <a:bodyPr/>
          <a:lstStyle/>
          <a:p>
            <a:pPr marL="0" indent="0">
              <a:buNone/>
            </a:pPr>
            <a:r>
              <a:rPr lang="en-US" dirty="0">
                <a:latin typeface="Roboto" panose="02000000000000000000" pitchFamily="2" charset="0"/>
                <a:ea typeface="Roboto" panose="02000000000000000000" pitchFamily="2" charset="0"/>
                <a:cs typeface="Roboto" panose="02000000000000000000" pitchFamily="2" charset="0"/>
              </a:rPr>
              <a:t>This presentation has explored the use of Transformers for object detection tasks, leveraging the diverse and challenging COCO dataset. The powerful capabilities of Transformers, combined with the richness of the COCO data, have enabled significant advancements in this critical computer vision domain.</a:t>
            </a:r>
          </a:p>
          <a:p>
            <a:endParaRPr lang="en-IN" dirty="0"/>
          </a:p>
        </p:txBody>
      </p:sp>
    </p:spTree>
    <p:extLst>
      <p:ext uri="{BB962C8B-B14F-4D97-AF65-F5344CB8AC3E}">
        <p14:creationId xmlns:p14="http://schemas.microsoft.com/office/powerpoint/2010/main" val="1033455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498</Words>
  <Application>Microsoft Macintosh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Raleway</vt:lpstr>
      <vt:lpstr>Roboto</vt:lpstr>
      <vt:lpstr>Office Theme</vt:lpstr>
      <vt:lpstr>PowerPoint Presentation</vt:lpstr>
      <vt:lpstr>Introduction to Object Detection</vt:lpstr>
      <vt:lpstr>The COCO Dataset</vt:lpstr>
      <vt:lpstr>Object Detection with Transformers </vt:lpstr>
      <vt:lpstr>Object Classification in the COCO Dataset </vt:lpstr>
      <vt:lpstr>Annotations and Metadata in COCO </vt:lpstr>
      <vt:lpstr>Challenges and Future Directions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Kadam</dc:creator>
  <cp:lastModifiedBy>Aditya Patil</cp:lastModifiedBy>
  <cp:revision>5</cp:revision>
  <dcterms:created xsi:type="dcterms:W3CDTF">2024-10-23T13:56:24Z</dcterms:created>
  <dcterms:modified xsi:type="dcterms:W3CDTF">2024-10-23T18:12:23Z</dcterms:modified>
</cp:coreProperties>
</file>