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6" r:id="rId3"/>
    <p:sldId id="261" r:id="rId4"/>
    <p:sldId id="257" r:id="rId5"/>
    <p:sldId id="260" r:id="rId6"/>
    <p:sldId id="259" r:id="rId7"/>
    <p:sldId id="270" r:id="rId8"/>
    <p:sldId id="272" r:id="rId9"/>
    <p:sldId id="271" r:id="rId10"/>
    <p:sldId id="264" r:id="rId11"/>
    <p:sldId id="266" r:id="rId12"/>
    <p:sldId id="267" r:id="rId13"/>
    <p:sldId id="268" r:id="rId14"/>
    <p:sldId id="269"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5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7/29/2022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89E4-473E-AB64-2F87-C6580EBBA67C}"/>
              </a:ext>
            </a:extLst>
          </p:cNvPr>
          <p:cNvSpPr>
            <a:spLocks noGrp="1"/>
          </p:cNvSpPr>
          <p:nvPr>
            <p:ph type="ctrTitle"/>
          </p:nvPr>
        </p:nvSpPr>
        <p:spPr>
          <a:xfrm>
            <a:off x="900788" y="300942"/>
            <a:ext cx="8405258" cy="1805649"/>
          </a:xfrm>
        </p:spPr>
        <p:txBody>
          <a:bodyPr>
            <a:noAutofit/>
          </a:bodyPr>
          <a:lstStyle/>
          <a:p>
            <a:r>
              <a:rPr lang="en-US" sz="8800" u="sng" dirty="0">
                <a:solidFill>
                  <a:schemeClr val="accent5">
                    <a:lumMod val="20000"/>
                    <a:lumOff val="80000"/>
                  </a:schemeClr>
                </a:solidFill>
                <a:latin typeface="Bahnschrift Condensed" panose="020B0502040204020203" pitchFamily="34" charset="0"/>
              </a:rPr>
              <a:t>   solar power bank</a:t>
            </a:r>
            <a:endParaRPr lang="en-IN" sz="8800" u="sng" dirty="0">
              <a:solidFill>
                <a:schemeClr val="accent5">
                  <a:lumMod val="20000"/>
                  <a:lumOff val="80000"/>
                </a:schemeClr>
              </a:solidFill>
              <a:latin typeface="Bahnschrift Condensed" panose="020B0502040204020203" pitchFamily="34" charset="0"/>
            </a:endParaRPr>
          </a:p>
        </p:txBody>
      </p:sp>
      <p:pic>
        <p:nvPicPr>
          <p:cNvPr id="4" name="Picture 3">
            <a:extLst>
              <a:ext uri="{FF2B5EF4-FFF2-40B4-BE49-F238E27FC236}">
                <a16:creationId xmlns:a16="http://schemas.microsoft.com/office/drawing/2014/main" id="{83A13591-0E94-DD3F-3209-143428D45A69}"/>
              </a:ext>
            </a:extLst>
          </p:cNvPr>
          <p:cNvPicPr>
            <a:picLocks noChangeAspect="1"/>
          </p:cNvPicPr>
          <p:nvPr/>
        </p:nvPicPr>
        <p:blipFill>
          <a:blip r:embed="rId2"/>
          <a:stretch>
            <a:fillRect/>
          </a:stretch>
        </p:blipFill>
        <p:spPr>
          <a:xfrm>
            <a:off x="9687121" y="0"/>
            <a:ext cx="2504879" cy="1435361"/>
          </a:xfrm>
          <a:prstGeom prst="rect">
            <a:avLst/>
          </a:prstGeom>
        </p:spPr>
      </p:pic>
      <p:pic>
        <p:nvPicPr>
          <p:cNvPr id="6" name="Picture 5">
            <a:extLst>
              <a:ext uri="{FF2B5EF4-FFF2-40B4-BE49-F238E27FC236}">
                <a16:creationId xmlns:a16="http://schemas.microsoft.com/office/drawing/2014/main" id="{CBF09C47-7272-77F0-0974-F50884426EA3}"/>
              </a:ext>
            </a:extLst>
          </p:cNvPr>
          <p:cNvPicPr>
            <a:picLocks noChangeAspect="1"/>
          </p:cNvPicPr>
          <p:nvPr/>
        </p:nvPicPr>
        <p:blipFill>
          <a:blip r:embed="rId3"/>
          <a:stretch>
            <a:fillRect/>
          </a:stretch>
        </p:blipFill>
        <p:spPr>
          <a:xfrm>
            <a:off x="2218481" y="2832904"/>
            <a:ext cx="6366075" cy="3188828"/>
          </a:xfrm>
          <a:prstGeom prst="rect">
            <a:avLst/>
          </a:prstGeom>
        </p:spPr>
      </p:pic>
    </p:spTree>
    <p:extLst>
      <p:ext uri="{BB962C8B-B14F-4D97-AF65-F5344CB8AC3E}">
        <p14:creationId xmlns:p14="http://schemas.microsoft.com/office/powerpoint/2010/main" val="270238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6447F-5029-BEAF-0246-B19899FBBF19}"/>
              </a:ext>
            </a:extLst>
          </p:cNvPr>
          <p:cNvSpPr>
            <a:spLocks noGrp="1"/>
          </p:cNvSpPr>
          <p:nvPr>
            <p:ph type="title"/>
          </p:nvPr>
        </p:nvSpPr>
        <p:spPr/>
        <p:txBody>
          <a:bodyPr/>
          <a:lstStyle/>
          <a:p>
            <a:r>
              <a:rPr lang="en-US" dirty="0"/>
              <a:t>CIRCUIT DIAGRAM</a:t>
            </a:r>
            <a:endParaRPr lang="en-IN" dirty="0"/>
          </a:p>
        </p:txBody>
      </p:sp>
      <p:sp>
        <p:nvSpPr>
          <p:cNvPr id="3" name="Content Placeholder 2">
            <a:extLst>
              <a:ext uri="{FF2B5EF4-FFF2-40B4-BE49-F238E27FC236}">
                <a16:creationId xmlns:a16="http://schemas.microsoft.com/office/drawing/2014/main" id="{16E07AB2-D5CB-798A-2938-ED18118DD812}"/>
              </a:ext>
            </a:extLst>
          </p:cNvPr>
          <p:cNvSpPr>
            <a:spLocks noGrp="1"/>
          </p:cNvSpPr>
          <p:nvPr>
            <p:ph idx="1"/>
          </p:nvPr>
        </p:nvSpPr>
        <p:spPr/>
        <p:txBody>
          <a:bodyPr/>
          <a:lstStyle/>
          <a:p>
            <a:pPr marL="0" indent="0">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065F482-F205-DEB4-E5AA-C476BAE132CB}"/>
              </a:ext>
            </a:extLst>
          </p:cNvPr>
          <p:cNvPicPr>
            <a:picLocks noChangeAspect="1"/>
          </p:cNvPicPr>
          <p:nvPr/>
        </p:nvPicPr>
        <p:blipFill>
          <a:blip r:embed="rId2"/>
          <a:stretch>
            <a:fillRect/>
          </a:stretch>
        </p:blipFill>
        <p:spPr>
          <a:xfrm>
            <a:off x="2132671" y="1883121"/>
            <a:ext cx="7627150" cy="4121021"/>
          </a:xfrm>
          <a:prstGeom prst="rect">
            <a:avLst/>
          </a:prstGeom>
        </p:spPr>
      </p:pic>
    </p:spTree>
    <p:extLst>
      <p:ext uri="{BB962C8B-B14F-4D97-AF65-F5344CB8AC3E}">
        <p14:creationId xmlns:p14="http://schemas.microsoft.com/office/powerpoint/2010/main" val="36381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C002-D5B9-D0AD-0885-B3D8B0B9E3B7}"/>
              </a:ext>
            </a:extLst>
          </p:cNvPr>
          <p:cNvSpPr>
            <a:spLocks noGrp="1"/>
          </p:cNvSpPr>
          <p:nvPr>
            <p:ph type="title"/>
          </p:nvPr>
        </p:nvSpPr>
        <p:spPr>
          <a:xfrm>
            <a:off x="913795" y="609600"/>
            <a:ext cx="10353761" cy="398106"/>
          </a:xfrm>
        </p:spPr>
        <p:txBody>
          <a:bodyPr>
            <a:normAutofit fontScale="90000"/>
          </a:bodyPr>
          <a:lstStyle/>
          <a:p>
            <a:r>
              <a:rPr lang="en-US" dirty="0"/>
              <a:t>Methodology</a:t>
            </a:r>
            <a:endParaRPr lang="en-IN" dirty="0"/>
          </a:p>
        </p:txBody>
      </p:sp>
      <p:sp>
        <p:nvSpPr>
          <p:cNvPr id="3" name="Content Placeholder 2">
            <a:extLst>
              <a:ext uri="{FF2B5EF4-FFF2-40B4-BE49-F238E27FC236}">
                <a16:creationId xmlns:a16="http://schemas.microsoft.com/office/drawing/2014/main" id="{02A7BB2C-FEA2-2588-7919-F5192170F0CC}"/>
              </a:ext>
            </a:extLst>
          </p:cNvPr>
          <p:cNvSpPr>
            <a:spLocks noGrp="1"/>
          </p:cNvSpPr>
          <p:nvPr>
            <p:ph idx="1"/>
          </p:nvPr>
        </p:nvSpPr>
        <p:spPr>
          <a:xfrm>
            <a:off x="913795" y="1286690"/>
            <a:ext cx="10353762" cy="5152366"/>
          </a:xfrm>
        </p:spPr>
        <p:txBody>
          <a:bodyPr>
            <a:normAutofit fontScale="55000" lnSpcReduction="20000"/>
          </a:bodyPr>
          <a:lstStyle/>
          <a:p>
            <a:pPr marL="0" indent="0" algn="just">
              <a:lnSpc>
                <a:spcPct val="110000"/>
              </a:lnSpc>
              <a:spcAft>
                <a:spcPts val="600"/>
              </a:spcAft>
              <a:buNone/>
            </a:pPr>
            <a:endParaRPr lang="en-IN" sz="29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Aft>
                <a:spcPts val="600"/>
              </a:spcAft>
            </a:pPr>
            <a:r>
              <a:rPr lang="en-IN" sz="29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900" dirty="0">
                <a:effectLst/>
                <a:latin typeface="Times New Roman" panose="02020603050405020304" pitchFamily="18" charset="0"/>
                <a:ea typeface="Times New Roman" panose="02020603050405020304" pitchFamily="18" charset="0"/>
                <a:cs typeface="Times New Roman" panose="02020603050405020304" pitchFamily="18" charset="0"/>
              </a:rPr>
              <a:t>There are 2 main things to consider choosing a Solar panel or creating a Solar system. Battery capacity is measured in Amp Hours. The AH figure must be multiplied by the battery voltage to convert this to Watt Hours which is given by the simple calculation below. </a:t>
            </a:r>
            <a:endParaRPr lang="en-IN" sz="29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Aft>
                <a:spcPts val="600"/>
              </a:spcAft>
            </a:pPr>
            <a:r>
              <a:rPr lang="en-IN" sz="2900" dirty="0">
                <a:effectLst/>
                <a:latin typeface="Times New Roman" panose="02020603050405020304" pitchFamily="18" charset="0"/>
                <a:ea typeface="Times New Roman" panose="02020603050405020304" pitchFamily="18" charset="0"/>
                <a:cs typeface="Times New Roman" panose="02020603050405020304" pitchFamily="18" charset="0"/>
              </a:rPr>
              <a:t> 					X +Y = Z       …(1) </a:t>
            </a:r>
            <a:endParaRPr lang="en-IN" sz="29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gn="just">
              <a:lnSpc>
                <a:spcPct val="110000"/>
              </a:lnSpc>
              <a:spcAft>
                <a:spcPts val="600"/>
              </a:spcAft>
            </a:pPr>
            <a:r>
              <a:rPr lang="en-IN" sz="2900" dirty="0">
                <a:effectLst/>
                <a:latin typeface="Times New Roman" panose="02020603050405020304" pitchFamily="18" charset="0"/>
                <a:ea typeface="Times New Roman" panose="02020603050405020304" pitchFamily="18" charset="0"/>
                <a:cs typeface="Times New Roman" panose="02020603050405020304" pitchFamily="18" charset="0"/>
              </a:rPr>
              <a:t>             where, Y = Battery Voltage </a:t>
            </a:r>
            <a:endParaRPr lang="en-IN" sz="29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gn="just">
              <a:lnSpc>
                <a:spcPct val="110000"/>
              </a:lnSpc>
              <a:spcAft>
                <a:spcPts val="600"/>
              </a:spcAft>
            </a:pPr>
            <a:r>
              <a:rPr lang="en-IN" sz="2900" dirty="0">
                <a:effectLst/>
                <a:latin typeface="Times New Roman" panose="02020603050405020304" pitchFamily="18" charset="0"/>
                <a:ea typeface="Times New Roman" panose="02020603050405020304" pitchFamily="18" charset="0"/>
                <a:cs typeface="Times New Roman" panose="02020603050405020304" pitchFamily="18" charset="0"/>
              </a:rPr>
              <a:t>                         Z = Power available in watt hours </a:t>
            </a:r>
            <a:endParaRPr lang="en-IN" sz="29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gn="just">
              <a:lnSpc>
                <a:spcPct val="110000"/>
              </a:lnSpc>
              <a:spcAft>
                <a:spcPts val="600"/>
              </a:spcAft>
            </a:pPr>
            <a:r>
              <a:rPr lang="en-IN" sz="2900" dirty="0">
                <a:effectLst/>
                <a:latin typeface="Times New Roman" panose="02020603050405020304" pitchFamily="18" charset="0"/>
                <a:ea typeface="Times New Roman" panose="02020603050405020304" pitchFamily="18" charset="0"/>
                <a:cs typeface="Times New Roman" panose="02020603050405020304" pitchFamily="18" charset="0"/>
              </a:rPr>
              <a:t>                         X =Battery size in AH.  </a:t>
            </a:r>
            <a:endParaRPr lang="en-IN" sz="29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Aft>
                <a:spcPts val="600"/>
              </a:spcAft>
            </a:pPr>
            <a:r>
              <a:rPr lang="en-IN" sz="2900" dirty="0">
                <a:effectLst/>
                <a:latin typeface="Times New Roman" panose="02020603050405020304" pitchFamily="18" charset="0"/>
                <a:ea typeface="Times New Roman" panose="02020603050405020304" pitchFamily="18" charset="0"/>
                <a:cs typeface="Times New Roman" panose="02020603050405020304" pitchFamily="18" charset="0"/>
              </a:rPr>
              <a:t>However, as we know that we will not be able to power the battery once the voltage drops below our equipment’s 150 American Journal of Electrical and Electronic Engineering requirements, that is why, we are never really able to take all the power from a battery. Lead acid batteries will give around 50% of their rated power and Li-ion batteries will give around 80% of their rated power. Solar panels are the most critical and final part in designing solar panels. The generation of power in a solar panel is measured in Watts (e.g. The power generation of part number STP010 in a solar cell is 10W).Theoretically, the energy that can be supplied to a battery can be calculated by multiplying the power generation rating of the solar panel (measured in Watts) to the number of hours the panel is exposed to sunshine. </a:t>
            </a:r>
            <a:endParaRPr lang="en-IN" dirty="0"/>
          </a:p>
        </p:txBody>
      </p:sp>
    </p:spTree>
    <p:extLst>
      <p:ext uri="{BB962C8B-B14F-4D97-AF65-F5344CB8AC3E}">
        <p14:creationId xmlns:p14="http://schemas.microsoft.com/office/powerpoint/2010/main" val="368164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D3D4-B8AD-9F85-5F2B-E5DE0AAF86F2}"/>
              </a:ext>
            </a:extLst>
          </p:cNvPr>
          <p:cNvSpPr>
            <a:spLocks noGrp="1"/>
          </p:cNvSpPr>
          <p:nvPr>
            <p:ph type="title"/>
          </p:nvPr>
        </p:nvSpPr>
        <p:spPr>
          <a:xfrm flipV="1">
            <a:off x="913795" y="214605"/>
            <a:ext cx="10353761" cy="39499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D0F46BD-8701-8862-9B91-4D25716EFE9A}"/>
              </a:ext>
            </a:extLst>
          </p:cNvPr>
          <p:cNvSpPr>
            <a:spLocks noGrp="1"/>
          </p:cNvSpPr>
          <p:nvPr>
            <p:ph idx="1"/>
          </p:nvPr>
        </p:nvSpPr>
        <p:spPr>
          <a:xfrm>
            <a:off x="913795" y="867747"/>
            <a:ext cx="10353762" cy="4923453"/>
          </a:xfrm>
        </p:spPr>
        <p:txBody>
          <a:bodyPr>
            <a:normAutofit fontScale="92500" lnSpcReduction="20000"/>
          </a:bodyPr>
          <a:lstStyle/>
          <a:p>
            <a:pPr algn="just">
              <a:lnSpc>
                <a:spcPct val="110000"/>
              </a:lnSpc>
              <a:spcAft>
                <a:spcPts val="6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 photovoltaic module can be defined as an assembly of 6x10 solar cells connected and packaged together. The solar array of a photovoltaic system which is generally comprised of these photovoltaic cells generate solar electricity and is used in domestic applications. Under standard test conditions, the DC output power of each module ranges between 100 to 365 watts. If the rated output of a solar panel remains the same, the efficiency is determined by the area of the module .i.e. A 16% efficient 230 W solar module will consume half the area as that of a 8% efficient 230W module. Only a few solar panels exceed an efficiency of over 19%. Most installations contain multiple modules as a single solar module generates only a limited amount of power. Some of the typical examples of photovoltaic systems are an array of solar modules, a solar inverter, a battery, a solar tracker and interconnection wiring. The photovoltaic panels present in solar-charged power banks can trickle-charge the internal battery of the system when placed in direct sunlight. Depending on the capacity of the Power Bank and its current level of charge, it can take quite a while to fill up. For example, the time taken by a smartphone to charge completely is same as the time taken to charge a 1500mAh power bank completely. For larger banks, this charging time can be doubled, tripled or quadrupled. Most Power Banks use LED indicators to show whether these power banks are at capacity and a safety cut-off valve to avoid overheating and overcharging</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p>
          <a:p>
            <a:pPr indent="457200" algn="just">
              <a:lnSpc>
                <a:spcPct val="110000"/>
              </a:lnSpc>
              <a:spcAft>
                <a:spcPts val="6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3864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BDC0-6472-84E0-15BA-4C50A17663FD}"/>
              </a:ext>
            </a:extLst>
          </p:cNvPr>
          <p:cNvSpPr>
            <a:spLocks noGrp="1"/>
          </p:cNvSpPr>
          <p:nvPr>
            <p:ph type="title"/>
          </p:nvPr>
        </p:nvSpPr>
        <p:spPr>
          <a:xfrm>
            <a:off x="913795" y="609600"/>
            <a:ext cx="10353761" cy="566057"/>
          </a:xfrm>
        </p:spPr>
        <p:txBody>
          <a:bodyPr/>
          <a:lstStyle/>
          <a:p>
            <a:r>
              <a:rPr lang="en-US" dirty="0"/>
              <a:t>Prototype</a:t>
            </a:r>
            <a:endParaRPr lang="en-IN" dirty="0"/>
          </a:p>
        </p:txBody>
      </p:sp>
      <p:pic>
        <p:nvPicPr>
          <p:cNvPr id="11" name="Content Placeholder 10">
            <a:extLst>
              <a:ext uri="{FF2B5EF4-FFF2-40B4-BE49-F238E27FC236}">
                <a16:creationId xmlns:a16="http://schemas.microsoft.com/office/drawing/2014/main" id="{188A5D5E-3E5B-BA4E-43C5-BB46B78AA2FA}"/>
              </a:ext>
            </a:extLst>
          </p:cNvPr>
          <p:cNvPicPr>
            <a:picLocks noGrp="1" noChangeAspect="1"/>
          </p:cNvPicPr>
          <p:nvPr>
            <p:ph idx="1"/>
          </p:nvPr>
        </p:nvPicPr>
        <p:blipFill>
          <a:blip r:embed="rId2"/>
          <a:stretch>
            <a:fillRect/>
          </a:stretch>
        </p:blipFill>
        <p:spPr>
          <a:xfrm>
            <a:off x="1395693" y="1483794"/>
            <a:ext cx="3363515" cy="4484687"/>
          </a:xfrm>
        </p:spPr>
      </p:pic>
      <p:pic>
        <p:nvPicPr>
          <p:cNvPr id="13" name="Picture 12">
            <a:extLst>
              <a:ext uri="{FF2B5EF4-FFF2-40B4-BE49-F238E27FC236}">
                <a16:creationId xmlns:a16="http://schemas.microsoft.com/office/drawing/2014/main" id="{039BAF52-841E-D84B-A42E-DE6D9A4561F2}"/>
              </a:ext>
            </a:extLst>
          </p:cNvPr>
          <p:cNvPicPr>
            <a:picLocks noChangeAspect="1"/>
          </p:cNvPicPr>
          <p:nvPr/>
        </p:nvPicPr>
        <p:blipFill>
          <a:blip r:embed="rId3"/>
          <a:stretch>
            <a:fillRect/>
          </a:stretch>
        </p:blipFill>
        <p:spPr>
          <a:xfrm>
            <a:off x="6484775" y="1552104"/>
            <a:ext cx="4136571" cy="4348065"/>
          </a:xfrm>
          <a:prstGeom prst="rect">
            <a:avLst/>
          </a:prstGeom>
        </p:spPr>
      </p:pic>
    </p:spTree>
    <p:extLst>
      <p:ext uri="{BB962C8B-B14F-4D97-AF65-F5344CB8AC3E}">
        <p14:creationId xmlns:p14="http://schemas.microsoft.com/office/powerpoint/2010/main" val="2724356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D2AB-8C99-CE4A-A25B-1FEA1F5E781D}"/>
              </a:ext>
            </a:extLst>
          </p:cNvPr>
          <p:cNvSpPr>
            <a:spLocks noGrp="1"/>
          </p:cNvSpPr>
          <p:nvPr>
            <p:ph type="title"/>
          </p:nvPr>
        </p:nvSpPr>
        <p:spPr>
          <a:xfrm>
            <a:off x="913795" y="609600"/>
            <a:ext cx="10353761" cy="743339"/>
          </a:xfrm>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B8E5B5AC-A896-FBB9-0F97-3A1704637D61}"/>
              </a:ext>
            </a:extLst>
          </p:cNvPr>
          <p:cNvSpPr>
            <a:spLocks noGrp="1"/>
          </p:cNvSpPr>
          <p:nvPr>
            <p:ph idx="1"/>
          </p:nvPr>
        </p:nvSpPr>
        <p:spPr>
          <a:xfrm>
            <a:off x="913795" y="1352939"/>
            <a:ext cx="10353762" cy="4438261"/>
          </a:xfrm>
        </p:spPr>
        <p:txBody>
          <a:bodyPr/>
          <a:lstStyle/>
          <a:p>
            <a:pPr algn="just">
              <a:lnSpc>
                <a:spcPct val="110000"/>
              </a:lnSpc>
              <a:spcAft>
                <a:spcPts val="6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In this presentation, the product proposed meets the following requirements.</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gn="just">
              <a:lnSpc>
                <a:spcPct val="110000"/>
              </a:lnSpc>
              <a:spcAft>
                <a:spcPts val="6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is compact and lightweight to conserve resources;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gn="just">
              <a:lnSpc>
                <a:spcPct val="110000"/>
              </a:lnSpc>
              <a:spcAft>
                <a:spcPts val="6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achieves the top levels of energy conservation performance;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gn="just">
              <a:lnSpc>
                <a:spcPct val="110000"/>
              </a:lnSpc>
              <a:spcAft>
                <a:spcPts val="6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manages hazardous chemical substances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gn="just">
              <a:lnSpc>
                <a:spcPct val="110000"/>
              </a:lnSpc>
              <a:spcAft>
                <a:spcPts val="6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is easily recycled at the end of life;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gn="just">
              <a:lnSpc>
                <a:spcPct val="110000"/>
              </a:lnSpc>
              <a:spcAft>
                <a:spcPts val="6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Parts reuse/recyclability, disassembly/dismantling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gn="just">
              <a:lnSpc>
                <a:spcPct val="110000"/>
              </a:lnSpc>
              <a:spcAft>
                <a:spcPts val="6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Sustainably uses the renewable resources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gn="just">
              <a:lnSpc>
                <a:spcPct val="110000"/>
              </a:lnSpc>
              <a:spcAft>
                <a:spcPts val="6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Minimises the use of number of interconnecting wires or cables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933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1614-2AA8-E237-2EEF-15CD66ADF03D}"/>
              </a:ext>
            </a:extLst>
          </p:cNvPr>
          <p:cNvSpPr>
            <a:spLocks noGrp="1"/>
          </p:cNvSpPr>
          <p:nvPr>
            <p:ph type="title"/>
          </p:nvPr>
        </p:nvSpPr>
        <p:spPr/>
        <p:txBody>
          <a:bodyPr/>
          <a:lstStyle/>
          <a:p>
            <a:r>
              <a:rPr lang="en-US" dirty="0"/>
              <a:t>Conclusion &amp; future scope</a:t>
            </a:r>
            <a:endParaRPr lang="en-IN" dirty="0"/>
          </a:p>
        </p:txBody>
      </p:sp>
      <p:sp>
        <p:nvSpPr>
          <p:cNvPr id="3" name="Content Placeholder 2">
            <a:extLst>
              <a:ext uri="{FF2B5EF4-FFF2-40B4-BE49-F238E27FC236}">
                <a16:creationId xmlns:a16="http://schemas.microsoft.com/office/drawing/2014/main" id="{29028CBC-E344-E295-116B-75E7CE223EC1}"/>
              </a:ext>
            </a:extLst>
          </p:cNvPr>
          <p:cNvSpPr>
            <a:spLocks noGrp="1"/>
          </p:cNvSpPr>
          <p:nvPr>
            <p:ph idx="1"/>
          </p:nvPr>
        </p:nvSpPr>
        <p:spPr/>
        <p:txBody>
          <a:bodyPr/>
          <a:lstStyle/>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We have chosen two solar panels instead of one to make it more portable and handy. A relay circuit has been added to improve the safety of the circuit, battery and the mobile phone. If the phone is undercharged or overcharged, the relay will cut the supply saving the battery and mobile from getting damaged. We have improvised the battery with an indicator integrated with a microcontroller which gives indication about the battery percentage.</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20951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4F466-D4AD-BFA0-F97C-0DD9D361AA1E}"/>
              </a:ext>
            </a:extLst>
          </p:cNvPr>
          <p:cNvSpPr>
            <a:spLocks noGrp="1"/>
          </p:cNvSpPr>
          <p:nvPr>
            <p:ph type="title"/>
          </p:nvPr>
        </p:nvSpPr>
        <p:spPr/>
        <p:txBody>
          <a:bodyPr/>
          <a:lstStyle/>
          <a:p>
            <a:r>
              <a:rPr lang="en-US" dirty="0" err="1"/>
              <a:t>Refrences</a:t>
            </a:r>
            <a:endParaRPr lang="en-IN" dirty="0"/>
          </a:p>
        </p:txBody>
      </p:sp>
      <p:sp>
        <p:nvSpPr>
          <p:cNvPr id="3" name="Content Placeholder 2">
            <a:extLst>
              <a:ext uri="{FF2B5EF4-FFF2-40B4-BE49-F238E27FC236}">
                <a16:creationId xmlns:a16="http://schemas.microsoft.com/office/drawing/2014/main" id="{2CA10D53-9BBF-6A50-387B-E227B7C978CF}"/>
              </a:ext>
            </a:extLst>
          </p:cNvPr>
          <p:cNvSpPr>
            <a:spLocks noGrp="1"/>
          </p:cNvSpPr>
          <p:nvPr>
            <p:ph idx="1"/>
          </p:nvPr>
        </p:nvSpPr>
        <p:spPr>
          <a:xfrm>
            <a:off x="913795" y="2096064"/>
            <a:ext cx="10353762" cy="4062140"/>
          </a:xfrm>
        </p:spPr>
        <p:txBody>
          <a:bodyPr>
            <a:normAutofit fontScale="92500" lnSpcReduction="20000"/>
          </a:bodyPr>
          <a:lstStyle/>
          <a:p>
            <a:pPr algn="just">
              <a:lnSpc>
                <a:spcPct val="110000"/>
              </a:lnSpc>
              <a:spcAft>
                <a:spcPts val="600"/>
              </a:spcAf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100" dirty="0" err="1">
                <a:effectLst/>
                <a:latin typeface="Times New Roman" panose="02020603050405020304" pitchFamily="18" charset="0"/>
                <a:ea typeface="Times New Roman" panose="02020603050405020304" pitchFamily="18" charset="0"/>
                <a:cs typeface="Times New Roman" panose="02020603050405020304" pitchFamily="18" charset="0"/>
              </a:rPr>
              <a:t>Ke</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Liu, John </a:t>
            </a:r>
            <a:r>
              <a:rPr lang="en-IN" sz="2100" dirty="0" err="1">
                <a:effectLst/>
                <a:latin typeface="Times New Roman" panose="02020603050405020304" pitchFamily="18" charset="0"/>
                <a:ea typeface="Times New Roman" panose="02020603050405020304" pitchFamily="18" charset="0"/>
                <a:cs typeface="Times New Roman" panose="02020603050405020304" pitchFamily="18" charset="0"/>
              </a:rPr>
              <a:t>Makaran</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“Design of a solar powered battery charger”, Electrical Power &amp; Energy Conference (EPEC), 2009 IEEE, 2009, pp. 1-5. </a:t>
            </a:r>
            <a:endParaRPr lang="en-IN" sz="2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Aft>
                <a:spcPts val="600"/>
              </a:spcAf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100" dirty="0" err="1">
                <a:effectLst/>
                <a:latin typeface="Times New Roman" panose="02020603050405020304" pitchFamily="18" charset="0"/>
                <a:ea typeface="Times New Roman" panose="02020603050405020304" pitchFamily="18" charset="0"/>
                <a:cs typeface="Times New Roman" panose="02020603050405020304" pitchFamily="18" charset="0"/>
              </a:rPr>
              <a:t>Sangyoung</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Park, </a:t>
            </a:r>
            <a:r>
              <a:rPr lang="en-IN" sz="2100" dirty="0" err="1">
                <a:effectLst/>
                <a:latin typeface="Times New Roman" panose="02020603050405020304" pitchFamily="18" charset="0"/>
                <a:ea typeface="Times New Roman" panose="02020603050405020304" pitchFamily="18" charset="0"/>
                <a:cs typeface="Times New Roman" panose="02020603050405020304" pitchFamily="18" charset="0"/>
              </a:rPr>
              <a:t>Bumkyu</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Koh, </a:t>
            </a:r>
            <a:r>
              <a:rPr lang="en-IN" sz="2100" dirty="0" err="1">
                <a:effectLst/>
                <a:latin typeface="Times New Roman" panose="02020603050405020304" pitchFamily="18" charset="0"/>
                <a:ea typeface="Times New Roman" panose="02020603050405020304" pitchFamily="18" charset="0"/>
                <a:cs typeface="Times New Roman" panose="02020603050405020304" pitchFamily="18" charset="0"/>
              </a:rPr>
              <a:t>Yanzhi</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Wang; </a:t>
            </a:r>
            <a:r>
              <a:rPr lang="en-IN" sz="2100" dirty="0" err="1">
                <a:effectLst/>
                <a:latin typeface="Times New Roman" panose="02020603050405020304" pitchFamily="18" charset="0"/>
                <a:ea typeface="Times New Roman" panose="02020603050405020304" pitchFamily="18" charset="0"/>
                <a:cs typeface="Times New Roman" panose="02020603050405020304" pitchFamily="18" charset="0"/>
              </a:rPr>
              <a:t>Jaemin</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Kim, </a:t>
            </a:r>
            <a:r>
              <a:rPr lang="en-IN" sz="2100" dirty="0" err="1">
                <a:effectLst/>
                <a:latin typeface="Times New Roman" panose="02020603050405020304" pitchFamily="18" charset="0"/>
                <a:ea typeface="Times New Roman" panose="02020603050405020304" pitchFamily="18" charset="0"/>
                <a:cs typeface="Times New Roman" panose="02020603050405020304" pitchFamily="18" charset="0"/>
              </a:rPr>
              <a:t>Younghyun</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Kim, </a:t>
            </a:r>
            <a:r>
              <a:rPr lang="en-IN" sz="2100" dirty="0" err="1">
                <a:effectLst/>
                <a:latin typeface="Times New Roman" panose="02020603050405020304" pitchFamily="18" charset="0"/>
                <a:ea typeface="Times New Roman" panose="02020603050405020304" pitchFamily="18" charset="0"/>
                <a:cs typeface="Times New Roman" panose="02020603050405020304" pitchFamily="18" charset="0"/>
              </a:rPr>
              <a:t>Massoud</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100" dirty="0" err="1">
                <a:effectLst/>
                <a:latin typeface="Times New Roman" panose="02020603050405020304" pitchFamily="18" charset="0"/>
                <a:ea typeface="Times New Roman" panose="02020603050405020304" pitchFamily="18" charset="0"/>
                <a:cs typeface="Times New Roman" panose="02020603050405020304" pitchFamily="18" charset="0"/>
              </a:rPr>
              <a:t>Pedram</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100" dirty="0" err="1">
                <a:effectLst/>
                <a:latin typeface="Times New Roman" panose="02020603050405020304" pitchFamily="18" charset="0"/>
                <a:ea typeface="Times New Roman" panose="02020603050405020304" pitchFamily="18" charset="0"/>
                <a:cs typeface="Times New Roman" panose="02020603050405020304" pitchFamily="18" charset="0"/>
              </a:rPr>
              <a:t>Naehyuck</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100" dirty="0" err="1">
                <a:effectLst/>
                <a:latin typeface="Times New Roman" panose="02020603050405020304" pitchFamily="18" charset="0"/>
                <a:ea typeface="Times New Roman" panose="02020603050405020304" pitchFamily="18" charset="0"/>
                <a:cs typeface="Times New Roman" panose="02020603050405020304" pitchFamily="18" charset="0"/>
              </a:rPr>
              <a:t>Chang,“Maximum</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power transfer tracking in a solar USB charger for smartphones”, Low Power Electronics and Design (ISLPED), 2013 IEEE International Symposium, pp. 88-93. </a:t>
            </a:r>
            <a:endParaRPr lang="en-IN" sz="2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Aft>
                <a:spcPts val="600"/>
              </a:spcAf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Kevin Otto &amp; Kristin Wood, Product Design –Techniques in Reverse Engineering and New Product Development, 4th ed. Noida (U.P): Pearson Education, 2014, pp. 51-409. </a:t>
            </a:r>
            <a:endParaRPr lang="en-IN" sz="2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Aft>
                <a:spcPts val="600"/>
              </a:spcAf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100" dirty="0" err="1">
                <a:effectLst/>
                <a:latin typeface="Times New Roman" panose="02020603050405020304" pitchFamily="18" charset="0"/>
                <a:ea typeface="Times New Roman" panose="02020603050405020304" pitchFamily="18" charset="0"/>
                <a:cs typeface="Times New Roman" panose="02020603050405020304" pitchFamily="18" charset="0"/>
              </a:rPr>
              <a:t>K.Jaiganesh</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100" dirty="0" err="1">
                <a:effectLst/>
                <a:latin typeface="Times New Roman" panose="02020603050405020304" pitchFamily="18" charset="0"/>
                <a:ea typeface="Times New Roman" panose="02020603050405020304" pitchFamily="18" charset="0"/>
                <a:cs typeface="Times New Roman" panose="02020603050405020304" pitchFamily="18" charset="0"/>
              </a:rPr>
              <a:t>K.Duraiswamy</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“Dump Power Control Techniques for standalone Hybrid Wind / Solar Power Generation Control”, 2012 - International Conference on Emerging Trends in Science, Engineering and Technology, pp. 422-428.</a:t>
            </a:r>
            <a:endParaRPr lang="en-IN" sz="2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Aft>
                <a:spcPts val="600"/>
              </a:spcAf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100" dirty="0" err="1">
                <a:effectLst/>
                <a:latin typeface="Times New Roman" panose="02020603050405020304" pitchFamily="18" charset="0"/>
                <a:ea typeface="Times New Roman" panose="02020603050405020304" pitchFamily="18" charset="0"/>
                <a:cs typeface="Times New Roman" panose="02020603050405020304" pitchFamily="18" charset="0"/>
              </a:rPr>
              <a:t>AtmelAVR</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Wikipedia. Retrieved 12 February, 2016, from https://en.wikipedia.org/wiki/Atmel_AVR. </a:t>
            </a:r>
            <a:endParaRPr lang="en-IN" sz="2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62418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CDB7-0A87-F06D-EBAF-073B7BE54C62}"/>
              </a:ext>
            </a:extLst>
          </p:cNvPr>
          <p:cNvSpPr>
            <a:spLocks noGrp="1"/>
          </p:cNvSpPr>
          <p:nvPr>
            <p:ph type="ctrTitle"/>
          </p:nvPr>
        </p:nvSpPr>
        <p:spPr>
          <a:xfrm>
            <a:off x="1595269" y="363895"/>
            <a:ext cx="9001462" cy="5141166"/>
          </a:xfrm>
        </p:spPr>
        <p:txBody>
          <a:bodyPr>
            <a:noAutofit/>
          </a:bodyPr>
          <a:lstStyle/>
          <a:p>
            <a:r>
              <a:rPr lang="en-US" sz="12000" dirty="0"/>
              <a:t>Thank you</a:t>
            </a:r>
            <a:endParaRPr lang="en-IN" sz="12000" dirty="0"/>
          </a:p>
        </p:txBody>
      </p:sp>
      <p:sp>
        <p:nvSpPr>
          <p:cNvPr id="3" name="Subtitle 2">
            <a:extLst>
              <a:ext uri="{FF2B5EF4-FFF2-40B4-BE49-F238E27FC236}">
                <a16:creationId xmlns:a16="http://schemas.microsoft.com/office/drawing/2014/main" id="{3C7D8630-C027-4AC8-1379-EBE0F3849DE3}"/>
              </a:ext>
            </a:extLst>
          </p:cNvPr>
          <p:cNvSpPr>
            <a:spLocks noGrp="1"/>
          </p:cNvSpPr>
          <p:nvPr>
            <p:ph type="subTitle" idx="1"/>
          </p:nvPr>
        </p:nvSpPr>
        <p:spPr>
          <a:xfrm flipV="1">
            <a:off x="1595269" y="5257799"/>
            <a:ext cx="9001462" cy="97971"/>
          </a:xfrm>
        </p:spPr>
        <p:txBody>
          <a:bodyPr>
            <a:normAutofit fontScale="25000" lnSpcReduction="20000"/>
          </a:bodyPr>
          <a:lstStyle/>
          <a:p>
            <a:endParaRPr lang="en-IN" dirty="0"/>
          </a:p>
        </p:txBody>
      </p:sp>
    </p:spTree>
    <p:extLst>
      <p:ext uri="{BB962C8B-B14F-4D97-AF65-F5344CB8AC3E}">
        <p14:creationId xmlns:p14="http://schemas.microsoft.com/office/powerpoint/2010/main" val="368029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3B4FA-75C0-1E72-AB4F-7D7B89072AC5}"/>
              </a:ext>
            </a:extLst>
          </p:cNvPr>
          <p:cNvSpPr>
            <a:spLocks noGrp="1"/>
          </p:cNvSpPr>
          <p:nvPr>
            <p:ph type="ctrTitle"/>
          </p:nvPr>
        </p:nvSpPr>
        <p:spPr>
          <a:xfrm>
            <a:off x="550238" y="-265746"/>
            <a:ext cx="10795785" cy="1990373"/>
          </a:xfrm>
        </p:spPr>
        <p:txBody>
          <a:bodyPr/>
          <a:lstStyle/>
          <a:p>
            <a:r>
              <a:rPr lang="en-US" dirty="0" err="1"/>
              <a:t>Pbl</a:t>
            </a:r>
            <a:r>
              <a:rPr lang="en-US" dirty="0"/>
              <a:t> project on</a:t>
            </a:r>
            <a:br>
              <a:rPr lang="en-US" dirty="0"/>
            </a:br>
            <a:r>
              <a:rPr lang="en-US" dirty="0"/>
              <a:t>Solar power bank</a:t>
            </a:r>
            <a:endParaRPr lang="en-IN" dirty="0"/>
          </a:p>
        </p:txBody>
      </p:sp>
      <p:sp>
        <p:nvSpPr>
          <p:cNvPr id="3" name="Subtitle 2">
            <a:extLst>
              <a:ext uri="{FF2B5EF4-FFF2-40B4-BE49-F238E27FC236}">
                <a16:creationId xmlns:a16="http://schemas.microsoft.com/office/drawing/2014/main" id="{4E85A9E6-CD46-EA35-7041-917F160AF318}"/>
              </a:ext>
            </a:extLst>
          </p:cNvPr>
          <p:cNvSpPr>
            <a:spLocks noGrp="1"/>
          </p:cNvSpPr>
          <p:nvPr>
            <p:ph type="subTitle" idx="1"/>
          </p:nvPr>
        </p:nvSpPr>
        <p:spPr>
          <a:xfrm>
            <a:off x="102370" y="2295331"/>
            <a:ext cx="11958450" cy="3909526"/>
          </a:xfrm>
        </p:spPr>
        <p:txBody>
          <a:bodyPr>
            <a:normAutofit lnSpcReduction="10000"/>
          </a:bodyPr>
          <a:lstStyle/>
          <a:p>
            <a:pPr algn="l"/>
            <a:r>
              <a:rPr lang="en-US" dirty="0">
                <a:latin typeface="Algerian" panose="04020705040A02060702" pitchFamily="82" charset="0"/>
              </a:rPr>
              <a:t>Presented  BY:-                                                                       guided by:-</a:t>
            </a:r>
          </a:p>
          <a:p>
            <a:pPr algn="l"/>
            <a:r>
              <a:rPr lang="en-US" dirty="0">
                <a:latin typeface="Algerian" panose="04020705040A02060702" pitchFamily="82" charset="0"/>
              </a:rPr>
              <a:t>1)KARTHAVYA NIMBALKAR – FH07                                     prof. </a:t>
            </a:r>
            <a:r>
              <a:rPr lang="en-US" dirty="0" err="1">
                <a:latin typeface="Algerian" panose="04020705040A02060702" pitchFamily="82" charset="0"/>
              </a:rPr>
              <a:t>nipin</a:t>
            </a:r>
            <a:r>
              <a:rPr lang="en-US" dirty="0">
                <a:latin typeface="Algerian" panose="04020705040A02060702" pitchFamily="82" charset="0"/>
              </a:rPr>
              <a:t> kk sir</a:t>
            </a:r>
          </a:p>
          <a:p>
            <a:pPr algn="l"/>
            <a:r>
              <a:rPr lang="en-US" dirty="0">
                <a:latin typeface="Algerian" panose="04020705040A02060702" pitchFamily="82" charset="0"/>
              </a:rPr>
              <a:t>2)ADITYA BAMANE - FH10</a:t>
            </a:r>
          </a:p>
          <a:p>
            <a:pPr algn="l"/>
            <a:r>
              <a:rPr lang="en-IN" dirty="0">
                <a:latin typeface="Algerian" panose="04020705040A02060702" pitchFamily="82" charset="0"/>
              </a:rPr>
              <a:t>3)Rajkumar </a:t>
            </a:r>
            <a:r>
              <a:rPr lang="en-IN" dirty="0" err="1">
                <a:latin typeface="Algerian" panose="04020705040A02060702" pitchFamily="82" charset="0"/>
              </a:rPr>
              <a:t>nainala</a:t>
            </a:r>
            <a:r>
              <a:rPr lang="en-IN" dirty="0">
                <a:latin typeface="Algerian" panose="04020705040A02060702" pitchFamily="82" charset="0"/>
              </a:rPr>
              <a:t> – FH15                                         BACHELOR OF ENGINEERING</a:t>
            </a:r>
          </a:p>
          <a:p>
            <a:pPr algn="l"/>
            <a:r>
              <a:rPr lang="en-IN" dirty="0">
                <a:latin typeface="Algerian" panose="04020705040A02060702" pitchFamily="82" charset="0"/>
              </a:rPr>
              <a:t>4)Pratham </a:t>
            </a:r>
            <a:r>
              <a:rPr lang="en-IN" dirty="0" err="1">
                <a:latin typeface="Algerian" panose="04020705040A02060702" pitchFamily="82" charset="0"/>
              </a:rPr>
              <a:t>vyas</a:t>
            </a:r>
            <a:r>
              <a:rPr lang="en-IN" dirty="0">
                <a:latin typeface="Algerian" panose="04020705040A02060702" pitchFamily="82" charset="0"/>
              </a:rPr>
              <a:t> – fh16                                                             FE-2021-2022</a:t>
            </a:r>
          </a:p>
          <a:p>
            <a:pPr algn="l"/>
            <a:r>
              <a:rPr lang="en-IN" dirty="0">
                <a:latin typeface="Algerian" panose="04020705040A02060702" pitchFamily="82" charset="0"/>
              </a:rPr>
              <a:t>5)Mahesh </a:t>
            </a:r>
            <a:r>
              <a:rPr lang="en-IN" dirty="0" err="1">
                <a:latin typeface="Algerian" panose="04020705040A02060702" pitchFamily="82" charset="0"/>
              </a:rPr>
              <a:t>raut</a:t>
            </a:r>
            <a:r>
              <a:rPr lang="en-IN" dirty="0">
                <a:latin typeface="Algerian" panose="04020705040A02060702" pitchFamily="82" charset="0"/>
              </a:rPr>
              <a:t> – fh17                                                        DR.D.Y.PATIL INSTITUTE OF</a:t>
            </a:r>
          </a:p>
          <a:p>
            <a:pPr algn="l"/>
            <a:r>
              <a:rPr lang="en-IN" dirty="0">
                <a:latin typeface="Algerian" panose="04020705040A02060702" pitchFamily="82" charset="0"/>
              </a:rPr>
              <a:t>6)</a:t>
            </a:r>
            <a:r>
              <a:rPr lang="en-IN" dirty="0" err="1">
                <a:latin typeface="Algerian" panose="04020705040A02060702" pitchFamily="82" charset="0"/>
              </a:rPr>
              <a:t>Suryansh</a:t>
            </a:r>
            <a:r>
              <a:rPr lang="en-IN" dirty="0">
                <a:latin typeface="Algerian" panose="04020705040A02060702" pitchFamily="82" charset="0"/>
              </a:rPr>
              <a:t> </a:t>
            </a:r>
            <a:r>
              <a:rPr lang="en-IN" dirty="0" err="1">
                <a:latin typeface="Algerian" panose="04020705040A02060702" pitchFamily="82" charset="0"/>
              </a:rPr>
              <a:t>sarawat</a:t>
            </a:r>
            <a:r>
              <a:rPr lang="en-IN" dirty="0">
                <a:latin typeface="Algerian" panose="04020705040A02060702" pitchFamily="82" charset="0"/>
              </a:rPr>
              <a:t> – fh18                                              TECHNOLOGY,PIMPRI.</a:t>
            </a:r>
          </a:p>
          <a:p>
            <a:pPr algn="l"/>
            <a:endParaRPr lang="en-IN" dirty="0">
              <a:latin typeface="Algerian" panose="04020705040A02060702" pitchFamily="82" charset="0"/>
            </a:endParaRPr>
          </a:p>
        </p:txBody>
      </p:sp>
    </p:spTree>
    <p:extLst>
      <p:ext uri="{BB962C8B-B14F-4D97-AF65-F5344CB8AC3E}">
        <p14:creationId xmlns:p14="http://schemas.microsoft.com/office/powerpoint/2010/main" val="283450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1572-F760-A866-F2A0-6616121291BE}"/>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E7808DF1-B9F0-96B6-DFCE-1B1344BC2E94}"/>
              </a:ext>
            </a:extLst>
          </p:cNvPr>
          <p:cNvSpPr>
            <a:spLocks noGrp="1"/>
          </p:cNvSpPr>
          <p:nvPr>
            <p:ph idx="1"/>
          </p:nvPr>
        </p:nvSpPr>
        <p:spPr/>
        <p:txBody>
          <a:bodyPr>
            <a:normAutofit fontScale="77500" lnSpcReduction="20000"/>
          </a:bodyPr>
          <a:lstStyle/>
          <a:p>
            <a:r>
              <a:rPr lang="en-US" dirty="0"/>
              <a:t>INTRODUCTION</a:t>
            </a:r>
          </a:p>
          <a:p>
            <a:r>
              <a:rPr lang="en-IN" dirty="0"/>
              <a:t>OBJECTIVES</a:t>
            </a:r>
          </a:p>
          <a:p>
            <a:r>
              <a:rPr lang="en-IN" dirty="0"/>
              <a:t>SPECIFICATIONS</a:t>
            </a:r>
          </a:p>
          <a:p>
            <a:r>
              <a:rPr lang="en-IN" dirty="0"/>
              <a:t>COMPONENTS</a:t>
            </a:r>
          </a:p>
          <a:p>
            <a:r>
              <a:rPr lang="en-IN" dirty="0"/>
              <a:t>CIRCUIT DIAGRAM</a:t>
            </a:r>
          </a:p>
          <a:p>
            <a:r>
              <a:rPr lang="en-IN" dirty="0"/>
              <a:t>METHODOLOGY</a:t>
            </a:r>
          </a:p>
          <a:p>
            <a:r>
              <a:rPr lang="en-IN" dirty="0"/>
              <a:t>PROTOTYPE</a:t>
            </a:r>
          </a:p>
          <a:p>
            <a:r>
              <a:rPr lang="en-IN" dirty="0"/>
              <a:t>ADVANTAGES</a:t>
            </a:r>
          </a:p>
          <a:p>
            <a:r>
              <a:rPr lang="en-IN" dirty="0"/>
              <a:t>CONCLUSION AND FUTURE SCOPE</a:t>
            </a:r>
          </a:p>
          <a:p>
            <a:r>
              <a:rPr lang="en-IN" dirty="0"/>
              <a:t>REFERENCE</a:t>
            </a:r>
          </a:p>
          <a:p>
            <a:endParaRPr lang="en-IN" dirty="0"/>
          </a:p>
        </p:txBody>
      </p:sp>
    </p:spTree>
    <p:extLst>
      <p:ext uri="{BB962C8B-B14F-4D97-AF65-F5344CB8AC3E}">
        <p14:creationId xmlns:p14="http://schemas.microsoft.com/office/powerpoint/2010/main" val="90255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8C1C-CBD1-FC1E-AA19-326A7E8ADBB3}"/>
              </a:ext>
            </a:extLst>
          </p:cNvPr>
          <p:cNvSpPr>
            <a:spLocks noGrp="1"/>
          </p:cNvSpPr>
          <p:nvPr>
            <p:ph type="title"/>
          </p:nvPr>
        </p:nvSpPr>
        <p:spPr/>
        <p:txBody>
          <a:bodyPr/>
          <a:lstStyle/>
          <a:p>
            <a:pPr marL="457200" indent="-457200">
              <a:buFont typeface="Wingdings" panose="05000000000000000000" pitchFamily="2" charset="2"/>
              <a:buChar char="v"/>
            </a:pPr>
            <a:r>
              <a:rPr lang="en-US" dirty="0"/>
              <a:t>Introduction</a:t>
            </a:r>
            <a:endParaRPr lang="en-IN" dirty="0"/>
          </a:p>
        </p:txBody>
      </p:sp>
      <p:sp>
        <p:nvSpPr>
          <p:cNvPr id="3" name="Content Placeholder 2">
            <a:extLst>
              <a:ext uri="{FF2B5EF4-FFF2-40B4-BE49-F238E27FC236}">
                <a16:creationId xmlns:a16="http://schemas.microsoft.com/office/drawing/2014/main" id="{529509E4-0099-0A65-C5AA-F0D638B957B7}"/>
              </a:ext>
            </a:extLst>
          </p:cNvPr>
          <p:cNvSpPr>
            <a:spLocks noGrp="1"/>
          </p:cNvSpPr>
          <p:nvPr>
            <p:ph idx="1"/>
          </p:nvPr>
        </p:nvSpPr>
        <p:spPr>
          <a:xfrm>
            <a:off x="913795" y="2071396"/>
            <a:ext cx="10353762" cy="4018384"/>
          </a:xfrm>
        </p:spPr>
        <p:txBody>
          <a:bodyPr>
            <a:normAutofit/>
          </a:bodyPr>
          <a:lstStyle/>
          <a:p>
            <a:r>
              <a:rPr lang="en-US" sz="2400" dirty="0"/>
              <a:t>The major liability or drawbacks of communication lines comes because of the distortion of electrical lines or lack of generation of electricity as like in remote areas or during disaster or natural calamities. To set back such drawbacks, we need a renewable source of energy which can function round the clock without any disruption. Solar power bank is one of its kind. It works on the power of the sun, converting solar to electrical and helps in charging the cell phones which can be used in communication, and thus, turns to be vital during disasters and power outage.</a:t>
            </a:r>
            <a:endParaRPr lang="en-IN" sz="2400" dirty="0"/>
          </a:p>
        </p:txBody>
      </p:sp>
    </p:spTree>
    <p:extLst>
      <p:ext uri="{BB962C8B-B14F-4D97-AF65-F5344CB8AC3E}">
        <p14:creationId xmlns:p14="http://schemas.microsoft.com/office/powerpoint/2010/main" val="334560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F135-DD87-1EC9-6857-E39BBCF54853}"/>
              </a:ext>
            </a:extLst>
          </p:cNvPr>
          <p:cNvSpPr>
            <a:spLocks noGrp="1"/>
          </p:cNvSpPr>
          <p:nvPr>
            <p:ph type="ctrTitle"/>
          </p:nvPr>
        </p:nvSpPr>
        <p:spPr>
          <a:xfrm>
            <a:off x="1595269" y="369810"/>
            <a:ext cx="9001462" cy="1134900"/>
          </a:xfrm>
        </p:spPr>
        <p:txBody>
          <a:bodyPr/>
          <a:lstStyle/>
          <a:p>
            <a:r>
              <a:rPr lang="en-US" sz="5400" dirty="0"/>
              <a:t>OBJECTIVES</a:t>
            </a:r>
            <a:r>
              <a:rPr lang="en-US" dirty="0"/>
              <a:t>:-</a:t>
            </a:r>
            <a:endParaRPr lang="en-IN" dirty="0"/>
          </a:p>
        </p:txBody>
      </p:sp>
      <p:sp>
        <p:nvSpPr>
          <p:cNvPr id="3" name="Subtitle 2">
            <a:extLst>
              <a:ext uri="{FF2B5EF4-FFF2-40B4-BE49-F238E27FC236}">
                <a16:creationId xmlns:a16="http://schemas.microsoft.com/office/drawing/2014/main" id="{214B181E-8ED1-D71F-87C4-A08755C67432}"/>
              </a:ext>
            </a:extLst>
          </p:cNvPr>
          <p:cNvSpPr>
            <a:spLocks noGrp="1"/>
          </p:cNvSpPr>
          <p:nvPr>
            <p:ph type="subTitle" idx="1"/>
          </p:nvPr>
        </p:nvSpPr>
        <p:spPr>
          <a:xfrm>
            <a:off x="1352201" y="2199189"/>
            <a:ext cx="9001462" cy="3345083"/>
          </a:xfrm>
        </p:spPr>
        <p:txBody>
          <a:bodyPr>
            <a:normAutofit fontScale="92500" lnSpcReduction="10000"/>
          </a:bodyPr>
          <a:lstStyle/>
          <a:p>
            <a:pPr marL="342900" indent="-342900" algn="l">
              <a:buFont typeface="Wingdings" panose="05000000000000000000" pitchFamily="2" charset="2"/>
              <a:buChar char="§"/>
            </a:pPr>
            <a:r>
              <a:rPr lang="en-US" sz="2600" dirty="0"/>
              <a:t>TO STUDY THE BASIC OPERATIONS OF A SOLAR MOBILE CHARGER </a:t>
            </a:r>
          </a:p>
          <a:p>
            <a:pPr marL="342900" indent="-342900" algn="l">
              <a:buFont typeface="Wingdings" panose="05000000000000000000" pitchFamily="2" charset="2"/>
              <a:buChar char="§"/>
            </a:pPr>
            <a:r>
              <a:rPr lang="en-US" sz="2600" dirty="0"/>
              <a:t>TO KNOW THE ADVANTAGES AND LIMITATIONS OF ITS USE </a:t>
            </a:r>
          </a:p>
          <a:p>
            <a:pPr marL="342900" indent="-342900" algn="l">
              <a:buFont typeface="Wingdings" panose="05000000000000000000" pitchFamily="2" charset="2"/>
              <a:buChar char="§"/>
            </a:pPr>
            <a:r>
              <a:rPr lang="en-US" sz="2600" dirty="0"/>
              <a:t>TO KNOW THE FUTURE SCOPE OF THE SOLAR MOBILR CHARGER </a:t>
            </a:r>
          </a:p>
          <a:p>
            <a:pPr marL="342900" indent="-342900" algn="l">
              <a:buFont typeface="Wingdings" panose="05000000000000000000" pitchFamily="2" charset="2"/>
              <a:buChar char="§"/>
            </a:pPr>
            <a:r>
              <a:rPr lang="en-US" sz="2600" dirty="0"/>
              <a:t>MAXIMIZING THE USE OF IT IN DAY-TO-DAY- LIFE </a:t>
            </a:r>
            <a:endParaRPr lang="en-IN" sz="2600" dirty="0"/>
          </a:p>
        </p:txBody>
      </p:sp>
    </p:spTree>
    <p:extLst>
      <p:ext uri="{BB962C8B-B14F-4D97-AF65-F5344CB8AC3E}">
        <p14:creationId xmlns:p14="http://schemas.microsoft.com/office/powerpoint/2010/main" val="179059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7F6F-C624-6CC4-81DE-4B86DE5D687C}"/>
              </a:ext>
            </a:extLst>
          </p:cNvPr>
          <p:cNvSpPr>
            <a:spLocks noGrp="1"/>
          </p:cNvSpPr>
          <p:nvPr>
            <p:ph type="ctrTitle"/>
          </p:nvPr>
        </p:nvSpPr>
        <p:spPr>
          <a:xfrm>
            <a:off x="1595269" y="752355"/>
            <a:ext cx="9001462" cy="1006998"/>
          </a:xfrm>
        </p:spPr>
        <p:txBody>
          <a:bodyPr/>
          <a:lstStyle/>
          <a:p>
            <a:r>
              <a:rPr lang="en-US" dirty="0"/>
              <a:t>Specifications:-</a:t>
            </a:r>
            <a:endParaRPr lang="en-IN" dirty="0"/>
          </a:p>
        </p:txBody>
      </p:sp>
      <p:sp>
        <p:nvSpPr>
          <p:cNvPr id="3" name="Subtitle 2">
            <a:extLst>
              <a:ext uri="{FF2B5EF4-FFF2-40B4-BE49-F238E27FC236}">
                <a16:creationId xmlns:a16="http://schemas.microsoft.com/office/drawing/2014/main" id="{6EF90A81-246B-01F1-49E8-E5B562D35C86}"/>
              </a:ext>
            </a:extLst>
          </p:cNvPr>
          <p:cNvSpPr>
            <a:spLocks noGrp="1"/>
          </p:cNvSpPr>
          <p:nvPr>
            <p:ph type="subTitle" idx="1"/>
          </p:nvPr>
        </p:nvSpPr>
        <p:spPr>
          <a:xfrm>
            <a:off x="1595269" y="1935866"/>
            <a:ext cx="9001462" cy="3162782"/>
          </a:xfrm>
        </p:spPr>
        <p:txBody>
          <a:bodyPr>
            <a:normAutofit fontScale="92500" lnSpcReduction="20000"/>
          </a:bodyPr>
          <a:lstStyle/>
          <a:p>
            <a:pPr algn="l"/>
            <a:r>
              <a:rPr lang="en-US" sz="2800" dirty="0">
                <a:effectLst/>
              </a:rPr>
              <a:t>1)SOLAR PANEL :– 6V, 250MA</a:t>
            </a:r>
          </a:p>
          <a:p>
            <a:pPr algn="l"/>
            <a:r>
              <a:rPr lang="en-US" sz="2800" dirty="0">
                <a:effectLst/>
              </a:rPr>
              <a:t>2)BATTERIES:– 6000MAH, 3.7V LITHIUM ION </a:t>
            </a:r>
          </a:p>
          <a:p>
            <a:pPr algn="l"/>
            <a:r>
              <a:rPr lang="en-US" sz="2800" dirty="0">
                <a:effectLst/>
              </a:rPr>
              <a:t>3)POWER BANK MODULE:- 4.5V, 500 MA</a:t>
            </a:r>
          </a:p>
          <a:p>
            <a:pPr algn="l"/>
            <a:r>
              <a:rPr lang="en-US" sz="2800" dirty="0">
                <a:effectLst/>
              </a:rPr>
              <a:t>4)DIODE</a:t>
            </a:r>
          </a:p>
          <a:p>
            <a:pPr algn="l"/>
            <a:r>
              <a:rPr lang="en-US" sz="2800" dirty="0">
                <a:effectLst/>
              </a:rPr>
              <a:t>5)RESISTOR:- 1.2 KOHM</a:t>
            </a:r>
          </a:p>
          <a:p>
            <a:pPr algn="l"/>
            <a:r>
              <a:rPr lang="en-US" sz="2800" dirty="0">
                <a:effectLst/>
              </a:rPr>
              <a:t>6)LED</a:t>
            </a:r>
          </a:p>
          <a:p>
            <a:pPr algn="l"/>
            <a:endParaRPr lang="en-US" sz="2800" dirty="0">
              <a:effectLst/>
            </a:endParaRPr>
          </a:p>
          <a:p>
            <a:pPr algn="l"/>
            <a:endParaRPr lang="en-US" dirty="0"/>
          </a:p>
          <a:p>
            <a:endParaRPr lang="en-IN" dirty="0"/>
          </a:p>
        </p:txBody>
      </p:sp>
    </p:spTree>
    <p:extLst>
      <p:ext uri="{BB962C8B-B14F-4D97-AF65-F5344CB8AC3E}">
        <p14:creationId xmlns:p14="http://schemas.microsoft.com/office/powerpoint/2010/main" val="144472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F425-665F-D88A-CF34-F8B57142394A}"/>
              </a:ext>
            </a:extLst>
          </p:cNvPr>
          <p:cNvSpPr>
            <a:spLocks noGrp="1"/>
          </p:cNvSpPr>
          <p:nvPr>
            <p:ph type="title"/>
          </p:nvPr>
        </p:nvSpPr>
        <p:spPr>
          <a:xfrm>
            <a:off x="917227" y="177282"/>
            <a:ext cx="5929773" cy="1017036"/>
          </a:xfrm>
        </p:spPr>
        <p:txBody>
          <a:bodyPr>
            <a:normAutofit/>
          </a:bodyPr>
          <a:lstStyle/>
          <a:p>
            <a:pPr algn="just"/>
            <a:r>
              <a:rPr lang="en-US" sz="2600" dirty="0"/>
              <a:t>Components</a:t>
            </a:r>
            <a:r>
              <a:rPr lang="en-US" sz="1600" dirty="0"/>
              <a:t>:-</a:t>
            </a:r>
            <a:br>
              <a:rPr lang="en-US" sz="1600" dirty="0"/>
            </a:br>
            <a:br>
              <a:rPr lang="en-US" sz="1600" dirty="0"/>
            </a:br>
            <a:r>
              <a:rPr lang="en-US" sz="2000" dirty="0"/>
              <a:t>DC</a:t>
            </a:r>
            <a:r>
              <a:rPr lang="en-US" sz="1600" dirty="0"/>
              <a:t> </a:t>
            </a:r>
            <a:r>
              <a:rPr lang="en-US" sz="2000" dirty="0"/>
              <a:t>Battery:-</a:t>
            </a:r>
            <a:endParaRPr lang="en-IN" sz="2000" dirty="0"/>
          </a:p>
        </p:txBody>
      </p:sp>
      <p:sp>
        <p:nvSpPr>
          <p:cNvPr id="3" name="Picture Placeholder 2">
            <a:extLst>
              <a:ext uri="{FF2B5EF4-FFF2-40B4-BE49-F238E27FC236}">
                <a16:creationId xmlns:a16="http://schemas.microsoft.com/office/drawing/2014/main" id="{9298612B-2600-1137-E3EA-67BC7FD2E9B8}"/>
              </a:ext>
            </a:extLst>
          </p:cNvPr>
          <p:cNvSpPr>
            <a:spLocks noGrp="1"/>
          </p:cNvSpPr>
          <p:nvPr>
            <p:ph type="pic" idx="1"/>
          </p:nvPr>
        </p:nvSpPr>
        <p:spPr>
          <a:xfrm>
            <a:off x="8313575" y="1663950"/>
            <a:ext cx="2702485" cy="3337258"/>
          </a:xfrm>
        </p:spPr>
      </p:sp>
      <p:sp>
        <p:nvSpPr>
          <p:cNvPr id="4" name="Text Placeholder 3">
            <a:extLst>
              <a:ext uri="{FF2B5EF4-FFF2-40B4-BE49-F238E27FC236}">
                <a16:creationId xmlns:a16="http://schemas.microsoft.com/office/drawing/2014/main" id="{6174D9F8-0A0B-12F9-87EB-34C8CD8C1D9E}"/>
              </a:ext>
            </a:extLst>
          </p:cNvPr>
          <p:cNvSpPr>
            <a:spLocks noGrp="1"/>
          </p:cNvSpPr>
          <p:nvPr>
            <p:ph type="body" sz="half" idx="2"/>
          </p:nvPr>
        </p:nvSpPr>
        <p:spPr/>
        <p:txBody>
          <a:bodyPr/>
          <a:lstStyle/>
          <a:p>
            <a:endParaRPr lang="en-IN" dirty="0"/>
          </a:p>
        </p:txBody>
      </p:sp>
      <p:pic>
        <p:nvPicPr>
          <p:cNvPr id="6" name="Picture 5">
            <a:extLst>
              <a:ext uri="{FF2B5EF4-FFF2-40B4-BE49-F238E27FC236}">
                <a16:creationId xmlns:a16="http://schemas.microsoft.com/office/drawing/2014/main" id="{6E925512-5F6A-A213-BCCA-E24B70939707}"/>
              </a:ext>
            </a:extLst>
          </p:cNvPr>
          <p:cNvPicPr>
            <a:picLocks noChangeAspect="1"/>
          </p:cNvPicPr>
          <p:nvPr/>
        </p:nvPicPr>
        <p:blipFill>
          <a:blip r:embed="rId2"/>
          <a:stretch>
            <a:fillRect/>
          </a:stretch>
        </p:blipFill>
        <p:spPr>
          <a:xfrm>
            <a:off x="7778727" y="1408922"/>
            <a:ext cx="3499479" cy="4764842"/>
          </a:xfrm>
          <a:prstGeom prst="rect">
            <a:avLst/>
          </a:prstGeom>
        </p:spPr>
      </p:pic>
      <p:pic>
        <p:nvPicPr>
          <p:cNvPr id="8" name="Picture 7">
            <a:extLst>
              <a:ext uri="{FF2B5EF4-FFF2-40B4-BE49-F238E27FC236}">
                <a16:creationId xmlns:a16="http://schemas.microsoft.com/office/drawing/2014/main" id="{952E255A-961C-9F4C-F3DF-264B01D25EB1}"/>
              </a:ext>
            </a:extLst>
          </p:cNvPr>
          <p:cNvPicPr>
            <a:picLocks noChangeAspect="1"/>
          </p:cNvPicPr>
          <p:nvPr/>
        </p:nvPicPr>
        <p:blipFill>
          <a:blip r:embed="rId3"/>
          <a:stretch>
            <a:fillRect/>
          </a:stretch>
        </p:blipFill>
        <p:spPr>
          <a:xfrm>
            <a:off x="913794" y="1408922"/>
            <a:ext cx="5934950" cy="5019870"/>
          </a:xfrm>
          <a:prstGeom prst="rect">
            <a:avLst/>
          </a:prstGeom>
        </p:spPr>
      </p:pic>
    </p:spTree>
    <p:extLst>
      <p:ext uri="{BB962C8B-B14F-4D97-AF65-F5344CB8AC3E}">
        <p14:creationId xmlns:p14="http://schemas.microsoft.com/office/powerpoint/2010/main" val="157542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CFD2-CDD6-9AA4-4DA5-F7207D87EA7C}"/>
              </a:ext>
            </a:extLst>
          </p:cNvPr>
          <p:cNvSpPr>
            <a:spLocks noGrp="1"/>
          </p:cNvSpPr>
          <p:nvPr>
            <p:ph type="title"/>
          </p:nvPr>
        </p:nvSpPr>
        <p:spPr>
          <a:xfrm>
            <a:off x="913795" y="609600"/>
            <a:ext cx="10353761" cy="45719"/>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10136AF5-2ACD-01DF-C48A-E3D845C34BD7}"/>
              </a:ext>
            </a:extLst>
          </p:cNvPr>
          <p:cNvSpPr>
            <a:spLocks noGrp="1"/>
          </p:cNvSpPr>
          <p:nvPr>
            <p:ph type="body" idx="1"/>
          </p:nvPr>
        </p:nvSpPr>
        <p:spPr>
          <a:xfrm>
            <a:off x="1178099" y="2396230"/>
            <a:ext cx="4879199" cy="823912"/>
          </a:xfrm>
        </p:spPr>
        <p:txBody>
          <a:bodyPr/>
          <a:lstStyle/>
          <a:p>
            <a:r>
              <a:rPr lang="en-US" dirty="0"/>
              <a:t>Power Bank Module:-</a:t>
            </a:r>
            <a:endParaRPr lang="en-IN" dirty="0"/>
          </a:p>
        </p:txBody>
      </p:sp>
      <p:sp>
        <p:nvSpPr>
          <p:cNvPr id="4" name="Content Placeholder 3">
            <a:extLst>
              <a:ext uri="{FF2B5EF4-FFF2-40B4-BE49-F238E27FC236}">
                <a16:creationId xmlns:a16="http://schemas.microsoft.com/office/drawing/2014/main" id="{E4B23631-69FF-6ED4-5156-A3853FBE913F}"/>
              </a:ext>
            </a:extLst>
          </p:cNvPr>
          <p:cNvSpPr>
            <a:spLocks noGrp="1"/>
          </p:cNvSpPr>
          <p:nvPr>
            <p:ph sz="half" idx="2"/>
          </p:nvPr>
        </p:nvSpPr>
        <p:spPr>
          <a:xfrm>
            <a:off x="913795" y="3220142"/>
            <a:ext cx="5107208" cy="2571058"/>
          </a:xfrm>
        </p:spPr>
        <p:txBody>
          <a:bodyPr/>
          <a:lstStyle/>
          <a:p>
            <a:r>
              <a:rPr lang="en-US" dirty="0"/>
              <a:t>Power Bank Module is a super mini power bank mainboard compatible with 3.7V-4.2V li-ion battery.</a:t>
            </a:r>
            <a:endParaRPr lang="en-IN" dirty="0"/>
          </a:p>
        </p:txBody>
      </p:sp>
      <p:sp>
        <p:nvSpPr>
          <p:cNvPr id="5" name="Text Placeholder 4">
            <a:extLst>
              <a:ext uri="{FF2B5EF4-FFF2-40B4-BE49-F238E27FC236}">
                <a16:creationId xmlns:a16="http://schemas.microsoft.com/office/drawing/2014/main" id="{B20E72E9-48FC-1D89-43BB-E7978D81AF90}"/>
              </a:ext>
            </a:extLst>
          </p:cNvPr>
          <p:cNvSpPr>
            <a:spLocks noGrp="1"/>
          </p:cNvSpPr>
          <p:nvPr>
            <p:ph type="body" sz="quarter" idx="3"/>
          </p:nvPr>
        </p:nvSpPr>
        <p:spPr>
          <a:xfrm>
            <a:off x="6402003" y="2396229"/>
            <a:ext cx="4865554" cy="823911"/>
          </a:xfrm>
        </p:spPr>
        <p:txBody>
          <a:bodyPr/>
          <a:lstStyle/>
          <a:p>
            <a:r>
              <a:rPr lang="en-US" dirty="0"/>
              <a:t>Solar Panel:-</a:t>
            </a:r>
            <a:endParaRPr lang="en-IN" dirty="0"/>
          </a:p>
        </p:txBody>
      </p:sp>
      <p:sp>
        <p:nvSpPr>
          <p:cNvPr id="6" name="Content Placeholder 5">
            <a:extLst>
              <a:ext uri="{FF2B5EF4-FFF2-40B4-BE49-F238E27FC236}">
                <a16:creationId xmlns:a16="http://schemas.microsoft.com/office/drawing/2014/main" id="{11EC8EA9-DA42-A3AB-69EE-6C06D4A36FCE}"/>
              </a:ext>
            </a:extLst>
          </p:cNvPr>
          <p:cNvSpPr>
            <a:spLocks noGrp="1"/>
          </p:cNvSpPr>
          <p:nvPr>
            <p:ph sz="quarter" idx="4"/>
          </p:nvPr>
        </p:nvSpPr>
        <p:spPr>
          <a:xfrm>
            <a:off x="6172200" y="3429000"/>
            <a:ext cx="5095357" cy="2362200"/>
          </a:xfrm>
        </p:spPr>
        <p:txBody>
          <a:bodyPr/>
          <a:lstStyle/>
          <a:p>
            <a:r>
              <a:rPr lang="en-US" dirty="0"/>
              <a:t>Solar panel are those devices which are used to absorb the sun's rays to convert them into electricity or heat.</a:t>
            </a:r>
            <a:endParaRPr lang="en-IN" dirty="0"/>
          </a:p>
        </p:txBody>
      </p:sp>
      <p:pic>
        <p:nvPicPr>
          <p:cNvPr id="8" name="Picture 7">
            <a:extLst>
              <a:ext uri="{FF2B5EF4-FFF2-40B4-BE49-F238E27FC236}">
                <a16:creationId xmlns:a16="http://schemas.microsoft.com/office/drawing/2014/main" id="{384F93BA-4B72-B290-8DD9-EBE69D248903}"/>
              </a:ext>
            </a:extLst>
          </p:cNvPr>
          <p:cNvPicPr>
            <a:picLocks noChangeAspect="1"/>
          </p:cNvPicPr>
          <p:nvPr/>
        </p:nvPicPr>
        <p:blipFill>
          <a:blip r:embed="rId2"/>
          <a:stretch>
            <a:fillRect/>
          </a:stretch>
        </p:blipFill>
        <p:spPr>
          <a:xfrm>
            <a:off x="1534399" y="609600"/>
            <a:ext cx="3336181" cy="2095500"/>
          </a:xfrm>
          <a:prstGeom prst="rect">
            <a:avLst/>
          </a:prstGeom>
        </p:spPr>
      </p:pic>
      <p:pic>
        <p:nvPicPr>
          <p:cNvPr id="10" name="Picture 9">
            <a:extLst>
              <a:ext uri="{FF2B5EF4-FFF2-40B4-BE49-F238E27FC236}">
                <a16:creationId xmlns:a16="http://schemas.microsoft.com/office/drawing/2014/main" id="{421E3CC7-C8DE-C5E7-CA25-1DADA5E5F54D}"/>
              </a:ext>
            </a:extLst>
          </p:cNvPr>
          <p:cNvPicPr>
            <a:picLocks noChangeAspect="1"/>
          </p:cNvPicPr>
          <p:nvPr/>
        </p:nvPicPr>
        <p:blipFill>
          <a:blip r:embed="rId3"/>
          <a:stretch>
            <a:fillRect/>
          </a:stretch>
        </p:blipFill>
        <p:spPr>
          <a:xfrm>
            <a:off x="6503437" y="575696"/>
            <a:ext cx="3820181" cy="2129404"/>
          </a:xfrm>
          <a:prstGeom prst="rect">
            <a:avLst/>
          </a:prstGeom>
        </p:spPr>
      </p:pic>
    </p:spTree>
    <p:extLst>
      <p:ext uri="{BB962C8B-B14F-4D97-AF65-F5344CB8AC3E}">
        <p14:creationId xmlns:p14="http://schemas.microsoft.com/office/powerpoint/2010/main" val="1324083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82BD-256B-307E-CD9D-49AF9E5A9DBC}"/>
              </a:ext>
            </a:extLst>
          </p:cNvPr>
          <p:cNvSpPr>
            <a:spLocks noGrp="1"/>
          </p:cNvSpPr>
          <p:nvPr>
            <p:ph type="title"/>
          </p:nvPr>
        </p:nvSpPr>
        <p:spPr>
          <a:xfrm flipV="1">
            <a:off x="913795" y="563881"/>
            <a:ext cx="10353761" cy="45719"/>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A4CB7513-F43E-CBB1-BF02-497A90614B17}"/>
              </a:ext>
            </a:extLst>
          </p:cNvPr>
          <p:cNvSpPr>
            <a:spLocks noGrp="1"/>
          </p:cNvSpPr>
          <p:nvPr>
            <p:ph type="body" idx="1"/>
          </p:nvPr>
        </p:nvSpPr>
        <p:spPr>
          <a:xfrm>
            <a:off x="1141804" y="3074227"/>
            <a:ext cx="4879199" cy="1637731"/>
          </a:xfrm>
        </p:spPr>
        <p:txBody>
          <a:bodyPr>
            <a:noAutofit/>
          </a:bodyPr>
          <a:lstStyle/>
          <a:p>
            <a:r>
              <a:rPr lang="en-US" sz="2600" dirty="0"/>
              <a:t>Resistor:-</a:t>
            </a:r>
          </a:p>
          <a:p>
            <a:r>
              <a:rPr lang="en-US" sz="1800" dirty="0"/>
              <a:t>A resistor is a passive two-terminal electrical component that implements electrical resistance as a circuit element</a:t>
            </a:r>
            <a:endParaRPr lang="en-IN" sz="1800" dirty="0"/>
          </a:p>
        </p:txBody>
      </p:sp>
      <p:pic>
        <p:nvPicPr>
          <p:cNvPr id="8" name="Content Placeholder 7">
            <a:extLst>
              <a:ext uri="{FF2B5EF4-FFF2-40B4-BE49-F238E27FC236}">
                <a16:creationId xmlns:a16="http://schemas.microsoft.com/office/drawing/2014/main" id="{03DEE9D6-1D4F-F52B-D460-9F61D7FB9C59}"/>
              </a:ext>
            </a:extLst>
          </p:cNvPr>
          <p:cNvPicPr>
            <a:picLocks noGrp="1" noChangeAspect="1"/>
          </p:cNvPicPr>
          <p:nvPr>
            <p:ph sz="half" idx="2"/>
          </p:nvPr>
        </p:nvPicPr>
        <p:blipFill>
          <a:blip r:embed="rId2"/>
          <a:stretch>
            <a:fillRect/>
          </a:stretch>
        </p:blipFill>
        <p:spPr>
          <a:xfrm>
            <a:off x="912813" y="476341"/>
            <a:ext cx="5106988" cy="2510347"/>
          </a:xfrm>
        </p:spPr>
      </p:pic>
      <p:sp>
        <p:nvSpPr>
          <p:cNvPr id="5" name="Text Placeholder 4">
            <a:extLst>
              <a:ext uri="{FF2B5EF4-FFF2-40B4-BE49-F238E27FC236}">
                <a16:creationId xmlns:a16="http://schemas.microsoft.com/office/drawing/2014/main" id="{DC6C165F-CB57-1ED2-87A5-66A466EDE17D}"/>
              </a:ext>
            </a:extLst>
          </p:cNvPr>
          <p:cNvSpPr>
            <a:spLocks noGrp="1"/>
          </p:cNvSpPr>
          <p:nvPr>
            <p:ph type="body" sz="quarter" idx="3"/>
          </p:nvPr>
        </p:nvSpPr>
        <p:spPr/>
        <p:txBody>
          <a:bodyPr>
            <a:normAutofit fontScale="25000" lnSpcReduction="20000"/>
          </a:bodyPr>
          <a:lstStyle/>
          <a:p>
            <a:r>
              <a:rPr lang="en-US" dirty="0"/>
              <a:t>Diode</a:t>
            </a:r>
            <a:endParaRPr lang="en-IN" dirty="0"/>
          </a:p>
        </p:txBody>
      </p:sp>
      <p:sp>
        <p:nvSpPr>
          <p:cNvPr id="6" name="Content Placeholder 5">
            <a:extLst>
              <a:ext uri="{FF2B5EF4-FFF2-40B4-BE49-F238E27FC236}">
                <a16:creationId xmlns:a16="http://schemas.microsoft.com/office/drawing/2014/main" id="{F491A0F1-77EE-570F-6630-D1AE05C6C2BE}"/>
              </a:ext>
            </a:extLst>
          </p:cNvPr>
          <p:cNvSpPr>
            <a:spLocks noGrp="1"/>
          </p:cNvSpPr>
          <p:nvPr>
            <p:ph sz="quarter" idx="4"/>
          </p:nvPr>
        </p:nvSpPr>
        <p:spPr/>
        <p:txBody>
          <a:bodyPr>
            <a:normAutofit/>
          </a:bodyPr>
          <a:lstStyle/>
          <a:p>
            <a:r>
              <a:rPr lang="en-US" sz="2600" b="1" dirty="0" err="1"/>
              <a:t>Diod</a:t>
            </a:r>
            <a:r>
              <a:rPr lang="en-IN" sz="2600" b="1" dirty="0"/>
              <a:t>e:-</a:t>
            </a:r>
          </a:p>
          <a:p>
            <a:r>
              <a:rPr lang="en-US" sz="1800" b="1" dirty="0"/>
              <a:t>Diode is an electrical component that allows the flow of current in only one direction.</a:t>
            </a:r>
          </a:p>
        </p:txBody>
      </p:sp>
      <p:pic>
        <p:nvPicPr>
          <p:cNvPr id="10" name="Picture 9">
            <a:extLst>
              <a:ext uri="{FF2B5EF4-FFF2-40B4-BE49-F238E27FC236}">
                <a16:creationId xmlns:a16="http://schemas.microsoft.com/office/drawing/2014/main" id="{103FA84F-E782-0926-2CFD-FF41E25392CC}"/>
              </a:ext>
            </a:extLst>
          </p:cNvPr>
          <p:cNvPicPr>
            <a:picLocks noChangeAspect="1"/>
          </p:cNvPicPr>
          <p:nvPr/>
        </p:nvPicPr>
        <p:blipFill>
          <a:blip r:embed="rId3"/>
          <a:stretch>
            <a:fillRect/>
          </a:stretch>
        </p:blipFill>
        <p:spPr>
          <a:xfrm>
            <a:off x="6662057" y="522062"/>
            <a:ext cx="4217437" cy="2318204"/>
          </a:xfrm>
          <a:prstGeom prst="rect">
            <a:avLst/>
          </a:prstGeom>
        </p:spPr>
      </p:pic>
    </p:spTree>
    <p:extLst>
      <p:ext uri="{BB962C8B-B14F-4D97-AF65-F5344CB8AC3E}">
        <p14:creationId xmlns:p14="http://schemas.microsoft.com/office/powerpoint/2010/main" val="2043497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
  <TotalTime>292</TotalTime>
  <Words>1255</Words>
  <Application>Microsoft Office PowerPoint</Application>
  <PresentationFormat>Widescreen</PresentationFormat>
  <Paragraphs>75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Damask</vt:lpstr>
      <vt:lpstr>   solar power bank</vt:lpstr>
      <vt:lpstr>Pbl project on Solar power bank</vt:lpstr>
      <vt:lpstr>CONTENTS:-</vt:lpstr>
      <vt:lpstr>Introduction</vt:lpstr>
      <vt:lpstr>OBJECTIVES:-</vt:lpstr>
      <vt:lpstr>Specifications:-</vt:lpstr>
      <vt:lpstr>Components:-  DC Battery:-</vt:lpstr>
      <vt:lpstr>PowerPoint Presentation</vt:lpstr>
      <vt:lpstr>PowerPoint Presentation</vt:lpstr>
      <vt:lpstr>CIRCUIT DIAGRAM</vt:lpstr>
      <vt:lpstr>Methodology</vt:lpstr>
      <vt:lpstr>PowerPoint Presentation</vt:lpstr>
      <vt:lpstr>Prototype</vt:lpstr>
      <vt:lpstr>Advantages</vt:lpstr>
      <vt:lpstr>Conclusion &amp; future scope</vt:lpstr>
      <vt:lpstr>Refrences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power  bank</dc:title>
  <dc:creator>Mahesh Raut</dc:creator>
  <cp:lastModifiedBy>917758975032</cp:lastModifiedBy>
  <cp:revision>3</cp:revision>
  <dcterms:created xsi:type="dcterms:W3CDTF">2022-07-20T05:55:50Z</dcterms:created>
  <dcterms:modified xsi:type="dcterms:W3CDTF">2022-07-29T06:40:05Z</dcterms:modified>
</cp:coreProperties>
</file>