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oto Sans Symbol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2D21E2-34A2-4356-AE51-4EC5DC7E56D9}">
  <a:tblStyle styleId="{D72D21E2-34A2-4356-AE51-4EC5DC7E56D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otoSansSymbols-regular.fntdata"/><Relationship Id="rId25" Type="http://schemas.openxmlformats.org/officeDocument/2006/relationships/slide" Target="slides/slide19.xml"/><Relationship Id="rId27" Type="http://schemas.openxmlformats.org/officeDocument/2006/relationships/font" Target="fonts/NotoSansSymbol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d33144a1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d33144a1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d33144a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d33144a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d0e91440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d0e91440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d0e91440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d0e91440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d33144a1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ed33144a1d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d33144a1d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ed33144a1d_0_2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d33144a1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ed33144a1d_0_2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d33144a1d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ed33144a1d_0_3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d33144a1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d33144a1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a80e7057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a80e7057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ed33144a1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ed33144a1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ecf714b25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ecf714b25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cf714b25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cf714b25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d0e9144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d0e9144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d33144a1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d33144a1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d0e91440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d0e91440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d0e91440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d0e91440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d33144a1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d33144a1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389125" y="0"/>
            <a:ext cx="6678600" cy="175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280">
                <a:solidFill>
                  <a:srgbClr val="00FFFF"/>
                </a:solidFill>
                <a:latin typeface="Times New Roman"/>
                <a:ea typeface="Times New Roman"/>
                <a:cs typeface="Times New Roman"/>
                <a:sym typeface="Times New Roman"/>
              </a:rPr>
              <a:t>ENCRYPTION &amp; DECRYPTION THROUGH TRIANGULAR ENCRYPTION (TE) TECHNIQUE</a:t>
            </a:r>
            <a:endParaRPr b="1" sz="3280">
              <a:solidFill>
                <a:srgbClr val="00FFFF"/>
              </a:solidFill>
              <a:latin typeface="Times New Roman"/>
              <a:ea typeface="Times New Roman"/>
              <a:cs typeface="Times New Roman"/>
              <a:sym typeface="Times New Roman"/>
            </a:endParaRPr>
          </a:p>
        </p:txBody>
      </p:sp>
      <p:sp>
        <p:nvSpPr>
          <p:cNvPr id="55" name="Google Shape;55;p13"/>
          <p:cNvSpPr txBox="1"/>
          <p:nvPr>
            <p:ph idx="1" type="subTitle"/>
          </p:nvPr>
        </p:nvSpPr>
        <p:spPr>
          <a:xfrm>
            <a:off x="3554600" y="1888375"/>
            <a:ext cx="4678200" cy="1119600"/>
          </a:xfrm>
          <a:prstGeom prst="rect">
            <a:avLst/>
          </a:prstGeom>
        </p:spPr>
        <p:txBody>
          <a:bodyPr anchorCtr="0" anchor="t" bIns="91425" lIns="91425" spcFirstLastPara="1" rIns="91425" wrap="square" tIns="91425">
            <a:normAutofit fontScale="70000" lnSpcReduction="20000"/>
          </a:bodyPr>
          <a:lstStyle/>
          <a:p>
            <a:pPr indent="0" lvl="0" marL="0" rtl="0" algn="ctr">
              <a:lnSpc>
                <a:spcPct val="150000"/>
              </a:lnSpc>
              <a:spcBef>
                <a:spcPts val="0"/>
              </a:spcBef>
              <a:spcAft>
                <a:spcPts val="0"/>
              </a:spcAft>
              <a:buNone/>
            </a:pPr>
            <a:r>
              <a:rPr b="1" lang="en" sz="2348">
                <a:solidFill>
                  <a:srgbClr val="00FFFF"/>
                </a:solidFill>
                <a:latin typeface="Times New Roman"/>
                <a:ea typeface="Times New Roman"/>
                <a:cs typeface="Times New Roman"/>
                <a:sym typeface="Times New Roman"/>
              </a:rPr>
              <a:t>Presented by</a:t>
            </a:r>
            <a:endParaRPr b="1" sz="2348">
              <a:solidFill>
                <a:srgbClr val="00FFFF"/>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en" sz="2486">
                <a:solidFill>
                  <a:schemeClr val="accent6"/>
                </a:solidFill>
                <a:latin typeface="Times New Roman"/>
                <a:ea typeface="Times New Roman"/>
                <a:cs typeface="Times New Roman"/>
                <a:sym typeface="Times New Roman"/>
              </a:rPr>
              <a:t>ADITYA DAS (MTECH CSE)</a:t>
            </a:r>
            <a:endParaRPr b="1" sz="2486">
              <a:solidFill>
                <a:schemeClr val="accent6"/>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en" sz="2486">
                <a:solidFill>
                  <a:schemeClr val="accent6"/>
                </a:solidFill>
                <a:latin typeface="Times New Roman"/>
                <a:ea typeface="Times New Roman"/>
                <a:cs typeface="Times New Roman"/>
                <a:sym typeface="Times New Roman"/>
              </a:rPr>
              <a:t>Roll 90/CSE  No.: 230001</a:t>
            </a:r>
            <a:endParaRPr b="1" sz="2486">
              <a:solidFill>
                <a:schemeClr val="accent6"/>
              </a:solidFill>
              <a:latin typeface="Times New Roman"/>
              <a:ea typeface="Times New Roman"/>
              <a:cs typeface="Times New Roman"/>
              <a:sym typeface="Times New Roman"/>
            </a:endParaRPr>
          </a:p>
        </p:txBody>
      </p:sp>
      <p:sp>
        <p:nvSpPr>
          <p:cNvPr id="56" name="Google Shape;56;p13"/>
          <p:cNvSpPr txBox="1"/>
          <p:nvPr>
            <p:ph idx="1" type="subTitle"/>
          </p:nvPr>
        </p:nvSpPr>
        <p:spPr>
          <a:xfrm>
            <a:off x="3352700" y="3145275"/>
            <a:ext cx="4880100" cy="9987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sz="2348">
                <a:solidFill>
                  <a:srgbClr val="00FFFF"/>
                </a:solidFill>
                <a:latin typeface="Times New Roman"/>
                <a:ea typeface="Times New Roman"/>
                <a:cs typeface="Times New Roman"/>
                <a:sym typeface="Times New Roman"/>
              </a:rPr>
              <a:t>Under the Supervision of</a:t>
            </a:r>
            <a:endParaRPr b="1" sz="2348">
              <a:solidFill>
                <a:srgbClr val="00FFFF"/>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2348">
              <a:solidFill>
                <a:srgbClr val="00FFFF"/>
              </a:solidFill>
              <a:latin typeface="Times New Roman"/>
              <a:ea typeface="Times New Roman"/>
              <a:cs typeface="Times New Roman"/>
              <a:sym typeface="Times New Roman"/>
            </a:endParaRPr>
          </a:p>
          <a:p>
            <a:pPr indent="0" lvl="0" marL="0" rtl="0" algn="ctr">
              <a:spcBef>
                <a:spcPts val="0"/>
              </a:spcBef>
              <a:spcAft>
                <a:spcPts val="0"/>
              </a:spcAft>
              <a:buNone/>
            </a:pPr>
            <a:r>
              <a:rPr b="1" lang="en" sz="2348">
                <a:solidFill>
                  <a:schemeClr val="accent6"/>
                </a:solidFill>
                <a:latin typeface="Times New Roman"/>
                <a:ea typeface="Times New Roman"/>
                <a:cs typeface="Times New Roman"/>
                <a:sym typeface="Times New Roman"/>
              </a:rPr>
              <a:t>Prof.(Dr.) JYOTSNA KUMAR MANDAL</a:t>
            </a:r>
            <a:endParaRPr>
              <a:solidFill>
                <a:srgbClr val="FFFFFF"/>
              </a:solidFill>
              <a:latin typeface="Times New Roman"/>
              <a:ea typeface="Times New Roman"/>
              <a:cs typeface="Times New Roman"/>
              <a:sym typeface="Times New Roman"/>
            </a:endParaRPr>
          </a:p>
        </p:txBody>
      </p:sp>
      <p:sp>
        <p:nvSpPr>
          <p:cNvPr id="57" name="Google Shape;57;p13"/>
          <p:cNvSpPr txBox="1"/>
          <p:nvPr>
            <p:ph idx="1" type="subTitle"/>
          </p:nvPr>
        </p:nvSpPr>
        <p:spPr>
          <a:xfrm>
            <a:off x="1246800" y="4275825"/>
            <a:ext cx="6879000" cy="836700"/>
          </a:xfrm>
          <a:prstGeom prst="rect">
            <a:avLst/>
          </a:prstGeom>
        </p:spPr>
        <p:txBody>
          <a:bodyPr anchorCtr="0" anchor="t" bIns="91425" lIns="91425" spcFirstLastPara="1" rIns="91425" wrap="square" tIns="91425">
            <a:normAutofit lnSpcReduction="10000"/>
          </a:bodyPr>
          <a:lstStyle/>
          <a:p>
            <a:pPr indent="0" lvl="0" marL="0" rtl="0" algn="ctr">
              <a:lnSpc>
                <a:spcPct val="90000"/>
              </a:lnSpc>
              <a:spcBef>
                <a:spcPts val="0"/>
              </a:spcBef>
              <a:spcAft>
                <a:spcPts val="0"/>
              </a:spcAft>
              <a:buNone/>
            </a:pPr>
            <a:r>
              <a:rPr b="1" lang="en" sz="1700">
                <a:solidFill>
                  <a:srgbClr val="00FFFF"/>
                </a:solidFill>
                <a:latin typeface="Times New Roman"/>
                <a:ea typeface="Times New Roman"/>
                <a:cs typeface="Times New Roman"/>
                <a:sym typeface="Times New Roman"/>
              </a:rPr>
              <a:t>DEPARTMENT OF COMPUTER SCIENCE AND ENGINEERING</a:t>
            </a:r>
            <a:endParaRPr b="1" sz="1700">
              <a:solidFill>
                <a:srgbClr val="00FFFF"/>
              </a:solidFill>
              <a:latin typeface="Times New Roman"/>
              <a:ea typeface="Times New Roman"/>
              <a:cs typeface="Times New Roman"/>
              <a:sym typeface="Times New Roman"/>
            </a:endParaRPr>
          </a:p>
          <a:p>
            <a:pPr indent="0" lvl="0" marL="0" rtl="0" algn="ctr">
              <a:lnSpc>
                <a:spcPct val="90000"/>
              </a:lnSpc>
              <a:spcBef>
                <a:spcPts val="0"/>
              </a:spcBef>
              <a:spcAft>
                <a:spcPts val="0"/>
              </a:spcAft>
              <a:buNone/>
            </a:pPr>
            <a:r>
              <a:t/>
            </a:r>
            <a:endParaRPr b="1" sz="1700">
              <a:solidFill>
                <a:srgbClr val="00FFFF"/>
              </a:solidFill>
              <a:latin typeface="Times New Roman"/>
              <a:ea typeface="Times New Roman"/>
              <a:cs typeface="Times New Roman"/>
              <a:sym typeface="Times New Roman"/>
            </a:endParaRPr>
          </a:p>
          <a:p>
            <a:pPr indent="0" lvl="0" marL="0" rtl="0" algn="ctr">
              <a:lnSpc>
                <a:spcPct val="90000"/>
              </a:lnSpc>
              <a:spcBef>
                <a:spcPts val="0"/>
              </a:spcBef>
              <a:spcAft>
                <a:spcPts val="0"/>
              </a:spcAft>
              <a:buNone/>
            </a:pPr>
            <a:r>
              <a:rPr b="1" lang="en" sz="1700">
                <a:solidFill>
                  <a:srgbClr val="00FFFF"/>
                </a:solidFill>
                <a:latin typeface="Times New Roman"/>
                <a:ea typeface="Times New Roman"/>
                <a:cs typeface="Times New Roman"/>
                <a:sym typeface="Times New Roman"/>
              </a:rPr>
              <a:t>UNIVERSITY OF KALYANI</a:t>
            </a:r>
            <a:endParaRPr b="1" sz="1700">
              <a:solidFill>
                <a:srgbClr val="00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subTitle"/>
          </p:nvPr>
        </p:nvSpPr>
        <p:spPr>
          <a:xfrm>
            <a:off x="1763875" y="156300"/>
            <a:ext cx="5994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DECRYPTION</a:t>
            </a:r>
            <a:endParaRPr b="1">
              <a:latin typeface="Times New Roman"/>
              <a:ea typeface="Times New Roman"/>
              <a:cs typeface="Times New Roman"/>
              <a:sym typeface="Times New Roman"/>
            </a:endParaRPr>
          </a:p>
        </p:txBody>
      </p:sp>
      <p:sp>
        <p:nvSpPr>
          <p:cNvPr id="122" name="Google Shape;122;p22"/>
          <p:cNvSpPr txBox="1"/>
          <p:nvPr>
            <p:ph idx="1" type="subTitle"/>
          </p:nvPr>
        </p:nvSpPr>
        <p:spPr>
          <a:xfrm>
            <a:off x="327450" y="1225325"/>
            <a:ext cx="8572800" cy="37296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latin typeface="Times New Roman"/>
                <a:ea typeface="Times New Roman"/>
                <a:cs typeface="Times New Roman"/>
                <a:sym typeface="Times New Roman"/>
              </a:rPr>
              <a:t>The decryption process is a bit complicated. Here first we take the ciphertext and them them to ASCII character and again convert into 8 bit binary character and implement triangulation process each and every 8 bit binary blocks with options (001/011/010/100)  to get the source blocks and then convert the source blocks into ASCII values and according to the ASCII character we just change them in to plain text character to get the actual massage. In this way we decrypt the actual massage. </a:t>
            </a:r>
            <a:endParaRPr>
              <a:latin typeface="Times New Roman"/>
              <a:ea typeface="Times New Roman"/>
              <a:cs typeface="Times New Roman"/>
              <a:sym typeface="Times New Roman"/>
            </a:endParaRPr>
          </a:p>
        </p:txBody>
      </p:sp>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8</a:t>
            </a:r>
            <a:endParaRPr b="1"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idx="1" type="subTitle"/>
          </p:nvPr>
        </p:nvSpPr>
        <p:spPr>
          <a:xfrm>
            <a:off x="1574850" y="156300"/>
            <a:ext cx="5994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p:txBody>
      </p:sp>
      <p:sp>
        <p:nvSpPr>
          <p:cNvPr id="129" name="Google Shape;129;p23"/>
          <p:cNvSpPr txBox="1"/>
          <p:nvPr>
            <p:ph idx="1" type="subTitle"/>
          </p:nvPr>
        </p:nvSpPr>
        <p:spPr>
          <a:xfrm>
            <a:off x="0" y="948900"/>
            <a:ext cx="7944300" cy="1488000"/>
          </a:xfrm>
          <a:prstGeom prst="rect">
            <a:avLst/>
          </a:prstGeom>
        </p:spPr>
        <p:txBody>
          <a:bodyPr anchorCtr="0" anchor="t" bIns="91425" lIns="91425" spcFirstLastPara="1" rIns="91425" wrap="square" tIns="91425">
            <a:normAutofit lnSpcReduction="10000"/>
          </a:bodyPr>
          <a:lstStyle/>
          <a:p>
            <a:pPr indent="-353695" lvl="0" marL="457200" rtl="0" algn="l">
              <a:lnSpc>
                <a:spcPct val="115000"/>
              </a:lnSpc>
              <a:spcBef>
                <a:spcPts val="0"/>
              </a:spcBef>
              <a:spcAft>
                <a:spcPts val="0"/>
              </a:spcAft>
              <a:buSzPts val="1970"/>
              <a:buFont typeface="Times New Roman"/>
              <a:buChar char="❖"/>
            </a:pPr>
            <a:r>
              <a:rPr lang="en" sz="1970">
                <a:latin typeface="Times New Roman"/>
                <a:ea typeface="Times New Roman"/>
                <a:cs typeface="Times New Roman"/>
                <a:sym typeface="Times New Roman"/>
              </a:rPr>
              <a:t>This technique have been implemented to encryption and decrypt types of files such as .txt, .docs, .CPP, .SOIS, .exe, .DDN</a:t>
            </a:r>
            <a:endParaRPr sz="1970">
              <a:latin typeface="Times New Roman"/>
              <a:ea typeface="Times New Roman"/>
              <a:cs typeface="Times New Roman"/>
              <a:sym typeface="Times New Roman"/>
            </a:endParaRPr>
          </a:p>
          <a:p>
            <a:pPr indent="-353695" lvl="0" marL="457200" rtl="0" algn="l">
              <a:lnSpc>
                <a:spcPct val="115000"/>
              </a:lnSpc>
              <a:spcBef>
                <a:spcPts val="0"/>
              </a:spcBef>
              <a:spcAft>
                <a:spcPts val="0"/>
              </a:spcAft>
              <a:buSzPts val="1970"/>
              <a:buFont typeface="Times New Roman"/>
              <a:buChar char="❖"/>
            </a:pPr>
            <a:r>
              <a:rPr lang="en" sz="1970">
                <a:latin typeface="Times New Roman"/>
                <a:ea typeface="Times New Roman"/>
                <a:cs typeface="Times New Roman"/>
                <a:sym typeface="Times New Roman"/>
              </a:rPr>
              <a:t>Below table shown the result of encryption/decryption time , Chi square value, Degree of freedom for a txt file.</a:t>
            </a:r>
            <a:endParaRPr sz="1970">
              <a:latin typeface="Times New Roman"/>
              <a:ea typeface="Times New Roman"/>
              <a:cs typeface="Times New Roman"/>
              <a:sym typeface="Times New Roman"/>
            </a:endParaRPr>
          </a:p>
        </p:txBody>
      </p:sp>
      <p:sp>
        <p:nvSpPr>
          <p:cNvPr id="130" name="Google Shape;13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9</a:t>
            </a:r>
            <a:endParaRPr b="1" sz="1700"/>
          </a:p>
        </p:txBody>
      </p:sp>
      <p:pic>
        <p:nvPicPr>
          <p:cNvPr id="131" name="Google Shape;131;p23"/>
          <p:cNvPicPr preferRelativeResize="0"/>
          <p:nvPr/>
        </p:nvPicPr>
        <p:blipFill>
          <a:blip r:embed="rId3">
            <a:alphaModFix/>
          </a:blip>
          <a:stretch>
            <a:fillRect/>
          </a:stretch>
        </p:blipFill>
        <p:spPr>
          <a:xfrm>
            <a:off x="525125" y="2436900"/>
            <a:ext cx="7849899" cy="185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1" type="subTitle"/>
          </p:nvPr>
        </p:nvSpPr>
        <p:spPr>
          <a:xfrm>
            <a:off x="484725" y="110100"/>
            <a:ext cx="82134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COMPARISON WITH RSA</a:t>
            </a:r>
            <a:endParaRPr b="1">
              <a:latin typeface="Times New Roman"/>
              <a:ea typeface="Times New Roman"/>
              <a:cs typeface="Times New Roman"/>
              <a:sym typeface="Times New Roman"/>
            </a:endParaRPr>
          </a:p>
        </p:txBody>
      </p:sp>
      <p:pic>
        <p:nvPicPr>
          <p:cNvPr id="137" name="Google Shape;137;p24"/>
          <p:cNvPicPr preferRelativeResize="0"/>
          <p:nvPr/>
        </p:nvPicPr>
        <p:blipFill>
          <a:blip r:embed="rId3">
            <a:alphaModFix/>
          </a:blip>
          <a:stretch>
            <a:fillRect/>
          </a:stretch>
        </p:blipFill>
        <p:spPr>
          <a:xfrm>
            <a:off x="1421750" y="664949"/>
            <a:ext cx="6701125" cy="4001900"/>
          </a:xfrm>
          <a:prstGeom prst="rect">
            <a:avLst/>
          </a:prstGeom>
          <a:noFill/>
          <a:ln>
            <a:noFill/>
          </a:ln>
        </p:spPr>
      </p:pic>
      <p:sp>
        <p:nvSpPr>
          <p:cNvPr id="138" name="Google Shape;138;p24"/>
          <p:cNvSpPr txBox="1"/>
          <p:nvPr>
            <p:ph idx="1" type="subTitle"/>
          </p:nvPr>
        </p:nvSpPr>
        <p:spPr>
          <a:xfrm>
            <a:off x="260075" y="4674325"/>
            <a:ext cx="8213400" cy="4377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b="1" lang="en" sz="1779">
                <a:latin typeface="Times New Roman"/>
                <a:ea typeface="Times New Roman"/>
                <a:cs typeface="Times New Roman"/>
                <a:sym typeface="Times New Roman"/>
              </a:rPr>
              <a:t>Comparison between Proposed TE Technique and Existing RSA Technique</a:t>
            </a:r>
            <a:endParaRPr b="1" sz="1779">
              <a:latin typeface="Times New Roman"/>
              <a:ea typeface="Times New Roman"/>
              <a:cs typeface="Times New Roman"/>
              <a:sym typeface="Times New Roman"/>
            </a:endParaRPr>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10</a:t>
            </a:r>
            <a:endParaRPr b="1"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subTitle"/>
          </p:nvPr>
        </p:nvSpPr>
        <p:spPr>
          <a:xfrm>
            <a:off x="753450" y="190925"/>
            <a:ext cx="76371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APPLICATION WORK</a:t>
            </a:r>
            <a:endParaRPr b="1">
              <a:latin typeface="Times New Roman"/>
              <a:ea typeface="Times New Roman"/>
              <a:cs typeface="Times New Roman"/>
              <a:sym typeface="Times New Roman"/>
            </a:endParaRPr>
          </a:p>
        </p:txBody>
      </p:sp>
      <p:sp>
        <p:nvSpPr>
          <p:cNvPr id="145" name="Google Shape;14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11</a:t>
            </a:r>
            <a:endParaRPr b="1" sz="1700"/>
          </a:p>
        </p:txBody>
      </p:sp>
      <p:sp>
        <p:nvSpPr>
          <p:cNvPr id="146" name="Google Shape;146;p25"/>
          <p:cNvSpPr txBox="1"/>
          <p:nvPr>
            <p:ph idx="1" type="subTitle"/>
          </p:nvPr>
        </p:nvSpPr>
        <p:spPr>
          <a:xfrm>
            <a:off x="753450" y="983525"/>
            <a:ext cx="7637100" cy="3992400"/>
          </a:xfrm>
          <a:prstGeom prst="rect">
            <a:avLst/>
          </a:prstGeom>
        </p:spPr>
        <p:txBody>
          <a:bodyPr anchorCtr="0" anchor="t" bIns="91425" lIns="91425" spcFirstLastPara="1" rIns="91425" wrap="square" tIns="91425">
            <a:normAutofit/>
          </a:bodyPr>
          <a:lstStyle/>
          <a:p>
            <a:pPr indent="-406400" lvl="0" marL="457200" rtl="0" algn="just">
              <a:lnSpc>
                <a:spcPct val="115000"/>
              </a:lnSpc>
              <a:spcBef>
                <a:spcPts val="0"/>
              </a:spcBef>
              <a:spcAft>
                <a:spcPts val="0"/>
              </a:spcAft>
              <a:buSzPts val="2800"/>
              <a:buFont typeface="Times New Roman"/>
              <a:buChar char="❖"/>
            </a:pPr>
            <a:r>
              <a:rPr lang="en">
                <a:latin typeface="Times New Roman"/>
                <a:ea typeface="Times New Roman"/>
                <a:cs typeface="Times New Roman"/>
                <a:sym typeface="Times New Roman"/>
              </a:rPr>
              <a:t>We will combine the TE technique with Session Key for encryption and </a:t>
            </a:r>
            <a:r>
              <a:rPr lang="en">
                <a:latin typeface="Times New Roman"/>
                <a:ea typeface="Times New Roman"/>
                <a:cs typeface="Times New Roman"/>
                <a:sym typeface="Times New Roman"/>
              </a:rPr>
              <a:t>decryption.</a:t>
            </a:r>
            <a:endParaRPr>
              <a:latin typeface="Times New Roman"/>
              <a:ea typeface="Times New Roman"/>
              <a:cs typeface="Times New Roman"/>
              <a:sym typeface="Times New Roman"/>
            </a:endParaRPr>
          </a:p>
          <a:p>
            <a:pPr indent="-406400" lvl="0" marL="457200" rtl="0" algn="just">
              <a:lnSpc>
                <a:spcPct val="115000"/>
              </a:lnSpc>
              <a:spcBef>
                <a:spcPts val="0"/>
              </a:spcBef>
              <a:spcAft>
                <a:spcPts val="0"/>
              </a:spcAft>
              <a:buSzPts val="2800"/>
              <a:buFont typeface="Times New Roman"/>
              <a:buChar char="❖"/>
            </a:pPr>
            <a:r>
              <a:rPr lang="en">
                <a:latin typeface="Times New Roman"/>
                <a:ea typeface="Times New Roman"/>
                <a:cs typeface="Times New Roman"/>
                <a:sym typeface="Times New Roman"/>
              </a:rPr>
              <a:t>A session key is an encryption and decryption key that is randomly generated </a:t>
            </a:r>
            <a:endParaRPr>
              <a:latin typeface="Times New Roman"/>
              <a:ea typeface="Times New Roman"/>
              <a:cs typeface="Times New Roman"/>
              <a:sym typeface="Times New Roman"/>
            </a:endParaRPr>
          </a:p>
          <a:p>
            <a:pPr indent="-406400" lvl="0" marL="457200" rtl="0" algn="just">
              <a:lnSpc>
                <a:spcPct val="115000"/>
              </a:lnSpc>
              <a:spcBef>
                <a:spcPts val="0"/>
              </a:spcBef>
              <a:spcAft>
                <a:spcPts val="0"/>
              </a:spcAft>
              <a:buSzPts val="2800"/>
              <a:buFont typeface="Times New Roman"/>
              <a:buChar char="❖"/>
            </a:pPr>
            <a:r>
              <a:rPr lang="en">
                <a:latin typeface="Times New Roman"/>
                <a:ea typeface="Times New Roman"/>
                <a:cs typeface="Times New Roman"/>
                <a:sym typeface="Times New Roman"/>
              </a:rPr>
              <a:t>The session key is only use only one session. It is then discarded and a new key is randomly generated for next session.</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1657350" y="228600"/>
            <a:ext cx="5829300" cy="68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Times"/>
              <a:buNone/>
            </a:pPr>
            <a:r>
              <a:rPr lang="en">
                <a:latin typeface="Times"/>
                <a:ea typeface="Times"/>
                <a:cs typeface="Times"/>
                <a:sym typeface="Times"/>
              </a:rPr>
              <a:t>Proposal of Key Format</a:t>
            </a:r>
            <a:r>
              <a:rPr lang="en"/>
              <a:t> </a:t>
            </a:r>
            <a:endParaRPr/>
          </a:p>
        </p:txBody>
      </p:sp>
      <p:sp>
        <p:nvSpPr>
          <p:cNvPr id="152" name="Google Shape;152;p26"/>
          <p:cNvSpPr/>
          <p:nvPr/>
        </p:nvSpPr>
        <p:spPr>
          <a:xfrm>
            <a:off x="969450" y="1045450"/>
            <a:ext cx="7072200" cy="3842100"/>
          </a:xfrm>
          <a:prstGeom prst="rect">
            <a:avLst/>
          </a:prstGeom>
          <a:noFill/>
          <a:ln>
            <a:noFill/>
          </a:ln>
        </p:spPr>
        <p:txBody>
          <a:bodyPr anchorCtr="0" anchor="t" bIns="34275" lIns="68575" spcFirstLastPara="1" rIns="68575" wrap="square" tIns="34275">
            <a:noAutofit/>
          </a:bodyPr>
          <a:lstStyle/>
          <a:p>
            <a:pPr indent="-165100" lvl="0" marL="381000" marR="0" rtl="0" algn="just">
              <a:spcBef>
                <a:spcPts val="0"/>
              </a:spcBef>
              <a:spcAft>
                <a:spcPts val="0"/>
              </a:spcAft>
              <a:buNone/>
            </a:pPr>
            <a:r>
              <a:rPr b="1" i="0" lang="en" sz="1200" u="none" cap="none" strike="noStrike">
                <a:solidFill>
                  <a:schemeClr val="dk1"/>
                </a:solidFill>
                <a:latin typeface="Times"/>
                <a:ea typeface="Times"/>
                <a:cs typeface="Times"/>
                <a:sym typeface="Times"/>
              </a:rPr>
              <a:t>A 110-bit key format consisting of 11 different segments has been proposed For the segment of the rank R, there can exist a maximum of N = 2</a:t>
            </a:r>
            <a:r>
              <a:rPr b="1" baseline="30000" i="0" lang="en" sz="1200" u="none" cap="none" strike="noStrike">
                <a:solidFill>
                  <a:schemeClr val="dk1"/>
                </a:solidFill>
                <a:latin typeface="Times"/>
                <a:ea typeface="Times"/>
                <a:cs typeface="Times"/>
                <a:sym typeface="Times"/>
              </a:rPr>
              <a:t>15-R</a:t>
            </a:r>
            <a:r>
              <a:rPr b="1" i="0" lang="en" sz="1200" u="none" cap="none" strike="noStrike">
                <a:solidFill>
                  <a:schemeClr val="dk1"/>
                </a:solidFill>
                <a:latin typeface="Times"/>
                <a:ea typeface="Times"/>
                <a:cs typeface="Times"/>
                <a:sym typeface="Times"/>
              </a:rPr>
              <a:t> blocks, each of the unique size of S = 2</a:t>
            </a:r>
            <a:r>
              <a:rPr b="1" baseline="30000" i="0" lang="en" sz="1200" u="none" cap="none" strike="noStrike">
                <a:solidFill>
                  <a:schemeClr val="dk1"/>
                </a:solidFill>
                <a:latin typeface="Times"/>
                <a:ea typeface="Times"/>
                <a:cs typeface="Times"/>
                <a:sym typeface="Times"/>
              </a:rPr>
              <a:t>15-R</a:t>
            </a:r>
            <a:r>
              <a:rPr b="1" i="0" lang="en" sz="1200" u="none" cap="none" strike="noStrike">
                <a:solidFill>
                  <a:schemeClr val="dk1"/>
                </a:solidFill>
                <a:latin typeface="Times"/>
                <a:ea typeface="Times"/>
                <a:cs typeface="Times"/>
                <a:sym typeface="Times"/>
              </a:rPr>
              <a:t> bits, R starting from 1 and moving till 11. </a:t>
            </a:r>
            <a:endParaRPr sz="1100"/>
          </a:p>
          <a:p>
            <a:pPr indent="-165100" lvl="0" marL="381000" marR="0" rtl="0" algn="just">
              <a:spcBef>
                <a:spcPts val="0"/>
              </a:spcBef>
              <a:spcAft>
                <a:spcPts val="0"/>
              </a:spcAft>
              <a:buNone/>
            </a:pPr>
            <a:r>
              <a:rPr b="1" i="0" lang="en" sz="1200" u="none" cap="none" strike="noStrike">
                <a:solidFill>
                  <a:schemeClr val="dk1"/>
                </a:solidFill>
                <a:latin typeface="Times"/>
                <a:ea typeface="Times"/>
                <a:cs typeface="Times"/>
                <a:sym typeface="Times"/>
              </a:rPr>
              <a:t>For different values of R, following segments are generated:</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R=1 formed with the first maximum 16384 blocks, each of size 16384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R=2 formed with the first maximum 8192 blocks, each of size 8192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R=3 formed with the next maximum 4096 blocks, each of size 4096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R=4 formed with the next maximum 2048 blocks, each of size 2048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R=5 formed with the next maximum 1024 blocks, each of size 1024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R=6 formed with the next maximum 512 blocks, each of size 512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R=7 formed with the next maximum 256 blocks, each of size 256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R=8 formed with the next maximum 128 blocks, each of size 128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R=9 formed with the next maximum 64 blocks, each of size 64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R=10 formed with the next maximum 32 blocks, each of size 32 bits;</a:t>
            </a:r>
            <a:endParaRPr sz="1100"/>
          </a:p>
          <a:p>
            <a:pPr indent="-165100" lvl="0" marL="381000" marR="0" rtl="0" algn="just">
              <a:spcBef>
                <a:spcPts val="0"/>
              </a:spcBef>
              <a:spcAft>
                <a:spcPts val="0"/>
              </a:spcAft>
              <a:buNone/>
            </a:pPr>
            <a:r>
              <a:rPr b="1" i="0" lang="en" sz="1200" u="none" cap="none" strike="noStrike">
                <a:solidFill>
                  <a:schemeClr val="dk1"/>
                </a:solidFill>
                <a:latin typeface="Noto Sans Symbols"/>
                <a:ea typeface="Noto Sans Symbols"/>
                <a:cs typeface="Noto Sans Symbols"/>
                <a:sym typeface="Noto Sans Symbols"/>
              </a:rPr>
              <a:t>∙</a:t>
            </a:r>
            <a:r>
              <a:rPr b="1" i="0" lang="en" sz="1200" u="none" cap="none" strike="noStrike">
                <a:solidFill>
                  <a:schemeClr val="dk1"/>
                </a:solidFill>
                <a:latin typeface="Calibri"/>
                <a:ea typeface="Calibri"/>
                <a:cs typeface="Calibri"/>
                <a:sym typeface="Calibri"/>
              </a:rPr>
              <a:t>        </a:t>
            </a:r>
            <a:r>
              <a:rPr b="1" i="0" lang="en" sz="1200" u="none" cap="none" strike="noStrike">
                <a:solidFill>
                  <a:schemeClr val="dk1"/>
                </a:solidFill>
                <a:latin typeface="Times"/>
                <a:ea typeface="Times"/>
                <a:cs typeface="Times"/>
                <a:sym typeface="Times"/>
              </a:rPr>
              <a:t>Segment with R=11 formed with the next maximum 16 blocks, each of size 16 bits;</a:t>
            </a:r>
            <a:endParaRPr sz="1100"/>
          </a:p>
          <a:p>
            <a:pPr indent="-165100" lvl="0" marL="381000" marR="0" rtl="0" algn="l">
              <a:spcBef>
                <a:spcPts val="0"/>
              </a:spcBef>
              <a:spcAft>
                <a:spcPts val="0"/>
              </a:spcAft>
              <a:buNone/>
            </a:pPr>
            <a:r>
              <a:rPr b="1" i="0" lang="en" sz="1200" u="none" cap="none" strike="noStrike">
                <a:solidFill>
                  <a:schemeClr val="dk1"/>
                </a:solidFill>
                <a:latin typeface="Times"/>
                <a:ea typeface="Times"/>
                <a:cs typeface="Times"/>
                <a:sym typeface="Times"/>
              </a:rPr>
              <a:t>With such a structure, the key space becomes of 110 bits long and a file of the maximum size of around 44.74 MB</a:t>
            </a:r>
            <a:r>
              <a:rPr b="1" i="0" lang="en" sz="1200" u="none" cap="none" strike="noStrike">
                <a:solidFill>
                  <a:schemeClr val="dk1"/>
                </a:solidFill>
                <a:latin typeface="Calibri"/>
                <a:ea typeface="Calibri"/>
                <a:cs typeface="Calibri"/>
                <a:sym typeface="Calibri"/>
              </a:rPr>
              <a:t> </a:t>
            </a:r>
            <a:endParaRPr sz="1100"/>
          </a:p>
          <a:p>
            <a:pPr indent="-165100" lvl="0" marL="381000" marR="0" rtl="0" algn="l">
              <a:spcBef>
                <a:spcPts val="0"/>
              </a:spcBef>
              <a:spcAft>
                <a:spcPts val="0"/>
              </a:spcAft>
              <a:buNone/>
            </a:pPr>
            <a:r>
              <a:t/>
            </a:r>
            <a:endParaRPr b="1" i="0" sz="1200" u="none" cap="none" strike="noStrike">
              <a:solidFill>
                <a:schemeClr val="dk1"/>
              </a:solidFill>
              <a:latin typeface="Calibri"/>
              <a:ea typeface="Calibri"/>
              <a:cs typeface="Calibri"/>
              <a:sym typeface="Calibri"/>
            </a:endParaRPr>
          </a:p>
        </p:txBody>
      </p:sp>
      <p:sp>
        <p:nvSpPr>
          <p:cNvPr id="153" name="Google Shape;15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12</a:t>
            </a:r>
            <a:endParaRPr b="1"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1210500" y="428019"/>
            <a:ext cx="6390600" cy="4296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Times"/>
              <a:buNone/>
            </a:pPr>
            <a:r>
              <a:rPr b="1" lang="en" sz="2100">
                <a:latin typeface="Times"/>
                <a:ea typeface="Times"/>
                <a:cs typeface="Times"/>
                <a:sym typeface="Times"/>
              </a:rPr>
              <a:t>110-bit key format with 11 segments for RPMS Technique</a:t>
            </a:r>
            <a:r>
              <a:rPr lang="en"/>
              <a:t> </a:t>
            </a:r>
            <a:endParaRPr/>
          </a:p>
        </p:txBody>
      </p:sp>
      <p:pic>
        <p:nvPicPr>
          <p:cNvPr id="159" name="Google Shape;159;p27"/>
          <p:cNvPicPr preferRelativeResize="0"/>
          <p:nvPr/>
        </p:nvPicPr>
        <p:blipFill rotWithShape="1">
          <a:blip r:embed="rId3">
            <a:alphaModFix/>
          </a:blip>
          <a:srcRect b="0" l="0" r="0" t="0"/>
          <a:stretch/>
        </p:blipFill>
        <p:spPr>
          <a:xfrm>
            <a:off x="1314450" y="1085851"/>
            <a:ext cx="5886452" cy="3837386"/>
          </a:xfrm>
          <a:prstGeom prst="rect">
            <a:avLst/>
          </a:prstGeom>
          <a:noFill/>
          <a:ln>
            <a:noFill/>
          </a:ln>
        </p:spPr>
      </p:pic>
      <p:sp>
        <p:nvSpPr>
          <p:cNvPr id="160" name="Google Shape;16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13</a:t>
            </a:r>
            <a:endParaRPr b="1"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1600200" y="171450"/>
            <a:ext cx="5829300" cy="457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Calibri"/>
              <a:buNone/>
            </a:pPr>
            <a:r>
              <a:rPr lang="en" sz="2100"/>
              <a:t>Example of Key Generation-110 bit key</a:t>
            </a:r>
            <a:endParaRPr/>
          </a:p>
        </p:txBody>
      </p:sp>
      <p:graphicFrame>
        <p:nvGraphicFramePr>
          <p:cNvPr id="166" name="Google Shape;166;p28"/>
          <p:cNvGraphicFramePr/>
          <p:nvPr/>
        </p:nvGraphicFramePr>
        <p:xfrm>
          <a:off x="1428750" y="628650"/>
          <a:ext cx="3000000" cy="3000000"/>
        </p:xfrm>
        <a:graphic>
          <a:graphicData uri="http://schemas.openxmlformats.org/drawingml/2006/table">
            <a:tbl>
              <a:tblPr>
                <a:noFill/>
                <a:tableStyleId>{D72D21E2-34A2-4356-AE51-4EC5DC7E56D9}</a:tableStyleId>
              </a:tblPr>
              <a:tblGrid>
                <a:gridCol w="304800"/>
                <a:gridCol w="304800"/>
                <a:gridCol w="304800"/>
                <a:gridCol w="304800"/>
                <a:gridCol w="304800"/>
                <a:gridCol w="304800"/>
                <a:gridCol w="304800"/>
                <a:gridCol w="304800"/>
                <a:gridCol w="304800"/>
                <a:gridCol w="304800"/>
                <a:gridCol w="304800"/>
                <a:gridCol w="304800"/>
                <a:gridCol w="304800"/>
                <a:gridCol w="304800"/>
                <a:gridCol w="304800"/>
              </a:tblGrid>
              <a:tr h="26670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67" name="Google Shape;167;p28"/>
          <p:cNvGraphicFramePr/>
          <p:nvPr/>
        </p:nvGraphicFramePr>
        <p:xfrm>
          <a:off x="1428750" y="1143000"/>
          <a:ext cx="3000000" cy="3000000"/>
        </p:xfrm>
        <a:graphic>
          <a:graphicData uri="http://schemas.openxmlformats.org/drawingml/2006/table">
            <a:tbl>
              <a:tblPr>
                <a:noFill/>
                <a:tableStyleId>{D72D21E2-34A2-4356-AE51-4EC5DC7E56D9}</a:tableStyleId>
              </a:tblPr>
              <a:tblGrid>
                <a:gridCol w="306000"/>
                <a:gridCol w="307175"/>
                <a:gridCol w="305975"/>
                <a:gridCol w="304800"/>
                <a:gridCol w="306000"/>
                <a:gridCol w="307175"/>
                <a:gridCol w="305975"/>
                <a:gridCol w="306000"/>
                <a:gridCol w="307175"/>
                <a:gridCol w="305975"/>
                <a:gridCol w="304800"/>
                <a:gridCol w="306000"/>
                <a:gridCol w="307175"/>
                <a:gridCol w="305975"/>
              </a:tblGrid>
              <a:tr h="26670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68" name="Google Shape;168;p28"/>
          <p:cNvGraphicFramePr/>
          <p:nvPr/>
        </p:nvGraphicFramePr>
        <p:xfrm>
          <a:off x="1428750" y="1600200"/>
          <a:ext cx="3000000" cy="3000000"/>
        </p:xfrm>
        <a:graphic>
          <a:graphicData uri="http://schemas.openxmlformats.org/drawingml/2006/table">
            <a:tbl>
              <a:tblPr>
                <a:noFill/>
                <a:tableStyleId>{D72D21E2-34A2-4356-AE51-4EC5DC7E56D9}</a:tableStyleId>
              </a:tblPr>
              <a:tblGrid>
                <a:gridCol w="307175"/>
                <a:gridCol w="308375"/>
                <a:gridCol w="307175"/>
                <a:gridCol w="308375"/>
                <a:gridCol w="307175"/>
                <a:gridCol w="308375"/>
                <a:gridCol w="308375"/>
                <a:gridCol w="307175"/>
                <a:gridCol w="307175"/>
                <a:gridCol w="308375"/>
                <a:gridCol w="307175"/>
                <a:gridCol w="308375"/>
                <a:gridCol w="307175"/>
              </a:tblGrid>
              <a:tr h="40005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69" name="Google Shape;169;p28"/>
          <p:cNvGraphicFramePr/>
          <p:nvPr/>
        </p:nvGraphicFramePr>
        <p:xfrm>
          <a:off x="1428750" y="2114550"/>
          <a:ext cx="3000000" cy="3000000"/>
        </p:xfrm>
        <a:graphic>
          <a:graphicData uri="http://schemas.openxmlformats.org/drawingml/2006/table">
            <a:tbl>
              <a:tblPr>
                <a:noFill/>
                <a:tableStyleId>{D72D21E2-34A2-4356-AE51-4EC5DC7E56D9}</a:tableStyleId>
              </a:tblPr>
              <a:tblGrid>
                <a:gridCol w="309575"/>
                <a:gridCol w="309575"/>
                <a:gridCol w="309575"/>
                <a:gridCol w="309575"/>
                <a:gridCol w="309575"/>
                <a:gridCol w="309575"/>
                <a:gridCol w="309575"/>
                <a:gridCol w="309575"/>
                <a:gridCol w="309575"/>
                <a:gridCol w="309575"/>
                <a:gridCol w="309575"/>
                <a:gridCol w="309575"/>
              </a:tblGrid>
              <a:tr h="34290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0" name="Google Shape;170;p28"/>
          <p:cNvGraphicFramePr/>
          <p:nvPr/>
        </p:nvGraphicFramePr>
        <p:xfrm>
          <a:off x="1428750" y="2571750"/>
          <a:ext cx="3000000" cy="3000000"/>
        </p:xfrm>
        <a:graphic>
          <a:graphicData uri="http://schemas.openxmlformats.org/drawingml/2006/table">
            <a:tbl>
              <a:tblPr>
                <a:noFill/>
                <a:tableStyleId>{D72D21E2-34A2-4356-AE51-4EC5DC7E56D9}</a:tableStyleId>
              </a:tblPr>
              <a:tblGrid>
                <a:gridCol w="311950"/>
                <a:gridCol w="311950"/>
                <a:gridCol w="310775"/>
                <a:gridCol w="311950"/>
                <a:gridCol w="311950"/>
                <a:gridCol w="311950"/>
                <a:gridCol w="311950"/>
                <a:gridCol w="311950"/>
                <a:gridCol w="311950"/>
                <a:gridCol w="310750"/>
                <a:gridCol w="311950"/>
              </a:tblGrid>
              <a:tr h="17145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1" name="Google Shape;171;p28"/>
          <p:cNvGraphicFramePr/>
          <p:nvPr/>
        </p:nvGraphicFramePr>
        <p:xfrm>
          <a:off x="1428750" y="3028950"/>
          <a:ext cx="3000000" cy="3000000"/>
        </p:xfrm>
        <a:graphic>
          <a:graphicData uri="http://schemas.openxmlformats.org/drawingml/2006/table">
            <a:tbl>
              <a:tblPr>
                <a:noFill/>
                <a:tableStyleId>{D72D21E2-34A2-4356-AE51-4EC5DC7E56D9}</a:tableStyleId>
              </a:tblPr>
              <a:tblGrid>
                <a:gridCol w="314325"/>
                <a:gridCol w="314325"/>
                <a:gridCol w="314325"/>
                <a:gridCol w="314325"/>
                <a:gridCol w="314325"/>
                <a:gridCol w="314325"/>
                <a:gridCol w="314325"/>
                <a:gridCol w="314325"/>
                <a:gridCol w="314325"/>
                <a:gridCol w="314325"/>
              </a:tblGrid>
              <a:tr h="34290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2" name="Google Shape;172;p28"/>
          <p:cNvGraphicFramePr/>
          <p:nvPr/>
        </p:nvGraphicFramePr>
        <p:xfrm>
          <a:off x="1428750" y="3486150"/>
          <a:ext cx="3000000" cy="3000000"/>
        </p:xfrm>
        <a:graphic>
          <a:graphicData uri="http://schemas.openxmlformats.org/drawingml/2006/table">
            <a:tbl>
              <a:tblPr>
                <a:noFill/>
                <a:tableStyleId>{D72D21E2-34A2-4356-AE51-4EC5DC7E56D9}</a:tableStyleId>
              </a:tblPr>
              <a:tblGrid>
                <a:gridCol w="317900"/>
                <a:gridCol w="316700"/>
                <a:gridCol w="317900"/>
                <a:gridCol w="317900"/>
                <a:gridCol w="316700"/>
                <a:gridCol w="317900"/>
                <a:gridCol w="317900"/>
                <a:gridCol w="316700"/>
                <a:gridCol w="317900"/>
              </a:tblGrid>
              <a:tr h="34290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3" name="Google Shape;173;p28"/>
          <p:cNvGraphicFramePr/>
          <p:nvPr/>
        </p:nvGraphicFramePr>
        <p:xfrm>
          <a:off x="1428750" y="3943350"/>
          <a:ext cx="3000000" cy="3000000"/>
        </p:xfrm>
        <a:graphic>
          <a:graphicData uri="http://schemas.openxmlformats.org/drawingml/2006/table">
            <a:tbl>
              <a:tblPr>
                <a:noFill/>
                <a:tableStyleId>{D72D21E2-34A2-4356-AE51-4EC5DC7E56D9}</a:tableStyleId>
              </a:tblPr>
              <a:tblGrid>
                <a:gridCol w="314325"/>
                <a:gridCol w="314325"/>
                <a:gridCol w="314325"/>
                <a:gridCol w="314325"/>
                <a:gridCol w="314325"/>
                <a:gridCol w="314325"/>
                <a:gridCol w="314325"/>
                <a:gridCol w="314325"/>
              </a:tblGrid>
              <a:tr h="32385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4" name="Google Shape;174;p28"/>
          <p:cNvGraphicFramePr/>
          <p:nvPr/>
        </p:nvGraphicFramePr>
        <p:xfrm>
          <a:off x="4057650" y="3943350"/>
          <a:ext cx="3000000" cy="3000000"/>
        </p:xfrm>
        <a:graphic>
          <a:graphicData uri="http://schemas.openxmlformats.org/drawingml/2006/table">
            <a:tbl>
              <a:tblPr>
                <a:noFill/>
                <a:tableStyleId>{D72D21E2-34A2-4356-AE51-4EC5DC7E56D9}</a:tableStyleId>
              </a:tblPr>
              <a:tblGrid>
                <a:gridCol w="376250"/>
                <a:gridCol w="375050"/>
                <a:gridCol w="375050"/>
                <a:gridCol w="376250"/>
                <a:gridCol w="375050"/>
                <a:gridCol w="375050"/>
                <a:gridCol w="376250"/>
              </a:tblGrid>
              <a:tr h="34290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5" name="Google Shape;175;p28"/>
          <p:cNvGraphicFramePr/>
          <p:nvPr/>
        </p:nvGraphicFramePr>
        <p:xfrm>
          <a:off x="1428750" y="4400550"/>
          <a:ext cx="3000000" cy="3000000"/>
        </p:xfrm>
        <a:graphic>
          <a:graphicData uri="http://schemas.openxmlformats.org/drawingml/2006/table">
            <a:tbl>
              <a:tblPr>
                <a:noFill/>
                <a:tableStyleId>{D72D21E2-34A2-4356-AE51-4EC5DC7E56D9}</a:tableStyleId>
              </a:tblPr>
              <a:tblGrid>
                <a:gridCol w="314325"/>
                <a:gridCol w="314325"/>
                <a:gridCol w="314325"/>
                <a:gridCol w="314325"/>
                <a:gridCol w="314325"/>
                <a:gridCol w="314325"/>
              </a:tblGrid>
              <a:tr h="34290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6" name="Google Shape;176;p28"/>
          <p:cNvGraphicFramePr/>
          <p:nvPr/>
        </p:nvGraphicFramePr>
        <p:xfrm>
          <a:off x="4800600" y="4400550"/>
          <a:ext cx="3000000" cy="3000000"/>
        </p:xfrm>
        <a:graphic>
          <a:graphicData uri="http://schemas.openxmlformats.org/drawingml/2006/table">
            <a:tbl>
              <a:tblPr>
                <a:noFill/>
                <a:tableStyleId>{D72D21E2-34A2-4356-AE51-4EC5DC7E56D9}</a:tableStyleId>
              </a:tblPr>
              <a:tblGrid>
                <a:gridCol w="377450"/>
                <a:gridCol w="377425"/>
                <a:gridCol w="376250"/>
                <a:gridCol w="377450"/>
                <a:gridCol w="377425"/>
              </a:tblGrid>
              <a:tr h="323850">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1</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0</a:t>
                      </a:r>
                      <a:endParaRPr sz="1100"/>
                    </a:p>
                  </a:txBody>
                  <a:tcPr marT="34300" marB="34300" marR="68600" marL="68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77" name="Google Shape;177;p28"/>
          <p:cNvSpPr txBox="1"/>
          <p:nvPr/>
        </p:nvSpPr>
        <p:spPr>
          <a:xfrm>
            <a:off x="6286500" y="571500"/>
            <a:ext cx="131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37 blocks/37bits</a:t>
            </a:r>
            <a:endParaRPr sz="1100"/>
          </a:p>
        </p:txBody>
      </p:sp>
      <p:sp>
        <p:nvSpPr>
          <p:cNvPr id="178" name="Google Shape;178;p28"/>
          <p:cNvSpPr txBox="1"/>
          <p:nvPr/>
        </p:nvSpPr>
        <p:spPr>
          <a:xfrm>
            <a:off x="5829300" y="1085850"/>
            <a:ext cx="131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65 blocks/65bits</a:t>
            </a:r>
            <a:endParaRPr sz="1100"/>
          </a:p>
        </p:txBody>
      </p:sp>
      <p:sp>
        <p:nvSpPr>
          <p:cNvPr id="179" name="Google Shape;179;p28"/>
          <p:cNvSpPr txBox="1"/>
          <p:nvPr/>
        </p:nvSpPr>
        <p:spPr>
          <a:xfrm>
            <a:off x="5543550" y="1600200"/>
            <a:ext cx="131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71 blocks/71bits</a:t>
            </a:r>
            <a:endParaRPr sz="1100"/>
          </a:p>
        </p:txBody>
      </p:sp>
      <p:sp>
        <p:nvSpPr>
          <p:cNvPr id="180" name="Google Shape;180;p28"/>
          <p:cNvSpPr txBox="1"/>
          <p:nvPr/>
        </p:nvSpPr>
        <p:spPr>
          <a:xfrm>
            <a:off x="5429250" y="2057400"/>
            <a:ext cx="131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22 blocks/22bits</a:t>
            </a:r>
            <a:endParaRPr sz="1100"/>
          </a:p>
        </p:txBody>
      </p:sp>
      <p:sp>
        <p:nvSpPr>
          <p:cNvPr id="181" name="Google Shape;181;p28"/>
          <p:cNvSpPr txBox="1"/>
          <p:nvPr/>
        </p:nvSpPr>
        <p:spPr>
          <a:xfrm>
            <a:off x="5200650" y="2571750"/>
            <a:ext cx="131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15 blocks/15bits</a:t>
            </a:r>
            <a:endParaRPr sz="1100"/>
          </a:p>
        </p:txBody>
      </p:sp>
      <p:sp>
        <p:nvSpPr>
          <p:cNvPr id="182" name="Google Shape;182;p28"/>
          <p:cNvSpPr txBox="1"/>
          <p:nvPr/>
        </p:nvSpPr>
        <p:spPr>
          <a:xfrm>
            <a:off x="4914900" y="3028950"/>
            <a:ext cx="131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64 blocks/64bits</a:t>
            </a:r>
            <a:endParaRPr sz="1100"/>
          </a:p>
        </p:txBody>
      </p:sp>
      <p:sp>
        <p:nvSpPr>
          <p:cNvPr id="183" name="Google Shape;183;p28"/>
          <p:cNvSpPr txBox="1"/>
          <p:nvPr/>
        </p:nvSpPr>
        <p:spPr>
          <a:xfrm>
            <a:off x="4914900" y="3429000"/>
            <a:ext cx="13146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0 blocks/0bits</a:t>
            </a:r>
            <a:endParaRPr sz="1100"/>
          </a:p>
        </p:txBody>
      </p:sp>
      <p:sp>
        <p:nvSpPr>
          <p:cNvPr id="184" name="Google Shape;184;p28"/>
          <p:cNvSpPr txBox="1"/>
          <p:nvPr/>
        </p:nvSpPr>
        <p:spPr>
          <a:xfrm>
            <a:off x="6686550" y="4400550"/>
            <a:ext cx="13146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8 blocks/8bits</a:t>
            </a:r>
            <a:endParaRPr sz="1100"/>
          </a:p>
        </p:txBody>
      </p:sp>
      <p:sp>
        <p:nvSpPr>
          <p:cNvPr id="185" name="Google Shape;185;p28"/>
          <p:cNvSpPr txBox="1"/>
          <p:nvPr/>
        </p:nvSpPr>
        <p:spPr>
          <a:xfrm>
            <a:off x="3371850" y="4400550"/>
            <a:ext cx="131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49 blocks/49bits</a:t>
            </a:r>
            <a:endParaRPr sz="1100"/>
          </a:p>
        </p:txBody>
      </p:sp>
      <p:sp>
        <p:nvSpPr>
          <p:cNvPr id="186" name="Google Shape;186;p28"/>
          <p:cNvSpPr txBox="1"/>
          <p:nvPr/>
        </p:nvSpPr>
        <p:spPr>
          <a:xfrm>
            <a:off x="1428750" y="4800600"/>
            <a:ext cx="6286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Total 37+65+71+22+15+64+49+8 blocks = 331 blocks </a:t>
            </a:r>
            <a:endParaRPr sz="1100"/>
          </a:p>
        </p:txBody>
      </p:sp>
      <p:sp>
        <p:nvSpPr>
          <p:cNvPr id="187" name="Google Shape;18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14</a:t>
            </a:r>
            <a:endParaRPr b="1"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233775" y="333769"/>
            <a:ext cx="6390600" cy="4296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17857"/>
              <a:buFont typeface="Calibri"/>
              <a:buNone/>
            </a:pPr>
            <a:r>
              <a:rPr lang="en"/>
              <a:t>The Size of the file for this Session Key </a:t>
            </a:r>
            <a:endParaRPr/>
          </a:p>
        </p:txBody>
      </p:sp>
      <p:sp>
        <p:nvSpPr>
          <p:cNvPr id="193" name="Google Shape;193;p29"/>
          <p:cNvSpPr txBox="1"/>
          <p:nvPr/>
        </p:nvSpPr>
        <p:spPr>
          <a:xfrm>
            <a:off x="1203131" y="1268025"/>
            <a:ext cx="6286500" cy="3773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3000" u="none" cap="none" strike="noStrike">
                <a:solidFill>
                  <a:schemeClr val="dk1"/>
                </a:solidFill>
                <a:latin typeface="Calibri"/>
                <a:ea typeface="Calibri"/>
                <a:cs typeface="Calibri"/>
                <a:sym typeface="Calibri"/>
              </a:rPr>
              <a:t>Total 37+65+71+22+15+64+49+8 blocks = 331 blocks </a:t>
            </a:r>
            <a:endParaRPr sz="1100"/>
          </a:p>
          <a:p>
            <a:pPr indent="0" lvl="0" marL="0" marR="0" rtl="0" algn="ctr">
              <a:spcBef>
                <a:spcPts val="1500"/>
              </a:spcBef>
              <a:spcAft>
                <a:spcPts val="0"/>
              </a:spcAft>
              <a:buNone/>
            </a:pPr>
            <a:r>
              <a:rPr b="0" i="0" lang="en" sz="3000" u="none" cap="none" strike="noStrike">
                <a:solidFill>
                  <a:schemeClr val="dk1"/>
                </a:solidFill>
                <a:latin typeface="Calibri"/>
                <a:ea typeface="Calibri"/>
                <a:cs typeface="Calibri"/>
                <a:sym typeface="Calibri"/>
              </a:rPr>
              <a:t>and </a:t>
            </a:r>
            <a:endParaRPr sz="1100"/>
          </a:p>
          <a:p>
            <a:pPr indent="0" lvl="0" marL="0" marR="0" rtl="0" algn="l">
              <a:spcBef>
                <a:spcPts val="1500"/>
              </a:spcBef>
              <a:spcAft>
                <a:spcPts val="0"/>
              </a:spcAft>
              <a:buNone/>
            </a:pPr>
            <a:r>
              <a:rPr b="0" i="0" lang="en" sz="3000" u="none" cap="none" strike="noStrike">
                <a:solidFill>
                  <a:schemeClr val="dk1"/>
                </a:solidFill>
                <a:latin typeface="Calibri"/>
                <a:ea typeface="Calibri"/>
                <a:cs typeface="Calibri"/>
                <a:sym typeface="Calibri"/>
              </a:rPr>
              <a:t>37*37 + 65*65 + 71*71 + 22*22+ 15*15+ 64*64</a:t>
            </a:r>
            <a:r>
              <a:rPr b="0" i="0" lang="en" sz="2700" u="none" cap="none" strike="noStrike">
                <a:solidFill>
                  <a:schemeClr val="dk1"/>
                </a:solidFill>
                <a:latin typeface="Calibri"/>
                <a:ea typeface="Calibri"/>
                <a:cs typeface="Calibri"/>
                <a:sym typeface="Calibri"/>
              </a:rPr>
              <a:t> + </a:t>
            </a:r>
            <a:r>
              <a:rPr b="0" i="0" lang="en" sz="1400" u="none" cap="none" strike="noStrike">
                <a:solidFill>
                  <a:schemeClr val="dk1"/>
                </a:solidFill>
                <a:latin typeface="Calibri"/>
                <a:ea typeface="Calibri"/>
                <a:cs typeface="Calibri"/>
                <a:sym typeface="Calibri"/>
              </a:rPr>
              <a:t>49*49 + 8*8</a:t>
            </a:r>
            <a:r>
              <a:rPr b="0" i="0" lang="en" sz="2700" u="none" cap="none" strike="noStrike">
                <a:solidFill>
                  <a:schemeClr val="dk1"/>
                </a:solidFill>
                <a:latin typeface="Calibri"/>
                <a:ea typeface="Calibri"/>
                <a:cs typeface="Calibri"/>
                <a:sym typeface="Calibri"/>
              </a:rPr>
              <a:t> = 17905 bits + 7 bits =17912 bits</a:t>
            </a:r>
            <a:endParaRPr sz="1100"/>
          </a:p>
          <a:p>
            <a:pPr indent="0" lvl="0" marL="0" marR="0" rtl="0" algn="l">
              <a:spcBef>
                <a:spcPts val="1400"/>
              </a:spcBef>
              <a:spcAft>
                <a:spcPts val="0"/>
              </a:spcAft>
              <a:buNone/>
            </a:pPr>
            <a:r>
              <a:rPr b="0" i="0" lang="en" sz="2700" u="none" cap="none" strike="noStrike">
                <a:solidFill>
                  <a:schemeClr val="dk1"/>
                </a:solidFill>
                <a:latin typeface="Calibri"/>
                <a:ea typeface="Calibri"/>
                <a:cs typeface="Calibri"/>
                <a:sym typeface="Calibri"/>
              </a:rPr>
              <a:t>                =2239 bytes</a:t>
            </a:r>
            <a:endParaRPr sz="1100"/>
          </a:p>
        </p:txBody>
      </p:sp>
      <p:sp>
        <p:nvSpPr>
          <p:cNvPr id="194" name="Google Shape;19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15</a:t>
            </a:r>
            <a:endParaRPr b="1"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idx="1" type="subTitle"/>
          </p:nvPr>
        </p:nvSpPr>
        <p:spPr>
          <a:xfrm>
            <a:off x="753450" y="271700"/>
            <a:ext cx="76371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CONCLUSION &amp; FUTURE SCOPE</a:t>
            </a:r>
            <a:endParaRPr b="1">
              <a:latin typeface="Times New Roman"/>
              <a:ea typeface="Times New Roman"/>
              <a:cs typeface="Times New Roman"/>
              <a:sym typeface="Times New Roman"/>
            </a:endParaRPr>
          </a:p>
        </p:txBody>
      </p:sp>
      <p:sp>
        <p:nvSpPr>
          <p:cNvPr id="200" name="Google Shape;20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16</a:t>
            </a:r>
            <a:endParaRPr b="1" sz="1700"/>
          </a:p>
        </p:txBody>
      </p:sp>
      <p:sp>
        <p:nvSpPr>
          <p:cNvPr id="201" name="Google Shape;201;p30"/>
          <p:cNvSpPr txBox="1"/>
          <p:nvPr>
            <p:ph idx="1" type="subTitle"/>
          </p:nvPr>
        </p:nvSpPr>
        <p:spPr>
          <a:xfrm>
            <a:off x="309675" y="1064300"/>
            <a:ext cx="8267400" cy="38907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lang="en">
                <a:latin typeface="Times New Roman"/>
                <a:ea typeface="Times New Roman"/>
                <a:cs typeface="Times New Roman"/>
                <a:sym typeface="Times New Roman"/>
              </a:rPr>
              <a:t>In conclusion, the Triangular Encryption (TE) technique offers a significant advancement over traditional methods like RSA, with its unique geometric transformations providing enhanced security and resistance to common cryptographic attacks. TE ensures data integrity and offers a versatile, scalable solution for various applications, making it a promising candidate for addressing evolving cyber threats. The future scope of TE is vast, including securing real-time voice communications, protecting images through encryption and digital watermarking, and ensuring the confidentiality of video content in streaming services and video conferencing. As research and development continue, TE is poised to become a standard in cryptographic practices, offering robust solutions for securely encrypting voice, images, and videos, thereby enhancing overall data security and privacy.</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https://pitch-assets-ccb95893-de3f-4266-973c-20049231b248.s3.eu-west-1.amazonaws.com/8d785c68-4d6d-420c-bfbe-f235fd072e72?pitch-bytes=1804704&amp;pitch-content-type=image%2Fgif&amp;pitch-gifm=true" id="206" name="Google Shape;206;p31"/>
          <p:cNvPicPr preferRelativeResize="0"/>
          <p:nvPr/>
        </p:nvPicPr>
        <p:blipFill rotWithShape="1">
          <a:blip r:embed="rId3">
            <a:alphaModFix/>
          </a:blip>
          <a:srcRect b="0" l="0" r="0" t="0"/>
          <a:stretch/>
        </p:blipFill>
        <p:spPr>
          <a:xfrm>
            <a:off x="0" y="0"/>
            <a:ext cx="9143998" cy="5143501"/>
          </a:xfrm>
          <a:prstGeom prst="rect">
            <a:avLst/>
          </a:prstGeom>
          <a:noFill/>
          <a:ln>
            <a:noFill/>
          </a:ln>
        </p:spPr>
      </p:pic>
      <p:sp>
        <p:nvSpPr>
          <p:cNvPr id="207" name="Google Shape;20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17</a:t>
            </a:r>
            <a:endParaRPr b="1"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subTitle"/>
          </p:nvPr>
        </p:nvSpPr>
        <p:spPr>
          <a:xfrm>
            <a:off x="578975" y="1252675"/>
            <a:ext cx="7944000" cy="3909000"/>
          </a:xfrm>
          <a:prstGeom prst="rect">
            <a:avLst/>
          </a:prstGeom>
        </p:spPr>
        <p:txBody>
          <a:bodyPr anchorCtr="0" anchor="t" bIns="91425" lIns="91425" spcFirstLastPara="1" rIns="91425" wrap="square" tIns="91425">
            <a:normAutofit fontScale="70000" lnSpcReduction="20000"/>
          </a:bodyPr>
          <a:lstStyle/>
          <a:p>
            <a:pPr indent="-364172" lvl="0" marL="457200" rtl="0" algn="l">
              <a:lnSpc>
                <a:spcPct val="150000"/>
              </a:lnSpc>
              <a:spcBef>
                <a:spcPts val="0"/>
              </a:spcBef>
              <a:spcAft>
                <a:spcPts val="0"/>
              </a:spcAft>
              <a:buSzPct val="100000"/>
              <a:buFont typeface="Times New Roman"/>
              <a:buChar char="❖"/>
            </a:pPr>
            <a:r>
              <a:rPr b="1" lang="en" sz="3050">
                <a:latin typeface="Times New Roman"/>
                <a:ea typeface="Times New Roman"/>
                <a:cs typeface="Times New Roman"/>
                <a:sym typeface="Times New Roman"/>
              </a:rPr>
              <a:t>INTRODUCTION</a:t>
            </a:r>
            <a:endParaRPr sz="3050">
              <a:latin typeface="Times New Roman"/>
              <a:ea typeface="Times New Roman"/>
              <a:cs typeface="Times New Roman"/>
              <a:sym typeface="Times New Roman"/>
            </a:endParaRPr>
          </a:p>
          <a:p>
            <a:pPr indent="-364172" lvl="0" marL="457200" rtl="0" algn="l">
              <a:lnSpc>
                <a:spcPct val="150000"/>
              </a:lnSpc>
              <a:spcBef>
                <a:spcPts val="0"/>
              </a:spcBef>
              <a:spcAft>
                <a:spcPts val="0"/>
              </a:spcAft>
              <a:buSzPct val="100000"/>
              <a:buFont typeface="Times New Roman"/>
              <a:buChar char="❖"/>
            </a:pPr>
            <a:r>
              <a:rPr b="1" lang="en" sz="3050">
                <a:latin typeface="Times New Roman"/>
                <a:ea typeface="Times New Roman"/>
                <a:cs typeface="Times New Roman"/>
                <a:sym typeface="Times New Roman"/>
              </a:rPr>
              <a:t>THE SCHEME</a:t>
            </a:r>
            <a:endParaRPr b="1" sz="3050">
              <a:latin typeface="Times New Roman"/>
              <a:ea typeface="Times New Roman"/>
              <a:cs typeface="Times New Roman"/>
              <a:sym typeface="Times New Roman"/>
            </a:endParaRPr>
          </a:p>
          <a:p>
            <a:pPr indent="-364172" lvl="0" marL="457200" rtl="0" algn="l">
              <a:lnSpc>
                <a:spcPct val="150000"/>
              </a:lnSpc>
              <a:spcBef>
                <a:spcPts val="0"/>
              </a:spcBef>
              <a:spcAft>
                <a:spcPts val="0"/>
              </a:spcAft>
              <a:buSzPct val="100000"/>
              <a:buFont typeface="Times New Roman"/>
              <a:buChar char="❖"/>
            </a:pPr>
            <a:r>
              <a:rPr b="1" lang="en" sz="3050">
                <a:latin typeface="Times New Roman"/>
                <a:ea typeface="Times New Roman"/>
                <a:cs typeface="Times New Roman"/>
                <a:sym typeface="Times New Roman"/>
              </a:rPr>
              <a:t>EXAMPLE</a:t>
            </a:r>
            <a:endParaRPr b="1" sz="3050">
              <a:latin typeface="Times New Roman"/>
              <a:ea typeface="Times New Roman"/>
              <a:cs typeface="Times New Roman"/>
              <a:sym typeface="Times New Roman"/>
            </a:endParaRPr>
          </a:p>
          <a:p>
            <a:pPr indent="-364172" lvl="0" marL="457200" rtl="0" algn="l">
              <a:lnSpc>
                <a:spcPct val="150000"/>
              </a:lnSpc>
              <a:spcBef>
                <a:spcPts val="0"/>
              </a:spcBef>
              <a:spcAft>
                <a:spcPts val="0"/>
              </a:spcAft>
              <a:buSzPct val="100000"/>
              <a:buFont typeface="Times New Roman"/>
              <a:buChar char="❖"/>
            </a:pPr>
            <a:r>
              <a:rPr b="1" lang="en" sz="3050">
                <a:latin typeface="Times New Roman"/>
                <a:ea typeface="Times New Roman"/>
                <a:cs typeface="Times New Roman"/>
                <a:sym typeface="Times New Roman"/>
              </a:rPr>
              <a:t>IMPLEMENTATION</a:t>
            </a:r>
            <a:endParaRPr b="1" sz="3050">
              <a:latin typeface="Times New Roman"/>
              <a:ea typeface="Times New Roman"/>
              <a:cs typeface="Times New Roman"/>
              <a:sym typeface="Times New Roman"/>
            </a:endParaRPr>
          </a:p>
          <a:p>
            <a:pPr indent="-364172" lvl="0" marL="457200" rtl="0" algn="l">
              <a:lnSpc>
                <a:spcPct val="150000"/>
              </a:lnSpc>
              <a:spcBef>
                <a:spcPts val="0"/>
              </a:spcBef>
              <a:spcAft>
                <a:spcPts val="0"/>
              </a:spcAft>
              <a:buSzPct val="100000"/>
              <a:buFont typeface="Times New Roman"/>
              <a:buChar char="❖"/>
            </a:pPr>
            <a:r>
              <a:rPr b="1" lang="en" sz="3050">
                <a:latin typeface="Times New Roman"/>
                <a:ea typeface="Times New Roman"/>
                <a:cs typeface="Times New Roman"/>
                <a:sym typeface="Times New Roman"/>
              </a:rPr>
              <a:t>RESULT</a:t>
            </a:r>
            <a:endParaRPr b="1" sz="3050">
              <a:latin typeface="Times New Roman"/>
              <a:ea typeface="Times New Roman"/>
              <a:cs typeface="Times New Roman"/>
              <a:sym typeface="Times New Roman"/>
            </a:endParaRPr>
          </a:p>
          <a:p>
            <a:pPr indent="-364172" lvl="0" marL="457200" rtl="0" algn="l">
              <a:lnSpc>
                <a:spcPct val="150000"/>
              </a:lnSpc>
              <a:spcBef>
                <a:spcPts val="0"/>
              </a:spcBef>
              <a:spcAft>
                <a:spcPts val="0"/>
              </a:spcAft>
              <a:buSzPct val="100000"/>
              <a:buFont typeface="Times New Roman"/>
              <a:buChar char="❖"/>
            </a:pPr>
            <a:r>
              <a:rPr b="1" lang="en" sz="3050">
                <a:latin typeface="Times New Roman"/>
                <a:ea typeface="Times New Roman"/>
                <a:cs typeface="Times New Roman"/>
                <a:sym typeface="Times New Roman"/>
              </a:rPr>
              <a:t>APPLICATION WORK</a:t>
            </a:r>
            <a:endParaRPr b="1" sz="3050">
              <a:latin typeface="Times New Roman"/>
              <a:ea typeface="Times New Roman"/>
              <a:cs typeface="Times New Roman"/>
              <a:sym typeface="Times New Roman"/>
            </a:endParaRPr>
          </a:p>
          <a:p>
            <a:pPr indent="-364172" lvl="0" marL="457200" rtl="0" algn="l">
              <a:lnSpc>
                <a:spcPct val="150000"/>
              </a:lnSpc>
              <a:spcBef>
                <a:spcPts val="0"/>
              </a:spcBef>
              <a:spcAft>
                <a:spcPts val="0"/>
              </a:spcAft>
              <a:buSzPct val="100000"/>
              <a:buFont typeface="Times New Roman"/>
              <a:buChar char="❖"/>
            </a:pPr>
            <a:r>
              <a:rPr b="1" lang="en" sz="3050">
                <a:latin typeface="Times New Roman"/>
                <a:ea typeface="Times New Roman"/>
                <a:cs typeface="Times New Roman"/>
                <a:sym typeface="Times New Roman"/>
              </a:rPr>
              <a:t>CONCLUSION &amp; FUTURE SCOPE</a:t>
            </a:r>
            <a:endParaRPr b="1" sz="3050">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p:txBody>
      </p:sp>
      <p:sp>
        <p:nvSpPr>
          <p:cNvPr id="63" name="Google Shape;63;p14"/>
          <p:cNvSpPr txBox="1"/>
          <p:nvPr>
            <p:ph idx="1" type="subTitle"/>
          </p:nvPr>
        </p:nvSpPr>
        <p:spPr>
          <a:xfrm>
            <a:off x="1070025" y="213425"/>
            <a:ext cx="6833700" cy="792600"/>
          </a:xfrm>
          <a:prstGeom prst="rect">
            <a:avLst/>
          </a:prstGeom>
        </p:spPr>
        <p:txBody>
          <a:bodyPr anchorCtr="0" anchor="t" bIns="91425" lIns="91425" spcFirstLastPara="1" rIns="91425" wrap="square" tIns="91425">
            <a:normAutofit/>
          </a:bodyPr>
          <a:lstStyle/>
          <a:p>
            <a:pPr indent="0" lvl="0" marL="457200" rtl="0" algn="ctr">
              <a:lnSpc>
                <a:spcPct val="150000"/>
              </a:lnSpc>
              <a:spcBef>
                <a:spcPts val="0"/>
              </a:spcBef>
              <a:spcAft>
                <a:spcPts val="0"/>
              </a:spcAft>
              <a:buNone/>
            </a:pPr>
            <a:r>
              <a:rPr b="1" lang="en" sz="3129">
                <a:latin typeface="Times New Roman"/>
                <a:ea typeface="Times New Roman"/>
                <a:cs typeface="Times New Roman"/>
                <a:sym typeface="Times New Roman"/>
              </a:rPr>
              <a:t>CONTENTS</a:t>
            </a:r>
            <a:endParaRPr sz="3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subTitle"/>
          </p:nvPr>
        </p:nvSpPr>
        <p:spPr>
          <a:xfrm>
            <a:off x="578975" y="1252675"/>
            <a:ext cx="7944000" cy="3909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The triangular Encryption (TE) technique, from a source block of size say n, an intermediate block of size (n-1) is generated by applying the exclusive OR(XOR) operation between each two consecutive bits. The same process is again applied to the generated block of size (n-2). The process goes on until the generation  of a 1-bit block. All these block under consideration together form an equilateral triangle-like shape. </a:t>
            </a:r>
            <a:endParaRPr>
              <a:latin typeface="Times New Roman"/>
              <a:ea typeface="Times New Roman"/>
              <a:cs typeface="Times New Roman"/>
              <a:sym typeface="Times New Roman"/>
            </a:endParaRPr>
          </a:p>
        </p:txBody>
      </p:sp>
      <p:sp>
        <p:nvSpPr>
          <p:cNvPr id="69" name="Google Shape;69;p15"/>
          <p:cNvSpPr txBox="1"/>
          <p:nvPr>
            <p:ph idx="1" type="subTitle"/>
          </p:nvPr>
        </p:nvSpPr>
        <p:spPr>
          <a:xfrm>
            <a:off x="1070025" y="213425"/>
            <a:ext cx="6833700" cy="792600"/>
          </a:xfrm>
          <a:prstGeom prst="rect">
            <a:avLst/>
          </a:prstGeom>
        </p:spPr>
        <p:txBody>
          <a:bodyPr anchorCtr="0" anchor="t" bIns="91425" lIns="91425" spcFirstLastPara="1" rIns="91425" wrap="square" tIns="91425">
            <a:normAutofit/>
          </a:bodyPr>
          <a:lstStyle/>
          <a:p>
            <a:pPr indent="0" lvl="0" marL="457200" rtl="0" algn="ctr">
              <a:lnSpc>
                <a:spcPct val="150000"/>
              </a:lnSpc>
              <a:spcBef>
                <a:spcPts val="0"/>
              </a:spcBef>
              <a:spcAft>
                <a:spcPts val="0"/>
              </a:spcAft>
              <a:buNone/>
            </a:pPr>
            <a:r>
              <a:rPr b="1" lang="en" sz="3129">
                <a:latin typeface="Times New Roman"/>
                <a:ea typeface="Times New Roman"/>
                <a:cs typeface="Times New Roman"/>
                <a:sym typeface="Times New Roman"/>
              </a:rPr>
              <a:t>INTRODUCTION</a:t>
            </a:r>
            <a:endParaRPr sz="3500">
              <a:latin typeface="Times New Roman"/>
              <a:ea typeface="Times New Roman"/>
              <a:cs typeface="Times New Roman"/>
              <a:sym typeface="Times New Roman"/>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1</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subTitle"/>
          </p:nvPr>
        </p:nvSpPr>
        <p:spPr>
          <a:xfrm>
            <a:off x="121200" y="1386850"/>
            <a:ext cx="8819400" cy="36084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Clr>
                <a:schemeClr val="dk1"/>
              </a:buClr>
              <a:buSzPct val="39285"/>
              <a:buFont typeface="Arial"/>
              <a:buNone/>
            </a:pPr>
            <a:r>
              <a:rPr lang="en">
                <a:latin typeface="Times New Roman"/>
                <a:ea typeface="Times New Roman"/>
                <a:cs typeface="Times New Roman"/>
                <a:sym typeface="Times New Roman"/>
              </a:rPr>
              <a:t>The plaintext to be transmitted is to be converted into a stream of bits. Since the TE technique, like all the other proposed techniques, is a bit-level technique, here also the source stream is to be decomposed into a finite number of blocks, not necessarily of the  same length. To enhancement of security can be done by allowing block sizes to be different because it makes the key length large  enough, hereby almost nullifying the chance of cryptanalysis to break the cipher. The entire scheme includes several parts in it. First of all is the formation of the triangle, after that choose different options that are available to form the target block from the triangle that are to be generate. The overall reverse processes for decryption to generate the source block from a target block. </a:t>
            </a:r>
            <a:endParaRPr>
              <a:latin typeface="Times New Roman"/>
              <a:ea typeface="Times New Roman"/>
              <a:cs typeface="Times New Roman"/>
              <a:sym typeface="Times New Roman"/>
            </a:endParaRPr>
          </a:p>
          <a:p>
            <a:pPr indent="0" lvl="0" marL="0" rtl="0" algn="just">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p:txBody>
      </p:sp>
      <p:sp>
        <p:nvSpPr>
          <p:cNvPr id="76" name="Google Shape;76;p16"/>
          <p:cNvSpPr txBox="1"/>
          <p:nvPr>
            <p:ph idx="1" type="subTitle"/>
          </p:nvPr>
        </p:nvSpPr>
        <p:spPr>
          <a:xfrm>
            <a:off x="613350" y="177625"/>
            <a:ext cx="7917300" cy="792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100">
                <a:latin typeface="Times New Roman"/>
                <a:ea typeface="Times New Roman"/>
                <a:cs typeface="Times New Roman"/>
                <a:sym typeface="Times New Roman"/>
              </a:rPr>
              <a:t>THE SCHEME</a:t>
            </a:r>
            <a:endParaRPr b="1" sz="3100">
              <a:latin typeface="Times New Roman"/>
              <a:ea typeface="Times New Roman"/>
              <a:cs typeface="Times New Roman"/>
              <a:sym typeface="Times New Roman"/>
            </a:endParaRPr>
          </a:p>
          <a:p>
            <a:pPr indent="0" lvl="0" marL="457200" rtl="0" algn="ctr">
              <a:lnSpc>
                <a:spcPct val="150000"/>
              </a:lnSpc>
              <a:spcBef>
                <a:spcPts val="0"/>
              </a:spcBef>
              <a:spcAft>
                <a:spcPts val="0"/>
              </a:spcAft>
              <a:buNone/>
            </a:pPr>
            <a:r>
              <a:t/>
            </a:r>
            <a:endParaRPr b="1" sz="3100"/>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2</a:t>
            </a:r>
            <a:endParaRPr b="1"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subTitle"/>
          </p:nvPr>
        </p:nvSpPr>
        <p:spPr>
          <a:xfrm>
            <a:off x="1523575" y="236263"/>
            <a:ext cx="5913000" cy="63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EXAMPLE</a:t>
            </a:r>
            <a:endParaRPr b="1">
              <a:latin typeface="Times New Roman"/>
              <a:ea typeface="Times New Roman"/>
              <a:cs typeface="Times New Roman"/>
              <a:sym typeface="Times New Roman"/>
            </a:endParaRPr>
          </a:p>
        </p:txBody>
      </p:sp>
      <p:pic>
        <p:nvPicPr>
          <p:cNvPr id="83" name="Google Shape;83;p17"/>
          <p:cNvPicPr preferRelativeResize="0"/>
          <p:nvPr/>
        </p:nvPicPr>
        <p:blipFill>
          <a:blip r:embed="rId3">
            <a:alphaModFix/>
          </a:blip>
          <a:stretch>
            <a:fillRect/>
          </a:stretch>
        </p:blipFill>
        <p:spPr>
          <a:xfrm>
            <a:off x="850350" y="1321725"/>
            <a:ext cx="7622351" cy="2230800"/>
          </a:xfrm>
          <a:prstGeom prst="rect">
            <a:avLst/>
          </a:prstGeom>
          <a:noFill/>
          <a:ln>
            <a:noFill/>
          </a:ln>
        </p:spPr>
      </p:pic>
      <p:pic>
        <p:nvPicPr>
          <p:cNvPr id="84" name="Google Shape;84;p17"/>
          <p:cNvPicPr preferRelativeResize="0"/>
          <p:nvPr/>
        </p:nvPicPr>
        <p:blipFill>
          <a:blip r:embed="rId4">
            <a:alphaModFix/>
          </a:blip>
          <a:stretch>
            <a:fillRect/>
          </a:stretch>
        </p:blipFill>
        <p:spPr>
          <a:xfrm>
            <a:off x="769880" y="3665900"/>
            <a:ext cx="7702825" cy="1905000"/>
          </a:xfrm>
          <a:prstGeom prst="rect">
            <a:avLst/>
          </a:prstGeom>
          <a:noFill/>
          <a:ln>
            <a:noFill/>
          </a:ln>
        </p:spPr>
      </p:pic>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3</a:t>
            </a:r>
            <a:endParaRPr b="1"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915600" y="969300"/>
            <a:ext cx="7701775" cy="3844050"/>
          </a:xfrm>
          <a:prstGeom prst="rect">
            <a:avLst/>
          </a:prstGeom>
          <a:noFill/>
          <a:ln>
            <a:noFill/>
          </a:ln>
        </p:spPr>
      </p:pic>
      <p:sp>
        <p:nvSpPr>
          <p:cNvPr id="91" name="Google Shape;91;p18"/>
          <p:cNvSpPr txBox="1"/>
          <p:nvPr>
            <p:ph idx="1" type="subTitle"/>
          </p:nvPr>
        </p:nvSpPr>
        <p:spPr>
          <a:xfrm>
            <a:off x="1265700" y="246600"/>
            <a:ext cx="6759300" cy="72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900">
                <a:latin typeface="Times New Roman"/>
                <a:ea typeface="Times New Roman"/>
                <a:cs typeface="Times New Roman"/>
                <a:sym typeface="Times New Roman"/>
              </a:rPr>
              <a:t>FORMATION OF TRIANGLE</a:t>
            </a:r>
            <a:endParaRPr b="1" sz="1900">
              <a:latin typeface="Times New Roman"/>
              <a:ea typeface="Times New Roman"/>
              <a:cs typeface="Times New Roman"/>
              <a:sym typeface="Times New Roman"/>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4</a:t>
            </a:r>
            <a:endParaRPr b="1"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subTitle"/>
          </p:nvPr>
        </p:nvSpPr>
        <p:spPr>
          <a:xfrm>
            <a:off x="80800" y="110100"/>
            <a:ext cx="6398400" cy="1070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SzPts val="935"/>
              <a:buNone/>
            </a:pPr>
            <a:r>
              <a:rPr b="1" lang="en" sz="2180">
                <a:latin typeface="Times New Roman"/>
                <a:ea typeface="Times New Roman"/>
                <a:cs typeface="Times New Roman"/>
                <a:sym typeface="Times New Roman"/>
              </a:rPr>
              <a:t>The corresponding figure shows a total of four option to form a target block from source block </a:t>
            </a:r>
            <a:endParaRPr b="1" sz="2180">
              <a:latin typeface="Times New Roman"/>
              <a:ea typeface="Times New Roman"/>
              <a:cs typeface="Times New Roman"/>
              <a:sym typeface="Times New Roman"/>
            </a:endParaRPr>
          </a:p>
          <a:p>
            <a:pPr indent="0" lvl="0" marL="0" rtl="0" algn="just">
              <a:spcBef>
                <a:spcPts val="0"/>
              </a:spcBef>
              <a:spcAft>
                <a:spcPts val="0"/>
              </a:spcAft>
              <a:buSzPts val="935"/>
              <a:buNone/>
            </a:pPr>
            <a:r>
              <a:t/>
            </a:r>
            <a:endParaRPr b="1" sz="2180">
              <a:latin typeface="Times New Roman"/>
              <a:ea typeface="Times New Roman"/>
              <a:cs typeface="Times New Roman"/>
              <a:sym typeface="Times New Roman"/>
            </a:endParaRPr>
          </a:p>
        </p:txBody>
      </p:sp>
      <p:pic>
        <p:nvPicPr>
          <p:cNvPr id="98" name="Google Shape;98;p19"/>
          <p:cNvPicPr preferRelativeResize="0"/>
          <p:nvPr/>
        </p:nvPicPr>
        <p:blipFill>
          <a:blip r:embed="rId3">
            <a:alphaModFix/>
          </a:blip>
          <a:stretch>
            <a:fillRect/>
          </a:stretch>
        </p:blipFill>
        <p:spPr>
          <a:xfrm>
            <a:off x="172175" y="1180500"/>
            <a:ext cx="6840025" cy="3935999"/>
          </a:xfrm>
          <a:prstGeom prst="rect">
            <a:avLst/>
          </a:prstGeom>
          <a:noFill/>
          <a:ln>
            <a:noFill/>
          </a:ln>
        </p:spPr>
      </p:pic>
      <p:sp>
        <p:nvSpPr>
          <p:cNvPr id="99" name="Google Shape;99;p19"/>
          <p:cNvSpPr txBox="1"/>
          <p:nvPr>
            <p:ph idx="1" type="subTitle"/>
          </p:nvPr>
        </p:nvSpPr>
        <p:spPr>
          <a:xfrm>
            <a:off x="6931400" y="2571750"/>
            <a:ext cx="1877400" cy="2026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latin typeface="Times New Roman"/>
                <a:ea typeface="Times New Roman"/>
                <a:cs typeface="Times New Roman"/>
                <a:sym typeface="Times New Roman"/>
              </a:rPr>
              <a:t>Diagrammatic representation of options for choosing target block from triangl</a:t>
            </a:r>
            <a:r>
              <a:rPr lang="en">
                <a:latin typeface="Times New Roman"/>
                <a:ea typeface="Times New Roman"/>
                <a:cs typeface="Times New Roman"/>
                <a:sym typeface="Times New Roman"/>
              </a:rPr>
              <a:t>e  </a:t>
            </a:r>
            <a:endParaRPr>
              <a:latin typeface="Times New Roman"/>
              <a:ea typeface="Times New Roman"/>
              <a:cs typeface="Times New Roman"/>
              <a:sym typeface="Times New Roman"/>
            </a:endParaRPr>
          </a:p>
        </p:txBody>
      </p:sp>
      <p:pic>
        <p:nvPicPr>
          <p:cNvPr id="100" name="Google Shape;100;p19"/>
          <p:cNvPicPr preferRelativeResize="0"/>
          <p:nvPr/>
        </p:nvPicPr>
        <p:blipFill>
          <a:blip r:embed="rId4">
            <a:alphaModFix/>
          </a:blip>
          <a:stretch>
            <a:fillRect/>
          </a:stretch>
        </p:blipFill>
        <p:spPr>
          <a:xfrm>
            <a:off x="172175" y="810825"/>
            <a:ext cx="2228850" cy="209550"/>
          </a:xfrm>
          <a:prstGeom prst="rect">
            <a:avLst/>
          </a:prstGeom>
          <a:noFill/>
          <a:ln>
            <a:noFill/>
          </a:ln>
        </p:spPr>
      </p:pic>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5</a:t>
            </a:r>
            <a:endParaRPr b="1"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subTitle"/>
          </p:nvPr>
        </p:nvSpPr>
        <p:spPr>
          <a:xfrm>
            <a:off x="1655625" y="156300"/>
            <a:ext cx="5994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IMPLEMENTATION</a:t>
            </a:r>
            <a:endParaRPr b="1">
              <a:latin typeface="Times New Roman"/>
              <a:ea typeface="Times New Roman"/>
              <a:cs typeface="Times New Roman"/>
              <a:sym typeface="Times New Roman"/>
            </a:endParaRPr>
          </a:p>
        </p:txBody>
      </p:sp>
      <p:sp>
        <p:nvSpPr>
          <p:cNvPr id="107" name="Google Shape;107;p20"/>
          <p:cNvSpPr txBox="1"/>
          <p:nvPr>
            <p:ph idx="1" type="subTitle"/>
          </p:nvPr>
        </p:nvSpPr>
        <p:spPr>
          <a:xfrm>
            <a:off x="244950" y="1279200"/>
            <a:ext cx="8654100" cy="37836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688"/>
              <a:buFont typeface="Arial"/>
              <a:buNone/>
            </a:pPr>
            <a:r>
              <a:rPr b="1" lang="en" sz="1750">
                <a:latin typeface="Times New Roman"/>
                <a:ea typeface="Times New Roman"/>
                <a:cs typeface="Times New Roman"/>
                <a:sym typeface="Times New Roman"/>
              </a:rPr>
              <a:t>In this section; let us consider a plaintext : "Cryptography" Data Encryption to encrypt it using TE technique.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rPr b="1" lang="en" sz="1750">
                <a:latin typeface="Times New Roman"/>
                <a:ea typeface="Times New Roman"/>
                <a:cs typeface="Times New Roman"/>
                <a:sym typeface="Times New Roman"/>
              </a:rPr>
              <a:t>The corresponding stream of bits (S) is as follows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rPr b="1" lang="en" sz="1750">
                <a:latin typeface="Times New Roman"/>
                <a:ea typeface="Times New Roman"/>
                <a:cs typeface="Times New Roman"/>
                <a:sym typeface="Times New Roman"/>
              </a:rPr>
              <a:t>01000011/01110010/01111001/01110000/01110100/01101111/01100111/01110010/01100001/01110000/01101000/01111001</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rPr b="1" lang="en" sz="1750">
                <a:latin typeface="Times New Roman"/>
                <a:ea typeface="Times New Roman"/>
                <a:cs typeface="Times New Roman"/>
                <a:sym typeface="Times New Roman"/>
              </a:rPr>
              <a:t>Here "/" is used as the separator between successive bytes.</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rPr b="1" lang="en" sz="1750">
                <a:latin typeface="Times New Roman"/>
                <a:ea typeface="Times New Roman"/>
                <a:cs typeface="Times New Roman"/>
                <a:sym typeface="Times New Roman"/>
              </a:rPr>
              <a:t>Now, generate triangular structure and choose random option to get the target block</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688"/>
              <a:buFont typeface="Arial"/>
              <a:buNone/>
            </a:pPr>
            <a:r>
              <a:t/>
            </a:r>
            <a:endParaRPr b="1" sz="1750">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b="1" sz="1750">
              <a:latin typeface="Times New Roman"/>
              <a:ea typeface="Times New Roman"/>
              <a:cs typeface="Times New Roman"/>
              <a:sym typeface="Times New Roman"/>
            </a:endParaRPr>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6</a:t>
            </a:r>
            <a:endParaRPr b="1"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idx="1" type="subTitle"/>
          </p:nvPr>
        </p:nvSpPr>
        <p:spPr>
          <a:xfrm>
            <a:off x="6877950" y="821325"/>
            <a:ext cx="2143200" cy="30969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None/>
            </a:pPr>
            <a:r>
              <a:rPr b="1" lang="en">
                <a:latin typeface="Times New Roman"/>
                <a:ea typeface="Times New Roman"/>
                <a:cs typeface="Times New Roman"/>
                <a:sym typeface="Times New Roman"/>
              </a:rPr>
              <a:t>After implemented triangulation on randomly selected option we get the target block and </a:t>
            </a:r>
            <a:r>
              <a:rPr b="1" lang="en">
                <a:latin typeface="Times New Roman"/>
                <a:ea typeface="Times New Roman"/>
                <a:cs typeface="Times New Roman"/>
                <a:sym typeface="Times New Roman"/>
              </a:rPr>
              <a:t>according</a:t>
            </a:r>
            <a:r>
              <a:rPr b="1" lang="en">
                <a:latin typeface="Times New Roman"/>
                <a:ea typeface="Times New Roman"/>
                <a:cs typeface="Times New Roman"/>
                <a:sym typeface="Times New Roman"/>
              </a:rPr>
              <a:t> to it we convert them into ASCII and finally get the </a:t>
            </a:r>
            <a:r>
              <a:rPr b="1" lang="en">
                <a:latin typeface="Times New Roman"/>
                <a:ea typeface="Times New Roman"/>
                <a:cs typeface="Times New Roman"/>
                <a:sym typeface="Times New Roman"/>
              </a:rPr>
              <a:t>ciphertext</a:t>
            </a:r>
            <a:r>
              <a:rPr b="1" lang="en">
                <a:latin typeface="Times New Roman"/>
                <a:ea typeface="Times New Roman"/>
                <a:cs typeface="Times New Roman"/>
                <a:sym typeface="Times New Roman"/>
              </a:rPr>
              <a:t>.</a:t>
            </a:r>
            <a:endParaRPr b="1">
              <a:latin typeface="Times New Roman"/>
              <a:ea typeface="Times New Roman"/>
              <a:cs typeface="Times New Roman"/>
              <a:sym typeface="Times New Roman"/>
            </a:endParaRPr>
          </a:p>
        </p:txBody>
      </p:sp>
      <p:pic>
        <p:nvPicPr>
          <p:cNvPr id="114" name="Google Shape;114;p21"/>
          <p:cNvPicPr preferRelativeResize="0"/>
          <p:nvPr/>
        </p:nvPicPr>
        <p:blipFill>
          <a:blip r:embed="rId3">
            <a:alphaModFix/>
          </a:blip>
          <a:stretch>
            <a:fillRect/>
          </a:stretch>
        </p:blipFill>
        <p:spPr>
          <a:xfrm>
            <a:off x="233150" y="354375"/>
            <a:ext cx="6445301" cy="2681625"/>
          </a:xfrm>
          <a:prstGeom prst="rect">
            <a:avLst/>
          </a:prstGeom>
          <a:noFill/>
          <a:ln>
            <a:noFill/>
          </a:ln>
        </p:spPr>
      </p:pic>
      <p:sp>
        <p:nvSpPr>
          <p:cNvPr id="115" name="Google Shape;115;p21"/>
          <p:cNvSpPr txBox="1"/>
          <p:nvPr>
            <p:ph idx="1" type="subTitle"/>
          </p:nvPr>
        </p:nvSpPr>
        <p:spPr>
          <a:xfrm>
            <a:off x="233150" y="3420025"/>
            <a:ext cx="4941600" cy="68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400">
                <a:solidFill>
                  <a:srgbClr val="000000"/>
                </a:solidFill>
                <a:latin typeface="Times New Roman"/>
                <a:ea typeface="Times New Roman"/>
                <a:cs typeface="Times New Roman"/>
                <a:sym typeface="Times New Roman"/>
              </a:rPr>
              <a:t>Encrypted Cipher Text:  ê.çîNùtùwè</a:t>
            </a:r>
            <a:endParaRPr b="1" sz="1400">
              <a:solidFill>
                <a:srgbClr val="000000"/>
              </a:solidFill>
              <a:latin typeface="Times New Roman"/>
              <a:ea typeface="Times New Roman"/>
              <a:cs typeface="Times New Roman"/>
              <a:sym typeface="Times New Roman"/>
            </a:endParaRPr>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700"/>
              <a:t>7</a:t>
            </a:r>
            <a:endParaRPr b="1" sz="1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