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14" r:id="rId3"/>
    <p:sldMasterId id="2147483743" r:id="rId4"/>
    <p:sldMasterId id="2147483755" r:id="rId5"/>
    <p:sldMasterId id="2147483767" r:id="rId6"/>
    <p:sldMasterId id="2147483779" r:id="rId7"/>
    <p:sldMasterId id="2147483821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E31-D38B-418C-8D9F-AE7F2E162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3F3C8-30D6-4DCA-A34D-FE44F149B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7FC0-AC51-4C58-B214-FEA30FD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6FEE-C61F-4AF8-92F1-BA45C5A8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0A02E-59D2-47DE-8545-9CB776C9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4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C13F-3869-493E-AB76-7389DD9D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3603E-3757-43E1-99A4-1DA23E62B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AA2B-33AD-4CB8-AD01-0D4591A1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AEBE-4EA8-43AA-8115-4388BF47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761A-B5A1-4804-A818-3A8E53A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29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167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0555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712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322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9203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7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0330A-6592-45B1-99C8-A331F7751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94789-99A7-4A76-A4A5-F9B06736A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92A7-2DF3-4FBA-B4A0-76792080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90CE-9F65-424E-A2C8-266623E4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25F0-838A-48C3-99AA-720FA3CA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1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4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3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7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5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32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47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0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2E06-4E66-4763-9031-D6C4B614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52C6-6D50-4460-BF0F-1A92205A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E9E8-7529-4733-85DE-E7A24343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DDAD-53B4-4898-91CA-0DE9FCD0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1576-656E-40F3-B8EC-6D0C51AE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28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30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98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293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91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15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089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345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6DCB-2301-4912-8999-D520186C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07A5-D1C4-4D45-96C7-3B7B2DEA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C7F9-E8B2-4AC8-9C4A-F67D3DEE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40B7-7710-43F6-947F-0404658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61C1-3E45-4556-9CF3-AD285DAF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25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10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043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62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79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29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59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75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96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60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C87-A0E6-452A-A500-CB06DEF8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16F2-6C75-4840-97ED-5EABF8CF2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D76D5-8620-4DFE-B531-61583EA8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B36E-C0B5-4373-B4F2-2A800642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E752-3C7E-4538-B81A-A88A9699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62E33-4784-417E-9073-0D39C9D8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201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14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3555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546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002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697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764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368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523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286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2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20B7-5159-423E-808F-4BCA97D0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C931-C885-4105-9208-48437856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6068-8F27-4764-BDFC-B269D6A2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25E2A-EE71-4A86-A5EF-FEA63E185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DBC1D-5879-4EB0-8A19-15C44E08C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46CB1-86E0-41E2-A349-AB029695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46263-BACE-4272-B3CE-E7BEADB8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94F89-9485-4454-8DAC-29799F63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173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306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5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79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042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11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52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530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209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9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D2AA-FE9C-4E55-A68E-54719CB4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9C2C-3E94-4B2C-8A43-93FF255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79950-81A5-4597-9481-E8276EA0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176D9-2BC3-447C-B5FF-853764AD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03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868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468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67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257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856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678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9062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389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055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8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4FC09-93EC-401A-9096-3BD1F243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24859-7D85-47A9-8D6D-82E38B16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1B84A-655C-4BC9-8D7D-ED99A016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254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77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804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216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566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52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39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946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201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84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5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B76A-4D13-4A7A-907A-487EFB9A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3A9A-C3D2-4740-9031-79768956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2065-828D-4D9F-837C-F9B2FB70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F3470-24EC-4506-BA34-32A9DB8C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2E90-82C9-4F68-A376-5CDDB92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2936-0D5E-4856-8FC0-D1E2EC31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13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949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932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076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854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670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356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203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7318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97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4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49A8-C5E5-4759-8E3F-49891DCF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2798E-BD93-4AD8-B1DE-9F555A9A4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A106C-AABE-4AF3-AFC4-018962C0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2AF4-4AC6-45B0-ADCF-BF5A6F44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2AFA-1FBA-4C9D-8DC0-4AE4F711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EE01-C51A-4697-ADDF-0A5208B6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0614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6904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233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623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131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493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589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1338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986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973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8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DE826-505A-4BE4-9940-24552A01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550C0-17DC-4D76-B8A9-77D036CD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8FE2-66A6-4F86-BE0E-4ED4E50FA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F0E91-7ACC-4948-A2C1-C60F8BA0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998C-0F91-4CD3-B40E-95684FAC3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67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8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58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9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7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937644-6D35-4A92-AAB8-B3932033F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9081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D0770-8A52-4130-A37F-84694EBE96E8}"/>
              </a:ext>
            </a:extLst>
          </p:cNvPr>
          <p:cNvSpPr txBox="1"/>
          <p:nvPr/>
        </p:nvSpPr>
        <p:spPr>
          <a:xfrm>
            <a:off x="1772239" y="952107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VIRTUAL ROOM 19 DBS HAC 2 HIRE</a:t>
            </a:r>
          </a:p>
        </p:txBody>
      </p:sp>
    </p:spTree>
    <p:extLst>
      <p:ext uri="{BB962C8B-B14F-4D97-AF65-F5344CB8AC3E}">
        <p14:creationId xmlns:p14="http://schemas.microsoft.com/office/powerpoint/2010/main" val="239454087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38239F-947A-4E1F-82C1-77BEEBF6982B}"/>
              </a:ext>
            </a:extLst>
          </p:cNvPr>
          <p:cNvSpPr txBox="1"/>
          <p:nvPr/>
        </p:nvSpPr>
        <p:spPr>
          <a:xfrm>
            <a:off x="3751868" y="2667786"/>
            <a:ext cx="4136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299815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54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11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1BB9-6930-48BC-9315-67050D52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b="1" dirty="0">
                <a:latin typeface="Bahnschrift SemiBold" panose="020B0502040204020203" pitchFamily="34" charset="0"/>
              </a:rPr>
              <a:t>PROBLEM STATEMENT </a:t>
            </a:r>
            <a:br>
              <a:rPr lang="en-IN" sz="6000" b="1" dirty="0">
                <a:latin typeface="Bahnschrift SemiBold" panose="020B0502040204020203" pitchFamily="34" charset="0"/>
              </a:rPr>
            </a:br>
            <a:endParaRPr lang="en-IN" sz="60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52B7-C2D1-4DB5-A01E-D32C2B94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BANKING MADE SIMPLE FOR HNIs</a:t>
            </a:r>
          </a:p>
          <a:p>
            <a:r>
              <a:rPr lang="en-IN" dirty="0"/>
              <a:t>APPROACH</a:t>
            </a:r>
          </a:p>
          <a:p>
            <a:r>
              <a:rPr lang="en-IN" dirty="0"/>
              <a:t>       STEP 1 : WE HAVE CREATED A LANDING PAGE SEPERATELY FOR         	             THE HIGH NETWORTH INDIVIDUAL AND WELTH 			             MANAGER.</a:t>
            </a:r>
          </a:p>
          <a:p>
            <a:r>
              <a:rPr lang="en-IN" dirty="0"/>
              <a:t>      STEP 2: THEN WE HAVE CREATED A DATA BASE BANKING_INFO WITH 			BANKING DETAILS OF HNI’s AND SORTED THEM ACC TO THEIR 		ASSET 	VALUE OR BANK ACCOUNT BALANCE .</a:t>
            </a:r>
          </a:p>
          <a:p>
            <a:r>
              <a:rPr lang="en-IN" dirty="0"/>
              <a:t>      STEP 3:WE HAVE CREATED A NEW TABLE FOR WELTH MANAGERS WITH 		PRIMARY KEY AS WELTH_MANAGER_ID WHICH IS FORIGN KEY 		TO THE TABLE BANKING_INFO.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328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87298D-D3E3-4D12-9932-782D0EE4F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258"/>
              </p:ext>
            </p:extLst>
          </p:nvPr>
        </p:nvGraphicFramePr>
        <p:xfrm>
          <a:off x="1677971" y="765385"/>
          <a:ext cx="8199988" cy="453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70">
                  <a:extLst>
                    <a:ext uri="{9D8B030D-6E8A-4147-A177-3AD203B41FA5}">
                      <a16:colId xmlns:a16="http://schemas.microsoft.com/office/drawing/2014/main" val="2349883495"/>
                    </a:ext>
                  </a:extLst>
                </a:gridCol>
                <a:gridCol w="2377306">
                  <a:extLst>
                    <a:ext uri="{9D8B030D-6E8A-4147-A177-3AD203B41FA5}">
                      <a16:colId xmlns:a16="http://schemas.microsoft.com/office/drawing/2014/main" val="611009816"/>
                    </a:ext>
                  </a:extLst>
                </a:gridCol>
                <a:gridCol w="2377306">
                  <a:extLst>
                    <a:ext uri="{9D8B030D-6E8A-4147-A177-3AD203B41FA5}">
                      <a16:colId xmlns:a16="http://schemas.microsoft.com/office/drawing/2014/main" val="1095360467"/>
                    </a:ext>
                  </a:extLst>
                </a:gridCol>
                <a:gridCol w="2377306">
                  <a:extLst>
                    <a:ext uri="{9D8B030D-6E8A-4147-A177-3AD203B41FA5}">
                      <a16:colId xmlns:a16="http://schemas.microsoft.com/office/drawing/2014/main" val="2032042653"/>
                    </a:ext>
                  </a:extLst>
                </a:gridCol>
              </a:tblGrid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BANKING_NAME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ACCOUNT_BALANCE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WORK_MANAGER_ID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48665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SUNIL BHAT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94433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SONIYA MEHTA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3104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RAJES  SHRMA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5054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MUKESH VERMA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50000087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42645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JHON SNOW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20674678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82313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25340009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54108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SALMAN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27950005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07775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46780009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934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03B497-25F1-430A-ADF4-215CC8E04D31}"/>
              </a:ext>
            </a:extLst>
          </p:cNvPr>
          <p:cNvSpPr txBox="1"/>
          <p:nvPr/>
        </p:nvSpPr>
        <p:spPr>
          <a:xfrm>
            <a:off x="2224726" y="197963"/>
            <a:ext cx="54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BANKING_INFO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7096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344E82-DF29-4E41-B5B9-89AD1D061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10013"/>
              </p:ext>
            </p:extLst>
          </p:nvPr>
        </p:nvGraphicFramePr>
        <p:xfrm>
          <a:off x="2032000" y="1602557"/>
          <a:ext cx="8127999" cy="386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18431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63075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5607848"/>
                    </a:ext>
                  </a:extLst>
                </a:gridCol>
              </a:tblGrid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WORK_MANAGER_ID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WORK_MANAGER_NAME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BANK_ID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37004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VEENITHA SAI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45708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NIKHIL RAJ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507880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SOMESH RAO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69614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ANIKET REDDY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57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7B262-8C92-44F0-ABD8-8036A91456E1}"/>
              </a:ext>
            </a:extLst>
          </p:cNvPr>
          <p:cNvSpPr txBox="1"/>
          <p:nvPr/>
        </p:nvSpPr>
        <p:spPr>
          <a:xfrm>
            <a:off x="2215299" y="678729"/>
            <a:ext cx="42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WORK_MANAGER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0733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5D64-131C-452D-8F0E-8382D7A4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NOW THE HNI’s WITH BALANCE&gt;2CR ARE SORTED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1CAB-4E51-45B2-B086-258A772A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BANK_ID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BANKING_NAME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ACCOUNT_BALANCE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WORK_MANAGER_ID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9B2339-C681-44F7-94EC-F5FFDE54C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75261"/>
              </p:ext>
            </p:extLst>
          </p:nvPr>
        </p:nvGraphicFramePr>
        <p:xfrm>
          <a:off x="2031999" y="1690687"/>
          <a:ext cx="8837108" cy="39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277">
                  <a:extLst>
                    <a:ext uri="{9D8B030D-6E8A-4147-A177-3AD203B41FA5}">
                      <a16:colId xmlns:a16="http://schemas.microsoft.com/office/drawing/2014/main" val="3273086979"/>
                    </a:ext>
                  </a:extLst>
                </a:gridCol>
                <a:gridCol w="2209277">
                  <a:extLst>
                    <a:ext uri="{9D8B030D-6E8A-4147-A177-3AD203B41FA5}">
                      <a16:colId xmlns:a16="http://schemas.microsoft.com/office/drawing/2014/main" val="3949309234"/>
                    </a:ext>
                  </a:extLst>
                </a:gridCol>
                <a:gridCol w="2209277">
                  <a:extLst>
                    <a:ext uri="{9D8B030D-6E8A-4147-A177-3AD203B41FA5}">
                      <a16:colId xmlns:a16="http://schemas.microsoft.com/office/drawing/2014/main" val="210495712"/>
                    </a:ext>
                  </a:extLst>
                </a:gridCol>
                <a:gridCol w="2209277">
                  <a:extLst>
                    <a:ext uri="{9D8B030D-6E8A-4147-A177-3AD203B41FA5}">
                      <a16:colId xmlns:a16="http://schemas.microsoft.com/office/drawing/2014/main" val="3470233393"/>
                    </a:ext>
                  </a:extLst>
                </a:gridCol>
              </a:tblGrid>
              <a:tr h="384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BANKING_NAME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ACCOUNT_BALANCE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WORK_MANAGER_ID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85803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SUNIL BHAT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81251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SONIYA MEHTA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61199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MUKESH VERMA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50000087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86465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JHON SNOW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20674678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35732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25340009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91432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SALMAN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27950005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26473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46780009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7206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7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252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F2F3E-9FB0-4782-8DDC-495621550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050"/>
            <a:ext cx="12192000" cy="554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79AB18-1CB6-4F49-B7A6-3532325D2372}"/>
              </a:ext>
            </a:extLst>
          </p:cNvPr>
          <p:cNvSpPr txBox="1"/>
          <p:nvPr/>
        </p:nvSpPr>
        <p:spPr>
          <a:xfrm>
            <a:off x="820132" y="358219"/>
            <a:ext cx="1603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LANDING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7326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4261DE-3C7D-4E7B-BE52-27DE060E6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6" y="301425"/>
            <a:ext cx="11905957" cy="62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898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0C32A-2264-4854-97F6-CE5F4E07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4" y="87497"/>
            <a:ext cx="7166327" cy="3245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FDD78C-EA44-4FB3-AC53-5DA9EA244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5" y="3474684"/>
            <a:ext cx="8153819" cy="3295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6D1BB-53DC-4961-90C7-6C0C21E03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41" y="226046"/>
            <a:ext cx="4777367" cy="27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495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8A7C1-7BED-4FC5-9B18-52A138650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21" y="1671494"/>
            <a:ext cx="8903158" cy="411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02255-5DE8-4A66-A7F7-7CB1A0FED595}"/>
              </a:ext>
            </a:extLst>
          </p:cNvPr>
          <p:cNvSpPr txBox="1"/>
          <p:nvPr/>
        </p:nvSpPr>
        <p:spPr>
          <a:xfrm>
            <a:off x="2601798" y="622169"/>
            <a:ext cx="297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ACEEPTING REQUEST POP UP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021006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5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6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7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8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287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36" baseType="lpstr">
      <vt:lpstr>Arial</vt:lpstr>
      <vt:lpstr>Avenir Light</vt:lpstr>
      <vt:lpstr>Bahnschrift SemiBold</vt:lpstr>
      <vt:lpstr>Calibri</vt:lpstr>
      <vt:lpstr>Calibri Light</vt:lpstr>
      <vt:lpstr>Century Gothic</vt:lpstr>
      <vt:lpstr>Consolas</vt:lpstr>
      <vt:lpstr>Corbel</vt:lpstr>
      <vt:lpstr>Garamond</vt:lpstr>
      <vt:lpstr>Gill Sans MT</vt:lpstr>
      <vt:lpstr>MS Shell Dlg 2</vt:lpstr>
      <vt:lpstr>Trebuchet MS</vt:lpstr>
      <vt:lpstr>Tw Cen MT</vt:lpstr>
      <vt:lpstr>Tw Cen MT Condensed</vt:lpstr>
      <vt:lpstr>Wingdings</vt:lpstr>
      <vt:lpstr>Wingdings 3</vt:lpstr>
      <vt:lpstr>Office Theme</vt:lpstr>
      <vt:lpstr>Ion</vt:lpstr>
      <vt:lpstr>Facet</vt:lpstr>
      <vt:lpstr>Basis</vt:lpstr>
      <vt:lpstr>Madison</vt:lpstr>
      <vt:lpstr>Gallery</vt:lpstr>
      <vt:lpstr>Integral</vt:lpstr>
      <vt:lpstr>Organic</vt:lpstr>
      <vt:lpstr>PowerPoint Presentation</vt:lpstr>
      <vt:lpstr>PROBLEM STATEMENT  </vt:lpstr>
      <vt:lpstr>PowerPoint Presentation</vt:lpstr>
      <vt:lpstr>PowerPoint Presentation</vt:lpstr>
      <vt:lpstr>NOW THE HNI’s WITH BALANCE&gt;2CR ARE SORTED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Deshpande</dc:creator>
  <cp:lastModifiedBy>Aditya Deshpande</cp:lastModifiedBy>
  <cp:revision>8</cp:revision>
  <dcterms:created xsi:type="dcterms:W3CDTF">2022-03-05T06:27:28Z</dcterms:created>
  <dcterms:modified xsi:type="dcterms:W3CDTF">2022-03-05T08:12:40Z</dcterms:modified>
</cp:coreProperties>
</file>