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3" r:id="rId1"/>
  </p:sldMasterIdLst>
  <p:notesMasterIdLst>
    <p:notesMasterId r:id="rId24"/>
  </p:notesMasterIdLst>
  <p:sldIdLst>
    <p:sldId id="256" r:id="rId2"/>
    <p:sldId id="257" r:id="rId3"/>
    <p:sldId id="298" r:id="rId4"/>
    <p:sldId id="260" r:id="rId5"/>
    <p:sldId id="386" r:id="rId6"/>
    <p:sldId id="363" r:id="rId7"/>
    <p:sldId id="387" r:id="rId8"/>
    <p:sldId id="366" r:id="rId9"/>
    <p:sldId id="367" r:id="rId10"/>
    <p:sldId id="369" r:id="rId11"/>
    <p:sldId id="388" r:id="rId12"/>
    <p:sldId id="374" r:id="rId13"/>
    <p:sldId id="375" r:id="rId14"/>
    <p:sldId id="376" r:id="rId15"/>
    <p:sldId id="377" r:id="rId16"/>
    <p:sldId id="384" r:id="rId17"/>
    <p:sldId id="277" r:id="rId18"/>
    <p:sldId id="278" r:id="rId19"/>
    <p:sldId id="279" r:id="rId20"/>
    <p:sldId id="389" r:id="rId21"/>
    <p:sldId id="280" r:id="rId22"/>
    <p:sldId id="385"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2" autoAdjust="0"/>
    <p:restoredTop sz="94660"/>
  </p:normalViewPr>
  <p:slideViewPr>
    <p:cSldViewPr>
      <p:cViewPr varScale="1">
        <p:scale>
          <a:sx n="79" d="100"/>
          <a:sy n="79" d="100"/>
        </p:scale>
        <p:origin x="108" y="72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B51FE8AF-6611-4DE2-AEEA-198E55DE12B0}" type="datetimeFigureOut">
              <a:rPr lang="en-US"/>
              <a:pPr>
                <a:defRPr/>
              </a:pPr>
              <a:t>11/23/2022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95D75F13-AA9F-4AED-91FD-48F6A8B9289C}"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Freeform 28"/>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lumMod val="75000"/>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fld id="{2FDD9759-0264-4377-A72F-014BBAA5D742}" type="datetimeFigureOut">
              <a:rPr lang="en-US" smtClean="0"/>
              <a:pPr>
                <a:defRPr/>
              </a:pPr>
              <a:t>11/23/2022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EFB32FF-F611-4F45-8066-C0A6DA86DFA4}" type="slidenum">
              <a:rPr lang="en-US" smtClean="0"/>
              <a:pPr>
                <a:defRPr/>
              </a:pPr>
              <a:t>‹#›</a:t>
            </a:fld>
            <a:endParaRPr lang="en-US"/>
          </a:p>
        </p:txBody>
      </p:sp>
    </p:spTree>
    <p:extLst>
      <p:ext uri="{BB962C8B-B14F-4D97-AF65-F5344CB8AC3E}">
        <p14:creationId xmlns:p14="http://schemas.microsoft.com/office/powerpoint/2010/main" val="2736935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a:defRPr/>
            </a:pPr>
            <a:fld id="{C5A91067-DEE1-446B-A222-5265C8763DE0}" type="datetimeFigureOut">
              <a:rPr lang="en-US" smtClean="0"/>
              <a:pPr>
                <a:defRPr/>
              </a:pPr>
              <a:t>11/23/2022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F93E046-AA26-42DD-A1FF-660463E1CE3E}" type="slidenum">
              <a:rPr lang="en-US" smtClean="0"/>
              <a:pPr>
                <a:defRPr/>
              </a:pPr>
              <a:t>‹#›</a:t>
            </a:fld>
            <a:endParaRPr lang="en-US"/>
          </a:p>
        </p:txBody>
      </p:sp>
    </p:spTree>
    <p:extLst>
      <p:ext uri="{BB962C8B-B14F-4D97-AF65-F5344CB8AC3E}">
        <p14:creationId xmlns:p14="http://schemas.microsoft.com/office/powerpoint/2010/main" val="1602298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a:defRPr/>
            </a:pPr>
            <a:fld id="{C5A91067-DEE1-446B-A222-5265C8763DE0}" type="datetimeFigureOut">
              <a:rPr lang="en-US" smtClean="0"/>
              <a:pPr>
                <a:defRPr/>
              </a:pPr>
              <a:t>11/23/2022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F93E046-AA26-42DD-A1FF-660463E1CE3E}" type="slidenum">
              <a:rPr lang="en-US" smtClean="0"/>
              <a:pPr>
                <a:defRPr/>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792909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a:defRPr/>
            </a:pPr>
            <a:fld id="{C5A91067-DEE1-446B-A222-5265C8763DE0}" type="datetimeFigureOut">
              <a:rPr lang="en-US" smtClean="0"/>
              <a:pPr>
                <a:defRPr/>
              </a:pPr>
              <a:t>11/23/2022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F93E046-AA26-42DD-A1FF-660463E1CE3E}" type="slidenum">
              <a:rPr lang="en-US" smtClean="0"/>
              <a:pPr>
                <a:defRPr/>
              </a:pPr>
              <a:t>‹#›</a:t>
            </a:fld>
            <a:endParaRPr lang="en-US"/>
          </a:p>
        </p:txBody>
      </p:sp>
    </p:spTree>
    <p:extLst>
      <p:ext uri="{BB962C8B-B14F-4D97-AF65-F5344CB8AC3E}">
        <p14:creationId xmlns:p14="http://schemas.microsoft.com/office/powerpoint/2010/main" val="36359113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a:defRPr/>
            </a:pPr>
            <a:fld id="{C5A91067-DEE1-446B-A222-5265C8763DE0}" type="datetimeFigureOut">
              <a:rPr lang="en-US" smtClean="0"/>
              <a:pPr>
                <a:defRPr/>
              </a:pPr>
              <a:t>11/23/2022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F93E046-AA26-42DD-A1FF-660463E1CE3E}" type="slidenum">
              <a:rPr lang="en-US" smtClean="0"/>
              <a:pPr>
                <a:defRPr/>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488518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a:defRPr/>
            </a:pPr>
            <a:fld id="{C5A91067-DEE1-446B-A222-5265C8763DE0}" type="datetimeFigureOut">
              <a:rPr lang="en-US" smtClean="0"/>
              <a:pPr>
                <a:defRPr/>
              </a:pPr>
              <a:t>11/23/2022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F93E046-AA26-42DD-A1FF-660463E1CE3E}" type="slidenum">
              <a:rPr lang="en-US" smtClean="0"/>
              <a:pPr>
                <a:defRPr/>
              </a:pPr>
              <a:t>‹#›</a:t>
            </a:fld>
            <a:endParaRPr lang="en-US"/>
          </a:p>
        </p:txBody>
      </p:sp>
    </p:spTree>
    <p:extLst>
      <p:ext uri="{BB962C8B-B14F-4D97-AF65-F5344CB8AC3E}">
        <p14:creationId xmlns:p14="http://schemas.microsoft.com/office/powerpoint/2010/main" val="19901229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FBFE6DB4-5411-453B-B3FF-FA5559172670}" type="datetimeFigureOut">
              <a:rPr lang="en-US" smtClean="0"/>
              <a:pPr>
                <a:defRPr/>
              </a:pPr>
              <a:t>11/23/2022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3A19676-FE0A-4D1C-A897-0D67113EE330}" type="slidenum">
              <a:rPr lang="en-US" smtClean="0"/>
              <a:pPr>
                <a:defRPr/>
              </a:pPr>
              <a:t>‹#›</a:t>
            </a:fld>
            <a:endParaRPr lang="en-US"/>
          </a:p>
        </p:txBody>
      </p:sp>
    </p:spTree>
    <p:extLst>
      <p:ext uri="{BB962C8B-B14F-4D97-AF65-F5344CB8AC3E}">
        <p14:creationId xmlns:p14="http://schemas.microsoft.com/office/powerpoint/2010/main" val="558154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47EEB1D4-7E24-4FC9-8187-AD717158168F}" type="datetimeFigureOut">
              <a:rPr lang="en-US" smtClean="0"/>
              <a:pPr>
                <a:defRPr/>
              </a:pPr>
              <a:t>11/23/2022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1AAA989-58FC-4A4B-9F15-078275E2C3F0}" type="slidenum">
              <a:rPr lang="en-US" smtClean="0"/>
              <a:pPr>
                <a:defRPr/>
              </a:pPr>
              <a:t>‹#›</a:t>
            </a:fld>
            <a:endParaRPr lang="en-US"/>
          </a:p>
        </p:txBody>
      </p:sp>
    </p:spTree>
    <p:extLst>
      <p:ext uri="{BB962C8B-B14F-4D97-AF65-F5344CB8AC3E}">
        <p14:creationId xmlns:p14="http://schemas.microsoft.com/office/powerpoint/2010/main" val="1023935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5DC7B819-5291-49FA-8A31-90CBB2192FFA}" type="datetimeFigureOut">
              <a:rPr lang="en-US" smtClean="0"/>
              <a:pPr>
                <a:defRPr/>
              </a:pPr>
              <a:t>11/23/2022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EA08A3E-5A3F-4B16-8911-6A414066B174}" type="slidenum">
              <a:rPr lang="en-US" smtClean="0"/>
              <a:pPr>
                <a:defRPr/>
              </a:pPr>
              <a:t>‹#›</a:t>
            </a:fld>
            <a:endParaRPr lang="en-US"/>
          </a:p>
        </p:txBody>
      </p:sp>
    </p:spTree>
    <p:extLst>
      <p:ext uri="{BB962C8B-B14F-4D97-AF65-F5344CB8AC3E}">
        <p14:creationId xmlns:p14="http://schemas.microsoft.com/office/powerpoint/2010/main" val="737994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a:defRPr/>
            </a:pPr>
            <a:fld id="{7F0884C6-6F93-46E6-8002-277AADCD045B}" type="datetimeFigureOut">
              <a:rPr lang="en-US" smtClean="0"/>
              <a:pPr>
                <a:defRPr/>
              </a:pPr>
              <a:t>11/23/2022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1048392-FC4A-4B2A-A218-EC6327A458A1}" type="slidenum">
              <a:rPr lang="en-US" smtClean="0"/>
              <a:pPr>
                <a:defRPr/>
              </a:pPr>
              <a:t>‹#›</a:t>
            </a:fld>
            <a:endParaRPr lang="en-US"/>
          </a:p>
        </p:txBody>
      </p:sp>
    </p:spTree>
    <p:extLst>
      <p:ext uri="{BB962C8B-B14F-4D97-AF65-F5344CB8AC3E}">
        <p14:creationId xmlns:p14="http://schemas.microsoft.com/office/powerpoint/2010/main" val="256332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fld id="{61BB7D84-81E5-47A4-81D1-C8699E3EA92F}" type="datetimeFigureOut">
              <a:rPr lang="en-US" smtClean="0"/>
              <a:pPr>
                <a:defRPr/>
              </a:pPr>
              <a:t>11/23/2022</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2C355907-92DA-4CAF-8830-8CA906382350}" type="slidenum">
              <a:rPr lang="en-US" smtClean="0"/>
              <a:pPr>
                <a:defRPr/>
              </a:pPr>
              <a:t>‹#›</a:t>
            </a:fld>
            <a:endParaRPr lang="en-US"/>
          </a:p>
        </p:txBody>
      </p:sp>
    </p:spTree>
    <p:extLst>
      <p:ext uri="{BB962C8B-B14F-4D97-AF65-F5344CB8AC3E}">
        <p14:creationId xmlns:p14="http://schemas.microsoft.com/office/powerpoint/2010/main" val="2973844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FE41BCDA-CE47-408A-81D8-336E62C39B69}" type="datetimeFigureOut">
              <a:rPr lang="en-US" smtClean="0"/>
              <a:pPr>
                <a:defRPr/>
              </a:pPr>
              <a:t>11/23/2022</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F11760AD-1EB9-444A-9CB1-6DBBDD1C5C85}" type="slidenum">
              <a:rPr lang="en-US" smtClean="0"/>
              <a:pPr>
                <a:defRPr/>
              </a:pPr>
              <a:t>‹#›</a:t>
            </a:fld>
            <a:endParaRPr lang="en-US"/>
          </a:p>
        </p:txBody>
      </p:sp>
    </p:spTree>
    <p:extLst>
      <p:ext uri="{BB962C8B-B14F-4D97-AF65-F5344CB8AC3E}">
        <p14:creationId xmlns:p14="http://schemas.microsoft.com/office/powerpoint/2010/main" val="3077149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a:defRPr/>
            </a:pPr>
            <a:fld id="{EBAD904C-E91D-4BF2-9750-A0F363EBDB42}" type="datetimeFigureOut">
              <a:rPr lang="en-US" smtClean="0"/>
              <a:pPr>
                <a:defRPr/>
              </a:pPr>
              <a:t>11/23/2022</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D2F456D2-E986-465D-901B-4DA5A5177A48}" type="slidenum">
              <a:rPr lang="en-US" smtClean="0"/>
              <a:pPr>
                <a:defRPr/>
              </a:pPr>
              <a:t>‹#›</a:t>
            </a:fld>
            <a:endParaRPr lang="en-US"/>
          </a:p>
        </p:txBody>
      </p:sp>
    </p:spTree>
    <p:extLst>
      <p:ext uri="{BB962C8B-B14F-4D97-AF65-F5344CB8AC3E}">
        <p14:creationId xmlns:p14="http://schemas.microsoft.com/office/powerpoint/2010/main" val="999831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4F7F2B09-34AD-49F5-A29E-BBA2BCA6AE08}" type="datetimeFigureOut">
              <a:rPr lang="en-US" smtClean="0"/>
              <a:pPr>
                <a:defRPr/>
              </a:pPr>
              <a:t>11/23/2022</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807D00EB-D7AA-474E-88AA-BAE4CD719841}" type="slidenum">
              <a:rPr lang="en-US" smtClean="0"/>
              <a:pPr>
                <a:defRPr/>
              </a:pPr>
              <a:t>‹#›</a:t>
            </a:fld>
            <a:endParaRPr lang="en-US"/>
          </a:p>
        </p:txBody>
      </p:sp>
    </p:spTree>
    <p:extLst>
      <p:ext uri="{BB962C8B-B14F-4D97-AF65-F5344CB8AC3E}">
        <p14:creationId xmlns:p14="http://schemas.microsoft.com/office/powerpoint/2010/main" val="4211528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pPr>
              <a:defRPr/>
            </a:pPr>
            <a:fld id="{19C63EC4-1A73-4AA7-AE20-13AF5C56243F}" type="datetimeFigureOut">
              <a:rPr lang="en-US" smtClean="0"/>
              <a:pPr>
                <a:defRPr/>
              </a:pPr>
              <a:t>11/23/2022</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A90B52FB-2690-4CF8-9E16-F459EBE3D3C0}" type="slidenum">
              <a:rPr lang="en-US" smtClean="0"/>
              <a:pPr>
                <a:defRPr/>
              </a:pPr>
              <a:t>‹#›</a:t>
            </a:fld>
            <a:endParaRPr lang="en-US"/>
          </a:p>
        </p:txBody>
      </p:sp>
    </p:spTree>
    <p:extLst>
      <p:ext uri="{BB962C8B-B14F-4D97-AF65-F5344CB8AC3E}">
        <p14:creationId xmlns:p14="http://schemas.microsoft.com/office/powerpoint/2010/main" val="2580118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pPr>
              <a:defRPr/>
            </a:pPr>
            <a:fld id="{1D3C2E57-EFB9-47F8-B881-2C918A6D196A}" type="datetimeFigureOut">
              <a:rPr lang="en-US" smtClean="0"/>
              <a:pPr>
                <a:defRPr/>
              </a:pPr>
              <a:t>11/23/2022</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9CE900AF-26AE-4F6E-859B-22EEF833C9B5}" type="slidenum">
              <a:rPr lang="en-US" smtClean="0"/>
              <a:pPr>
                <a:defRPr/>
              </a:pPr>
              <a:t>‹#›</a:t>
            </a:fld>
            <a:endParaRPr lang="en-US"/>
          </a:p>
        </p:txBody>
      </p:sp>
    </p:spTree>
    <p:extLst>
      <p:ext uri="{BB962C8B-B14F-4D97-AF65-F5344CB8AC3E}">
        <p14:creationId xmlns:p14="http://schemas.microsoft.com/office/powerpoint/2010/main" val="2684843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cxnSp>
          <p:nvCxnSpPr>
            <p:cNvPr id="7" name="Straight Connector 6"/>
            <p:cNvCxnSpPr/>
            <p:nvPr/>
          </p:nvCxnSpPr>
          <p:spPr>
            <a:xfrm flipV="1">
              <a:off x="5130830" y="4175605"/>
              <a:ext cx="4022475" cy="2682396"/>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7042707"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9" name="Freeform 8"/>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C5A91067-DEE1-446B-A222-5265C8763DE0}" type="datetimeFigureOut">
              <a:rPr lang="en-US" smtClean="0"/>
              <a:pPr>
                <a:defRPr/>
              </a:pPr>
              <a:t>11/23/2022</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pPr>
              <a:defRPr/>
            </a:pPr>
            <a:fld id="{9F93E046-AA26-42DD-A1FF-660463E1CE3E}" type="slidenum">
              <a:rPr lang="en-US" smtClean="0"/>
              <a:pPr>
                <a:defRPr/>
              </a:pPr>
              <a:t>‹#›</a:t>
            </a:fld>
            <a:endParaRPr lang="en-US"/>
          </a:p>
        </p:txBody>
      </p:sp>
    </p:spTree>
    <p:extLst>
      <p:ext uri="{BB962C8B-B14F-4D97-AF65-F5344CB8AC3E}">
        <p14:creationId xmlns:p14="http://schemas.microsoft.com/office/powerpoint/2010/main" val="3317686903"/>
      </p:ext>
    </p:extLst>
  </p:cSld>
  <p:clrMap bg1="dk1" tx1="lt1" bg2="dk2" tx2="lt2" accent1="accent1" accent2="accent2" accent3="accent3" accent4="accent4" accent5="accent5" accent6="accent6" hlink="hlink" folHlink="folHlink"/>
  <p:sldLayoutIdLst>
    <p:sldLayoutId id="2147483914" r:id="rId1"/>
    <p:sldLayoutId id="2147483915" r:id="rId2"/>
    <p:sldLayoutId id="2147483916" r:id="rId3"/>
    <p:sldLayoutId id="2147483917" r:id="rId4"/>
    <p:sldLayoutId id="2147483918" r:id="rId5"/>
    <p:sldLayoutId id="2147483919" r:id="rId6"/>
    <p:sldLayoutId id="2147483920" r:id="rId7"/>
    <p:sldLayoutId id="2147483921" r:id="rId8"/>
    <p:sldLayoutId id="2147483922" r:id="rId9"/>
    <p:sldLayoutId id="2147483923" r:id="rId10"/>
    <p:sldLayoutId id="2147483924" r:id="rId11"/>
    <p:sldLayoutId id="2147483925" r:id="rId12"/>
    <p:sldLayoutId id="2147483926" r:id="rId13"/>
    <p:sldLayoutId id="2147483927" r:id="rId14"/>
    <p:sldLayoutId id="2147483928" r:id="rId15"/>
    <p:sldLayoutId id="214748392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6700" y="609600"/>
            <a:ext cx="8496300" cy="1676400"/>
          </a:xfrm>
        </p:spPr>
        <p:txBody>
          <a:bodyPr>
            <a:normAutofit fontScale="90000"/>
          </a:bodyPr>
          <a:lstStyle/>
          <a:p>
            <a:pPr algn="ctr" eaLnBrk="1" fontAlgn="auto" hangingPunct="1">
              <a:spcAft>
                <a:spcPts val="0"/>
              </a:spcAft>
              <a:defRPr/>
            </a:pPr>
            <a:r>
              <a:rPr lang="en-US" dirty="0">
                <a:effectLst>
                  <a:glow rad="63500">
                    <a:schemeClr val="accent2">
                      <a:satMod val="175000"/>
                      <a:alpha val="40000"/>
                    </a:schemeClr>
                  </a:glow>
                  <a:outerShdw blurRad="38100" dist="25400" dir="5400000" algn="tl" rotWithShape="0">
                    <a:srgbClr val="000000">
                      <a:alpha val="43000"/>
                    </a:srgbClr>
                  </a:outerShdw>
                </a:effectLst>
                <a:latin typeface="Rockwell Condensed" pitchFamily="18" charset="0"/>
              </a:rPr>
              <a:t>STUDENT INFORMATION </a:t>
            </a:r>
            <a:r>
              <a:rPr lang="en-US" dirty="0" smtClean="0">
                <a:effectLst>
                  <a:glow rad="63500">
                    <a:schemeClr val="accent2">
                      <a:satMod val="175000"/>
                      <a:alpha val="40000"/>
                    </a:schemeClr>
                  </a:glow>
                  <a:outerShdw blurRad="38100" dist="25400" dir="5400000" algn="tl" rotWithShape="0">
                    <a:srgbClr val="000000">
                      <a:alpha val="43000"/>
                    </a:srgbClr>
                  </a:outerShdw>
                </a:effectLst>
                <a:latin typeface="Rockwell Condensed" pitchFamily="18" charset="0"/>
              </a:rPr>
              <a:t>&amp; MANAGEMENT SYSTEM (APPLICATION &amp; WEBSITE)</a:t>
            </a:r>
            <a:endParaRPr lang="en-US" dirty="0">
              <a:effectLst>
                <a:glow rad="63500">
                  <a:schemeClr val="accent2">
                    <a:satMod val="175000"/>
                    <a:alpha val="40000"/>
                  </a:schemeClr>
                </a:glow>
                <a:outerShdw blurRad="38100" dist="25400" dir="5400000" algn="tl" rotWithShape="0">
                  <a:srgbClr val="000000">
                    <a:alpha val="43000"/>
                  </a:srgbClr>
                </a:outerShdw>
              </a:effectLst>
              <a:latin typeface="Rockwell Condensed" pitchFamily="18" charset="0"/>
            </a:endParaRPr>
          </a:p>
        </p:txBody>
      </p:sp>
      <p:sp>
        <p:nvSpPr>
          <p:cNvPr id="5123" name="Subtitle 2"/>
          <p:cNvSpPr>
            <a:spLocks noGrp="1"/>
          </p:cNvSpPr>
          <p:nvPr>
            <p:ph type="subTitle" idx="1"/>
          </p:nvPr>
        </p:nvSpPr>
        <p:spPr>
          <a:xfrm>
            <a:off x="266700" y="2209800"/>
            <a:ext cx="8686800" cy="3352800"/>
          </a:xfrm>
        </p:spPr>
        <p:txBody>
          <a:bodyPr>
            <a:normAutofit fontScale="85000" lnSpcReduction="20000"/>
          </a:bodyPr>
          <a:lstStyle/>
          <a:p>
            <a:pPr marR="0" algn="l" eaLnBrk="1" hangingPunct="1">
              <a:lnSpc>
                <a:spcPct val="80000"/>
              </a:lnSpc>
            </a:pPr>
            <a:r>
              <a:rPr lang="en-US" sz="2000" dirty="0">
                <a:latin typeface="Berlin Sans FB" pitchFamily="34" charset="0"/>
              </a:rPr>
              <a:t>                                                      </a:t>
            </a:r>
            <a:endParaRPr lang="en-US" sz="2000" dirty="0" smtClean="0">
              <a:latin typeface="Berlin Sans FB" pitchFamily="34" charset="0"/>
            </a:endParaRPr>
          </a:p>
          <a:p>
            <a:pPr algn="l">
              <a:lnSpc>
                <a:spcPct val="80000"/>
              </a:lnSpc>
            </a:pPr>
            <a:r>
              <a:rPr lang="en-US" sz="3500" b="1" dirty="0" smtClean="0">
                <a:solidFill>
                  <a:schemeClr val="accent1">
                    <a:lumMod val="40000"/>
                    <a:lumOff val="60000"/>
                  </a:schemeClr>
                </a:solidFill>
                <a:latin typeface="Berlin Sans FB" pitchFamily="34" charset="0"/>
              </a:rPr>
              <a:t>	Techno </a:t>
            </a:r>
            <a:r>
              <a:rPr lang="en-US" sz="3500" b="1" dirty="0">
                <a:solidFill>
                  <a:schemeClr val="accent1">
                    <a:lumMod val="40000"/>
                    <a:lumOff val="60000"/>
                  </a:schemeClr>
                </a:solidFill>
                <a:latin typeface="Berlin Sans FB" pitchFamily="34" charset="0"/>
              </a:rPr>
              <a:t>Engineering College </a:t>
            </a:r>
            <a:r>
              <a:rPr lang="en-US" sz="3500" b="1" dirty="0" err="1">
                <a:solidFill>
                  <a:schemeClr val="accent1">
                    <a:lumMod val="40000"/>
                    <a:lumOff val="60000"/>
                  </a:schemeClr>
                </a:solidFill>
                <a:latin typeface="Berlin Sans FB" pitchFamily="34" charset="0"/>
              </a:rPr>
              <a:t>Banipur</a:t>
            </a:r>
            <a:r>
              <a:rPr lang="en-US" sz="3500" b="1" dirty="0">
                <a:solidFill>
                  <a:schemeClr val="accent1">
                    <a:lumMod val="40000"/>
                    <a:lumOff val="60000"/>
                  </a:schemeClr>
                </a:solidFill>
                <a:latin typeface="Berlin Sans FB" pitchFamily="34" charset="0"/>
              </a:rPr>
              <a:t>.</a:t>
            </a:r>
            <a:endParaRPr lang="en-US" sz="3500" b="1" u="sng" dirty="0">
              <a:solidFill>
                <a:schemeClr val="accent1">
                  <a:lumMod val="40000"/>
                  <a:lumOff val="60000"/>
                </a:schemeClr>
              </a:solidFill>
              <a:latin typeface="Berlin Sans FB" pitchFamily="34" charset="0"/>
            </a:endParaRPr>
          </a:p>
          <a:p>
            <a:pPr marR="0" algn="l" eaLnBrk="1" hangingPunct="1">
              <a:lnSpc>
                <a:spcPct val="80000"/>
              </a:lnSpc>
            </a:pPr>
            <a:endParaRPr lang="en-US" sz="2000" dirty="0">
              <a:latin typeface="Berlin Sans FB" pitchFamily="34" charset="0"/>
            </a:endParaRPr>
          </a:p>
          <a:p>
            <a:pPr marR="0" algn="l" eaLnBrk="1" hangingPunct="1">
              <a:lnSpc>
                <a:spcPct val="80000"/>
              </a:lnSpc>
            </a:pPr>
            <a:endParaRPr lang="en-US" sz="2000" dirty="0" smtClean="0">
              <a:latin typeface="Berlin Sans FB" pitchFamily="34" charset="0"/>
            </a:endParaRPr>
          </a:p>
          <a:p>
            <a:pPr marR="0" algn="l" eaLnBrk="1" hangingPunct="1">
              <a:lnSpc>
                <a:spcPct val="80000"/>
              </a:lnSpc>
            </a:pPr>
            <a:r>
              <a:rPr lang="en-US" sz="2000" dirty="0">
                <a:latin typeface="Berlin Sans FB" pitchFamily="34" charset="0"/>
              </a:rPr>
              <a:t>	</a:t>
            </a:r>
            <a:r>
              <a:rPr lang="en-US" sz="2000" dirty="0" smtClean="0">
                <a:latin typeface="Berlin Sans FB" pitchFamily="34" charset="0"/>
              </a:rPr>
              <a:t>					</a:t>
            </a:r>
            <a:r>
              <a:rPr lang="en-US" sz="2000" dirty="0">
                <a:latin typeface="Berlin Sans FB" pitchFamily="34" charset="0"/>
              </a:rPr>
              <a:t>	</a:t>
            </a:r>
            <a:r>
              <a:rPr lang="en-US" sz="2000" b="1" u="sng" dirty="0" smtClean="0">
                <a:latin typeface="Berlin Sans FB" pitchFamily="34" charset="0"/>
              </a:rPr>
              <a:t>PRESENTED </a:t>
            </a:r>
            <a:r>
              <a:rPr lang="en-US" sz="2000" b="1" u="sng" dirty="0">
                <a:latin typeface="Berlin Sans FB" pitchFamily="34" charset="0"/>
              </a:rPr>
              <a:t>BY :</a:t>
            </a:r>
          </a:p>
          <a:p>
            <a:pPr marR="0" algn="l" eaLnBrk="1" hangingPunct="1">
              <a:lnSpc>
                <a:spcPct val="80000"/>
              </a:lnSpc>
            </a:pPr>
            <a:r>
              <a:rPr lang="en-US" sz="2000" dirty="0">
                <a:latin typeface="Berlin Sans FB" pitchFamily="34" charset="0"/>
              </a:rPr>
              <a:t>                                                        </a:t>
            </a:r>
            <a:r>
              <a:rPr lang="en-US" sz="2000" dirty="0" smtClean="0">
                <a:latin typeface="Berlin Sans FB" pitchFamily="34" charset="0"/>
              </a:rPr>
              <a:t>	Akash </a:t>
            </a:r>
            <a:r>
              <a:rPr lang="en-US" sz="2000" dirty="0">
                <a:latin typeface="Berlin Sans FB" pitchFamily="34" charset="0"/>
              </a:rPr>
              <a:t>Sarkar </a:t>
            </a:r>
            <a:r>
              <a:rPr lang="en-US" sz="2000" dirty="0" smtClean="0">
                <a:latin typeface="Berlin Sans FB" pitchFamily="34" charset="0"/>
              </a:rPr>
              <a:t>(24400119017</a:t>
            </a:r>
            <a:r>
              <a:rPr lang="en-US" sz="2000" dirty="0">
                <a:latin typeface="Berlin Sans FB" pitchFamily="34" charset="0"/>
              </a:rPr>
              <a:t>)</a:t>
            </a:r>
          </a:p>
          <a:p>
            <a:pPr marR="0" algn="l" eaLnBrk="1" hangingPunct="1">
              <a:lnSpc>
                <a:spcPct val="80000"/>
              </a:lnSpc>
            </a:pPr>
            <a:r>
              <a:rPr lang="en-US" sz="2000" dirty="0">
                <a:latin typeface="Berlin Sans FB" pitchFamily="34" charset="0"/>
              </a:rPr>
              <a:t>                                                    </a:t>
            </a:r>
            <a:r>
              <a:rPr lang="en-US" sz="2000" dirty="0" smtClean="0">
                <a:latin typeface="Berlin Sans FB" pitchFamily="34" charset="0"/>
              </a:rPr>
              <a:t>	Ritwik Paul (24400119042)</a:t>
            </a:r>
            <a:endParaRPr lang="en-US" sz="2000" dirty="0">
              <a:latin typeface="Berlin Sans FB" pitchFamily="34" charset="0"/>
            </a:endParaRPr>
          </a:p>
          <a:p>
            <a:pPr marR="0" algn="l" eaLnBrk="1" hangingPunct="1">
              <a:lnSpc>
                <a:spcPct val="80000"/>
              </a:lnSpc>
            </a:pPr>
            <a:r>
              <a:rPr lang="en-US" sz="2000" dirty="0">
                <a:latin typeface="Berlin Sans FB" pitchFamily="34" charset="0"/>
              </a:rPr>
              <a:t>                                                   </a:t>
            </a:r>
            <a:r>
              <a:rPr lang="en-US" sz="2000" dirty="0" smtClean="0">
                <a:latin typeface="Berlin Sans FB" pitchFamily="34" charset="0"/>
              </a:rPr>
              <a:t>	</a:t>
            </a:r>
            <a:r>
              <a:rPr lang="en-US" sz="2000" dirty="0" err="1" smtClean="0">
                <a:latin typeface="Berlin Sans FB" pitchFamily="34" charset="0"/>
              </a:rPr>
              <a:t>Rupam</a:t>
            </a:r>
            <a:r>
              <a:rPr lang="en-US" sz="2000" dirty="0" smtClean="0">
                <a:latin typeface="Berlin Sans FB" pitchFamily="34" charset="0"/>
              </a:rPr>
              <a:t> Das (24400119027)</a:t>
            </a:r>
          </a:p>
          <a:p>
            <a:pPr algn="l">
              <a:lnSpc>
                <a:spcPct val="80000"/>
              </a:lnSpc>
            </a:pPr>
            <a:r>
              <a:rPr lang="en-US" sz="2000" dirty="0">
                <a:latin typeface="Berlin Sans FB" pitchFamily="34" charset="0"/>
              </a:rPr>
              <a:t>	</a:t>
            </a:r>
            <a:r>
              <a:rPr lang="en-US" sz="2000" dirty="0" smtClean="0">
                <a:latin typeface="Berlin Sans FB" pitchFamily="34" charset="0"/>
              </a:rPr>
              <a:t>			             		</a:t>
            </a:r>
            <a:r>
              <a:rPr lang="en-US" sz="2000" dirty="0" err="1" smtClean="0">
                <a:latin typeface="Berlin Sans FB" pitchFamily="34" charset="0"/>
              </a:rPr>
              <a:t>Sayan</a:t>
            </a:r>
            <a:r>
              <a:rPr lang="en-US" sz="2000" dirty="0" smtClean="0">
                <a:latin typeface="Berlin Sans FB" pitchFamily="34" charset="0"/>
              </a:rPr>
              <a:t> </a:t>
            </a:r>
            <a:r>
              <a:rPr lang="en-US" sz="2000" dirty="0" err="1" smtClean="0">
                <a:latin typeface="Berlin Sans FB" pitchFamily="34" charset="0"/>
              </a:rPr>
              <a:t>Malakar</a:t>
            </a:r>
            <a:r>
              <a:rPr lang="en-US" sz="2000" dirty="0" smtClean="0">
                <a:latin typeface="Berlin Sans FB" pitchFamily="34" charset="0"/>
              </a:rPr>
              <a:t> </a:t>
            </a:r>
            <a:r>
              <a:rPr lang="en-US" sz="2000" dirty="0">
                <a:latin typeface="Berlin Sans FB" pitchFamily="34" charset="0"/>
              </a:rPr>
              <a:t>(</a:t>
            </a:r>
            <a:r>
              <a:rPr lang="en-US" sz="2000" dirty="0" smtClean="0">
                <a:latin typeface="Berlin Sans FB" pitchFamily="34" charset="0"/>
              </a:rPr>
              <a:t>24400119016)</a:t>
            </a:r>
            <a:endParaRPr lang="en-US" sz="2000" dirty="0">
              <a:latin typeface="Berlin Sans FB" pitchFamily="34" charset="0"/>
            </a:endParaRPr>
          </a:p>
          <a:p>
            <a:pPr marR="0" algn="l" eaLnBrk="1" hangingPunct="1">
              <a:lnSpc>
                <a:spcPct val="80000"/>
              </a:lnSpc>
            </a:pPr>
            <a:r>
              <a:rPr lang="en-US" sz="2000" dirty="0">
                <a:latin typeface="Berlin Sans FB" pitchFamily="34" charset="0"/>
              </a:rPr>
              <a:t>                                                               </a:t>
            </a:r>
          </a:p>
          <a:p>
            <a:pPr marR="0" algn="l" eaLnBrk="1" hangingPunct="1">
              <a:lnSpc>
                <a:spcPct val="80000"/>
              </a:lnSpc>
            </a:pPr>
            <a:r>
              <a:rPr lang="en-US" sz="2000" dirty="0">
                <a:solidFill>
                  <a:schemeClr val="accent1">
                    <a:lumMod val="40000"/>
                    <a:lumOff val="60000"/>
                  </a:schemeClr>
                </a:solidFill>
                <a:latin typeface="Berlin Sans FB" pitchFamily="34" charset="0"/>
              </a:rPr>
              <a:t>                          </a:t>
            </a:r>
            <a:endParaRPr lang="en-US" sz="2000" dirty="0" smtClean="0">
              <a:solidFill>
                <a:schemeClr val="accent1">
                  <a:lumMod val="40000"/>
                  <a:lumOff val="60000"/>
                </a:schemeClr>
              </a:solidFill>
              <a:latin typeface="Berlin Sans FB"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normAutofit/>
          </a:bodyPr>
          <a:lstStyle/>
          <a:p>
            <a:pPr>
              <a:defRPr/>
            </a:pPr>
            <a:r>
              <a:rPr lang="en-US" sz="4000" dirty="0">
                <a:effectLst>
                  <a:reflection blurRad="6350" stA="55000" endA="300" endPos="45500" dir="5400000" sy="-100000" algn="bl" rotWithShape="0"/>
                </a:effectLst>
                <a:latin typeface="Berlin Sans FB" pitchFamily="34" charset="0"/>
              </a:rPr>
              <a:t>Database:</a:t>
            </a:r>
            <a:br>
              <a:rPr lang="en-US" sz="4000" dirty="0">
                <a:effectLst>
                  <a:reflection blurRad="6350" stA="55000" endA="300" endPos="45500" dir="5400000" sy="-100000" algn="bl" rotWithShape="0"/>
                </a:effectLst>
                <a:latin typeface="Berlin Sans FB" pitchFamily="34" charset="0"/>
              </a:rPr>
            </a:br>
            <a:r>
              <a:rPr lang="en-US" sz="2800" dirty="0" smtClean="0">
                <a:effectLst>
                  <a:reflection blurRad="6350" stA="55000" endA="300" endPos="45500" dir="5400000" sy="-100000" algn="bl" rotWithShape="0"/>
                </a:effectLst>
                <a:latin typeface="Berlin Sans FB" pitchFamily="34" charset="0"/>
              </a:rPr>
              <a:t>SQL and PHP </a:t>
            </a:r>
            <a:endParaRPr lang="en-IN" sz="4000" dirty="0">
              <a:latin typeface="Berlin Sans FB" pitchFamily="34" charset="0"/>
            </a:endParaRPr>
          </a:p>
        </p:txBody>
      </p:sp>
      <p:sp>
        <p:nvSpPr>
          <p:cNvPr id="14339" name="Content Placeholder 2"/>
          <p:cNvSpPr>
            <a:spLocks noGrp="1"/>
          </p:cNvSpPr>
          <p:nvPr>
            <p:ph idx="1"/>
          </p:nvPr>
        </p:nvSpPr>
        <p:spPr>
          <a:xfrm>
            <a:off x="457200" y="1981201"/>
            <a:ext cx="8229600" cy="4648200"/>
          </a:xfrm>
        </p:spPr>
        <p:txBody>
          <a:bodyPr/>
          <a:lstStyle/>
          <a:p>
            <a:pPr>
              <a:buFont typeface="Wingdings" pitchFamily="2" charset="2"/>
              <a:buChar char="v"/>
            </a:pPr>
            <a:r>
              <a:rPr lang="en-US" b="1" dirty="0" smtClean="0"/>
              <a:t>SQL is </a:t>
            </a:r>
            <a:r>
              <a:rPr lang="en-US" b="1" dirty="0"/>
              <a:t>a domain-specific language used in programming and designed for managing data held in a relational database management system, or for stream processing in a relational data stream management </a:t>
            </a:r>
            <a:r>
              <a:rPr lang="en-US" b="1" dirty="0" smtClean="0"/>
              <a:t>system.</a:t>
            </a:r>
          </a:p>
          <a:p>
            <a:pPr marL="0" indent="0">
              <a:buNone/>
            </a:pPr>
            <a:endParaRPr lang="en-US" b="1" dirty="0" smtClean="0">
              <a:latin typeface="Berlin Sans FB" pitchFamily="34" charset="0"/>
            </a:endParaRPr>
          </a:p>
          <a:p>
            <a:pPr>
              <a:buFont typeface="Wingdings" pitchFamily="2" charset="2"/>
              <a:buChar char="v"/>
            </a:pPr>
            <a:r>
              <a:rPr lang="en-US" dirty="0" smtClean="0">
                <a:latin typeface="Berlin Sans FB" pitchFamily="34" charset="0"/>
              </a:rPr>
              <a:t>SQL</a:t>
            </a:r>
            <a:r>
              <a:rPr lang="en-US" dirty="0">
                <a:latin typeface="Berlin Sans FB" pitchFamily="34" charset="0"/>
              </a:rPr>
              <a:t> is an </a:t>
            </a:r>
            <a:r>
              <a:rPr lang="en-US" u="sng" dirty="0">
                <a:latin typeface="Berlin Sans FB" pitchFamily="34" charset="0"/>
              </a:rPr>
              <a:t>open-source relational database</a:t>
            </a:r>
            <a:r>
              <a:rPr lang="en-US" dirty="0">
                <a:latin typeface="Berlin Sans FB" pitchFamily="34" charset="0"/>
              </a:rPr>
              <a:t> i.e. used to perform database operations on android devices such as storing, manipulating or retrieving persistent data from the </a:t>
            </a:r>
            <a:r>
              <a:rPr lang="en-US" dirty="0" smtClean="0">
                <a:latin typeface="Berlin Sans FB" pitchFamily="34" charset="0"/>
              </a:rPr>
              <a:t>database.</a:t>
            </a:r>
          </a:p>
          <a:p>
            <a:pPr>
              <a:buFont typeface="Wingdings" pitchFamily="2" charset="2"/>
              <a:buChar char="v"/>
            </a:pPr>
            <a:r>
              <a:rPr lang="en-US" dirty="0"/>
              <a:t>PHP is an open-source server-side scripting </a:t>
            </a:r>
            <a:r>
              <a:rPr lang="en-US" dirty="0" smtClean="0"/>
              <a:t>language for</a:t>
            </a:r>
            <a:r>
              <a:rPr lang="en-US" dirty="0"/>
              <a:t> </a:t>
            </a:r>
            <a:r>
              <a:rPr lang="en-US" b="1" dirty="0"/>
              <a:t>web development</a:t>
            </a:r>
            <a:r>
              <a:rPr lang="en-US" dirty="0"/>
              <a:t>. It is also a general-purpose language </a:t>
            </a:r>
            <a:r>
              <a:rPr lang="en-US" dirty="0" smtClean="0"/>
              <a:t>and Its GUI is very easy to maintain.</a:t>
            </a:r>
          </a:p>
          <a:p>
            <a:pPr>
              <a:buFont typeface="Wingdings" pitchFamily="2" charset="2"/>
              <a:buChar char="v"/>
            </a:pPr>
            <a:r>
              <a:rPr lang="en-US" dirty="0" smtClean="0"/>
              <a:t>At the same time it’s a powerful weapon to web </a:t>
            </a:r>
            <a:r>
              <a:rPr lang="en-US" dirty="0" err="1" smtClean="0"/>
              <a:t>devs</a:t>
            </a:r>
            <a:r>
              <a:rPr lang="en-US" dirty="0" smtClean="0"/>
              <a:t>.</a:t>
            </a:r>
            <a:r>
              <a:rPr lang="en-US" dirty="0"/>
              <a:t> </a:t>
            </a:r>
            <a:endParaRPr lang="en-US" dirty="0">
              <a:latin typeface="Berlin Sans FB" pitchFamily="34" charset="0"/>
            </a:endParaRPr>
          </a:p>
          <a:p>
            <a:pPr>
              <a:buNone/>
            </a:pPr>
            <a:endParaRPr lang="en-US" dirty="0">
              <a:latin typeface="Berlin Sans FB" pitchFamily="34" charset="0"/>
            </a:endParaRPr>
          </a:p>
        </p:txBody>
      </p:sp>
      <p:sp>
        <p:nvSpPr>
          <p:cNvPr id="3" name="TextBox 2"/>
          <p:cNvSpPr txBox="1"/>
          <p:nvPr/>
        </p:nvSpPr>
        <p:spPr>
          <a:xfrm>
            <a:off x="6019800" y="381000"/>
            <a:ext cx="533400" cy="369332"/>
          </a:xfrm>
          <a:prstGeom prst="rect">
            <a:avLst/>
          </a:prstGeom>
          <a:noFill/>
        </p:spPr>
        <p:txBody>
          <a:bodyPr wrap="square" rtlCol="0">
            <a:spAutoFit/>
          </a:bodyPr>
          <a:lstStyle/>
          <a:p>
            <a:r>
              <a:rPr lang="en-US" dirty="0" smtClean="0"/>
              <a:t>1</a:t>
            </a:r>
            <a:endParaRPr lang="en-IN" dirty="0"/>
          </a:p>
        </p:txBody>
      </p:sp>
      <p:sp>
        <p:nvSpPr>
          <p:cNvPr id="4" name="Rectangle 3"/>
          <p:cNvSpPr/>
          <p:nvPr/>
        </p:nvSpPr>
        <p:spPr>
          <a:xfrm>
            <a:off x="5943600" y="381000"/>
            <a:ext cx="45720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Hosting the website and fetching it to the application:</a:t>
            </a:r>
            <a:br>
              <a:rPr lang="en-US" dirty="0" smtClean="0"/>
            </a:br>
            <a:r>
              <a:rPr lang="en-US" b="1" dirty="0" smtClean="0"/>
              <a:t>AWS (AMAZON WEB SERVICES)</a:t>
            </a:r>
            <a:endParaRPr lang="en-IN" b="1" dirty="0"/>
          </a:p>
        </p:txBody>
      </p:sp>
      <p:sp>
        <p:nvSpPr>
          <p:cNvPr id="3" name="Content Placeholder 2"/>
          <p:cNvSpPr>
            <a:spLocks noGrp="1"/>
          </p:cNvSpPr>
          <p:nvPr>
            <p:ph idx="1"/>
          </p:nvPr>
        </p:nvSpPr>
        <p:spPr>
          <a:xfrm>
            <a:off x="304800" y="2362200"/>
            <a:ext cx="7239000" cy="3962400"/>
          </a:xfrm>
        </p:spPr>
        <p:txBody>
          <a:bodyPr/>
          <a:lstStyle/>
          <a:p>
            <a:pPr>
              <a:buFont typeface="Wingdings" panose="05000000000000000000" pitchFamily="2" charset="2"/>
              <a:buChar char="v"/>
            </a:pPr>
            <a:r>
              <a:rPr lang="en-US" dirty="0"/>
              <a:t>Amazon Web Services, Inc. is a subsidiary of Amazon that provides on-demand cloud computing platforms and APIs to individuals, companies, and </a:t>
            </a:r>
            <a:r>
              <a:rPr lang="en-US" dirty="0" smtClean="0"/>
              <a:t>governments and so far reliable.</a:t>
            </a:r>
          </a:p>
          <a:p>
            <a:pPr>
              <a:buFont typeface="Wingdings" panose="05000000000000000000" pitchFamily="2" charset="2"/>
              <a:buChar char="v"/>
            </a:pPr>
            <a:r>
              <a:rPr lang="en-US" dirty="0"/>
              <a:t>O</a:t>
            </a:r>
            <a:r>
              <a:rPr lang="en-US" dirty="0" smtClean="0"/>
              <a:t>n </a:t>
            </a:r>
            <a:r>
              <a:rPr lang="en-US" dirty="0"/>
              <a:t>a metered </a:t>
            </a:r>
            <a:r>
              <a:rPr lang="en-US" dirty="0" smtClean="0"/>
              <a:t>pay-as-we-go basis. And Initially its giving some </a:t>
            </a:r>
            <a:r>
              <a:rPr lang="en-IN" b="1" dirty="0"/>
              <a:t>f</a:t>
            </a:r>
            <a:r>
              <a:rPr lang="en-IN" b="1" dirty="0" smtClean="0"/>
              <a:t>eatures</a:t>
            </a:r>
            <a:r>
              <a:rPr lang="en-US" dirty="0" smtClean="0"/>
              <a:t> free (for the limited time though).</a:t>
            </a:r>
          </a:p>
          <a:p>
            <a:pPr>
              <a:buFont typeface="Wingdings" panose="05000000000000000000" pitchFamily="2" charset="2"/>
              <a:buChar char="v"/>
            </a:pPr>
            <a:r>
              <a:rPr lang="en-US" dirty="0" smtClean="0"/>
              <a:t>It’s super fast and optimized so no app/website crashing issues.</a:t>
            </a:r>
          </a:p>
          <a:p>
            <a:pPr>
              <a:buFont typeface="Wingdings" panose="05000000000000000000" pitchFamily="2" charset="2"/>
              <a:buChar char="v"/>
            </a:pPr>
            <a:r>
              <a:rPr lang="en-US" dirty="0"/>
              <a:t>These cloud computing web services provide distributed computing processing capacity and software tools via AWS server farms</a:t>
            </a:r>
            <a:r>
              <a:rPr lang="en-US" dirty="0" smtClean="0"/>
              <a:t>.</a:t>
            </a:r>
          </a:p>
          <a:p>
            <a:pPr>
              <a:buFont typeface="Wingdings" panose="05000000000000000000" pitchFamily="2" charset="2"/>
              <a:buChar char="v"/>
            </a:pPr>
            <a:r>
              <a:rPr lang="en-US" dirty="0" smtClean="0"/>
              <a:t>And last but not the least it can handle the application servers very efficiently so 0% data redundancy.</a:t>
            </a:r>
            <a:endParaRPr lang="en-IN" dirty="0"/>
          </a:p>
        </p:txBody>
      </p:sp>
      <p:sp>
        <p:nvSpPr>
          <p:cNvPr id="4" name="TextBox 3"/>
          <p:cNvSpPr txBox="1"/>
          <p:nvPr/>
        </p:nvSpPr>
        <p:spPr>
          <a:xfrm>
            <a:off x="6019800" y="152400"/>
            <a:ext cx="457200" cy="369332"/>
          </a:xfrm>
          <a:prstGeom prst="rect">
            <a:avLst/>
          </a:prstGeom>
          <a:noFill/>
        </p:spPr>
        <p:txBody>
          <a:bodyPr wrap="square" rtlCol="0">
            <a:spAutoFit/>
          </a:bodyPr>
          <a:lstStyle/>
          <a:p>
            <a:r>
              <a:rPr lang="en-US" dirty="0" smtClean="0"/>
              <a:t>2</a:t>
            </a:r>
            <a:endParaRPr lang="en-IN" dirty="0"/>
          </a:p>
        </p:txBody>
      </p:sp>
      <p:sp>
        <p:nvSpPr>
          <p:cNvPr id="5" name="Rectangle 4"/>
          <p:cNvSpPr/>
          <p:nvPr/>
        </p:nvSpPr>
        <p:spPr>
          <a:xfrm>
            <a:off x="5943600" y="152400"/>
            <a:ext cx="45720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48368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lstStyle/>
          <a:p>
            <a:pPr>
              <a:defRPr/>
            </a:pPr>
            <a:r>
              <a:rPr lang="en-US" sz="4000" dirty="0">
                <a:effectLst>
                  <a:reflection blurRad="6350" stA="55000" endA="300" endPos="45500" dir="5400000" sy="-100000" algn="bl" rotWithShape="0"/>
                </a:effectLst>
                <a:latin typeface="Berlin Sans FB" pitchFamily="34" charset="0"/>
              </a:rPr>
              <a:t>Flowcharts:</a:t>
            </a:r>
            <a:br>
              <a:rPr lang="en-US" sz="4000" dirty="0">
                <a:effectLst>
                  <a:reflection blurRad="6350" stA="55000" endA="300" endPos="45500" dir="5400000" sy="-100000" algn="bl" rotWithShape="0"/>
                </a:effectLst>
                <a:latin typeface="Berlin Sans FB" pitchFamily="34" charset="0"/>
              </a:rPr>
            </a:br>
            <a:r>
              <a:rPr lang="en-US" sz="2800" dirty="0">
                <a:effectLst>
                  <a:reflection blurRad="6350" stA="55000" endA="300" endPos="45500" dir="5400000" sy="-100000" algn="bl" rotWithShape="0"/>
                </a:effectLst>
                <a:latin typeface="Berlin Sans FB" pitchFamily="34" charset="0"/>
              </a:rPr>
              <a:t>E-R Diagram</a:t>
            </a:r>
            <a:endParaRPr lang="en-IN" sz="4000" dirty="0">
              <a:latin typeface="Berlin Sans FB" pitchFamily="34"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981200"/>
            <a:ext cx="6858000" cy="4419600"/>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09600"/>
            <a:ext cx="8229600" cy="1143000"/>
          </a:xfrm>
        </p:spPr>
        <p:txBody>
          <a:bodyPr/>
          <a:lstStyle/>
          <a:p>
            <a:pPr>
              <a:defRPr/>
            </a:pPr>
            <a:r>
              <a:rPr lang="en-US" sz="4000" dirty="0">
                <a:effectLst>
                  <a:reflection blurRad="6350" stA="55000" endA="300" endPos="45500" dir="5400000" sy="-100000" algn="bl" rotWithShape="0"/>
                </a:effectLst>
                <a:latin typeface="Berlin Sans FB" pitchFamily="34" charset="0"/>
              </a:rPr>
              <a:t>Flowcharts:</a:t>
            </a:r>
            <a:br>
              <a:rPr lang="en-US" sz="4000" dirty="0">
                <a:effectLst>
                  <a:reflection blurRad="6350" stA="55000" endA="300" endPos="45500" dir="5400000" sy="-100000" algn="bl" rotWithShape="0"/>
                </a:effectLst>
                <a:latin typeface="Berlin Sans FB" pitchFamily="34" charset="0"/>
              </a:rPr>
            </a:br>
            <a:r>
              <a:rPr lang="en-US" sz="2800" dirty="0">
                <a:effectLst>
                  <a:reflection blurRad="6350" stA="55000" endA="300" endPos="45500" dir="5400000" sy="-100000" algn="bl" rotWithShape="0"/>
                </a:effectLst>
                <a:latin typeface="Berlin Sans FB" pitchFamily="34" charset="0"/>
              </a:rPr>
              <a:t>Context Free Diagram</a:t>
            </a:r>
            <a:endParaRPr lang="en-IN" sz="4000" dirty="0">
              <a:latin typeface="Berlin Sans FB" pitchFamily="34"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2286000"/>
            <a:ext cx="5577840" cy="3474720"/>
          </a:xfr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4000" dirty="0">
                <a:effectLst>
                  <a:reflection blurRad="6350" stA="55000" endA="300" endPos="45500" dir="5400000" sy="-100000" algn="bl" rotWithShape="0"/>
                </a:effectLst>
                <a:latin typeface="Berlin Sans FB" pitchFamily="34" charset="0"/>
              </a:rPr>
              <a:t>Flowcharts:</a:t>
            </a:r>
            <a:br>
              <a:rPr lang="en-US" sz="4000" dirty="0">
                <a:effectLst>
                  <a:reflection blurRad="6350" stA="55000" endA="300" endPos="45500" dir="5400000" sy="-100000" algn="bl" rotWithShape="0"/>
                </a:effectLst>
                <a:latin typeface="Berlin Sans FB" pitchFamily="34" charset="0"/>
              </a:rPr>
            </a:br>
            <a:r>
              <a:rPr lang="en-US" sz="2800" dirty="0">
                <a:effectLst>
                  <a:reflection blurRad="6350" stA="55000" endA="300" endPos="45500" dir="5400000" sy="-100000" algn="bl" rotWithShape="0"/>
                </a:effectLst>
                <a:latin typeface="Berlin Sans FB" pitchFamily="34" charset="0"/>
              </a:rPr>
              <a:t>Data Flow Diagram – Level 0</a:t>
            </a:r>
            <a:endParaRPr lang="en-IN" sz="4000" dirty="0">
              <a:latin typeface="Berlin Sans FB"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30400"/>
            <a:ext cx="6119112" cy="4318000"/>
          </a:xfr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4000" dirty="0">
                <a:effectLst>
                  <a:reflection blurRad="6350" stA="55000" endA="300" endPos="45500" dir="5400000" sy="-100000" algn="bl" rotWithShape="0"/>
                </a:effectLst>
                <a:latin typeface="Berlin Sans FB" pitchFamily="34" charset="0"/>
              </a:rPr>
              <a:t>Flowcharts:</a:t>
            </a:r>
            <a:br>
              <a:rPr lang="en-US" sz="4000" dirty="0">
                <a:effectLst>
                  <a:reflection blurRad="6350" stA="55000" endA="300" endPos="45500" dir="5400000" sy="-100000" algn="bl" rotWithShape="0"/>
                </a:effectLst>
                <a:latin typeface="Berlin Sans FB" pitchFamily="34" charset="0"/>
              </a:rPr>
            </a:br>
            <a:r>
              <a:rPr lang="en-US" sz="2800" dirty="0">
                <a:effectLst>
                  <a:reflection blurRad="6350" stA="55000" endA="300" endPos="45500" dir="5400000" sy="-100000" algn="bl" rotWithShape="0"/>
                </a:effectLst>
                <a:latin typeface="Berlin Sans FB" pitchFamily="34" charset="0"/>
              </a:rPr>
              <a:t>Data Flow Diagram – Level 1</a:t>
            </a:r>
            <a:endParaRPr lang="en-IN" sz="4000" dirty="0">
              <a:latin typeface="Berlin Sans FB" pitchFamily="34" charset="0"/>
            </a:endParaRPr>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14400" y="1968130"/>
            <a:ext cx="6042912" cy="4220724"/>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4000" dirty="0">
                <a:effectLst>
                  <a:reflection blurRad="6350" stA="55000" endA="300" endPos="45500" dir="5400000" sy="-100000" algn="bl" rotWithShape="0"/>
                </a:effectLst>
                <a:latin typeface="Berlin Sans FB" pitchFamily="34" charset="0"/>
              </a:rPr>
              <a:t>Flowcharts</a:t>
            </a:r>
            <a:r>
              <a:rPr lang="en-US" sz="2400" dirty="0">
                <a:effectLst>
                  <a:reflection blurRad="6350" stA="55000" endA="300" endPos="45500" dir="5400000" sy="-100000" algn="bl" rotWithShape="0"/>
                </a:effectLst>
                <a:latin typeface="Berlin Sans FB" pitchFamily="34" charset="0"/>
              </a:rPr>
              <a:t>:</a:t>
            </a:r>
            <a:br>
              <a:rPr lang="en-US" sz="2400" dirty="0">
                <a:effectLst>
                  <a:reflection blurRad="6350" stA="55000" endA="300" endPos="45500" dir="5400000" sy="-100000" algn="bl" rotWithShape="0"/>
                </a:effectLst>
                <a:latin typeface="Berlin Sans FB" pitchFamily="34" charset="0"/>
              </a:rPr>
            </a:br>
            <a:r>
              <a:rPr lang="en-US" sz="2800" dirty="0">
                <a:effectLst>
                  <a:reflection blurRad="6350" stA="55000" endA="300" endPos="45500" dir="5400000" sy="-100000" algn="bl" rotWithShape="0"/>
                </a:effectLst>
                <a:latin typeface="Berlin Sans FB" pitchFamily="34" charset="0"/>
              </a:rPr>
              <a:t>Data Flow Diagram – Level 2</a:t>
            </a:r>
            <a:endParaRPr lang="en-IN" sz="2400" dirty="0">
              <a:latin typeface="Berlin Sans FB" pitchFamily="34" charset="0"/>
            </a:endParaRPr>
          </a:p>
        </p:txBody>
      </p:sp>
      <p:pic>
        <p:nvPicPr>
          <p:cNvPr id="5" name="Content Placeholder 4"/>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tretch/>
        </p:blipFill>
        <p:spPr>
          <a:xfrm>
            <a:off x="1111121" y="2160588"/>
            <a:ext cx="5345370" cy="3881437"/>
          </a:xfr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pPr eaLnBrk="1" fontAlgn="auto" hangingPunct="1">
              <a:spcAft>
                <a:spcPts val="0"/>
              </a:spcAft>
              <a:defRPr/>
            </a:pPr>
            <a:r>
              <a:rPr lang="en-US" sz="4000" dirty="0">
                <a:effectLst>
                  <a:reflection blurRad="6350" stA="55000" endA="300" endPos="45500" dir="5400000" sy="-100000" algn="bl" rotWithShape="0"/>
                </a:effectLst>
                <a:latin typeface="Berlin Sans FB" pitchFamily="34" charset="0"/>
              </a:rPr>
              <a:t>Limitations:</a:t>
            </a:r>
          </a:p>
        </p:txBody>
      </p:sp>
      <p:sp>
        <p:nvSpPr>
          <p:cNvPr id="3" name="Content Placeholder 2"/>
          <p:cNvSpPr>
            <a:spLocks noGrp="1"/>
          </p:cNvSpPr>
          <p:nvPr>
            <p:ph idx="1"/>
          </p:nvPr>
        </p:nvSpPr>
        <p:spPr>
          <a:xfrm>
            <a:off x="533400" y="1600200"/>
            <a:ext cx="6347714" cy="3880773"/>
          </a:xfrm>
        </p:spPr>
        <p:txBody>
          <a:bodyPr>
            <a:normAutofit/>
          </a:bodyPr>
          <a:lstStyle/>
          <a:p>
            <a:pPr marL="274320" indent="-274320" eaLnBrk="1" fontAlgn="auto" hangingPunct="1">
              <a:spcAft>
                <a:spcPts val="0"/>
              </a:spcAft>
              <a:buClr>
                <a:schemeClr val="accent3"/>
              </a:buClr>
              <a:buFont typeface="Wingdings" pitchFamily="2" charset="2"/>
              <a:buChar char="v"/>
              <a:defRPr/>
            </a:pPr>
            <a:r>
              <a:rPr lang="en-US" dirty="0">
                <a:latin typeface="Berlin Sans FB" pitchFamily="34" charset="0"/>
              </a:rPr>
              <a:t>Cannot be used by a non smart-phone user</a:t>
            </a:r>
            <a:r>
              <a:rPr lang="en-US" dirty="0" smtClean="0">
                <a:latin typeface="Berlin Sans FB" pitchFamily="34" charset="0"/>
              </a:rPr>
              <a:t>.</a:t>
            </a:r>
          </a:p>
          <a:p>
            <a:pPr marL="274320" indent="-274320" eaLnBrk="1" fontAlgn="auto" hangingPunct="1">
              <a:spcAft>
                <a:spcPts val="0"/>
              </a:spcAft>
              <a:buClr>
                <a:schemeClr val="accent3"/>
              </a:buClr>
              <a:buFont typeface="Wingdings" pitchFamily="2" charset="2"/>
              <a:buChar char="v"/>
              <a:defRPr/>
            </a:pPr>
            <a:r>
              <a:rPr lang="en-US" dirty="0" smtClean="0">
                <a:latin typeface="Berlin Sans FB" pitchFamily="34" charset="0"/>
              </a:rPr>
              <a:t>IOS (iPhone) users have no native application yet.</a:t>
            </a:r>
          </a:p>
          <a:p>
            <a:pPr marL="274320" indent="-274320" eaLnBrk="1" fontAlgn="auto" hangingPunct="1">
              <a:spcAft>
                <a:spcPts val="0"/>
              </a:spcAft>
              <a:buClr>
                <a:schemeClr val="accent3"/>
              </a:buClr>
              <a:buFont typeface="Wingdings" pitchFamily="2" charset="2"/>
              <a:buChar char="v"/>
              <a:defRPr/>
            </a:pPr>
            <a:r>
              <a:rPr lang="en-US" dirty="0" smtClean="0">
                <a:latin typeface="Berlin Sans FB" pitchFamily="34" charset="0"/>
              </a:rPr>
              <a:t>SQL is back dated now a days and it might be vulnerable.</a:t>
            </a:r>
            <a:endParaRPr lang="en-US" dirty="0">
              <a:latin typeface="Berlin Sans FB" pitchFamily="34" charset="0"/>
            </a:endParaRPr>
          </a:p>
          <a:p>
            <a:pPr marL="274320" indent="-274320" eaLnBrk="1" fontAlgn="auto" hangingPunct="1">
              <a:spcAft>
                <a:spcPts val="0"/>
              </a:spcAft>
              <a:buClr>
                <a:schemeClr val="accent3"/>
              </a:buClr>
              <a:buFont typeface="Wingdings" pitchFamily="2" charset="2"/>
              <a:buChar char="v"/>
              <a:defRPr/>
            </a:pPr>
            <a:r>
              <a:rPr lang="en-US" dirty="0" smtClean="0">
                <a:latin typeface="Berlin Sans FB" pitchFamily="34" charset="0"/>
              </a:rPr>
              <a:t>Due </a:t>
            </a:r>
            <a:r>
              <a:rPr lang="en-US" dirty="0">
                <a:latin typeface="Berlin Sans FB" pitchFamily="34" charset="0"/>
              </a:rPr>
              <a:t>to security requirement, student can not use all utilities and modify system </a:t>
            </a:r>
            <a:r>
              <a:rPr lang="en-US" dirty="0" smtClean="0">
                <a:latin typeface="Berlin Sans FB" pitchFamily="34" charset="0"/>
              </a:rPr>
              <a:t>settings.</a:t>
            </a:r>
            <a:endParaRPr lang="en-US" dirty="0">
              <a:latin typeface="Berlin Sans FB"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926" y="6658"/>
            <a:ext cx="8229600" cy="1143000"/>
          </a:xfrm>
        </p:spPr>
        <p:txBody>
          <a:bodyPr>
            <a:normAutofit/>
          </a:bodyPr>
          <a:lstStyle/>
          <a:p>
            <a:pPr eaLnBrk="1" fontAlgn="auto" hangingPunct="1">
              <a:spcAft>
                <a:spcPts val="0"/>
              </a:spcAft>
              <a:defRPr/>
            </a:pPr>
            <a:r>
              <a:rPr lang="en-US" sz="4000" dirty="0">
                <a:effectLst>
                  <a:reflection blurRad="6350" stA="55000" endA="300" endPos="45500" dir="5400000" sy="-100000" algn="bl" rotWithShape="0"/>
                </a:effectLst>
                <a:latin typeface="Berlin Sans FB" pitchFamily="34" charset="0"/>
              </a:rPr>
              <a:t>Future Scope:</a:t>
            </a:r>
            <a:endParaRPr lang="en-US" sz="4000" dirty="0">
              <a:latin typeface="Berlin Sans FB" pitchFamily="34" charset="0"/>
            </a:endParaRPr>
          </a:p>
        </p:txBody>
      </p:sp>
      <p:sp>
        <p:nvSpPr>
          <p:cNvPr id="5" name="Content Placeholder 4"/>
          <p:cNvSpPr>
            <a:spLocks noGrp="1"/>
          </p:cNvSpPr>
          <p:nvPr>
            <p:ph idx="1"/>
          </p:nvPr>
        </p:nvSpPr>
        <p:spPr>
          <a:xfrm>
            <a:off x="204926" y="914400"/>
            <a:ext cx="7162800" cy="5029200"/>
          </a:xfrm>
        </p:spPr>
        <p:txBody>
          <a:bodyPr>
            <a:normAutofit fontScale="85000" lnSpcReduction="20000"/>
          </a:bodyPr>
          <a:lstStyle/>
          <a:p>
            <a:pPr>
              <a:buFont typeface="Wingdings" pitchFamily="2" charset="2"/>
              <a:buChar char="v"/>
            </a:pPr>
            <a:r>
              <a:rPr lang="en-US" sz="2000" dirty="0">
                <a:latin typeface="Berlin Sans FB" pitchFamily="34" charset="0"/>
              </a:rPr>
              <a:t>Student Information </a:t>
            </a:r>
            <a:r>
              <a:rPr lang="en-US" sz="2000" dirty="0" smtClean="0">
                <a:latin typeface="Berlin Sans FB" pitchFamily="34" charset="0"/>
              </a:rPr>
              <a:t>and Management System </a:t>
            </a:r>
            <a:r>
              <a:rPr lang="en-US" sz="2000" dirty="0">
                <a:latin typeface="Berlin Sans FB" pitchFamily="34" charset="0"/>
              </a:rPr>
              <a:t>can be integrated </a:t>
            </a:r>
            <a:r>
              <a:rPr lang="en-US" sz="2000" dirty="0" smtClean="0">
                <a:latin typeface="Berlin Sans FB" pitchFamily="34" charset="0"/>
              </a:rPr>
              <a:t>with </a:t>
            </a:r>
            <a:r>
              <a:rPr lang="en-US" sz="2000" dirty="0">
                <a:latin typeface="Berlin Sans FB" pitchFamily="34" charset="0"/>
              </a:rPr>
              <a:t>M-learning platforms and Location based features such as locating nearest computer center, locating nearest restaurant </a:t>
            </a:r>
            <a:r>
              <a:rPr lang="en-US" sz="2000" dirty="0" smtClean="0">
                <a:latin typeface="Berlin Sans FB" pitchFamily="34" charset="0"/>
              </a:rPr>
              <a:t>etc.</a:t>
            </a:r>
          </a:p>
          <a:p>
            <a:pPr marL="0" indent="0">
              <a:buNone/>
            </a:pPr>
            <a:endParaRPr lang="en-US" sz="2000" dirty="0" smtClean="0">
              <a:latin typeface="Berlin Sans FB" pitchFamily="34" charset="0"/>
            </a:endParaRPr>
          </a:p>
          <a:p>
            <a:pPr>
              <a:buFont typeface="Wingdings" pitchFamily="2" charset="2"/>
              <a:buChar char="v"/>
            </a:pPr>
            <a:r>
              <a:rPr lang="en-US" sz="2000" dirty="0" smtClean="0">
                <a:latin typeface="Berlin Sans FB" pitchFamily="34" charset="0"/>
              </a:rPr>
              <a:t>This app &amp; website </a:t>
            </a:r>
            <a:r>
              <a:rPr lang="en-US" sz="2000" dirty="0">
                <a:latin typeface="Berlin Sans FB" pitchFamily="34" charset="0"/>
              </a:rPr>
              <a:t>can also include Fee Payment feature which shows their fee payment </a:t>
            </a:r>
            <a:r>
              <a:rPr lang="en-US" sz="2000" dirty="0" smtClean="0">
                <a:latin typeface="Berlin Sans FB" pitchFamily="34" charset="0"/>
              </a:rPr>
              <a:t>schedule and Reminder alerts.</a:t>
            </a:r>
          </a:p>
          <a:p>
            <a:pPr marL="0" indent="0">
              <a:buNone/>
            </a:pPr>
            <a:endParaRPr lang="en-US" sz="2000" dirty="0">
              <a:latin typeface="Berlin Sans FB" pitchFamily="34" charset="0"/>
            </a:endParaRPr>
          </a:p>
          <a:p>
            <a:pPr>
              <a:buFont typeface="Wingdings" pitchFamily="2" charset="2"/>
              <a:buChar char="v"/>
            </a:pPr>
            <a:r>
              <a:rPr lang="en-US" sz="2000" dirty="0" smtClean="0">
                <a:latin typeface="Berlin Sans FB" pitchFamily="34" charset="0"/>
              </a:rPr>
              <a:t>A access </a:t>
            </a:r>
            <a:r>
              <a:rPr lang="en-US" sz="2000" dirty="0">
                <a:latin typeface="Berlin Sans FB" pitchFamily="34" charset="0"/>
              </a:rPr>
              <a:t>can also be provided to </a:t>
            </a:r>
            <a:r>
              <a:rPr lang="en-US" sz="2000" dirty="0" smtClean="0">
                <a:latin typeface="Berlin Sans FB" pitchFamily="34" charset="0"/>
              </a:rPr>
              <a:t>admins </a:t>
            </a:r>
            <a:r>
              <a:rPr lang="en-US" sz="2000" dirty="0">
                <a:latin typeface="Berlin Sans FB" pitchFamily="34" charset="0"/>
              </a:rPr>
              <a:t>so that they can keep track of the performance and progress of their </a:t>
            </a:r>
            <a:r>
              <a:rPr lang="en-US" sz="2000" dirty="0" smtClean="0">
                <a:latin typeface="Berlin Sans FB" pitchFamily="34" charset="0"/>
              </a:rPr>
              <a:t>teachers &amp; Students.</a:t>
            </a:r>
          </a:p>
          <a:p>
            <a:pPr marL="0" indent="0">
              <a:buNone/>
            </a:pPr>
            <a:endParaRPr lang="en-US" sz="2000" dirty="0">
              <a:latin typeface="Berlin Sans FB" pitchFamily="34" charset="0"/>
            </a:endParaRPr>
          </a:p>
          <a:p>
            <a:pPr>
              <a:buFont typeface="Wingdings" pitchFamily="2" charset="2"/>
              <a:buChar char="v"/>
            </a:pPr>
            <a:r>
              <a:rPr lang="en-US" sz="2000" dirty="0" smtClean="0">
                <a:latin typeface="Berlin Sans FB" pitchFamily="34" charset="0"/>
              </a:rPr>
              <a:t>Implementation of a system that informs </a:t>
            </a:r>
            <a:r>
              <a:rPr lang="en-US" sz="2000" dirty="0">
                <a:latin typeface="Berlin Sans FB" pitchFamily="34" charset="0"/>
              </a:rPr>
              <a:t>about the on going activities in the </a:t>
            </a:r>
            <a:r>
              <a:rPr lang="en-US" sz="2000" dirty="0" smtClean="0">
                <a:latin typeface="Berlin Sans FB" pitchFamily="34" charset="0"/>
              </a:rPr>
              <a:t>college might be possible.</a:t>
            </a:r>
          </a:p>
          <a:p>
            <a:pPr marL="0" indent="0">
              <a:buNone/>
            </a:pPr>
            <a:endParaRPr lang="en-US" sz="2000" dirty="0" smtClean="0">
              <a:latin typeface="Berlin Sans FB" pitchFamily="34" charset="0"/>
            </a:endParaRPr>
          </a:p>
          <a:p>
            <a:pPr>
              <a:buFont typeface="Wingdings" pitchFamily="2" charset="2"/>
              <a:buChar char="v"/>
            </a:pPr>
            <a:r>
              <a:rPr lang="en-US" sz="2000" dirty="0" smtClean="0">
                <a:latin typeface="Berlin Sans FB" pitchFamily="34" charset="0"/>
              </a:rPr>
              <a:t>We may implement IOS based application later.</a:t>
            </a:r>
            <a:endParaRPr lang="en-US" sz="2000" dirty="0">
              <a:latin typeface="Berlin Sans FB" pitchFamily="34" charset="0"/>
            </a:endParaRPr>
          </a:p>
          <a:p>
            <a:pPr>
              <a:buFont typeface="Wingdings" pitchFamily="2" charset="2"/>
              <a:buChar char="v"/>
            </a:pPr>
            <a:endParaRPr lang="en-US" sz="2000" dirty="0" smtClean="0">
              <a:latin typeface="Berlin Sans FB" pitchFamily="34" charset="0"/>
            </a:endParaRPr>
          </a:p>
          <a:p>
            <a:pPr>
              <a:buFont typeface="Wingdings" pitchFamily="2" charset="2"/>
              <a:buChar char="v"/>
            </a:pPr>
            <a:r>
              <a:rPr lang="en-US" sz="2000" dirty="0" smtClean="0">
                <a:latin typeface="Berlin Sans FB" pitchFamily="34" charset="0"/>
              </a:rPr>
              <a:t>Website can be made more optimizes later by using some latest Techs like spring APIs , Node JS and others.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pPr eaLnBrk="1" fontAlgn="auto" hangingPunct="1">
              <a:spcAft>
                <a:spcPts val="0"/>
              </a:spcAft>
              <a:defRPr/>
            </a:pPr>
            <a:r>
              <a:rPr lang="en-US" sz="4000" dirty="0">
                <a:effectLst>
                  <a:reflection blurRad="6350" stA="55000" endA="300" endPos="45500" dir="5400000" sy="-100000" algn="bl" rotWithShape="0"/>
                </a:effectLst>
                <a:latin typeface="Berlin Sans FB" pitchFamily="34" charset="0"/>
              </a:rPr>
              <a:t>Conclusion:</a:t>
            </a:r>
            <a:endParaRPr lang="en-US" sz="4000" dirty="0">
              <a:latin typeface="Berlin Sans FB" pitchFamily="34" charset="0"/>
            </a:endParaRPr>
          </a:p>
        </p:txBody>
      </p:sp>
      <p:sp>
        <p:nvSpPr>
          <p:cNvPr id="5" name="Content Placeholder 4"/>
          <p:cNvSpPr>
            <a:spLocks noGrp="1"/>
          </p:cNvSpPr>
          <p:nvPr>
            <p:ph idx="1"/>
          </p:nvPr>
        </p:nvSpPr>
        <p:spPr>
          <a:xfrm>
            <a:off x="0" y="990600"/>
            <a:ext cx="8229600" cy="4389437"/>
          </a:xfrm>
        </p:spPr>
        <p:txBody>
          <a:bodyPr>
            <a:normAutofit lnSpcReduction="10000"/>
          </a:bodyPr>
          <a:lstStyle/>
          <a:p>
            <a:pPr>
              <a:buNone/>
            </a:pPr>
            <a:r>
              <a:rPr lang="en-US" sz="2000" dirty="0">
                <a:latin typeface="Berlin Sans FB" pitchFamily="34" charset="0"/>
              </a:rPr>
              <a:t>    </a:t>
            </a:r>
            <a:r>
              <a:rPr lang="en-US" sz="2000" dirty="0" smtClean="0">
                <a:latin typeface="Berlin Sans FB" pitchFamily="34" charset="0"/>
              </a:rPr>
              <a:t>	Today’s </a:t>
            </a:r>
            <a:r>
              <a:rPr lang="en-US" sz="2000" dirty="0">
                <a:latin typeface="Berlin Sans FB" pitchFamily="34" charset="0"/>
              </a:rPr>
              <a:t>student community and their expectations with regards to instant and personalized availability of information on their mobile devices is pushing more and more educational institutes to have a mobile/app presence. As the educational institutes embark on this journey they will need to decide whether to build a completely new technical architecture to support the app-based delivery of information, or, to re-use their existing infrastructure (database, web-servers) using SOA (service oriented architecture) to enable the same. We propose an architecture that reuses existing infrastructure using SOA for app based delivery of information to the students. The architecture is stable, resilient and scalable to incorporate the diverse needs of students and various </a:t>
            </a:r>
            <a:r>
              <a:rPr lang="en-US" sz="2000" dirty="0" smtClean="0">
                <a:latin typeface="Berlin Sans FB" pitchFamily="34" charset="0"/>
              </a:rPr>
              <a:t>College departments under Techno India University. Also the Website is exact same to the actual official website and is working very fine. Seems this idea will reduce the human hassle by 80% and reduce paper usages by at least 60% according to our calculation.</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pPr eaLnBrk="1" fontAlgn="auto" hangingPunct="1">
              <a:spcAft>
                <a:spcPts val="0"/>
              </a:spcAft>
              <a:defRPr/>
            </a:pPr>
            <a:r>
              <a:rPr lang="en-US" sz="4000" dirty="0">
                <a:effectLst>
                  <a:reflection blurRad="6350" stA="55000" endA="300" endPos="45500" dir="5400000" sy="-100000" algn="bl" rotWithShape="0"/>
                </a:effectLst>
                <a:latin typeface="Berlin Sans FB" pitchFamily="34" charset="0"/>
              </a:rPr>
              <a:t>CONTENTS:</a:t>
            </a:r>
          </a:p>
        </p:txBody>
      </p:sp>
      <p:sp>
        <p:nvSpPr>
          <p:cNvPr id="3" name="Content Placeholder 2"/>
          <p:cNvSpPr>
            <a:spLocks noGrp="1"/>
          </p:cNvSpPr>
          <p:nvPr>
            <p:ph idx="1"/>
          </p:nvPr>
        </p:nvSpPr>
        <p:spPr>
          <a:xfrm>
            <a:off x="381000" y="990600"/>
            <a:ext cx="8305800" cy="5105401"/>
          </a:xfrm>
        </p:spPr>
        <p:txBody>
          <a:bodyPr>
            <a:normAutofit lnSpcReduction="10000"/>
          </a:bodyPr>
          <a:lstStyle/>
          <a:p>
            <a:pPr marL="274320" indent="-274320" eaLnBrk="1" fontAlgn="auto" hangingPunct="1">
              <a:spcAft>
                <a:spcPts val="0"/>
              </a:spcAft>
              <a:buClr>
                <a:schemeClr val="accent3"/>
              </a:buClr>
              <a:buFont typeface="Wingdings 2"/>
              <a:buChar char=""/>
              <a:defRPr/>
            </a:pPr>
            <a:endParaRPr lang="en-US" dirty="0">
              <a:latin typeface="Berlin Sans FB" pitchFamily="34" charset="0"/>
            </a:endParaRPr>
          </a:p>
          <a:p>
            <a:pPr marL="274320" indent="-274320" eaLnBrk="1" fontAlgn="auto" hangingPunct="1">
              <a:spcAft>
                <a:spcPts val="0"/>
              </a:spcAft>
              <a:buClr>
                <a:schemeClr val="accent3"/>
              </a:buClr>
              <a:buFont typeface="Wingdings" pitchFamily="2" charset="2"/>
              <a:buChar char="v"/>
              <a:defRPr/>
            </a:pPr>
            <a:r>
              <a:rPr lang="en-US" dirty="0">
                <a:latin typeface="Berlin Sans FB" pitchFamily="34" charset="0"/>
              </a:rPr>
              <a:t>Problem Definition </a:t>
            </a:r>
          </a:p>
          <a:p>
            <a:pPr marL="274320" indent="-274320" eaLnBrk="1" fontAlgn="auto" hangingPunct="1">
              <a:spcAft>
                <a:spcPts val="0"/>
              </a:spcAft>
              <a:buClr>
                <a:schemeClr val="accent3"/>
              </a:buClr>
              <a:buFont typeface="Wingdings" pitchFamily="2" charset="2"/>
              <a:buChar char="v"/>
              <a:defRPr/>
            </a:pPr>
            <a:r>
              <a:rPr lang="en-US" dirty="0">
                <a:latin typeface="Berlin Sans FB" pitchFamily="34" charset="0"/>
              </a:rPr>
              <a:t>Why Mobile App? </a:t>
            </a:r>
            <a:endParaRPr lang="en-US" dirty="0" smtClean="0">
              <a:latin typeface="Berlin Sans FB" pitchFamily="34" charset="0"/>
            </a:endParaRPr>
          </a:p>
          <a:p>
            <a:pPr marL="274320" indent="-274320" eaLnBrk="1" fontAlgn="auto" hangingPunct="1">
              <a:spcAft>
                <a:spcPts val="0"/>
              </a:spcAft>
              <a:buClr>
                <a:schemeClr val="accent3"/>
              </a:buClr>
              <a:buFont typeface="Wingdings" pitchFamily="2" charset="2"/>
              <a:buChar char="v"/>
              <a:defRPr/>
            </a:pPr>
            <a:r>
              <a:rPr lang="en-US" dirty="0" smtClean="0">
                <a:latin typeface="Berlin Sans FB" pitchFamily="34" charset="0"/>
              </a:rPr>
              <a:t>Why Website?</a:t>
            </a:r>
            <a:endParaRPr lang="en-US" dirty="0">
              <a:latin typeface="Berlin Sans FB" pitchFamily="34" charset="0"/>
            </a:endParaRPr>
          </a:p>
          <a:p>
            <a:pPr marL="274320" indent="-274320" eaLnBrk="1" fontAlgn="auto" hangingPunct="1">
              <a:spcAft>
                <a:spcPts val="0"/>
              </a:spcAft>
              <a:buClr>
                <a:schemeClr val="accent3"/>
              </a:buClr>
              <a:buFont typeface="Wingdings" pitchFamily="2" charset="2"/>
              <a:buChar char="v"/>
              <a:defRPr/>
            </a:pPr>
            <a:r>
              <a:rPr lang="en-US" dirty="0">
                <a:latin typeface="Berlin Sans FB" pitchFamily="34" charset="0"/>
              </a:rPr>
              <a:t>Hardware and Software </a:t>
            </a:r>
            <a:r>
              <a:rPr lang="en-US" dirty="0" smtClean="0">
                <a:latin typeface="Berlin Sans FB" pitchFamily="34" charset="0"/>
              </a:rPr>
              <a:t>Specifications.</a:t>
            </a:r>
            <a:endParaRPr lang="en-US" dirty="0">
              <a:latin typeface="Berlin Sans FB" pitchFamily="34" charset="0"/>
            </a:endParaRPr>
          </a:p>
          <a:p>
            <a:pPr marL="274320" indent="-274320" eaLnBrk="1" fontAlgn="auto" hangingPunct="1">
              <a:spcAft>
                <a:spcPts val="0"/>
              </a:spcAft>
              <a:buClr>
                <a:schemeClr val="accent3"/>
              </a:buClr>
              <a:buFont typeface="Wingdings" pitchFamily="2" charset="2"/>
              <a:buChar char="v"/>
              <a:defRPr/>
            </a:pPr>
            <a:r>
              <a:rPr lang="en-US" dirty="0">
                <a:latin typeface="Berlin Sans FB" pitchFamily="34" charset="0"/>
              </a:rPr>
              <a:t>Features</a:t>
            </a:r>
          </a:p>
          <a:p>
            <a:pPr marL="274320" indent="-274320" eaLnBrk="1" fontAlgn="auto" hangingPunct="1">
              <a:spcAft>
                <a:spcPts val="0"/>
              </a:spcAft>
              <a:buClr>
                <a:schemeClr val="accent3"/>
              </a:buClr>
              <a:buFont typeface="Wingdings" pitchFamily="2" charset="2"/>
              <a:buChar char="v"/>
              <a:defRPr/>
            </a:pPr>
            <a:r>
              <a:rPr lang="en-US" dirty="0">
                <a:latin typeface="Berlin Sans FB" pitchFamily="34" charset="0"/>
              </a:rPr>
              <a:t>Objective</a:t>
            </a:r>
          </a:p>
          <a:p>
            <a:pPr marL="274320" indent="-274320" eaLnBrk="1" fontAlgn="auto" hangingPunct="1">
              <a:spcAft>
                <a:spcPts val="0"/>
              </a:spcAft>
              <a:buClr>
                <a:schemeClr val="accent3"/>
              </a:buClr>
              <a:buFont typeface="Wingdings" pitchFamily="2" charset="2"/>
              <a:buChar char="v"/>
              <a:defRPr/>
            </a:pPr>
            <a:r>
              <a:rPr lang="en-US" dirty="0" smtClean="0">
                <a:latin typeface="Berlin Sans FB" pitchFamily="34" charset="0"/>
              </a:rPr>
              <a:t>Database &amp; Hosting</a:t>
            </a:r>
            <a:endParaRPr lang="en-US" dirty="0">
              <a:latin typeface="Berlin Sans FB" pitchFamily="34" charset="0"/>
            </a:endParaRPr>
          </a:p>
          <a:p>
            <a:pPr marL="274320" indent="-274320" eaLnBrk="1" fontAlgn="auto" hangingPunct="1">
              <a:spcAft>
                <a:spcPts val="0"/>
              </a:spcAft>
              <a:buClr>
                <a:schemeClr val="accent3"/>
              </a:buClr>
              <a:buFont typeface="Wingdings" pitchFamily="2" charset="2"/>
              <a:buChar char="v"/>
              <a:defRPr/>
            </a:pPr>
            <a:r>
              <a:rPr lang="en-US" dirty="0">
                <a:latin typeface="Berlin Sans FB" pitchFamily="34" charset="0"/>
              </a:rPr>
              <a:t>Flowcharts</a:t>
            </a:r>
          </a:p>
          <a:p>
            <a:pPr marL="274320" indent="-274320" eaLnBrk="1" fontAlgn="auto" hangingPunct="1">
              <a:spcAft>
                <a:spcPts val="0"/>
              </a:spcAft>
              <a:buClr>
                <a:schemeClr val="accent3"/>
              </a:buClr>
              <a:buFont typeface="Wingdings" pitchFamily="2" charset="2"/>
              <a:buChar char="v"/>
              <a:defRPr/>
            </a:pPr>
            <a:r>
              <a:rPr lang="en-US" dirty="0">
                <a:latin typeface="Berlin Sans FB" pitchFamily="34" charset="0"/>
              </a:rPr>
              <a:t>Limitations </a:t>
            </a:r>
          </a:p>
          <a:p>
            <a:pPr marL="274320" indent="-274320" eaLnBrk="1" fontAlgn="auto" hangingPunct="1">
              <a:spcAft>
                <a:spcPts val="0"/>
              </a:spcAft>
              <a:buClr>
                <a:schemeClr val="accent3"/>
              </a:buClr>
              <a:buFont typeface="Wingdings" pitchFamily="2" charset="2"/>
              <a:buChar char="v"/>
              <a:defRPr/>
            </a:pPr>
            <a:r>
              <a:rPr lang="en-US" dirty="0">
                <a:latin typeface="Berlin Sans FB" pitchFamily="34" charset="0"/>
              </a:rPr>
              <a:t>Future Scope</a:t>
            </a:r>
          </a:p>
          <a:p>
            <a:pPr marL="274320" indent="-274320" eaLnBrk="1" fontAlgn="auto" hangingPunct="1">
              <a:spcAft>
                <a:spcPts val="0"/>
              </a:spcAft>
              <a:buClr>
                <a:schemeClr val="accent3"/>
              </a:buClr>
              <a:buFont typeface="Wingdings" pitchFamily="2" charset="2"/>
              <a:buChar char="v"/>
              <a:defRPr/>
            </a:pPr>
            <a:r>
              <a:rPr lang="en-US" dirty="0">
                <a:latin typeface="Berlin Sans FB" pitchFamily="34" charset="0"/>
              </a:rPr>
              <a:t>Conclusion</a:t>
            </a:r>
          </a:p>
          <a:p>
            <a:pPr marL="274320" indent="-274320" eaLnBrk="1" fontAlgn="auto" hangingPunct="1">
              <a:spcAft>
                <a:spcPts val="0"/>
              </a:spcAft>
              <a:buClr>
                <a:schemeClr val="accent3"/>
              </a:buClr>
              <a:buFont typeface="Wingdings" pitchFamily="2" charset="2"/>
              <a:buChar char="v"/>
              <a:defRPr/>
            </a:pPr>
            <a:r>
              <a:rPr lang="en-US" dirty="0">
                <a:latin typeface="Berlin Sans FB" pitchFamily="34" charset="0"/>
              </a:rPr>
              <a:t>References</a:t>
            </a:r>
          </a:p>
          <a:p>
            <a:pPr marL="274320" indent="-274320" eaLnBrk="1" fontAlgn="auto" hangingPunct="1">
              <a:spcAft>
                <a:spcPts val="0"/>
              </a:spcAft>
              <a:buClr>
                <a:schemeClr val="accent3"/>
              </a:buClr>
              <a:buFont typeface="Wingdings 2"/>
              <a:buChar char=""/>
              <a:defRPr/>
            </a:pPr>
            <a:endParaRPr lang="en-US" dirty="0">
              <a:latin typeface="Berlin Sans FB"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3886201" cy="685800"/>
          </a:xfrm>
        </p:spPr>
        <p:txBody>
          <a:bodyPr/>
          <a:lstStyle/>
          <a:p>
            <a:r>
              <a:rPr lang="en-US" dirty="0" smtClean="0"/>
              <a:t>Login Page</a:t>
            </a:r>
            <a:endParaRPr lang="en-IN"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52400" y="1066800"/>
            <a:ext cx="4343400" cy="2209800"/>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1" y="3398520"/>
            <a:ext cx="4343400" cy="254508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00600" y="1490472"/>
            <a:ext cx="1752600" cy="3816096"/>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05601" y="1490472"/>
            <a:ext cx="1752600" cy="3816096"/>
          </a:xfrm>
          <a:prstGeom prst="rect">
            <a:avLst/>
          </a:prstGeom>
        </p:spPr>
      </p:pic>
    </p:spTree>
    <p:extLst>
      <p:ext uri="{BB962C8B-B14F-4D97-AF65-F5344CB8AC3E}">
        <p14:creationId xmlns:p14="http://schemas.microsoft.com/office/powerpoint/2010/main" val="31704868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Hp\AppData\Local\Microsoft\Windows\INetCache\IE\CPKLWHUO\thank-you[1].jpg"/>
          <p:cNvPicPr>
            <a:picLocks noGrp="1" noChangeAspect="1" noChangeArrowheads="1"/>
          </p:cNvPicPr>
          <p:nvPr>
            <p:ph idx="1"/>
          </p:nvPr>
        </p:nvPicPr>
        <p:blipFill>
          <a:blip r:embed="rId2"/>
          <a:srcRect/>
          <a:stretch>
            <a:fillRect/>
          </a:stretch>
        </p:blipFill>
        <p:spPr bwMode="auto">
          <a:xfrm>
            <a:off x="1371600" y="1143000"/>
            <a:ext cx="5486400" cy="3733800"/>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Hp\AppData\Local\Microsoft\Windows\INetCache\IE\H1APYTHH\stress[1].jpg"/>
          <p:cNvPicPr>
            <a:picLocks noGrp="1" noChangeAspect="1" noChangeArrowheads="1"/>
          </p:cNvPicPr>
          <p:nvPr>
            <p:ph idx="1"/>
          </p:nvPr>
        </p:nvPicPr>
        <p:blipFill>
          <a:blip r:embed="rId2"/>
          <a:srcRect/>
          <a:stretch>
            <a:fillRect/>
          </a:stretch>
        </p:blipFill>
        <p:spPr bwMode="auto">
          <a:xfrm>
            <a:off x="1371600" y="838200"/>
            <a:ext cx="5029200" cy="464820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pPr eaLnBrk="1" fontAlgn="auto" hangingPunct="1">
              <a:spcAft>
                <a:spcPts val="0"/>
              </a:spcAft>
              <a:defRPr/>
            </a:pPr>
            <a:r>
              <a:rPr lang="en-US" sz="4000" dirty="0">
                <a:effectLst>
                  <a:reflection blurRad="6350" stA="55000" endA="300" endPos="45500" dir="5400000" sy="-100000" algn="bl" rotWithShape="0"/>
                </a:effectLst>
                <a:latin typeface="Berlin Sans FB" pitchFamily="34" charset="0"/>
              </a:rPr>
              <a:t>Problem Definition:</a:t>
            </a:r>
          </a:p>
        </p:txBody>
      </p:sp>
      <p:sp>
        <p:nvSpPr>
          <p:cNvPr id="7171" name="Content Placeholder 2"/>
          <p:cNvSpPr>
            <a:spLocks noGrp="1"/>
          </p:cNvSpPr>
          <p:nvPr>
            <p:ph idx="1"/>
          </p:nvPr>
        </p:nvSpPr>
        <p:spPr>
          <a:xfrm>
            <a:off x="152400" y="1066800"/>
            <a:ext cx="7455023" cy="5334000"/>
          </a:xfrm>
        </p:spPr>
        <p:txBody>
          <a:bodyPr>
            <a:normAutofit fontScale="85000" lnSpcReduction="20000"/>
          </a:bodyPr>
          <a:lstStyle/>
          <a:p>
            <a:pPr marL="0" indent="0" eaLnBrk="1" hangingPunct="1">
              <a:buNone/>
            </a:pPr>
            <a:endParaRPr lang="en-US" sz="1800" dirty="0">
              <a:latin typeface="Berlin Sans FB" pitchFamily="34" charset="0"/>
            </a:endParaRPr>
          </a:p>
          <a:p>
            <a:pPr eaLnBrk="1" hangingPunct="1">
              <a:buFont typeface="Wingdings" pitchFamily="2" charset="2"/>
              <a:buChar char="v"/>
            </a:pPr>
            <a:r>
              <a:rPr lang="en-US" sz="1800" dirty="0">
                <a:latin typeface="Berlin Sans FB" pitchFamily="34" charset="0"/>
              </a:rPr>
              <a:t>In this era of technological development, having a mobile application to help a </a:t>
            </a:r>
            <a:r>
              <a:rPr lang="en-US" sz="1800" dirty="0" smtClean="0">
                <a:latin typeface="Berlin Sans FB" pitchFamily="34" charset="0"/>
              </a:rPr>
              <a:t>student </a:t>
            </a:r>
            <a:r>
              <a:rPr lang="en-US" sz="1800" dirty="0">
                <a:latin typeface="Berlin Sans FB" pitchFamily="34" charset="0"/>
              </a:rPr>
              <a:t>cope up with all his college progress, courses, notices and updates </a:t>
            </a:r>
            <a:r>
              <a:rPr lang="en-US" sz="1800" u="sng" dirty="0">
                <a:latin typeface="Berlin Sans FB" pitchFamily="34" charset="0"/>
              </a:rPr>
              <a:t>and</a:t>
            </a:r>
            <a:r>
              <a:rPr lang="en-US" sz="1800" dirty="0">
                <a:latin typeface="Berlin Sans FB" pitchFamily="34" charset="0"/>
              </a:rPr>
              <a:t> use the same application for maintaining and keeping track of all necessary and relevant students information by the </a:t>
            </a:r>
            <a:r>
              <a:rPr lang="en-US" dirty="0" smtClean="0">
                <a:latin typeface="Berlin Sans FB" pitchFamily="34" charset="0"/>
              </a:rPr>
              <a:t>students</a:t>
            </a:r>
            <a:r>
              <a:rPr lang="en-US" sz="1800" dirty="0" smtClean="0">
                <a:latin typeface="Berlin Sans FB" pitchFamily="34" charset="0"/>
              </a:rPr>
              <a:t> </a:t>
            </a:r>
            <a:r>
              <a:rPr lang="en-US" sz="1800" dirty="0">
                <a:latin typeface="Berlin Sans FB" pitchFamily="34" charset="0"/>
              </a:rPr>
              <a:t>can be </a:t>
            </a:r>
            <a:r>
              <a:rPr lang="en-US" dirty="0">
                <a:latin typeface="Berlin Sans FB" pitchFamily="34" charset="0"/>
              </a:rPr>
              <a:t>a</a:t>
            </a:r>
            <a:r>
              <a:rPr lang="en-US" sz="1800" dirty="0" smtClean="0">
                <a:latin typeface="Berlin Sans FB" pitchFamily="34" charset="0"/>
              </a:rPr>
              <a:t> </a:t>
            </a:r>
            <a:r>
              <a:rPr lang="en-US" sz="1800" dirty="0">
                <a:latin typeface="Berlin Sans FB" pitchFamily="34" charset="0"/>
              </a:rPr>
              <a:t>great ease, help, accuracy and zero data redundancy</a:t>
            </a:r>
            <a:r>
              <a:rPr lang="en-US" sz="1800" dirty="0" smtClean="0">
                <a:latin typeface="Berlin Sans FB" pitchFamily="34" charset="0"/>
              </a:rPr>
              <a:t>.</a:t>
            </a:r>
          </a:p>
          <a:p>
            <a:pPr>
              <a:buFont typeface="Wingdings" pitchFamily="2" charset="2"/>
              <a:buChar char="v"/>
            </a:pPr>
            <a:r>
              <a:rPr lang="en-US" dirty="0">
                <a:latin typeface="Berlin Sans FB" pitchFamily="34" charset="0"/>
              </a:rPr>
              <a:t>And the same goes to the website too, Having a full-fledge working </a:t>
            </a:r>
            <a:r>
              <a:rPr lang="en-US" dirty="0" smtClean="0">
                <a:latin typeface="Berlin Sans FB" pitchFamily="34" charset="0"/>
              </a:rPr>
              <a:t>website which </a:t>
            </a:r>
            <a:r>
              <a:rPr lang="en-US" dirty="0">
                <a:latin typeface="Berlin Sans FB" pitchFamily="34" charset="0"/>
              </a:rPr>
              <a:t>let’s our Principal, Teachers, Class-Teachers and librarian manage </a:t>
            </a:r>
            <a:r>
              <a:rPr lang="en-US" dirty="0" smtClean="0">
                <a:latin typeface="Berlin Sans FB" pitchFamily="34" charset="0"/>
              </a:rPr>
              <a:t>all the Students in a single place.</a:t>
            </a:r>
            <a:endParaRPr lang="en-US" sz="1800" dirty="0">
              <a:latin typeface="Berlin Sans FB" pitchFamily="34" charset="0"/>
            </a:endParaRPr>
          </a:p>
          <a:p>
            <a:pPr eaLnBrk="1" hangingPunct="1">
              <a:buFont typeface="Wingdings" pitchFamily="2" charset="2"/>
              <a:buChar char="v"/>
            </a:pPr>
            <a:r>
              <a:rPr lang="en-US" sz="1800" dirty="0">
                <a:latin typeface="Berlin Sans FB" pitchFamily="34" charset="0"/>
              </a:rPr>
              <a:t>Institution can publish notices, give updates or make announcements at any time and students can have access to the data </a:t>
            </a:r>
            <a:r>
              <a:rPr lang="en-US" sz="1800" dirty="0" smtClean="0">
                <a:latin typeface="Berlin Sans FB" pitchFamily="34" charset="0"/>
              </a:rPr>
              <a:t>instantly </a:t>
            </a:r>
            <a:r>
              <a:rPr lang="en-US" sz="1800" dirty="0">
                <a:latin typeface="Berlin Sans FB" pitchFamily="34" charset="0"/>
              </a:rPr>
              <a:t>from anywhere.</a:t>
            </a:r>
          </a:p>
          <a:p>
            <a:pPr eaLnBrk="1" hangingPunct="1">
              <a:buFont typeface="Wingdings" pitchFamily="2" charset="2"/>
              <a:buChar char="v"/>
            </a:pPr>
            <a:r>
              <a:rPr lang="en-US" sz="1800" dirty="0">
                <a:latin typeface="Berlin Sans FB" pitchFamily="34" charset="0"/>
              </a:rPr>
              <a:t>Students will have access to courses </a:t>
            </a:r>
            <a:r>
              <a:rPr lang="en-US" sz="1800" dirty="0" smtClean="0">
                <a:latin typeface="Berlin Sans FB" pitchFamily="34" charset="0"/>
              </a:rPr>
              <a:t>instantly </a:t>
            </a:r>
            <a:r>
              <a:rPr lang="en-US" sz="1800" dirty="0">
                <a:latin typeface="Berlin Sans FB" pitchFamily="34" charset="0"/>
              </a:rPr>
              <a:t>from anywhere.</a:t>
            </a:r>
          </a:p>
          <a:p>
            <a:pPr eaLnBrk="1" hangingPunct="1">
              <a:buFont typeface="Wingdings" pitchFamily="2" charset="2"/>
              <a:buChar char="v"/>
            </a:pPr>
            <a:r>
              <a:rPr lang="en-US" sz="1800" dirty="0">
                <a:latin typeface="Berlin Sans FB" pitchFamily="34" charset="0"/>
              </a:rPr>
              <a:t>Using the application for taking attendance and keeping track or student progress will help get rid of </a:t>
            </a:r>
            <a:r>
              <a:rPr lang="en-US" sz="1800" dirty="0" smtClean="0">
                <a:latin typeface="Berlin Sans FB" pitchFamily="34" charset="0"/>
              </a:rPr>
              <a:t>human made errors and will be done in less time.</a:t>
            </a:r>
            <a:endParaRPr lang="en-US" sz="1800" dirty="0">
              <a:latin typeface="Berlin Sans FB" pitchFamily="34" charset="0"/>
            </a:endParaRPr>
          </a:p>
          <a:p>
            <a:pPr eaLnBrk="1" hangingPunct="1">
              <a:buFont typeface="Wingdings" pitchFamily="2" charset="2"/>
              <a:buChar char="v"/>
            </a:pPr>
            <a:r>
              <a:rPr lang="en-US" sz="1800" dirty="0">
                <a:latin typeface="Berlin Sans FB" pitchFamily="34" charset="0"/>
              </a:rPr>
              <a:t>Switching to this technology will save </a:t>
            </a:r>
            <a:r>
              <a:rPr lang="en-US" sz="1800" dirty="0" smtClean="0">
                <a:latin typeface="Berlin Sans FB" pitchFamily="34" charset="0"/>
              </a:rPr>
              <a:t>paper.</a:t>
            </a:r>
            <a:endParaRPr lang="en-US" sz="1800" dirty="0">
              <a:latin typeface="Berlin Sans FB" pitchFamily="34" charset="0"/>
            </a:endParaRPr>
          </a:p>
          <a:p>
            <a:pPr eaLnBrk="1" hangingPunct="1">
              <a:buFont typeface="Wingdings" pitchFamily="2" charset="2"/>
              <a:buChar char="v"/>
            </a:pPr>
            <a:r>
              <a:rPr lang="en-US" sz="1800" dirty="0">
                <a:latin typeface="Berlin Sans FB" pitchFamily="34" charset="0"/>
              </a:rPr>
              <a:t>An information </a:t>
            </a:r>
            <a:r>
              <a:rPr lang="en-US" sz="1800" dirty="0" smtClean="0">
                <a:latin typeface="Berlin Sans FB" pitchFamily="34" charset="0"/>
              </a:rPr>
              <a:t>and management system </a:t>
            </a:r>
            <a:r>
              <a:rPr lang="en-US" sz="1800" dirty="0">
                <a:latin typeface="Berlin Sans FB" pitchFamily="34" charset="0"/>
              </a:rPr>
              <a:t>which can provide individualized services to students by use of latest technology can increase popularity of </a:t>
            </a:r>
            <a:r>
              <a:rPr lang="en-US" sz="1800" dirty="0" smtClean="0">
                <a:latin typeface="Berlin Sans FB" pitchFamily="34" charset="0"/>
              </a:rPr>
              <a:t>institution.</a:t>
            </a:r>
          </a:p>
          <a:p>
            <a:pPr eaLnBrk="1" hangingPunct="1">
              <a:buFont typeface="Wingdings" pitchFamily="2" charset="2"/>
              <a:buChar char="v"/>
            </a:pPr>
            <a:r>
              <a:rPr lang="en-US" dirty="0" smtClean="0">
                <a:latin typeface="Berlin Sans FB" pitchFamily="34" charset="0"/>
              </a:rPr>
              <a:t>This app and website will be able to reduce the hassle of student management by 25 to 30%, means it will be a efficiently optimized method.</a:t>
            </a:r>
            <a:endParaRPr lang="en-US" sz="1800" dirty="0">
              <a:latin typeface="Berlin Sans FB" pitchFamily="34" charset="0"/>
            </a:endParaRPr>
          </a:p>
          <a:p>
            <a:pPr eaLnBrk="1" hangingPunct="1">
              <a:buNone/>
            </a:pPr>
            <a:r>
              <a:rPr lang="en-US" sz="1800" dirty="0">
                <a:latin typeface="Berlin Sans FB" pitchFamily="34" charset="0"/>
              </a:rPr>
              <a:t> </a:t>
            </a:r>
          </a:p>
          <a:p>
            <a:pPr eaLnBrk="1" hangingPunct="1">
              <a:buFont typeface="Wingdings 2" pitchFamily="18" charset="2"/>
              <a:buNone/>
            </a:pPr>
            <a:endParaRPr lang="en-US" sz="1800" dirty="0">
              <a:latin typeface="Berlin Sans FB"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pPr eaLnBrk="1" fontAlgn="auto" hangingPunct="1">
              <a:spcAft>
                <a:spcPts val="0"/>
              </a:spcAft>
              <a:defRPr/>
            </a:pPr>
            <a:r>
              <a:rPr lang="en-US" sz="4000" dirty="0">
                <a:effectLst>
                  <a:reflection blurRad="6350" stA="55000" endA="300" endPos="45500" dir="5400000" sy="-100000" algn="bl" rotWithShape="0"/>
                </a:effectLst>
                <a:latin typeface="Berlin Sans FB" pitchFamily="34" charset="0"/>
              </a:rPr>
              <a:t>Why Mobile Application?</a:t>
            </a:r>
          </a:p>
        </p:txBody>
      </p:sp>
      <p:sp>
        <p:nvSpPr>
          <p:cNvPr id="8195" name="Content Placeholder 2"/>
          <p:cNvSpPr>
            <a:spLocks noGrp="1"/>
          </p:cNvSpPr>
          <p:nvPr>
            <p:ph idx="1"/>
          </p:nvPr>
        </p:nvSpPr>
        <p:spPr>
          <a:xfrm>
            <a:off x="477175" y="1219200"/>
            <a:ext cx="6347714" cy="4495800"/>
          </a:xfrm>
        </p:spPr>
        <p:txBody>
          <a:bodyPr>
            <a:normAutofit fontScale="92500" lnSpcReduction="20000"/>
          </a:bodyPr>
          <a:lstStyle/>
          <a:p>
            <a:pPr eaLnBrk="1" hangingPunct="1">
              <a:buFont typeface="Wingdings" pitchFamily="2" charset="2"/>
              <a:buChar char="v"/>
            </a:pPr>
            <a:r>
              <a:rPr lang="en-US" sz="2000" dirty="0">
                <a:latin typeface="Berlin Sans FB" pitchFamily="34" charset="0"/>
              </a:rPr>
              <a:t>In traditional approach, Students cannot receive the information if they are not physically present in college. Moreover, it wastes lot of paper.</a:t>
            </a:r>
          </a:p>
          <a:p>
            <a:pPr eaLnBrk="1" hangingPunct="1">
              <a:buFont typeface="Wingdings" pitchFamily="2" charset="2"/>
              <a:buChar char="v"/>
            </a:pPr>
            <a:r>
              <a:rPr lang="en-US" sz="2000" dirty="0">
                <a:latin typeface="Berlin Sans FB" pitchFamily="34" charset="0"/>
              </a:rPr>
              <a:t>The major challenge in obtaining information from website is </a:t>
            </a:r>
            <a:r>
              <a:rPr lang="en-US" sz="2000" dirty="0" smtClean="0">
                <a:latin typeface="Berlin Sans FB" pitchFamily="34" charset="0"/>
              </a:rPr>
              <a:t>that, </a:t>
            </a:r>
            <a:r>
              <a:rPr lang="en-US" sz="2000" dirty="0">
                <a:latin typeface="Berlin Sans FB" pitchFamily="34" charset="0"/>
              </a:rPr>
              <a:t>it provides collective information </a:t>
            </a:r>
            <a:r>
              <a:rPr lang="en-US" sz="2000" dirty="0" smtClean="0">
                <a:latin typeface="Berlin Sans FB" pitchFamily="34" charset="0"/>
              </a:rPr>
              <a:t>to </a:t>
            </a:r>
            <a:r>
              <a:rPr lang="en-US" sz="2000" dirty="0">
                <a:latin typeface="Berlin Sans FB" pitchFamily="34" charset="0"/>
              </a:rPr>
              <a:t>large groups of students.</a:t>
            </a:r>
          </a:p>
          <a:p>
            <a:pPr eaLnBrk="1" hangingPunct="1">
              <a:buFont typeface="Wingdings" pitchFamily="2" charset="2"/>
              <a:buChar char="v"/>
            </a:pPr>
            <a:r>
              <a:rPr lang="en-US" sz="2000" dirty="0">
                <a:latin typeface="Berlin Sans FB" pitchFamily="34" charset="0"/>
              </a:rPr>
              <a:t>Students will have access to courses instantaneously from anywhere.</a:t>
            </a:r>
          </a:p>
          <a:p>
            <a:pPr eaLnBrk="1" hangingPunct="1">
              <a:buFont typeface="Wingdings" pitchFamily="2" charset="2"/>
              <a:buChar char="v"/>
            </a:pPr>
            <a:r>
              <a:rPr lang="en-US" sz="2000" dirty="0">
                <a:latin typeface="Berlin Sans FB" pitchFamily="34" charset="0"/>
              </a:rPr>
              <a:t>Institution can publish notices, give updates or make announcements at any time and students can have access to the data instantaneously from anywhere.</a:t>
            </a:r>
          </a:p>
          <a:p>
            <a:pPr eaLnBrk="1" hangingPunct="1">
              <a:buFont typeface="Wingdings" pitchFamily="2" charset="2"/>
              <a:buChar char="v"/>
            </a:pPr>
            <a:r>
              <a:rPr lang="en-US" sz="2000" dirty="0">
                <a:latin typeface="Berlin Sans FB" pitchFamily="34" charset="0"/>
              </a:rPr>
              <a:t>Using the application for taking attendance and keeping track </a:t>
            </a:r>
            <a:r>
              <a:rPr lang="en-US" sz="2000" dirty="0" smtClean="0">
                <a:latin typeface="Berlin Sans FB" pitchFamily="34" charset="0"/>
              </a:rPr>
              <a:t>of </a:t>
            </a:r>
            <a:r>
              <a:rPr lang="en-US" sz="2000" dirty="0">
                <a:latin typeface="Berlin Sans FB" pitchFamily="34" charset="0"/>
              </a:rPr>
              <a:t>student progress will help get rid of </a:t>
            </a:r>
            <a:r>
              <a:rPr lang="en-US" sz="2000" dirty="0" smtClean="0">
                <a:latin typeface="Berlin Sans FB" pitchFamily="34" charset="0"/>
              </a:rPr>
              <a:t>human made </a:t>
            </a:r>
            <a:r>
              <a:rPr lang="en-US" sz="2000" dirty="0">
                <a:latin typeface="Berlin Sans FB" pitchFamily="34" charset="0"/>
              </a:rPr>
              <a:t>errors</a:t>
            </a:r>
            <a:r>
              <a:rPr lang="en-US" sz="2000" dirty="0" smtClean="0">
                <a:latin typeface="Berlin Sans FB" pitchFamily="34" charset="0"/>
              </a:rPr>
              <a:t>.</a:t>
            </a:r>
          </a:p>
          <a:p>
            <a:pPr eaLnBrk="1" hangingPunct="1">
              <a:buFont typeface="Wingdings" pitchFamily="2" charset="2"/>
              <a:buChar char="v"/>
            </a:pPr>
            <a:r>
              <a:rPr lang="en-US" sz="2000" dirty="0" smtClean="0">
                <a:latin typeface="Berlin Sans FB" pitchFamily="34" charset="0"/>
              </a:rPr>
              <a:t>Managing library information and Accounts will be a piece of cake.</a:t>
            </a:r>
            <a:endParaRPr lang="en-US" sz="2000" dirty="0">
              <a:latin typeface="Berlin Sans FB" pitchFamily="34" charset="0"/>
            </a:endParaRPr>
          </a:p>
          <a:p>
            <a:pPr eaLnBrk="1" hangingPunct="1">
              <a:buNone/>
            </a:pPr>
            <a:endParaRPr lang="en-US" sz="2000" dirty="0">
              <a:latin typeface="Berlin Sans FB" pitchFamily="34" charset="0"/>
            </a:endParaRPr>
          </a:p>
          <a:p>
            <a:pPr eaLnBrk="1" hangingPunct="1">
              <a:buFont typeface="Wingdings" pitchFamily="2" charset="2"/>
              <a:buChar char="v"/>
            </a:pPr>
            <a:endParaRPr lang="en-US" sz="2000" dirty="0">
              <a:latin typeface="Berlin Sans FB" pitchFamily="34" charset="0"/>
            </a:endParaRPr>
          </a:p>
          <a:p>
            <a:pPr eaLnBrk="1" hangingPunct="1">
              <a:buFont typeface="Wingdings" pitchFamily="2" charset="2"/>
              <a:buChar char="v"/>
            </a:pPr>
            <a:endParaRPr lang="en-US" sz="2000" dirty="0">
              <a:latin typeface="Berlin Sans FB" pitchFamily="34" charset="0"/>
            </a:endParaRPr>
          </a:p>
          <a:p>
            <a:pPr eaLnBrk="1" hangingPunct="1">
              <a:buFont typeface="Wingdings" pitchFamily="2" charset="2"/>
              <a:buChar char="v"/>
            </a:pPr>
            <a:endParaRPr lang="en-US" sz="2000" dirty="0">
              <a:latin typeface="Berlin Sans FB" pitchFamily="34" charset="0"/>
            </a:endParaRPr>
          </a:p>
          <a:p>
            <a:pPr eaLnBrk="1" hangingPunct="1">
              <a:buNone/>
            </a:pPr>
            <a:endParaRPr lang="en-US" sz="2000" dirty="0">
              <a:latin typeface="Berlin Sans FB" pitchFamily="34" charset="0"/>
            </a:endParaRPr>
          </a:p>
          <a:p>
            <a:pPr eaLnBrk="1" hangingPunct="1">
              <a:buFont typeface="Wingdings 2" pitchFamily="18" charset="2"/>
              <a:buNone/>
            </a:pPr>
            <a:endParaRPr lang="en-US" sz="2000" dirty="0">
              <a:latin typeface="Berlin Sans FB" pitchFamily="34" charset="0"/>
            </a:endParaRPr>
          </a:p>
          <a:p>
            <a:pPr lvl="2" eaLnBrk="1" hangingPunct="1"/>
            <a:endParaRPr lang="en-US" sz="2000" dirty="0">
              <a:latin typeface="Berlin Sans FB" pitchFamily="34" charset="0"/>
            </a:endParaRPr>
          </a:p>
          <a:p>
            <a:pPr lvl="2" eaLnBrk="1" hangingPunct="1"/>
            <a:endParaRPr lang="en-US" sz="2000" dirty="0">
              <a:latin typeface="Berlin Sans FB"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pPr eaLnBrk="1" fontAlgn="auto" hangingPunct="1">
              <a:spcAft>
                <a:spcPts val="0"/>
              </a:spcAft>
              <a:defRPr/>
            </a:pPr>
            <a:r>
              <a:rPr lang="en-US" sz="4000" dirty="0">
                <a:effectLst>
                  <a:reflection blurRad="6350" stA="55000" endA="300" endPos="45500" dir="5400000" sy="-100000" algn="bl" rotWithShape="0"/>
                </a:effectLst>
                <a:latin typeface="Berlin Sans FB" pitchFamily="34" charset="0"/>
              </a:rPr>
              <a:t>Why </a:t>
            </a:r>
            <a:r>
              <a:rPr lang="en-US" sz="4000" dirty="0" smtClean="0">
                <a:effectLst>
                  <a:reflection blurRad="6350" stA="55000" endA="300" endPos="45500" dir="5400000" sy="-100000" algn="bl" rotWithShape="0"/>
                </a:effectLst>
                <a:latin typeface="Berlin Sans FB" pitchFamily="34" charset="0"/>
              </a:rPr>
              <a:t>Website?</a:t>
            </a:r>
            <a:endParaRPr lang="en-US" sz="4000" dirty="0">
              <a:effectLst>
                <a:reflection blurRad="6350" stA="55000" endA="300" endPos="45500" dir="5400000" sy="-100000" algn="bl" rotWithShape="0"/>
              </a:effectLst>
              <a:latin typeface="Berlin Sans FB" pitchFamily="34" charset="0"/>
            </a:endParaRPr>
          </a:p>
        </p:txBody>
      </p:sp>
      <p:sp>
        <p:nvSpPr>
          <p:cNvPr id="8195" name="Content Placeholder 2"/>
          <p:cNvSpPr>
            <a:spLocks noGrp="1"/>
          </p:cNvSpPr>
          <p:nvPr>
            <p:ph idx="1"/>
          </p:nvPr>
        </p:nvSpPr>
        <p:spPr>
          <a:xfrm>
            <a:off x="460159" y="1433004"/>
            <a:ext cx="6347714" cy="4495800"/>
          </a:xfrm>
        </p:spPr>
        <p:txBody>
          <a:bodyPr>
            <a:normAutofit fontScale="85000" lnSpcReduction="10000"/>
          </a:bodyPr>
          <a:lstStyle/>
          <a:p>
            <a:pPr eaLnBrk="1" hangingPunct="1">
              <a:buFont typeface="Wingdings" pitchFamily="2" charset="2"/>
              <a:buChar char="v"/>
            </a:pPr>
            <a:r>
              <a:rPr lang="en-US" sz="2000" dirty="0" smtClean="0">
                <a:latin typeface="Berlin Sans FB" pitchFamily="34" charset="0"/>
              </a:rPr>
              <a:t>In professional fields all prefer website over applications, and they use Laptop/ Desktop instead of mobile phones.</a:t>
            </a:r>
            <a:endParaRPr lang="en-US" sz="2000" dirty="0">
              <a:latin typeface="Berlin Sans FB" pitchFamily="34" charset="0"/>
            </a:endParaRPr>
          </a:p>
          <a:p>
            <a:pPr eaLnBrk="1" hangingPunct="1">
              <a:buFont typeface="Wingdings" pitchFamily="2" charset="2"/>
              <a:buChar char="v"/>
            </a:pPr>
            <a:r>
              <a:rPr lang="en-US" sz="2000" dirty="0" smtClean="0">
                <a:latin typeface="Berlin Sans FB" pitchFamily="34" charset="0"/>
              </a:rPr>
              <a:t>Would be easy to manage account section or library section rather than using applications, as they need to deal-with the large amount of students data.</a:t>
            </a:r>
            <a:endParaRPr lang="en-US" sz="2000" dirty="0">
              <a:latin typeface="Berlin Sans FB" pitchFamily="34" charset="0"/>
            </a:endParaRPr>
          </a:p>
          <a:p>
            <a:pPr eaLnBrk="1" hangingPunct="1">
              <a:buFont typeface="Wingdings" pitchFamily="2" charset="2"/>
              <a:buChar char="v"/>
            </a:pPr>
            <a:r>
              <a:rPr lang="en-US" sz="2000" dirty="0" smtClean="0">
                <a:latin typeface="Berlin Sans FB" pitchFamily="34" charset="0"/>
              </a:rPr>
              <a:t>For long working sessions Website is more comfortable than applications, specially for aged persons.</a:t>
            </a:r>
            <a:endParaRPr lang="en-US" sz="2000" dirty="0">
              <a:latin typeface="Berlin Sans FB" pitchFamily="34" charset="0"/>
            </a:endParaRPr>
          </a:p>
          <a:p>
            <a:pPr eaLnBrk="1" hangingPunct="1">
              <a:buFont typeface="Wingdings" pitchFamily="2" charset="2"/>
              <a:buChar char="v"/>
            </a:pPr>
            <a:r>
              <a:rPr lang="en-US" sz="2000" dirty="0" smtClean="0">
                <a:latin typeface="Berlin Sans FB" pitchFamily="34" charset="0"/>
              </a:rPr>
              <a:t>For huge amount of data-entry works Desktop/ laptop keyboards are more comfortable and optimized to type with more accuracy and in a efficient manner.</a:t>
            </a:r>
            <a:endParaRPr lang="en-US" sz="2000" dirty="0">
              <a:latin typeface="Berlin Sans FB" pitchFamily="34" charset="0"/>
            </a:endParaRPr>
          </a:p>
          <a:p>
            <a:pPr eaLnBrk="1" hangingPunct="1">
              <a:buFont typeface="Wingdings" pitchFamily="2" charset="2"/>
              <a:buChar char="v"/>
            </a:pPr>
            <a:r>
              <a:rPr lang="en-US" sz="2000" dirty="0" smtClean="0">
                <a:latin typeface="Berlin Sans FB" pitchFamily="34" charset="0"/>
              </a:rPr>
              <a:t>Admins can manage students data by adding , updating, deleting them and students will have no access on that admin part.</a:t>
            </a:r>
          </a:p>
          <a:p>
            <a:pPr eaLnBrk="1" hangingPunct="1">
              <a:buFont typeface="Wingdings" pitchFamily="2" charset="2"/>
              <a:buChar char="v"/>
            </a:pPr>
            <a:r>
              <a:rPr lang="en-US" sz="2000" dirty="0" smtClean="0">
                <a:latin typeface="Berlin Sans FB" pitchFamily="34" charset="0"/>
              </a:rPr>
              <a:t>Publishing results , Fees structure, Study materials, information , holiday announcements , placement talks with a push notification option to the application will be very easy.</a:t>
            </a:r>
            <a:endParaRPr lang="en-US" sz="2000" dirty="0">
              <a:latin typeface="Berlin Sans FB" pitchFamily="34" charset="0"/>
            </a:endParaRPr>
          </a:p>
          <a:p>
            <a:pPr eaLnBrk="1" hangingPunct="1">
              <a:buNone/>
            </a:pPr>
            <a:endParaRPr lang="en-US" sz="2000" dirty="0">
              <a:latin typeface="Berlin Sans FB" pitchFamily="34" charset="0"/>
            </a:endParaRPr>
          </a:p>
          <a:p>
            <a:pPr eaLnBrk="1" hangingPunct="1">
              <a:buFont typeface="Wingdings" pitchFamily="2" charset="2"/>
              <a:buChar char="v"/>
            </a:pPr>
            <a:endParaRPr lang="en-US" sz="2000" dirty="0">
              <a:latin typeface="Berlin Sans FB" pitchFamily="34" charset="0"/>
            </a:endParaRPr>
          </a:p>
          <a:p>
            <a:pPr eaLnBrk="1" hangingPunct="1">
              <a:buFont typeface="Wingdings" pitchFamily="2" charset="2"/>
              <a:buChar char="v"/>
            </a:pPr>
            <a:endParaRPr lang="en-US" sz="2000" dirty="0">
              <a:latin typeface="Berlin Sans FB" pitchFamily="34" charset="0"/>
            </a:endParaRPr>
          </a:p>
          <a:p>
            <a:pPr eaLnBrk="1" hangingPunct="1">
              <a:buFont typeface="Wingdings" pitchFamily="2" charset="2"/>
              <a:buChar char="v"/>
            </a:pPr>
            <a:endParaRPr lang="en-US" sz="2000" dirty="0">
              <a:latin typeface="Berlin Sans FB" pitchFamily="34" charset="0"/>
            </a:endParaRPr>
          </a:p>
          <a:p>
            <a:pPr eaLnBrk="1" hangingPunct="1">
              <a:buNone/>
            </a:pPr>
            <a:endParaRPr lang="en-US" sz="2000" dirty="0">
              <a:latin typeface="Berlin Sans FB" pitchFamily="34" charset="0"/>
            </a:endParaRPr>
          </a:p>
          <a:p>
            <a:pPr eaLnBrk="1" hangingPunct="1">
              <a:buFont typeface="Wingdings 2" pitchFamily="18" charset="2"/>
              <a:buNone/>
            </a:pPr>
            <a:endParaRPr lang="en-US" sz="2000" dirty="0">
              <a:latin typeface="Berlin Sans FB" pitchFamily="34" charset="0"/>
            </a:endParaRPr>
          </a:p>
          <a:p>
            <a:pPr lvl="2" eaLnBrk="1" hangingPunct="1"/>
            <a:endParaRPr lang="en-US" sz="2000" dirty="0">
              <a:latin typeface="Berlin Sans FB" pitchFamily="34" charset="0"/>
            </a:endParaRPr>
          </a:p>
          <a:p>
            <a:pPr lvl="2" eaLnBrk="1" hangingPunct="1"/>
            <a:endParaRPr lang="en-US" sz="2000" dirty="0">
              <a:latin typeface="Berlin Sans FB" pitchFamily="34" charset="0"/>
            </a:endParaRPr>
          </a:p>
        </p:txBody>
      </p:sp>
    </p:spTree>
    <p:extLst>
      <p:ext uri="{BB962C8B-B14F-4D97-AF65-F5344CB8AC3E}">
        <p14:creationId xmlns:p14="http://schemas.microsoft.com/office/powerpoint/2010/main" val="4033295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5181600" cy="762000"/>
          </a:xfrm>
        </p:spPr>
        <p:txBody>
          <a:bodyPr>
            <a:normAutofit fontScale="90000"/>
          </a:bodyPr>
          <a:lstStyle/>
          <a:p>
            <a:pPr>
              <a:defRPr/>
            </a:pPr>
            <a:r>
              <a:rPr lang="en-US" sz="4000" dirty="0" smtClean="0">
                <a:effectLst>
                  <a:reflection blurRad="6350" stA="55000" endA="300" endPos="45500" dir="5400000" sy="-100000" algn="bl" rotWithShape="0"/>
                </a:effectLst>
                <a:latin typeface="Berlin Sans FB" pitchFamily="34" charset="0"/>
              </a:rPr>
              <a:t>Hardware Specifications:</a:t>
            </a:r>
            <a:br>
              <a:rPr lang="en-US" sz="4000" dirty="0" smtClean="0">
                <a:effectLst>
                  <a:reflection blurRad="6350" stA="55000" endA="300" endPos="45500" dir="5400000" sy="-100000" algn="bl" rotWithShape="0"/>
                </a:effectLst>
                <a:latin typeface="Berlin Sans FB" pitchFamily="34" charset="0"/>
              </a:rPr>
            </a:br>
            <a:r>
              <a:rPr lang="en-US" sz="4000" dirty="0" smtClean="0">
                <a:effectLst>
                  <a:reflection blurRad="6350" stA="55000" endA="300" endPos="45500" dir="5400000" sy="-100000" algn="bl" rotWithShape="0"/>
                </a:effectLst>
                <a:latin typeface="Berlin Sans FB" pitchFamily="34" charset="0"/>
              </a:rPr>
              <a:t>Application:</a:t>
            </a:r>
            <a:r>
              <a:rPr lang="en-US" sz="4000" dirty="0">
                <a:effectLst>
                  <a:reflection blurRad="6350" stA="55000" endA="300" endPos="45500" dir="5400000" sy="-100000" algn="bl" rotWithShape="0"/>
                </a:effectLst>
                <a:latin typeface="Berlin Sans FB" pitchFamily="34" charset="0"/>
              </a:rPr>
              <a:t/>
            </a:r>
            <a:br>
              <a:rPr lang="en-US" sz="4000" dirty="0">
                <a:effectLst>
                  <a:reflection blurRad="6350" stA="55000" endA="300" endPos="45500" dir="5400000" sy="-100000" algn="bl" rotWithShape="0"/>
                </a:effectLst>
                <a:latin typeface="Berlin Sans FB" pitchFamily="34" charset="0"/>
              </a:rPr>
            </a:br>
            <a:endParaRPr lang="en-US" sz="4000" dirty="0">
              <a:latin typeface="Berlin Sans FB" pitchFamily="34" charset="0"/>
            </a:endParaRPr>
          </a:p>
        </p:txBody>
      </p:sp>
      <p:sp>
        <p:nvSpPr>
          <p:cNvPr id="9219" name="Content Placeholder 2"/>
          <p:cNvSpPr>
            <a:spLocks noGrp="1"/>
          </p:cNvSpPr>
          <p:nvPr>
            <p:ph idx="1"/>
          </p:nvPr>
        </p:nvSpPr>
        <p:spPr>
          <a:xfrm>
            <a:off x="457200" y="1720049"/>
            <a:ext cx="8229600" cy="4756951"/>
          </a:xfrm>
        </p:spPr>
        <p:txBody>
          <a:bodyPr/>
          <a:lstStyle/>
          <a:p>
            <a:pPr eaLnBrk="1" hangingPunct="1">
              <a:buFont typeface="Wingdings" pitchFamily="2" charset="2"/>
              <a:buChar char="v"/>
            </a:pPr>
            <a:r>
              <a:rPr lang="en-US" sz="2400" dirty="0">
                <a:latin typeface="Berlin Sans FB" pitchFamily="34" charset="0"/>
              </a:rPr>
              <a:t>For developing application:</a:t>
            </a:r>
          </a:p>
          <a:p>
            <a:pPr lvl="1" eaLnBrk="1" hangingPunct="1">
              <a:buFont typeface="Wingdings" pitchFamily="2" charset="2"/>
              <a:buChar char="v"/>
            </a:pPr>
            <a:r>
              <a:rPr lang="en-US" sz="1800" b="1" dirty="0" smtClean="0">
                <a:latin typeface="Berlin Sans FB" pitchFamily="34" charset="0"/>
              </a:rPr>
              <a:t>RAM </a:t>
            </a:r>
            <a:r>
              <a:rPr lang="en-US" sz="1800" dirty="0" smtClean="0">
                <a:latin typeface="Berlin Sans FB" pitchFamily="34" charset="0"/>
              </a:rPr>
              <a:t>: 16 </a:t>
            </a:r>
            <a:r>
              <a:rPr lang="en-US" sz="1800" dirty="0">
                <a:latin typeface="Berlin Sans FB" pitchFamily="34" charset="0"/>
              </a:rPr>
              <a:t>GB or higher</a:t>
            </a:r>
          </a:p>
          <a:p>
            <a:pPr lvl="1" eaLnBrk="1" hangingPunct="1">
              <a:buFont typeface="Wingdings" pitchFamily="2" charset="2"/>
              <a:buChar char="v"/>
            </a:pPr>
            <a:r>
              <a:rPr lang="en-US" sz="1800" b="1" dirty="0" smtClean="0">
                <a:latin typeface="Berlin Sans FB" pitchFamily="34" charset="0"/>
              </a:rPr>
              <a:t>Memory </a:t>
            </a:r>
            <a:r>
              <a:rPr lang="en-US" sz="1800" dirty="0" smtClean="0">
                <a:latin typeface="Berlin Sans FB" pitchFamily="34" charset="0"/>
              </a:rPr>
              <a:t>: 40 </a:t>
            </a:r>
            <a:r>
              <a:rPr lang="en-US" sz="1800" dirty="0">
                <a:latin typeface="Berlin Sans FB" pitchFamily="34" charset="0"/>
              </a:rPr>
              <a:t>GB free space in the installation drive</a:t>
            </a:r>
          </a:p>
          <a:p>
            <a:pPr lvl="1" eaLnBrk="1" hangingPunct="1">
              <a:buFont typeface="Wingdings" pitchFamily="2" charset="2"/>
              <a:buChar char="v"/>
            </a:pPr>
            <a:r>
              <a:rPr lang="en-US" sz="1800" b="1" dirty="0" smtClean="0">
                <a:latin typeface="Berlin Sans FB" pitchFamily="34" charset="0"/>
              </a:rPr>
              <a:t>Processor </a:t>
            </a:r>
            <a:r>
              <a:rPr lang="en-US" sz="1800" dirty="0" smtClean="0">
                <a:latin typeface="Berlin Sans FB" pitchFamily="34" charset="0"/>
              </a:rPr>
              <a:t>: </a:t>
            </a:r>
            <a:r>
              <a:rPr lang="en-US" sz="1800" dirty="0">
                <a:latin typeface="Berlin Sans FB" pitchFamily="34" charset="0"/>
              </a:rPr>
              <a:t>i</a:t>
            </a:r>
            <a:r>
              <a:rPr lang="en-US" sz="1800" dirty="0" smtClean="0">
                <a:latin typeface="Berlin Sans FB" pitchFamily="34" charset="0"/>
              </a:rPr>
              <a:t>5 11</a:t>
            </a:r>
            <a:r>
              <a:rPr lang="en-US" sz="1800" baseline="30000" dirty="0" smtClean="0">
                <a:latin typeface="Berlin Sans FB" pitchFamily="34" charset="0"/>
              </a:rPr>
              <a:t>th</a:t>
            </a:r>
            <a:r>
              <a:rPr lang="en-US" sz="1800" dirty="0" smtClean="0">
                <a:latin typeface="Berlin Sans FB" pitchFamily="34" charset="0"/>
              </a:rPr>
              <a:t> Gen Processor </a:t>
            </a:r>
            <a:r>
              <a:rPr lang="en-US" sz="1800" dirty="0">
                <a:latin typeface="Berlin Sans FB" pitchFamily="34" charset="0"/>
              </a:rPr>
              <a:t>(</a:t>
            </a:r>
            <a:r>
              <a:rPr lang="en-US" sz="1800" dirty="0" smtClean="0">
                <a:latin typeface="Berlin Sans FB" pitchFamily="34" charset="0"/>
              </a:rPr>
              <a:t>2.5GHz </a:t>
            </a:r>
            <a:r>
              <a:rPr lang="en-US" sz="1800" dirty="0">
                <a:latin typeface="Berlin Sans FB" pitchFamily="34" charset="0"/>
              </a:rPr>
              <a:t>or higher</a:t>
            </a:r>
            <a:r>
              <a:rPr lang="en-US" sz="1800" dirty="0" smtClean="0">
                <a:latin typeface="Berlin Sans FB" pitchFamily="34" charset="0"/>
              </a:rPr>
              <a:t>)</a:t>
            </a:r>
          </a:p>
          <a:p>
            <a:pPr lvl="1" eaLnBrk="1" hangingPunct="1">
              <a:buFont typeface="Wingdings" pitchFamily="2" charset="2"/>
              <a:buChar char="v"/>
            </a:pPr>
            <a:r>
              <a:rPr lang="en-US" sz="1800" b="1" dirty="0" smtClean="0">
                <a:latin typeface="Berlin Sans FB" pitchFamily="34" charset="0"/>
              </a:rPr>
              <a:t>Graphics </a:t>
            </a:r>
            <a:r>
              <a:rPr lang="en-US" sz="1800" dirty="0" smtClean="0">
                <a:latin typeface="Berlin Sans FB" pitchFamily="34" charset="0"/>
              </a:rPr>
              <a:t>: GTX 1650 4GB.</a:t>
            </a:r>
            <a:endParaRPr lang="en-US" sz="1800" dirty="0">
              <a:latin typeface="Berlin Sans FB" pitchFamily="34" charset="0"/>
            </a:endParaRPr>
          </a:p>
          <a:p>
            <a:pPr lvl="1" eaLnBrk="1" hangingPunct="1">
              <a:buNone/>
            </a:pPr>
            <a:endParaRPr lang="en-US" sz="1800" dirty="0">
              <a:latin typeface="Berlin Sans FB" pitchFamily="34" charset="0"/>
            </a:endParaRPr>
          </a:p>
          <a:p>
            <a:pPr lvl="1" eaLnBrk="1" hangingPunct="1">
              <a:buNone/>
            </a:pPr>
            <a:endParaRPr lang="en-US" sz="1800" dirty="0">
              <a:latin typeface="Berlin Sans FB" pitchFamily="34" charset="0"/>
            </a:endParaRPr>
          </a:p>
          <a:p>
            <a:pPr eaLnBrk="1" hangingPunct="1">
              <a:buFont typeface="Wingdings" pitchFamily="2" charset="2"/>
              <a:buChar char="v"/>
            </a:pPr>
            <a:r>
              <a:rPr lang="en-US" sz="2400" dirty="0">
                <a:latin typeface="Berlin Sans FB" pitchFamily="34" charset="0"/>
              </a:rPr>
              <a:t>For running application:</a:t>
            </a:r>
          </a:p>
          <a:p>
            <a:pPr lvl="1" eaLnBrk="1" hangingPunct="1">
              <a:buFont typeface="Wingdings" pitchFamily="2" charset="2"/>
              <a:buChar char="v"/>
            </a:pPr>
            <a:r>
              <a:rPr lang="en-US" sz="1800" b="1" dirty="0">
                <a:latin typeface="Berlin Sans FB" pitchFamily="34" charset="0"/>
              </a:rPr>
              <a:t>RAM</a:t>
            </a:r>
            <a:r>
              <a:rPr lang="en-US" sz="1800" dirty="0">
                <a:latin typeface="Berlin Sans FB" pitchFamily="34" charset="0"/>
              </a:rPr>
              <a:t>: 1 GB and higher</a:t>
            </a:r>
          </a:p>
          <a:p>
            <a:pPr lvl="1" eaLnBrk="1" hangingPunct="1">
              <a:buFont typeface="Wingdings" pitchFamily="2" charset="2"/>
              <a:buChar char="v"/>
            </a:pPr>
            <a:r>
              <a:rPr lang="en-US" sz="1800" b="1" dirty="0">
                <a:latin typeface="Berlin Sans FB" pitchFamily="34" charset="0"/>
              </a:rPr>
              <a:t>Processor</a:t>
            </a:r>
            <a:r>
              <a:rPr lang="en-US" sz="1800" dirty="0">
                <a:latin typeface="Berlin Sans FB" pitchFamily="34" charset="0"/>
              </a:rPr>
              <a:t>: </a:t>
            </a:r>
            <a:r>
              <a:rPr lang="en-US" sz="1800" dirty="0" smtClean="0">
                <a:latin typeface="Berlin Sans FB" pitchFamily="34" charset="0"/>
              </a:rPr>
              <a:t>Any </a:t>
            </a:r>
            <a:r>
              <a:rPr lang="en-US" sz="1800" dirty="0" err="1" smtClean="0">
                <a:latin typeface="Berlin Sans FB" pitchFamily="34" charset="0"/>
              </a:rPr>
              <a:t>Mediatek</a:t>
            </a:r>
            <a:r>
              <a:rPr lang="en-US" sz="1800" dirty="0" smtClean="0">
                <a:latin typeface="Berlin Sans FB" pitchFamily="34" charset="0"/>
              </a:rPr>
              <a:t> / Qualcomm chipset.</a:t>
            </a:r>
          </a:p>
          <a:p>
            <a:pPr lvl="1" eaLnBrk="1" hangingPunct="1">
              <a:buFont typeface="Wingdings" pitchFamily="2" charset="2"/>
              <a:buChar char="v"/>
            </a:pPr>
            <a:r>
              <a:rPr lang="en-US" sz="1800" b="1" dirty="0" smtClean="0">
                <a:latin typeface="Berlin Sans FB" pitchFamily="34" charset="0"/>
              </a:rPr>
              <a:t>Minimum SDK</a:t>
            </a:r>
            <a:r>
              <a:rPr lang="en-US" sz="1800" dirty="0" smtClean="0">
                <a:latin typeface="Berlin Sans FB" pitchFamily="34" charset="0"/>
              </a:rPr>
              <a:t>:  API level 19 ( Android version 4.4 KITKAT)</a:t>
            </a:r>
            <a:endParaRPr lang="en-US" sz="1800" dirty="0">
              <a:latin typeface="Berlin Sans FB" pitchFamily="34" charset="0"/>
            </a:endParaRPr>
          </a:p>
        </p:txBody>
      </p:sp>
      <p:sp>
        <p:nvSpPr>
          <p:cNvPr id="3" name="TextBox 2"/>
          <p:cNvSpPr txBox="1"/>
          <p:nvPr/>
        </p:nvSpPr>
        <p:spPr>
          <a:xfrm>
            <a:off x="6248400" y="457200"/>
            <a:ext cx="533400" cy="369332"/>
          </a:xfrm>
          <a:prstGeom prst="rect">
            <a:avLst/>
          </a:prstGeom>
          <a:noFill/>
        </p:spPr>
        <p:txBody>
          <a:bodyPr wrap="square" rtlCol="0">
            <a:spAutoFit/>
          </a:bodyPr>
          <a:lstStyle/>
          <a:p>
            <a:r>
              <a:rPr lang="en-US" dirty="0" smtClean="0"/>
              <a:t>1</a:t>
            </a:r>
            <a:endParaRPr lang="en-IN" dirty="0"/>
          </a:p>
        </p:txBody>
      </p:sp>
      <p:sp>
        <p:nvSpPr>
          <p:cNvPr id="4" name="Rectangle 3"/>
          <p:cNvSpPr/>
          <p:nvPr/>
        </p:nvSpPr>
        <p:spPr>
          <a:xfrm>
            <a:off x="6172200" y="457200"/>
            <a:ext cx="45720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5181600" cy="762000"/>
          </a:xfrm>
        </p:spPr>
        <p:txBody>
          <a:bodyPr>
            <a:normAutofit fontScale="90000"/>
          </a:bodyPr>
          <a:lstStyle/>
          <a:p>
            <a:pPr>
              <a:defRPr/>
            </a:pPr>
            <a:r>
              <a:rPr lang="en-US" sz="4000" dirty="0" smtClean="0">
                <a:effectLst>
                  <a:reflection blurRad="6350" stA="55000" endA="300" endPos="45500" dir="5400000" sy="-100000" algn="bl" rotWithShape="0"/>
                </a:effectLst>
                <a:latin typeface="Berlin Sans FB" pitchFamily="34" charset="0"/>
              </a:rPr>
              <a:t>Hardware Specifications:</a:t>
            </a:r>
            <a:br>
              <a:rPr lang="en-US" sz="4000" dirty="0" smtClean="0">
                <a:effectLst>
                  <a:reflection blurRad="6350" stA="55000" endA="300" endPos="45500" dir="5400000" sy="-100000" algn="bl" rotWithShape="0"/>
                </a:effectLst>
                <a:latin typeface="Berlin Sans FB" pitchFamily="34" charset="0"/>
              </a:rPr>
            </a:br>
            <a:r>
              <a:rPr lang="en-US" sz="4000" dirty="0" smtClean="0">
                <a:effectLst>
                  <a:reflection blurRad="6350" stA="55000" endA="300" endPos="45500" dir="5400000" sy="-100000" algn="bl" rotWithShape="0"/>
                </a:effectLst>
                <a:latin typeface="Berlin Sans FB" pitchFamily="34" charset="0"/>
              </a:rPr>
              <a:t>Website:</a:t>
            </a:r>
            <a:r>
              <a:rPr lang="en-US" sz="4000" dirty="0">
                <a:effectLst>
                  <a:reflection blurRad="6350" stA="55000" endA="300" endPos="45500" dir="5400000" sy="-100000" algn="bl" rotWithShape="0"/>
                </a:effectLst>
                <a:latin typeface="Berlin Sans FB" pitchFamily="34" charset="0"/>
              </a:rPr>
              <a:t/>
            </a:r>
            <a:br>
              <a:rPr lang="en-US" sz="4000" dirty="0">
                <a:effectLst>
                  <a:reflection blurRad="6350" stA="55000" endA="300" endPos="45500" dir="5400000" sy="-100000" algn="bl" rotWithShape="0"/>
                </a:effectLst>
                <a:latin typeface="Berlin Sans FB" pitchFamily="34" charset="0"/>
              </a:rPr>
            </a:br>
            <a:endParaRPr lang="en-US" sz="4000" dirty="0">
              <a:latin typeface="Berlin Sans FB" pitchFamily="34" charset="0"/>
            </a:endParaRPr>
          </a:p>
        </p:txBody>
      </p:sp>
      <p:sp>
        <p:nvSpPr>
          <p:cNvPr id="9219" name="Content Placeholder 2"/>
          <p:cNvSpPr>
            <a:spLocks noGrp="1"/>
          </p:cNvSpPr>
          <p:nvPr>
            <p:ph idx="1"/>
          </p:nvPr>
        </p:nvSpPr>
        <p:spPr>
          <a:xfrm>
            <a:off x="457200" y="1720049"/>
            <a:ext cx="8229600" cy="4756951"/>
          </a:xfrm>
        </p:spPr>
        <p:txBody>
          <a:bodyPr/>
          <a:lstStyle/>
          <a:p>
            <a:pPr eaLnBrk="1" hangingPunct="1">
              <a:buFont typeface="Wingdings" pitchFamily="2" charset="2"/>
              <a:buChar char="v"/>
            </a:pPr>
            <a:r>
              <a:rPr lang="en-US" sz="2400" dirty="0">
                <a:latin typeface="Berlin Sans FB" pitchFamily="34" charset="0"/>
              </a:rPr>
              <a:t>For developing </a:t>
            </a:r>
            <a:r>
              <a:rPr lang="en-US" sz="2400" dirty="0" smtClean="0">
                <a:latin typeface="Berlin Sans FB" pitchFamily="34" charset="0"/>
              </a:rPr>
              <a:t>Website:</a:t>
            </a:r>
            <a:endParaRPr lang="en-US" sz="2400" dirty="0">
              <a:latin typeface="Berlin Sans FB" pitchFamily="34" charset="0"/>
            </a:endParaRPr>
          </a:p>
          <a:p>
            <a:pPr lvl="1" eaLnBrk="1" hangingPunct="1">
              <a:buFont typeface="Wingdings" pitchFamily="2" charset="2"/>
              <a:buChar char="v"/>
            </a:pPr>
            <a:r>
              <a:rPr lang="en-US" sz="1800" b="1" dirty="0" smtClean="0">
                <a:latin typeface="Berlin Sans FB" pitchFamily="34" charset="0"/>
              </a:rPr>
              <a:t>RAM </a:t>
            </a:r>
            <a:r>
              <a:rPr lang="en-US" sz="1800" dirty="0" smtClean="0">
                <a:latin typeface="Berlin Sans FB" pitchFamily="34" charset="0"/>
              </a:rPr>
              <a:t>: </a:t>
            </a:r>
            <a:r>
              <a:rPr lang="en-US" sz="1800" dirty="0">
                <a:latin typeface="Berlin Sans FB" pitchFamily="34" charset="0"/>
              </a:rPr>
              <a:t>4</a:t>
            </a:r>
            <a:r>
              <a:rPr lang="en-US" sz="1800" dirty="0" smtClean="0">
                <a:latin typeface="Berlin Sans FB" pitchFamily="34" charset="0"/>
              </a:rPr>
              <a:t> </a:t>
            </a:r>
            <a:r>
              <a:rPr lang="en-US" sz="1800" dirty="0">
                <a:latin typeface="Berlin Sans FB" pitchFamily="34" charset="0"/>
              </a:rPr>
              <a:t>GB or higher</a:t>
            </a:r>
          </a:p>
          <a:p>
            <a:pPr lvl="1" eaLnBrk="1" hangingPunct="1">
              <a:buFont typeface="Wingdings" pitchFamily="2" charset="2"/>
              <a:buChar char="v"/>
            </a:pPr>
            <a:r>
              <a:rPr lang="en-US" sz="1800" b="1" dirty="0" smtClean="0">
                <a:latin typeface="Berlin Sans FB" pitchFamily="34" charset="0"/>
              </a:rPr>
              <a:t>Memory </a:t>
            </a:r>
            <a:r>
              <a:rPr lang="en-US" sz="1800" dirty="0" smtClean="0">
                <a:latin typeface="Berlin Sans FB" pitchFamily="34" charset="0"/>
              </a:rPr>
              <a:t>: </a:t>
            </a:r>
            <a:r>
              <a:rPr lang="en-US" sz="1800" dirty="0">
                <a:latin typeface="Berlin Sans FB" pitchFamily="34" charset="0"/>
              </a:rPr>
              <a:t>6</a:t>
            </a:r>
            <a:r>
              <a:rPr lang="en-US" sz="1800" dirty="0" smtClean="0">
                <a:latin typeface="Berlin Sans FB" pitchFamily="34" charset="0"/>
              </a:rPr>
              <a:t> </a:t>
            </a:r>
            <a:r>
              <a:rPr lang="en-US" sz="1800" dirty="0">
                <a:latin typeface="Berlin Sans FB" pitchFamily="34" charset="0"/>
              </a:rPr>
              <a:t>GB free space in the installation drive</a:t>
            </a:r>
          </a:p>
          <a:p>
            <a:pPr lvl="1" eaLnBrk="1" hangingPunct="1">
              <a:buFont typeface="Wingdings" pitchFamily="2" charset="2"/>
              <a:buChar char="v"/>
            </a:pPr>
            <a:r>
              <a:rPr lang="en-US" sz="1800" b="1" dirty="0" smtClean="0">
                <a:latin typeface="Berlin Sans FB" pitchFamily="34" charset="0"/>
              </a:rPr>
              <a:t>Processor </a:t>
            </a:r>
            <a:r>
              <a:rPr lang="en-US" sz="1800" dirty="0" smtClean="0">
                <a:latin typeface="Berlin Sans FB" pitchFamily="34" charset="0"/>
              </a:rPr>
              <a:t>: i</a:t>
            </a:r>
            <a:r>
              <a:rPr lang="en-US" sz="1800" dirty="0">
                <a:latin typeface="Berlin Sans FB" pitchFamily="34" charset="0"/>
              </a:rPr>
              <a:t>3</a:t>
            </a:r>
            <a:r>
              <a:rPr lang="en-US" sz="1800" dirty="0" smtClean="0">
                <a:latin typeface="Berlin Sans FB" pitchFamily="34" charset="0"/>
              </a:rPr>
              <a:t> 10</a:t>
            </a:r>
            <a:r>
              <a:rPr lang="en-US" sz="1800" baseline="30000" dirty="0" smtClean="0">
                <a:latin typeface="Berlin Sans FB" pitchFamily="34" charset="0"/>
              </a:rPr>
              <a:t>th</a:t>
            </a:r>
            <a:r>
              <a:rPr lang="en-US" sz="1800" dirty="0" smtClean="0">
                <a:latin typeface="Berlin Sans FB" pitchFamily="34" charset="0"/>
              </a:rPr>
              <a:t> Gen Processor </a:t>
            </a:r>
            <a:r>
              <a:rPr lang="en-US" sz="1800" dirty="0">
                <a:latin typeface="Berlin Sans FB" pitchFamily="34" charset="0"/>
              </a:rPr>
              <a:t>(</a:t>
            </a:r>
            <a:r>
              <a:rPr lang="en-US" sz="1800" dirty="0" smtClean="0">
                <a:latin typeface="Berlin Sans FB" pitchFamily="34" charset="0"/>
              </a:rPr>
              <a:t>2.0GHz </a:t>
            </a:r>
            <a:r>
              <a:rPr lang="en-US" sz="1800" dirty="0">
                <a:latin typeface="Berlin Sans FB" pitchFamily="34" charset="0"/>
              </a:rPr>
              <a:t>or higher</a:t>
            </a:r>
            <a:r>
              <a:rPr lang="en-US" sz="1800" dirty="0" smtClean="0">
                <a:latin typeface="Berlin Sans FB" pitchFamily="34" charset="0"/>
              </a:rPr>
              <a:t>)</a:t>
            </a:r>
            <a:endParaRPr lang="en-US" sz="1800" dirty="0">
              <a:latin typeface="Berlin Sans FB" pitchFamily="34" charset="0"/>
            </a:endParaRPr>
          </a:p>
          <a:p>
            <a:pPr lvl="1" eaLnBrk="1" hangingPunct="1">
              <a:buNone/>
            </a:pPr>
            <a:endParaRPr lang="en-US" sz="1800" dirty="0">
              <a:latin typeface="Berlin Sans FB" pitchFamily="34" charset="0"/>
            </a:endParaRPr>
          </a:p>
          <a:p>
            <a:pPr eaLnBrk="1" hangingPunct="1">
              <a:buFont typeface="Wingdings" pitchFamily="2" charset="2"/>
              <a:buChar char="v"/>
            </a:pPr>
            <a:r>
              <a:rPr lang="en-US" sz="2400" dirty="0">
                <a:latin typeface="Berlin Sans FB" pitchFamily="34" charset="0"/>
              </a:rPr>
              <a:t>For running </a:t>
            </a:r>
            <a:r>
              <a:rPr lang="en-US" sz="2400" dirty="0" smtClean="0">
                <a:latin typeface="Berlin Sans FB" pitchFamily="34" charset="0"/>
              </a:rPr>
              <a:t>Website:</a:t>
            </a:r>
            <a:endParaRPr lang="en-US" sz="2400" dirty="0">
              <a:latin typeface="Berlin Sans FB" pitchFamily="34" charset="0"/>
            </a:endParaRPr>
          </a:p>
          <a:p>
            <a:pPr lvl="1" eaLnBrk="1" hangingPunct="1">
              <a:buFont typeface="Wingdings" pitchFamily="2" charset="2"/>
              <a:buChar char="v"/>
            </a:pPr>
            <a:r>
              <a:rPr lang="en-US" sz="1800" b="1" dirty="0">
                <a:latin typeface="Berlin Sans FB" pitchFamily="34" charset="0"/>
              </a:rPr>
              <a:t>RAM</a:t>
            </a:r>
            <a:r>
              <a:rPr lang="en-US" sz="1800" dirty="0">
                <a:latin typeface="Berlin Sans FB" pitchFamily="34" charset="0"/>
              </a:rPr>
              <a:t>: 1 GB </a:t>
            </a:r>
            <a:r>
              <a:rPr lang="en-US" sz="1800" dirty="0" smtClean="0">
                <a:latin typeface="Berlin Sans FB" pitchFamily="34" charset="0"/>
              </a:rPr>
              <a:t>or higher.</a:t>
            </a:r>
            <a:endParaRPr lang="en-US" sz="1800" dirty="0">
              <a:latin typeface="Berlin Sans FB" pitchFamily="34" charset="0"/>
            </a:endParaRPr>
          </a:p>
          <a:p>
            <a:pPr lvl="1" eaLnBrk="1" hangingPunct="1">
              <a:buFont typeface="Wingdings" pitchFamily="2" charset="2"/>
              <a:buChar char="v"/>
            </a:pPr>
            <a:r>
              <a:rPr lang="en-US" sz="1800" b="1" dirty="0">
                <a:latin typeface="Berlin Sans FB" pitchFamily="34" charset="0"/>
              </a:rPr>
              <a:t>Processor</a:t>
            </a:r>
            <a:r>
              <a:rPr lang="en-US" sz="1800" dirty="0">
                <a:latin typeface="Berlin Sans FB" pitchFamily="34" charset="0"/>
              </a:rPr>
              <a:t>: </a:t>
            </a:r>
            <a:r>
              <a:rPr lang="en-US" sz="1800" dirty="0" smtClean="0">
                <a:latin typeface="Berlin Sans FB" pitchFamily="34" charset="0"/>
              </a:rPr>
              <a:t>Dual core CPU, [</a:t>
            </a:r>
            <a:r>
              <a:rPr lang="en-US" sz="1800" dirty="0" err="1" smtClean="0">
                <a:latin typeface="Berlin Sans FB" pitchFamily="34" charset="0"/>
              </a:rPr>
              <a:t>e.g</a:t>
            </a:r>
            <a:r>
              <a:rPr lang="en-US" sz="1800" dirty="0" smtClean="0">
                <a:latin typeface="Berlin Sans FB" pitchFamily="34" charset="0"/>
              </a:rPr>
              <a:t>- core 2 duo, Pentium, Celeron minimum]</a:t>
            </a:r>
          </a:p>
          <a:p>
            <a:pPr lvl="1" eaLnBrk="1" hangingPunct="1">
              <a:buFont typeface="Wingdings" pitchFamily="2" charset="2"/>
              <a:buChar char="v"/>
            </a:pPr>
            <a:r>
              <a:rPr lang="en-US" sz="1800" b="1" dirty="0" smtClean="0">
                <a:latin typeface="Berlin Sans FB" pitchFamily="34" charset="0"/>
              </a:rPr>
              <a:t>Browser</a:t>
            </a:r>
            <a:r>
              <a:rPr lang="en-US" sz="1800" dirty="0" smtClean="0">
                <a:latin typeface="Berlin Sans FB" pitchFamily="34" charset="0"/>
              </a:rPr>
              <a:t>: Chrome, Firefox, Internet Explorer, Edge, Safari, Opera,</a:t>
            </a:r>
          </a:p>
          <a:p>
            <a:pPr marL="457200" lvl="1" indent="0">
              <a:buNone/>
            </a:pPr>
            <a:r>
              <a:rPr lang="en-US" sz="1800" dirty="0" smtClean="0">
                <a:latin typeface="Berlin Sans FB" pitchFamily="34" charset="0"/>
              </a:rPr>
              <a:t>Brave, Chromium,</a:t>
            </a:r>
            <a:r>
              <a:rPr lang="en-IN" dirty="0"/>
              <a:t> </a:t>
            </a:r>
            <a:r>
              <a:rPr lang="en-IN" b="1" dirty="0" smtClean="0"/>
              <a:t>Vivaldi,</a:t>
            </a:r>
            <a:r>
              <a:rPr lang="en-IN" b="1" dirty="0"/>
              <a:t> </a:t>
            </a:r>
            <a:r>
              <a:rPr lang="en-IN" b="1" dirty="0" err="1" smtClean="0"/>
              <a:t>DuckDuckgo</a:t>
            </a:r>
            <a:r>
              <a:rPr lang="en-IN" dirty="0" smtClean="0"/>
              <a:t>.</a:t>
            </a:r>
            <a:endParaRPr lang="en-US" sz="1800" dirty="0">
              <a:latin typeface="Berlin Sans FB" pitchFamily="34" charset="0"/>
            </a:endParaRPr>
          </a:p>
        </p:txBody>
      </p:sp>
      <p:sp>
        <p:nvSpPr>
          <p:cNvPr id="4" name="Rectangle 3"/>
          <p:cNvSpPr/>
          <p:nvPr/>
        </p:nvSpPr>
        <p:spPr>
          <a:xfrm>
            <a:off x="6172200" y="457200"/>
            <a:ext cx="45720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6248400" y="457200"/>
            <a:ext cx="304800" cy="369332"/>
          </a:xfrm>
          <a:prstGeom prst="rect">
            <a:avLst/>
          </a:prstGeom>
          <a:noFill/>
        </p:spPr>
        <p:txBody>
          <a:bodyPr wrap="square" rtlCol="0">
            <a:spAutoFit/>
          </a:bodyPr>
          <a:lstStyle/>
          <a:p>
            <a:r>
              <a:rPr lang="en-US" dirty="0" smtClean="0"/>
              <a:t>2</a:t>
            </a:r>
            <a:endParaRPr lang="en-IN" dirty="0"/>
          </a:p>
        </p:txBody>
      </p:sp>
    </p:spTree>
    <p:extLst>
      <p:ext uri="{BB962C8B-B14F-4D97-AF65-F5344CB8AC3E}">
        <p14:creationId xmlns:p14="http://schemas.microsoft.com/office/powerpoint/2010/main" val="1368112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pPr eaLnBrk="1" fontAlgn="auto" hangingPunct="1">
              <a:spcAft>
                <a:spcPts val="0"/>
              </a:spcAft>
              <a:defRPr/>
            </a:pPr>
            <a:r>
              <a:rPr lang="en-US" sz="4000" dirty="0">
                <a:effectLst>
                  <a:reflection blurRad="6350" stA="55000" endA="300" endPos="45500" dir="5400000" sy="-100000" algn="bl" rotWithShape="0"/>
                </a:effectLst>
                <a:latin typeface="Berlin Sans FB" pitchFamily="34" charset="0"/>
              </a:rPr>
              <a:t>Features:</a:t>
            </a:r>
            <a:endParaRPr lang="en-IN" sz="4000" dirty="0">
              <a:latin typeface="Berlin Sans FB" pitchFamily="34" charset="0"/>
            </a:endParaRPr>
          </a:p>
        </p:txBody>
      </p:sp>
      <p:sp>
        <p:nvSpPr>
          <p:cNvPr id="5" name="Content Placeholder 4"/>
          <p:cNvSpPr>
            <a:spLocks noGrp="1"/>
          </p:cNvSpPr>
          <p:nvPr>
            <p:ph idx="1"/>
          </p:nvPr>
        </p:nvSpPr>
        <p:spPr>
          <a:xfrm>
            <a:off x="381000" y="1219200"/>
            <a:ext cx="6347714" cy="4800600"/>
          </a:xfrm>
        </p:spPr>
        <p:txBody>
          <a:bodyPr>
            <a:normAutofit fontScale="85000" lnSpcReduction="10000"/>
          </a:bodyPr>
          <a:lstStyle/>
          <a:p>
            <a:pPr>
              <a:buFont typeface="Wingdings" pitchFamily="2" charset="2"/>
              <a:buChar char="v"/>
            </a:pPr>
            <a:r>
              <a:rPr lang="en-US" sz="2400" dirty="0">
                <a:latin typeface="Berlin Sans FB" pitchFamily="34" charset="0"/>
              </a:rPr>
              <a:t>Keep track of student attendance and perform necessary calculations.</a:t>
            </a:r>
          </a:p>
          <a:p>
            <a:pPr>
              <a:buFont typeface="Wingdings" pitchFamily="2" charset="2"/>
              <a:buChar char="v"/>
            </a:pPr>
            <a:r>
              <a:rPr lang="en-US" sz="2400" dirty="0">
                <a:latin typeface="Berlin Sans FB" pitchFamily="34" charset="0"/>
              </a:rPr>
              <a:t>Provide separate login for administrator </a:t>
            </a:r>
            <a:r>
              <a:rPr lang="en-US" sz="2400" dirty="0" smtClean="0">
                <a:latin typeface="Berlin Sans FB" pitchFamily="34" charset="0"/>
              </a:rPr>
              <a:t>and </a:t>
            </a:r>
            <a:r>
              <a:rPr lang="en-US" sz="2400" dirty="0">
                <a:latin typeface="Berlin Sans FB" pitchFamily="34" charset="0"/>
              </a:rPr>
              <a:t>students.</a:t>
            </a:r>
          </a:p>
          <a:p>
            <a:pPr>
              <a:buFont typeface="Wingdings" pitchFamily="2" charset="2"/>
              <a:buChar char="v"/>
            </a:pPr>
            <a:r>
              <a:rPr lang="en-US" sz="2400" dirty="0">
                <a:latin typeface="Berlin Sans FB" pitchFamily="34" charset="0"/>
              </a:rPr>
              <a:t>Empower administrator to Add, Update and Delete student information easily.</a:t>
            </a:r>
          </a:p>
          <a:p>
            <a:pPr>
              <a:buFont typeface="Wingdings" pitchFamily="2" charset="2"/>
              <a:buChar char="v"/>
            </a:pPr>
            <a:r>
              <a:rPr lang="en-US" sz="2400" dirty="0">
                <a:latin typeface="Berlin Sans FB" pitchFamily="34" charset="0"/>
              </a:rPr>
              <a:t>Check student performance and progress.</a:t>
            </a:r>
          </a:p>
          <a:p>
            <a:pPr>
              <a:buFont typeface="Wingdings" pitchFamily="2" charset="2"/>
              <a:buChar char="v"/>
            </a:pPr>
            <a:r>
              <a:rPr lang="en-US" sz="2400" dirty="0">
                <a:latin typeface="Berlin Sans FB" pitchFamily="34" charset="0"/>
              </a:rPr>
              <a:t>View semester and internal marks and keep track of old records.</a:t>
            </a:r>
          </a:p>
          <a:p>
            <a:pPr>
              <a:buFont typeface="Wingdings" pitchFamily="2" charset="2"/>
              <a:buChar char="v"/>
            </a:pPr>
            <a:r>
              <a:rPr lang="en-US" sz="2400" dirty="0">
                <a:latin typeface="Berlin Sans FB" pitchFamily="34" charset="0"/>
              </a:rPr>
              <a:t>Provide necessary and urgent notice to all students.</a:t>
            </a:r>
          </a:p>
          <a:p>
            <a:pPr>
              <a:buFont typeface="Wingdings" pitchFamily="2" charset="2"/>
              <a:buChar char="v"/>
            </a:pPr>
            <a:r>
              <a:rPr lang="en-US" sz="2400" dirty="0">
                <a:latin typeface="Berlin Sans FB" pitchFamily="34" charset="0"/>
              </a:rPr>
              <a:t>Keep track of courses</a:t>
            </a:r>
            <a:r>
              <a:rPr lang="en-US" sz="2400" dirty="0" smtClean="0">
                <a:latin typeface="Berlin Sans FB" pitchFamily="34" charset="0"/>
              </a:rPr>
              <a:t>.</a:t>
            </a:r>
          </a:p>
          <a:p>
            <a:pPr>
              <a:buFont typeface="Wingdings" pitchFamily="2" charset="2"/>
              <a:buChar char="v"/>
            </a:pPr>
            <a:r>
              <a:rPr lang="en-US" sz="2400" dirty="0" smtClean="0">
                <a:latin typeface="Berlin Sans FB" pitchFamily="34" charset="0"/>
              </a:rPr>
              <a:t>Keep track of teacher activities individually by admins.</a:t>
            </a:r>
          </a:p>
          <a:p>
            <a:pPr>
              <a:buFont typeface="Wingdings" pitchFamily="2" charset="2"/>
              <a:buChar char="v"/>
            </a:pPr>
            <a:r>
              <a:rPr lang="en-US" sz="2400" dirty="0" smtClean="0">
                <a:latin typeface="Berlin Sans FB" pitchFamily="34" charset="0"/>
              </a:rPr>
              <a:t>Student feedback for teachers.</a:t>
            </a:r>
            <a:endParaRPr lang="en-US" sz="2400" dirty="0">
              <a:latin typeface="Berlin Sans FB" pitchFamily="34" charset="0"/>
            </a:endParaRPr>
          </a:p>
          <a:p>
            <a:pPr>
              <a:buFont typeface="Wingdings" pitchFamily="2" charset="2"/>
              <a:buChar char="v"/>
            </a:pPr>
            <a:endParaRPr lang="en-US" sz="2400" dirty="0">
              <a:latin typeface="Berlin Sans FB"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pPr eaLnBrk="1" fontAlgn="auto" hangingPunct="1">
              <a:spcAft>
                <a:spcPts val="0"/>
              </a:spcAft>
              <a:defRPr/>
            </a:pPr>
            <a:r>
              <a:rPr lang="en-US" sz="4000" dirty="0">
                <a:effectLst>
                  <a:reflection blurRad="6350" stA="55000" endA="300" endPos="45500" dir="5400000" sy="-100000" algn="bl" rotWithShape="0"/>
                </a:effectLst>
                <a:latin typeface="Berlin Sans FB" pitchFamily="34" charset="0"/>
              </a:rPr>
              <a:t>Objective:</a:t>
            </a:r>
            <a:endParaRPr lang="en-IN" sz="3600" dirty="0"/>
          </a:p>
        </p:txBody>
      </p:sp>
      <p:sp>
        <p:nvSpPr>
          <p:cNvPr id="5" name="Content Placeholder 4"/>
          <p:cNvSpPr>
            <a:spLocks noGrp="1"/>
          </p:cNvSpPr>
          <p:nvPr>
            <p:ph idx="1"/>
          </p:nvPr>
        </p:nvSpPr>
        <p:spPr>
          <a:xfrm>
            <a:off x="457200" y="1295400"/>
            <a:ext cx="6705600" cy="3880773"/>
          </a:xfrm>
        </p:spPr>
        <p:txBody>
          <a:bodyPr>
            <a:normAutofit fontScale="85000" lnSpcReduction="20000"/>
          </a:bodyPr>
          <a:lstStyle/>
          <a:p>
            <a:pPr>
              <a:buFont typeface="Wingdings" pitchFamily="2" charset="2"/>
              <a:buChar char="v"/>
            </a:pPr>
            <a:r>
              <a:rPr lang="en-US" sz="2400" dirty="0">
                <a:latin typeface="Berlin Sans FB" pitchFamily="34" charset="0"/>
              </a:rPr>
              <a:t>To provide a proper registration channel/system to the new students by keeping that authority only to the faculty.</a:t>
            </a:r>
          </a:p>
          <a:p>
            <a:pPr>
              <a:buFont typeface="Wingdings" pitchFamily="2" charset="2"/>
              <a:buChar char="v"/>
            </a:pPr>
            <a:r>
              <a:rPr lang="en-US" sz="2400" dirty="0">
                <a:latin typeface="Berlin Sans FB" pitchFamily="34" charset="0"/>
              </a:rPr>
              <a:t>To maintain all records of the student in </a:t>
            </a:r>
            <a:r>
              <a:rPr lang="en-US" sz="2400" dirty="0" smtClean="0">
                <a:latin typeface="Berlin Sans FB" pitchFamily="34" charset="0"/>
              </a:rPr>
              <a:t>digital from </a:t>
            </a:r>
            <a:r>
              <a:rPr lang="en-US" sz="2400" dirty="0">
                <a:latin typeface="Berlin Sans FB" pitchFamily="34" charset="0"/>
              </a:rPr>
              <a:t>enrollment up to the </a:t>
            </a:r>
            <a:r>
              <a:rPr lang="en-US" sz="2400" dirty="0" smtClean="0">
                <a:latin typeface="Berlin Sans FB" pitchFamily="34" charset="0"/>
              </a:rPr>
              <a:t>study .</a:t>
            </a:r>
            <a:endParaRPr lang="en-US" sz="2400" dirty="0">
              <a:latin typeface="Berlin Sans FB" pitchFamily="34" charset="0"/>
            </a:endParaRPr>
          </a:p>
          <a:p>
            <a:pPr>
              <a:buFont typeface="Wingdings" pitchFamily="2" charset="2"/>
              <a:buChar char="v"/>
            </a:pPr>
            <a:r>
              <a:rPr lang="en-US" sz="2400" dirty="0">
                <a:latin typeface="Berlin Sans FB" pitchFamily="34" charset="0"/>
              </a:rPr>
              <a:t>To take attendance of student and perform the necessary calculations, without maintaining a attendance book.</a:t>
            </a:r>
          </a:p>
          <a:p>
            <a:pPr>
              <a:buFont typeface="Wingdings" pitchFamily="2" charset="2"/>
              <a:buChar char="v"/>
            </a:pPr>
            <a:r>
              <a:rPr lang="en-US" sz="2400" dirty="0">
                <a:latin typeface="Berlin Sans FB" pitchFamily="34" charset="0"/>
              </a:rPr>
              <a:t>To update the information available to the department at their desk whenever required in just a </a:t>
            </a:r>
            <a:r>
              <a:rPr lang="en-US" sz="2400" dirty="0" smtClean="0">
                <a:latin typeface="Berlin Sans FB" pitchFamily="34" charset="0"/>
              </a:rPr>
              <a:t>touch. And admins or higher authority can manage everyone at the same time. </a:t>
            </a:r>
            <a:endParaRPr lang="en-US" sz="2400" dirty="0">
              <a:latin typeface="Berlin Sans FB" pitchFamily="34" charset="0"/>
            </a:endParaRPr>
          </a:p>
          <a:p>
            <a:pPr>
              <a:buFont typeface="Wingdings" pitchFamily="2" charset="2"/>
              <a:buChar char="v"/>
            </a:pPr>
            <a:r>
              <a:rPr lang="en-US" sz="2400" dirty="0">
                <a:latin typeface="Berlin Sans FB" pitchFamily="34" charset="0"/>
              </a:rPr>
              <a:t>To have a centralized control over the record of </a:t>
            </a:r>
            <a:r>
              <a:rPr lang="en-US" sz="2400" dirty="0" smtClean="0">
                <a:latin typeface="Berlin Sans FB" pitchFamily="34" charset="0"/>
              </a:rPr>
              <a:t>students and teachers even the job done by each college in a day.</a:t>
            </a:r>
            <a:endParaRPr lang="en-US" sz="2400" dirty="0">
              <a:latin typeface="Berlin Sans FB" pitchFamily="34" charset="0"/>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5723</TotalTime>
  <Words>1542</Words>
  <Application>Microsoft Office PowerPoint</Application>
  <PresentationFormat>On-screen Show (4:3)</PresentationFormat>
  <Paragraphs>143</Paragraphs>
  <Slides>22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Berlin Sans FB</vt:lpstr>
      <vt:lpstr>Calibri</vt:lpstr>
      <vt:lpstr>Rockwell Condensed</vt:lpstr>
      <vt:lpstr>Trebuchet MS</vt:lpstr>
      <vt:lpstr>Wingdings</vt:lpstr>
      <vt:lpstr>Wingdings 2</vt:lpstr>
      <vt:lpstr>Wingdings 3</vt:lpstr>
      <vt:lpstr>Facet</vt:lpstr>
      <vt:lpstr>STUDENT INFORMATION &amp; MANAGEMENT SYSTEM (APPLICATION &amp; WEBSITE)</vt:lpstr>
      <vt:lpstr>CONTENTS:</vt:lpstr>
      <vt:lpstr>Problem Definition:</vt:lpstr>
      <vt:lpstr>Why Mobile Application?</vt:lpstr>
      <vt:lpstr>Why Website?</vt:lpstr>
      <vt:lpstr>Hardware Specifications: Application: </vt:lpstr>
      <vt:lpstr>Hardware Specifications: Website: </vt:lpstr>
      <vt:lpstr>Features:</vt:lpstr>
      <vt:lpstr>Objective:</vt:lpstr>
      <vt:lpstr>Database: SQL and PHP </vt:lpstr>
      <vt:lpstr>Hosting the website and fetching it to the application: AWS (AMAZON WEB SERVICES)</vt:lpstr>
      <vt:lpstr>Flowcharts: E-R Diagram</vt:lpstr>
      <vt:lpstr>Flowcharts: Context Free Diagram</vt:lpstr>
      <vt:lpstr>Flowcharts: Data Flow Diagram – Level 0</vt:lpstr>
      <vt:lpstr>Flowcharts: Data Flow Diagram – Level 1</vt:lpstr>
      <vt:lpstr>Flowcharts: Data Flow Diagram – Level 2</vt:lpstr>
      <vt:lpstr>Limitations:</vt:lpstr>
      <vt:lpstr>Future Scope:</vt:lpstr>
      <vt:lpstr>Conclusion:</vt:lpstr>
      <vt:lpstr>Login Page</vt:lpstr>
      <vt:lpstr>PowerPoint Presentation</vt:lpstr>
      <vt:lpstr>PowerPoint Presentation</vt:lpstr>
    </vt:vector>
  </TitlesOfParts>
  <Company>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ENERGY EFFICIENT CLUSTERING ALGORITHM FOR WIRELESS SENSOR NETWORKS:</dc:title>
  <dc:creator>Abir Mukherjee</dc:creator>
  <cp:lastModifiedBy>Akash Sarkar</cp:lastModifiedBy>
  <cp:revision>485</cp:revision>
  <dcterms:created xsi:type="dcterms:W3CDTF">2012-05-20T05:08:07Z</dcterms:created>
  <dcterms:modified xsi:type="dcterms:W3CDTF">2022-11-23T06:31:43Z</dcterms:modified>
</cp:coreProperties>
</file>