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7B06DA9-E686-43E5-B47A-4E82DC410AB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0E94-C97E-44F4-A819-8AF6412E635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6DA9-E686-43E5-B47A-4E82DC410AB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0E94-C97E-44F4-A819-8AF6412E6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7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6DA9-E686-43E5-B47A-4E82DC410AB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0E94-C97E-44F4-A819-8AF6412E635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4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6DA9-E686-43E5-B47A-4E82DC410AB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0E94-C97E-44F4-A819-8AF6412E6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68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6DA9-E686-43E5-B47A-4E82DC410AB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0E94-C97E-44F4-A819-8AF6412E635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2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6DA9-E686-43E5-B47A-4E82DC410AB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0E94-C97E-44F4-A819-8AF6412E6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1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6DA9-E686-43E5-B47A-4E82DC410AB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0E94-C97E-44F4-A819-8AF6412E6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6DA9-E686-43E5-B47A-4E82DC410AB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0E94-C97E-44F4-A819-8AF6412E6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6DA9-E686-43E5-B47A-4E82DC410AB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0E94-C97E-44F4-A819-8AF6412E6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7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6DA9-E686-43E5-B47A-4E82DC410AB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0E94-C97E-44F4-A819-8AF6412E6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9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6DA9-E686-43E5-B47A-4E82DC410AB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C0E94-C97E-44F4-A819-8AF6412E635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B06DA9-E686-43E5-B47A-4E82DC410AB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DBC0E94-C97E-44F4-A819-8AF6412E635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7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7429-9AFC-8B52-4202-FCBD66A9B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Emotion Detection using Audio and Text Modalities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9AA50-E4BA-7C78-6465-B65934751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:-</a:t>
            </a:r>
          </a:p>
          <a:p>
            <a:r>
              <a:rPr lang="en-US" sz="2800" dirty="0"/>
              <a:t>Aditya Gupta </a:t>
            </a:r>
          </a:p>
          <a:p>
            <a:r>
              <a:rPr lang="en-US" sz="2800" dirty="0"/>
              <a:t>Roll No. 210123080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680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7B7B-5383-6F45-FE2D-627F5200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Only audio to predict emotions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B6D4-2F10-7431-3879-EBA1C77C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Goal: Predict emotions using </a:t>
            </a:r>
            <a:r>
              <a:rPr lang="en-US" b="1" dirty="0"/>
              <a:t>only the audio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Motivation: Speech alone can carry strong emotional cues — tone, pitch, rhythm, energy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Extract key audio features from each utterance</a:t>
            </a:r>
            <a:r>
              <a:rPr lang="en-US" b="1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Build a compact 16-dimensional feature vector per sample: MFCC (13 dimensions),   ZCR, Spectral Centroid, RMS Energy (1 dimension each)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IN" dirty="0"/>
              <a:t>Apply traditional classifiers (Logistic Regression, KNN, Random Forest)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We use PCA and Confusion Matrix for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6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0382-6A81-A6D5-5446-2DA58292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MFCC (Mel-Frequency Cepstral Coefficients)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4C742-4533-02F4-708D-B13769A09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MFCCs represent how the human ear perceives sound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Capture timbre and phonetic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extracted 13 MFCCs per frame and averaged across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Emotional states like anger, joy, or fear change the way we speak: shift in the shape and tension of vocal tracts.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MFCCs are sensitive to these variations — they represent how the vocal system was shaped during speaking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0BC95-80D5-D4A8-9AE0-304B161A47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2361264"/>
            <a:ext cx="4754562" cy="3872196"/>
          </a:xfrm>
        </p:spPr>
      </p:pic>
    </p:spTree>
    <p:extLst>
      <p:ext uri="{BB962C8B-B14F-4D97-AF65-F5344CB8AC3E}">
        <p14:creationId xmlns:p14="http://schemas.microsoft.com/office/powerpoint/2010/main" val="110309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5DC7-3289-7542-12E1-B7E9B1F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ZCR (ZERO crossing rate)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114E-9D59-374F-81D8-09DFA8F412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ZCR counts how often the signal crosses zero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Reflects how frequently the pitch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High ZCR: energetic speech (e.g., </a:t>
            </a:r>
            <a:r>
              <a:rPr lang="en-US" i="1" dirty="0"/>
              <a:t>anger</a:t>
            </a:r>
            <a:r>
              <a:rPr lang="en-US" dirty="0"/>
              <a:t>, </a:t>
            </a:r>
            <a:r>
              <a:rPr lang="en-US" i="1" dirty="0"/>
              <a:t>surprise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Low ZCR: calm or flat tone (e.g., </a:t>
            </a:r>
            <a:r>
              <a:rPr lang="en-US" i="1" dirty="0"/>
              <a:t>sadness</a:t>
            </a:r>
            <a:r>
              <a:rPr lang="en-US" dirty="0"/>
              <a:t>, </a:t>
            </a:r>
            <a:r>
              <a:rPr lang="en-US" i="1" dirty="0"/>
              <a:t>neutral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496F1AAF-2C30-6B9A-3064-AD161174B1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06" y="2373087"/>
            <a:ext cx="4001294" cy="281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34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C738-A104-FC41-CA47-798B11B3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SPECTRAL Centroid and RMS energy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B857-46A2-05FB-A578-A6A83C934C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/>
              <a:t>Spectral Centroid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Indicates the “center of mass” of the frequency spectrum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Higher centroid → more energy in higher frequencies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Often correlates with perceived sharpness or intensity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Angry or surprised speech has a sharper spectral peak; sadness or neutral is smoother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5D29D-D233-4BD4-4DC5-5683158B4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b="1" dirty="0"/>
              <a:t>RMS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RMS (Root Mean Square) measures average energy in the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Higher RMS: louder, more forceful speech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Lower RMS: quiet, subdued tones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Loudness is a strong emotional cue — </a:t>
            </a:r>
            <a:r>
              <a:rPr lang="en-US" i="1" dirty="0"/>
              <a:t>joy</a:t>
            </a:r>
            <a:r>
              <a:rPr lang="en-US" dirty="0"/>
              <a:t> and </a:t>
            </a:r>
            <a:r>
              <a:rPr lang="en-US" i="1" dirty="0"/>
              <a:t>anger</a:t>
            </a:r>
            <a:r>
              <a:rPr lang="en-US" dirty="0"/>
              <a:t> are typically louder than </a:t>
            </a:r>
            <a:r>
              <a:rPr lang="en-US" i="1" dirty="0"/>
              <a:t>fear</a:t>
            </a:r>
            <a:r>
              <a:rPr lang="en-US" dirty="0"/>
              <a:t> or </a:t>
            </a:r>
            <a:r>
              <a:rPr lang="en-US" i="1" dirty="0"/>
              <a:t>sadness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57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0142-11C3-2DD2-549B-AF10CCC37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Classifiers used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3D0A9-46BF-DB37-9FDB-70CA64568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Logistic Regression, KNN and Random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80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6435-E60A-5CFD-952D-4BA9E5D5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4E2C1-7BEF-A19B-0ACD-F9B7AE9ABD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“It fits a linear decision boundary by estimating the probability of each class using a logistic function. It’s fast, requires little tuning, and works well when the classes are linearly separable in the feature space.”</a:t>
            </a:r>
            <a:endParaRPr lang="en-IN" sz="2600" dirty="0"/>
          </a:p>
        </p:txBody>
      </p:sp>
      <p:pic>
        <p:nvPicPr>
          <p:cNvPr id="8194" name="Picture 2" descr="Logistic Regression ...">
            <a:extLst>
              <a:ext uri="{FF2B5EF4-FFF2-40B4-BE49-F238E27FC236}">
                <a16:creationId xmlns:a16="http://schemas.microsoft.com/office/drawing/2014/main" id="{F46BFE3F-8ACA-72BE-8DC5-C58837F3E43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65" y="2764972"/>
            <a:ext cx="4332227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30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E167-1ECC-76CE-5BDE-63A454F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K-Nearest Neighbours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AA46-6EAB-9BEB-74B9-F5694D495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/>
              <a:t>“K-Nearest Neighbors is a learning algorithm that classifies a data point by looking at the majority class among its closest neighbors. It makes no assumptions about the shape of the decision boundary, which allows it to capture non-linear relationships.”</a:t>
            </a:r>
            <a:endParaRPr lang="en-IN" sz="2600" dirty="0"/>
          </a:p>
        </p:txBody>
      </p:sp>
      <p:pic>
        <p:nvPicPr>
          <p:cNvPr id="9218" name="Picture 2" descr="K-Nearest Neighbor (KNN) Explained | Machine Learning Archive">
            <a:extLst>
              <a:ext uri="{FF2B5EF4-FFF2-40B4-BE49-F238E27FC236}">
                <a16:creationId xmlns:a16="http://schemas.microsoft.com/office/drawing/2014/main" id="{94DC9BF7-1749-105C-53E7-8EC95273D9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939248"/>
            <a:ext cx="4754562" cy="27162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73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3FA9-C0A9-F2A1-9007-BB4A9AD8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46585-75FA-5E76-9370-918532AE6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/>
              <a:t>“Random Forest is an ensemble method that builds multiple decision trees on different subsets of the data and combines their predictions. It can handle non-linear relationships, noise, and high-dimensional data better than simpler models”</a:t>
            </a:r>
            <a:endParaRPr lang="en-IN" sz="2600" dirty="0"/>
          </a:p>
        </p:txBody>
      </p:sp>
      <p:pic>
        <p:nvPicPr>
          <p:cNvPr id="10242" name="Picture 2" descr="Guide to Random Forest Classification and Regression Algorithms">
            <a:extLst>
              <a:ext uri="{FF2B5EF4-FFF2-40B4-BE49-F238E27FC236}">
                <a16:creationId xmlns:a16="http://schemas.microsoft.com/office/drawing/2014/main" id="{58EC9869-CA58-239E-9285-32AFD3CEC7C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870574"/>
            <a:ext cx="4754562" cy="285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5DBC-1220-BDEB-2B55-EFB4B170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F9A4B9-8C11-1432-997F-06AB6F68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Our Logistic Regression model showed moderate success in identifying highly expressive emotions like </a:t>
            </a:r>
            <a:r>
              <a:rPr lang="en-US" i="1" dirty="0"/>
              <a:t>anger</a:t>
            </a:r>
            <a:r>
              <a:rPr lang="en-US" dirty="0"/>
              <a:t> and </a:t>
            </a:r>
            <a:r>
              <a:rPr lang="en-US" i="1" dirty="0"/>
              <a:t>joy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model frequently confused </a:t>
            </a:r>
            <a:r>
              <a:rPr lang="en-US" i="1" dirty="0"/>
              <a:t>neutral</a:t>
            </a:r>
            <a:r>
              <a:rPr lang="en-US" dirty="0"/>
              <a:t> with other emotions — particularly </a:t>
            </a:r>
            <a:r>
              <a:rPr lang="en-US" i="1" dirty="0"/>
              <a:t>joy</a:t>
            </a:r>
            <a:r>
              <a:rPr lang="en-US" dirty="0"/>
              <a:t>, </a:t>
            </a:r>
            <a:r>
              <a:rPr lang="en-US" i="1" dirty="0"/>
              <a:t>sadness</a:t>
            </a:r>
            <a:r>
              <a:rPr lang="en-US" dirty="0"/>
              <a:t>, and </a:t>
            </a:r>
            <a:r>
              <a:rPr lang="en-US" i="1" dirty="0"/>
              <a:t>surprise</a:t>
            </a:r>
            <a:r>
              <a:rPr lang="en-US" dirty="0"/>
              <a:t>. This was expected, as neutral often shares acoustic features (like low energy or flat tone) with milder expressions of emotion.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When the tone differs, audio alone isn’t always reliable for detecting subtle emotional intent.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17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F232-183C-ACCC-DAF1-0AEFA25E9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unimodal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1351D-4060-BA1A-A38E-2CBA9EB5E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Using TF-IDF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135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FE85-6CDB-D5F2-4DCB-33EE1167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CBDB-1B31-DE10-C016-3777D7F41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Our objective is to predict emotions expressed in a spoken utterance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such utterances are classified into the following 7 emotions: Anger, Disgust, Fear, Joy, Sadness, Surprise, Neutral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take as input the audio of the utterance and the transcript corresponding to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start off with simple unimodal methods and then move onto more sophisticated techniques like fusing the modalities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use the MELD dataset for our </a:t>
            </a:r>
            <a:r>
              <a:rPr lang="en-US" dirty="0" err="1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5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9A0B-F4BC-1EA0-8F16-1FAD2686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Text only : Using </a:t>
            </a:r>
            <a:r>
              <a:rPr lang="en-US" dirty="0" err="1"/>
              <a:t>Tf-idf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1831-0693-E8F0-7AB1-B390A9C5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In this approach, we aimed to classify emotions using only the text transcripts of the utterances.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This approach converts each utterance into a high-dimensional sparse vector, based on how frequently words appear in a given utterance and how rare they are across the entire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These vectors were then fed into classical classifiers — the same ones used in the audio unimodal approach — to evaluate how well words alone can reveal emotion.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20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4F5EFA-CB2A-D283-F359-7044BA98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tf-idf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ACDDB-2C83-4B26-A927-7A98BD1883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transforms each utterance into a vector that reflects the importance of each 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Words that are common within a sentence but rare across the dataset receive higher weights.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helps emphasize emotionally charged words like “hate”, “love”, or “afraid”, while downplaying frequent but uninformative words like “the” or “is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ignores word order and context</a:t>
            </a:r>
            <a:endParaRPr lang="en-IN" dirty="0"/>
          </a:p>
        </p:txBody>
      </p:sp>
      <p:pic>
        <p:nvPicPr>
          <p:cNvPr id="11266" name="Picture 2" descr="TF IDF | Padhai Time">
            <a:extLst>
              <a:ext uri="{FF2B5EF4-FFF2-40B4-BE49-F238E27FC236}">
                <a16:creationId xmlns:a16="http://schemas.microsoft.com/office/drawing/2014/main" id="{9A7C546F-2319-5ABD-C2F2-7A510AA445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632" y="2917372"/>
            <a:ext cx="4657880" cy="22426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8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6C6A47-961C-5E9D-9AF3-DD1C76A3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RESULTS and limitations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22F9C-D424-80B2-5C59-AB5E6EE9DB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model showed improvement in the interpretation of emotion like “surprise” as tonal data in case of audio model could result in mis-classification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treats words independently and ignores their order. So sentences like “I’m not happy” may be misread as positive.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4298F8-8B26-4E3C-9694-6ABB2CCFBA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2313200"/>
            <a:ext cx="4754562" cy="3968325"/>
          </a:xfrm>
        </p:spPr>
      </p:pic>
    </p:spTree>
    <p:extLst>
      <p:ext uri="{BB962C8B-B14F-4D97-AF65-F5344CB8AC3E}">
        <p14:creationId xmlns:p14="http://schemas.microsoft.com/office/powerpoint/2010/main" val="99496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FA7ECC-5844-0FD7-092D-0A1D7A9A4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Unimodal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AD04BAA-00B1-7EEF-CFC4-D4E48935E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GloVe</a:t>
            </a:r>
            <a:r>
              <a:rPr lang="en-US" sz="2800" dirty="0"/>
              <a:t> BASED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70868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1CF7-960A-1B2E-8CB0-BD9F42C0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Approach using Glove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9DEB-DE9F-2A9A-62A1-28B995EF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improved upon TF-IDF by using </a:t>
            </a:r>
            <a:r>
              <a:rPr lang="en-US" dirty="0" err="1"/>
              <a:t>GloVe</a:t>
            </a:r>
            <a:r>
              <a:rPr lang="en-US" dirty="0"/>
              <a:t> word embeddings to represent each utterance. </a:t>
            </a:r>
            <a:r>
              <a:rPr lang="en-US" dirty="0" err="1"/>
              <a:t>GloVe</a:t>
            </a:r>
            <a:r>
              <a:rPr lang="en-US" dirty="0"/>
              <a:t> captures semantic meaning and word relationships using dense vectors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For each utterance, we averaged the </a:t>
            </a:r>
            <a:r>
              <a:rPr lang="en-US" dirty="0" err="1"/>
              <a:t>GloVe</a:t>
            </a:r>
            <a:r>
              <a:rPr lang="en-US" dirty="0"/>
              <a:t> vectors of its constituent words to produce a single 100-dimensional sentence embedding.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Unlike TF-IDF, </a:t>
            </a:r>
            <a:r>
              <a:rPr lang="en-US" dirty="0" err="1"/>
              <a:t>GloVe</a:t>
            </a:r>
            <a:r>
              <a:rPr lang="en-US" dirty="0"/>
              <a:t> can recognize that “joyful” and “happy” are related, giving it a better chance of understanding subtle emotional expressions.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527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D6DE1-9130-ECFA-D5F7-3DAFBC15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glove?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B3E9B-2C34-D456-58EA-DF78FC9CC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GloVe</a:t>
            </a:r>
            <a:r>
              <a:rPr lang="en-US" dirty="0"/>
              <a:t> (Global Vectors for Word Representation) is a pre-trained embedding model that maps each word to a fixed-length vector based on its global co-occurrence statistics across large text corpora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GloVe</a:t>
            </a:r>
            <a:r>
              <a:rPr lang="en-US" dirty="0"/>
              <a:t> captures </a:t>
            </a:r>
            <a:r>
              <a:rPr lang="en-US" b="1" dirty="0"/>
              <a:t>semantic relationships</a:t>
            </a:r>
            <a:r>
              <a:rPr lang="en-US" dirty="0"/>
              <a:t> between words — for example, “happy” and “joyful” will have similar vector representations.</a:t>
            </a:r>
            <a:endParaRPr lang="en-IN" dirty="0"/>
          </a:p>
        </p:txBody>
      </p:sp>
      <p:pic>
        <p:nvPicPr>
          <p:cNvPr id="13314" name="Picture 2" descr="Mathematical Introduction to GloVe Word Embedding | by Kovendhan Venugopal  | Becoming Human: Artificial Intelligence Magazine">
            <a:extLst>
              <a:ext uri="{FF2B5EF4-FFF2-40B4-BE49-F238E27FC236}">
                <a16:creationId xmlns:a16="http://schemas.microsoft.com/office/drawing/2014/main" id="{62B597A2-9426-828E-1E35-084AA2F3DB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392733"/>
            <a:ext cx="4754562" cy="180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34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C061-A4B0-1011-E97F-614B859E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and 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CD20-5808-CECC-CF12-575D4E9A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dirty="0" err="1"/>
              <a:t>GloVe</a:t>
            </a:r>
            <a:r>
              <a:rPr lang="en-US" dirty="0"/>
              <a:t>-based model showed notable improvement over TF-IDF in terms of capturing overall meaning.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performed better in detecting emotions like </a:t>
            </a:r>
            <a:r>
              <a:rPr lang="en-US" i="1" dirty="0"/>
              <a:t>anger</a:t>
            </a:r>
            <a:r>
              <a:rPr lang="en-US" dirty="0"/>
              <a:t> and </a:t>
            </a:r>
            <a:r>
              <a:rPr lang="en-US" i="1" dirty="0"/>
              <a:t>joy</a:t>
            </a:r>
            <a:r>
              <a:rPr lang="en-US" dirty="0"/>
              <a:t>, likely because these emotions have distinct word usage patterns that </a:t>
            </a:r>
            <a:r>
              <a:rPr lang="en-US" dirty="0" err="1"/>
              <a:t>GloVe</a:t>
            </a:r>
            <a:r>
              <a:rPr lang="en-US" dirty="0"/>
              <a:t> captures through semantic similarity.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Even during mis-classification, misclassified into overlapping emotion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averaging of word vectors discards word order and sentence structure, which limits the model’s ability to handle negation or sarcasm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40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8881F8-D1E5-1D71-6200-DE99D5B65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Combining the 2 modalities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26995B-A131-618C-2A4B-82E64184F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Early Fusion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3336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E72C-424A-FE97-9133-8B4A116F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Early Fusion –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8896-DB51-DF95-8236-15DDCDB3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overcome the limitations of unimodal models, we combined both text and audio features using early fusion.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each utterance, we extracted a 100-dimensional </a:t>
            </a:r>
            <a:r>
              <a:rPr lang="en-US" dirty="0" err="1"/>
              <a:t>GloVe</a:t>
            </a:r>
            <a:r>
              <a:rPr lang="en-US" dirty="0"/>
              <a:t> embedding to capture the semantic content of the sentence, and a 16-dimensional audio feature vector to capture vocal tone and energy.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These two vectors were then concatenated to form a single 116-dimensional feature vector. This fused representation was used as input to our classical classifiers.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aim was to combine the advantages of both modalities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492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67DC-DABC-5138-EAE0-8B943479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and 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3D5C-6221-78C9-F488-3CA3FE08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fusion-based Logistic Regression model achieved the most consistent results across emotions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correctly predicted a significant number of </a:t>
            </a:r>
            <a:r>
              <a:rPr lang="en-US" i="1" dirty="0"/>
              <a:t>anger</a:t>
            </a:r>
            <a:r>
              <a:rPr lang="en-US" dirty="0"/>
              <a:t>, </a:t>
            </a:r>
            <a:r>
              <a:rPr lang="en-US" i="1" dirty="0"/>
              <a:t>joy</a:t>
            </a:r>
            <a:r>
              <a:rPr lang="en-US" dirty="0"/>
              <a:t>, and </a:t>
            </a:r>
            <a:r>
              <a:rPr lang="en-US" i="1" dirty="0"/>
              <a:t>neutral</a:t>
            </a:r>
            <a:r>
              <a:rPr lang="en-US" dirty="0"/>
              <a:t> cases, reflecting the advantage of combining text semantics with vocal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Unlike unimodal models, it made fewer extreme misclassifications and showed a better balance across all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However, the model still struggled with closely related emotions like </a:t>
            </a:r>
            <a:r>
              <a:rPr lang="en-US" i="1" dirty="0"/>
              <a:t>surprise</a:t>
            </a:r>
            <a:r>
              <a:rPr lang="en-US" dirty="0"/>
              <a:t>, </a:t>
            </a:r>
            <a:r>
              <a:rPr lang="en-US" i="1" dirty="0"/>
              <a:t>fear</a:t>
            </a:r>
            <a:r>
              <a:rPr lang="en-US" dirty="0"/>
              <a:t>, and </a:t>
            </a:r>
            <a:r>
              <a:rPr lang="en-US" i="1" dirty="0"/>
              <a:t>sadness</a:t>
            </a:r>
            <a:r>
              <a:rPr lang="en-US" dirty="0"/>
              <a:t>, which were often confused with one another. This was likely due to overlap in both vocabulary and tonal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91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2151-47A4-A041-D6F1-3EFC3C7B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 and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FEA2-F132-C574-0B3B-470F1A168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Emotions are central to human communication — they influence both what we say and how we say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Machines that can recognize emotions can interact more naturally and intelligently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</a:t>
            </a:r>
            <a:r>
              <a:rPr lang="en-US" b="1" dirty="0"/>
              <a:t> </a:t>
            </a:r>
            <a:r>
              <a:rPr lang="en-US" dirty="0"/>
              <a:t>Assistants like Alexa or Siri can personalize responses by adapting to the user's emotional state — for example, responding more gently when frustration is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Mental Health Monitoring systems can use patterns in speech and text to detect early signs of stress, sadness, or anxiety, which could support diagnosis and intervention</a:t>
            </a:r>
          </a:p>
        </p:txBody>
      </p:sp>
    </p:spTree>
    <p:extLst>
      <p:ext uri="{BB962C8B-B14F-4D97-AF65-F5344CB8AC3E}">
        <p14:creationId xmlns:p14="http://schemas.microsoft.com/office/powerpoint/2010/main" val="4132923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A8608-964E-795D-3B03-7B22CE893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 and Challenges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9D8C75-3177-87EF-77EC-82AAC4BB5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193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8817-B589-08C6-114E-C5D86D97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and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CBC7-26C3-5589-CE45-A8444935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MELD dataset was heavily imbalanced, with </a:t>
            </a:r>
            <a:r>
              <a:rPr lang="en-US" sz="2400" i="1" dirty="0"/>
              <a:t>neutral</a:t>
            </a:r>
            <a:r>
              <a:rPr lang="en-US" sz="2400" dirty="0"/>
              <a:t> dominating most splits. Handling this without losing representation from minority classes was tricky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Training separate LSTM models for audio and text could model temporal patterns and speech dynamics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Experimenting with late fusion or attention-based multimodal architectures could further reduce confusion between similar emotions like </a:t>
            </a:r>
            <a:r>
              <a:rPr lang="en-US" sz="2400" i="1" dirty="0"/>
              <a:t>joy</a:t>
            </a:r>
            <a:r>
              <a:rPr lang="en-US" sz="2400" dirty="0"/>
              <a:t>, </a:t>
            </a:r>
            <a:r>
              <a:rPr lang="en-US" sz="2400" i="1" dirty="0"/>
              <a:t>surprise</a:t>
            </a:r>
            <a:r>
              <a:rPr lang="en-US" sz="2400" dirty="0"/>
              <a:t>, and </a:t>
            </a:r>
            <a:r>
              <a:rPr lang="en-US" sz="2400" i="1" dirty="0"/>
              <a:t>neutral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055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06F3-17F3-CFBA-034E-F127BC31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Multimodal?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5A1E-A583-65CC-7A2E-CFB2F2FC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Neither Text or Audio Modality is sufficient on its 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Problem while using text alone: Does not capture tone, or intensity of emotions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“I’m sorry, but you’re being extremely unhelpful.” Polite phrasing — but emotionally, it’s criticism or frustration. Tone and pacing matter, but are missing from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Problem while using audio alone: Captures tone, but lacks context or meaning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“I am fine” Could sound sad, angry, or genuinely okay — depends on intonation and context</a:t>
            </a:r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8D6A-DC6D-427B-F464-7486F230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1FA27-5FF6-3381-E051-F1302D759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MELD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1968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FFB4-7B69-A7F3-262A-1782FD49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MELD (Multimodal </a:t>
            </a:r>
            <a:r>
              <a:rPr lang="en-US" dirty="0" err="1"/>
              <a:t>EmotionLines</a:t>
            </a:r>
            <a:r>
              <a:rPr lang="en-US" dirty="0"/>
              <a:t> Dataset)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EEB9-1042-58C7-BC8A-EF4E4665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Derived from the </a:t>
            </a:r>
            <a:r>
              <a:rPr lang="en-US" i="1" dirty="0"/>
              <a:t>Friends</a:t>
            </a:r>
            <a:r>
              <a:rPr lang="en-US" dirty="0"/>
              <a:t> TV show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fr-FR" dirty="0" err="1"/>
              <a:t>Contains</a:t>
            </a:r>
            <a:r>
              <a:rPr lang="fr-FR" dirty="0"/>
              <a:t> 1400+ dialogues and 13,000+ </a:t>
            </a:r>
            <a:r>
              <a:rPr lang="fr-FR" dirty="0" err="1"/>
              <a:t>utterances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Each utterance includes: Transcript and Audio (.mp4 format)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utterance is annotated with one of the seven labels: Anger, Disgust, Fear, Joy,    Neutral, Sadness and Surprise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But There are problems with the data that call for some pre-processing 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6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CA48-DCF8-EBC8-2DA7-4F38C3CF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549358" cy="1737360"/>
          </a:xfrm>
        </p:spPr>
        <p:txBody>
          <a:bodyPr/>
          <a:lstStyle/>
          <a:p>
            <a:pPr algn="ctr"/>
            <a:r>
              <a:rPr lang="en-US" dirty="0"/>
              <a:t>NEED For PRE Processing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6CA54-8C7C-01BE-6E47-3E98CA17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Imbalanced Emotion Labels: dataset dominated by “neutral” utterances, </a:t>
            </a:r>
            <a:r>
              <a:rPr lang="en-US" sz="2000" dirty="0"/>
              <a:t>Emotions like "Fear" and "Disgust" appear much less frequently, this leads to overprediction of “neutral” and underprediction of “Fear” and “disgust”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Confusion Between Similar Emotions: Some emotions have overlapping acoustic or textual patterns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32B6F8F4-BED7-CD0E-6A0A-54263F2B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0" y="1002391"/>
            <a:ext cx="5449888" cy="4824642"/>
          </a:xfrm>
        </p:spPr>
      </p:pic>
    </p:spTree>
    <p:extLst>
      <p:ext uri="{BB962C8B-B14F-4D97-AF65-F5344CB8AC3E}">
        <p14:creationId xmlns:p14="http://schemas.microsoft.com/office/powerpoint/2010/main" val="213852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FE8A7E-3413-DE47-1906-4424AA3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Sampling Strategy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242DB-E016-098C-FA81-AB6CC6637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a subset of ~550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Preserved the natural proportions among minority emotions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Down sampled "Neutral" to reduce its dominance, but not eliminate it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4D6E41-7EC6-D636-CEB7-E2D1D9756C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wanted to reflect real-world emotion distribution, where neutral is common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At the same time, we ensured that low-frequency emotions were learnable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 little neutral → poor generalization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 much neutral → model ignores other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22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51D1-4E16-B065-F68F-0FACBA495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AUDIO UNIMODAL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182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149</TotalTime>
  <Words>1768</Words>
  <Application>Microsoft Office PowerPoint</Application>
  <PresentationFormat>Widescreen</PresentationFormat>
  <Paragraphs>130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Tw Cen MT</vt:lpstr>
      <vt:lpstr>Tw Cen MT Condensed</vt:lpstr>
      <vt:lpstr>Wingdings 3</vt:lpstr>
      <vt:lpstr>Integral</vt:lpstr>
      <vt:lpstr>Emotion Detection using Audio and Text Modalities</vt:lpstr>
      <vt:lpstr>Our Objective</vt:lpstr>
      <vt:lpstr>Motivation and applications</vt:lpstr>
      <vt:lpstr>Why Multimodal?</vt:lpstr>
      <vt:lpstr>About The Dataset</vt:lpstr>
      <vt:lpstr>MELD (Multimodal EmotionLines Dataset)</vt:lpstr>
      <vt:lpstr>NEED For PRE Processing</vt:lpstr>
      <vt:lpstr>OUR Sampling Strategy</vt:lpstr>
      <vt:lpstr>AUDIO UNIMODAL APPROACH</vt:lpstr>
      <vt:lpstr>USING Only audio to predict emotions</vt:lpstr>
      <vt:lpstr>MFCC (Mel-Frequency Cepstral Coefficients)</vt:lpstr>
      <vt:lpstr>ZCR (ZERO crossing rate)</vt:lpstr>
      <vt:lpstr>SPECTRAL Centroid and RMS energy</vt:lpstr>
      <vt:lpstr>Classifiers used</vt:lpstr>
      <vt:lpstr>Logistic Regression</vt:lpstr>
      <vt:lpstr>K-Nearest Neighbours (KNN)</vt:lpstr>
      <vt:lpstr>Random Forest</vt:lpstr>
      <vt:lpstr>Results</vt:lpstr>
      <vt:lpstr>TEXT unimodal</vt:lpstr>
      <vt:lpstr>Text only : Using Tf-idf</vt:lpstr>
      <vt:lpstr>What is tf-idf</vt:lpstr>
      <vt:lpstr>   RESULTS and limitations</vt:lpstr>
      <vt:lpstr>Text Unimodal</vt:lpstr>
      <vt:lpstr>Our Approach using Glove</vt:lpstr>
      <vt:lpstr>What is glove?</vt:lpstr>
      <vt:lpstr>Results and limitations</vt:lpstr>
      <vt:lpstr>Combining the 2 modalities</vt:lpstr>
      <vt:lpstr>Early Fusion – Our Approach</vt:lpstr>
      <vt:lpstr>Results and Limitations</vt:lpstr>
      <vt:lpstr>Conclusion and Challenges</vt:lpstr>
      <vt:lpstr>Challenges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Gupta</dc:creator>
  <cp:lastModifiedBy>Aditya Gupta</cp:lastModifiedBy>
  <cp:revision>1</cp:revision>
  <dcterms:created xsi:type="dcterms:W3CDTF">2025-05-08T04:51:59Z</dcterms:created>
  <dcterms:modified xsi:type="dcterms:W3CDTF">2025-05-08T07:21:16Z</dcterms:modified>
</cp:coreProperties>
</file>