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58" r:id="rId4"/>
    <p:sldId id="306" r:id="rId5"/>
    <p:sldId id="261" r:id="rId6"/>
    <p:sldId id="259" r:id="rId7"/>
    <p:sldId id="265" r:id="rId8"/>
    <p:sldId id="307" r:id="rId9"/>
    <p:sldId id="268" r:id="rId10"/>
    <p:sldId id="269" r:id="rId11"/>
    <p:sldId id="308" r:id="rId12"/>
    <p:sldId id="270" r:id="rId13"/>
    <p:sldId id="309" r:id="rId14"/>
    <p:sldId id="310" r:id="rId15"/>
    <p:sldId id="311" r:id="rId16"/>
    <p:sldId id="312" r:id="rId17"/>
    <p:sldId id="272" r:id="rId18"/>
    <p:sldId id="313" r:id="rId19"/>
    <p:sldId id="273" r:id="rId20"/>
    <p:sldId id="274" r:id="rId21"/>
    <p:sldId id="275" r:id="rId22"/>
    <p:sldId id="276" r:id="rId23"/>
    <p:sldId id="314" r:id="rId24"/>
    <p:sldId id="278" r:id="rId25"/>
    <p:sldId id="315" r:id="rId26"/>
    <p:sldId id="279" r:id="rId27"/>
    <p:sldId id="280" r:id="rId28"/>
    <p:sldId id="281" r:id="rId29"/>
    <p:sldId id="31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CA48-4D4F-4F96-B869-503F9B6F0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7C23C-9F9F-4804-8CA8-906AE4AE4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6927-56E8-409B-B380-9D53F7DD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4A93-02AE-45FF-9724-CCA92FBA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C0B8-C02D-456D-8BDB-92D78C48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5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4764-9790-46F3-8B48-5F11ADEC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E33C5-40D5-496A-B774-1D12E5152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B64C-7C21-4846-8D70-5B9EBE4A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1EAE-B2B3-4A07-91BB-F488D8A8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6C4F-2B26-4913-BDF2-D1E2DD16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79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6699D-08B4-416B-9123-EA8BBEAD1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21323-0229-4B29-9078-2251D2108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02AF-12AC-4CB1-8E4D-6F6BC4FD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CFF4-2867-45C9-9261-357CAE71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EA01-0446-4C79-AB06-104B04A7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3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454C-C927-489F-8702-8C17AC93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E81E-5B1A-4369-836F-DD44A7D8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19EC-6667-4883-B295-362648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E8362-2177-4CE4-AB99-6C47294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8563E-9223-4AAE-95A5-133904FF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2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1B7C-C156-4F0F-9B89-30EA7888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4F86-B128-43C4-9DFA-A8B61A8D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D500-0E33-4068-A06A-DF80A159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9899-099E-424E-BA2F-286D8A04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F50E-44A2-4168-B66B-013FA1AD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7AA5-6613-421C-9015-0BDFD8A1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C5106-7270-4CB5-B311-2B5130C0A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8E471-D4BC-4613-9B9B-07142BFCD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83D42-A6A4-47D1-BDB2-10BD38F7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306DC-80B1-431F-9274-9AD85EAB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52AC-1CD1-4480-87CF-0D48742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210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54F6-579A-4883-A6A1-C78D5BD9C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A87D1-51CD-43AF-B966-69FCA297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52FC4-8B1B-4E09-B51A-4493FDF90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36151-E461-4215-B404-C29A7F3F1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AFDC6-5B9C-42F0-9923-FEC973F93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51F74-FE1A-4855-90C3-9C43F108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99EFC-19C1-4415-A205-4173089D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B8B0-0AF7-4C0C-900E-543BF610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0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7659-EF74-4E90-AEDC-786D0350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0C633-BE99-4CE4-A9FE-71E3B43F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97C69-23A1-4A48-9B55-FC43BDD8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449326-E098-4E0A-ABA8-A6B544E7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85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9356-A1FA-4A4B-AD94-28CEA3D3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6842E-184D-437B-9E68-B73C5578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CDBC-9151-4AED-8E1D-D076E3E1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32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B4ED-444F-4EC1-A462-AFB3EBBC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4C9A-AED9-44B3-A72A-996B2785B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8CCFC-4CE2-4402-8B65-87B19C6D1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BAD0B-C3CC-4462-8401-131C59D1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97C41-4779-4568-BF34-01CA70C6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8C895-953D-47FC-9945-A68E3ECB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6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E37B-EC1B-44EA-9068-EAEE222F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1B5E0-62CB-4E6B-BF05-79A5C021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174E-AE3B-4A8B-B15F-93C91F68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1C9E7-3AAD-40A7-B89E-5E92D759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E1AC7-CD2A-46E8-A0BC-5CCE5376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474A5-F3D5-485C-BBE1-F009A622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5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D257B-41A3-44A8-8733-9BD8A9E2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EF41F-7472-4E1A-B6E6-6589FA484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19362-D603-4291-96AB-3B6FEB7B7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A7469-F65E-4028-AFC4-3B0435E301CA}" type="datetimeFigureOut">
              <a:rPr lang="en-IN" smtClean="0"/>
              <a:t>22-06-2020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6579-9564-4EC9-926E-786A7B5A6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E057E-3D1D-4C7A-B4C9-9CC324DD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3AAE-A3F5-41D0-AF50-5D8BFD996D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5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sets/set-builder-notation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sets/set-builder-notation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A9EE-0ED6-41CE-87DE-5A515BA1B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Discrete Mathematics</a:t>
            </a:r>
            <a:br>
              <a:rPr lang="en-IN" b="1" dirty="0">
                <a:latin typeface="+mn-lt"/>
              </a:rPr>
            </a:br>
            <a:r>
              <a:rPr lang="en-IN" b="1" dirty="0">
                <a:latin typeface="+mn-lt"/>
              </a:rPr>
              <a:t>BCSC0010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E577F-17BE-4E04-BF05-23ABDD4A7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3352"/>
          </a:xfrm>
        </p:spPr>
        <p:txBody>
          <a:bodyPr>
            <a:normAutofit/>
          </a:bodyPr>
          <a:lstStyle/>
          <a:p>
            <a:r>
              <a:rPr lang="en-IN" sz="5200" dirty="0"/>
              <a:t>Module 1</a:t>
            </a:r>
          </a:p>
          <a:p>
            <a:endParaRPr lang="en-IN" sz="5400" dirty="0"/>
          </a:p>
          <a:p>
            <a:r>
              <a:rPr lang="en-IN" sz="5400" dirty="0">
                <a:solidFill>
                  <a:srgbClr val="FF0000"/>
                </a:solidFill>
              </a:rPr>
              <a:t>Sets(Lecture1)</a:t>
            </a:r>
          </a:p>
          <a:p>
            <a:endParaRPr lang="en-IN" sz="52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6203B790-C9C1-43C8-B01E-951C2ABC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32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1545-9B8C-4180-BF06-6534007D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Rule Method or Set Builder form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3674E8-C513-497B-93CB-AA63F32F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16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FF751C66-45E9-4E26-B535-A6CDF6010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82" t="54343" r="27239" b="29540"/>
          <a:stretch/>
        </p:blipFill>
        <p:spPr>
          <a:xfrm>
            <a:off x="305540" y="2251943"/>
            <a:ext cx="11286838" cy="362041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B427D1-4797-488E-9D32-AD8FCEE09A85}"/>
              </a:ext>
            </a:extLst>
          </p:cNvPr>
          <p:cNvSpPr/>
          <p:nvPr/>
        </p:nvSpPr>
        <p:spPr>
          <a:xfrm>
            <a:off x="1965013" y="6005829"/>
            <a:ext cx="62853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>
              <a:hlinkClick r:id="rId3"/>
            </a:endParaRPr>
          </a:p>
          <a:p>
            <a:r>
              <a:rPr lang="en-IN" dirty="0">
                <a:hlinkClick r:id="rId3"/>
              </a:rPr>
              <a:t>Ref: https://www.mathsisfun.com/sets/set-builder-notation.html</a:t>
            </a:r>
            <a:endParaRPr lang="en-IN" dirty="0"/>
          </a:p>
        </p:txBody>
      </p:sp>
      <p:pic>
        <p:nvPicPr>
          <p:cNvPr id="6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89A55B54-7CC9-4AE0-BB29-5E0E17EBA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57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89B7-2017-46A1-AB35-6E678DF7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latin typeface="+mn-lt"/>
              </a:rPr>
              <a:t>Rule Method or Set Builder form</a:t>
            </a:r>
            <a:endParaRPr lang="en-IN" sz="480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92EF9A-19E9-42A7-9442-49C9F4820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61" t="47637" r="40000" b="36829"/>
          <a:stretch/>
        </p:blipFill>
        <p:spPr>
          <a:xfrm>
            <a:off x="520611" y="1690688"/>
            <a:ext cx="11150777" cy="39555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4231CF-9276-4133-B4F6-C999E98E3489}"/>
              </a:ext>
            </a:extLst>
          </p:cNvPr>
          <p:cNvSpPr/>
          <p:nvPr/>
        </p:nvSpPr>
        <p:spPr>
          <a:xfrm>
            <a:off x="1708212" y="5942567"/>
            <a:ext cx="9645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Ref: https://www.mathsisfun.com/sets/set-builder-notation.html</a:t>
            </a:r>
            <a:endParaRPr lang="en-IN" dirty="0"/>
          </a:p>
        </p:txBody>
      </p:sp>
      <p:pic>
        <p:nvPicPr>
          <p:cNvPr id="6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7848AFB-4B5F-488F-8C6A-6E2951193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1552-E6C8-432A-800A-22035F92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237" y="374003"/>
            <a:ext cx="10515600" cy="83336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6000" b="1" dirty="0">
                <a:solidFill>
                  <a:srgbClr val="FF0000"/>
                </a:solidFill>
                <a:latin typeface="+mn-lt"/>
              </a:rPr>
              <a:t>Types of Set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DE5B-A0BC-485D-A957-8B5609E6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161"/>
            <a:ext cx="10515600" cy="48098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Finite Set</a:t>
            </a:r>
          </a:p>
          <a:p>
            <a:pPr marL="0" indent="0">
              <a:buNone/>
            </a:pPr>
            <a:r>
              <a:rPr lang="en-IN" dirty="0"/>
              <a:t>Infinite Set</a:t>
            </a:r>
          </a:p>
          <a:p>
            <a:pPr marL="0" indent="0">
              <a:buNone/>
            </a:pPr>
            <a:r>
              <a:rPr lang="en-IN" dirty="0"/>
              <a:t>Null Set</a:t>
            </a:r>
          </a:p>
          <a:p>
            <a:pPr marL="0" indent="0">
              <a:buNone/>
            </a:pPr>
            <a:r>
              <a:rPr lang="en-IN" dirty="0"/>
              <a:t>Singleton Set</a:t>
            </a:r>
          </a:p>
          <a:p>
            <a:pPr marL="0" indent="0">
              <a:buNone/>
            </a:pPr>
            <a:r>
              <a:rPr lang="en-IN" dirty="0"/>
              <a:t>Subset</a:t>
            </a:r>
          </a:p>
          <a:p>
            <a:pPr marL="0" indent="0">
              <a:buNone/>
            </a:pPr>
            <a:r>
              <a:rPr lang="en-IN" dirty="0"/>
              <a:t>Super Set</a:t>
            </a:r>
          </a:p>
          <a:p>
            <a:pPr marL="0" indent="0">
              <a:buNone/>
            </a:pPr>
            <a:r>
              <a:rPr lang="en-IN" dirty="0"/>
              <a:t>Proper Subset</a:t>
            </a:r>
          </a:p>
          <a:p>
            <a:pPr marL="0" indent="0">
              <a:buNone/>
            </a:pPr>
            <a:r>
              <a:rPr lang="en-IN" dirty="0"/>
              <a:t>Equal Set</a:t>
            </a:r>
          </a:p>
          <a:p>
            <a:pPr marL="0" indent="0">
              <a:buNone/>
            </a:pPr>
            <a:r>
              <a:rPr lang="en-IN" dirty="0"/>
              <a:t>Universal Set</a:t>
            </a:r>
          </a:p>
          <a:p>
            <a:pPr marL="0" indent="0">
              <a:buNone/>
            </a:pPr>
            <a:r>
              <a:rPr lang="en-IN" dirty="0"/>
              <a:t>Power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EA298723-F7C8-4724-8E9E-2FCB360D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3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1FE-1106-452D-98BD-BDAC842E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87"/>
            <a:ext cx="10515600" cy="102981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Empty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ACB7-54FC-4952-8B34-345FADFD1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3"/>
            <a:ext cx="10515600" cy="4472450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 set with </a:t>
            </a:r>
            <a:r>
              <a:rPr lang="en-US" sz="3600" dirty="0">
                <a:solidFill>
                  <a:srgbClr val="0070C0"/>
                </a:solidFill>
              </a:rPr>
              <a:t>no elements </a:t>
            </a:r>
            <a:r>
              <a:rPr lang="en-US" sz="3600" dirty="0"/>
              <a:t>is called the </a:t>
            </a:r>
            <a:r>
              <a:rPr lang="en-US" sz="3600" dirty="0">
                <a:solidFill>
                  <a:srgbClr val="FF0000"/>
                </a:solidFill>
              </a:rPr>
              <a:t>null or empty set</a:t>
            </a:r>
            <a:r>
              <a:rPr lang="en-US" sz="3600" dirty="0"/>
              <a:t>. It is represented by the symbol { } or Ø .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Examples</a:t>
            </a:r>
          </a:p>
          <a:p>
            <a:r>
              <a:rPr lang="en-US" sz="3600" dirty="0"/>
              <a:t>the set of months with 32 days</a:t>
            </a:r>
          </a:p>
          <a:p>
            <a:r>
              <a:rPr lang="en-US" sz="3600" dirty="0"/>
              <a:t>The set of dogs with six legs</a:t>
            </a:r>
            <a:endParaRPr lang="en-US" sz="4400" dirty="0"/>
          </a:p>
          <a:p>
            <a:r>
              <a:rPr lang="en-US" sz="3600" dirty="0"/>
              <a:t>The set of squares with 5 sides</a:t>
            </a:r>
            <a:endParaRPr lang="en-US" sz="4400" dirty="0"/>
          </a:p>
          <a:p>
            <a:r>
              <a:rPr lang="en-US" sz="3600" dirty="0"/>
              <a:t>The set of cars with 20 doors</a:t>
            </a:r>
            <a:endParaRPr lang="en-US" sz="4400" dirty="0"/>
          </a:p>
          <a:p>
            <a:r>
              <a:rPr lang="en-US" sz="3600" dirty="0"/>
              <a:t>The set of integers which are both even and odd</a:t>
            </a:r>
            <a:endParaRPr lang="en-IN" sz="44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FA045C2-9F94-4BA2-AF1D-587AD4DBF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1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A59A-AD27-4FB1-9FAB-B412E3AD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Empty Set (Example)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3622F-D0F5-4172-A710-552454CCE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4321"/>
            <a:ext cx="10515600" cy="3442641"/>
          </a:xfrm>
        </p:spPr>
        <p:txBody>
          <a:bodyPr>
            <a:normAutofit/>
          </a:bodyPr>
          <a:lstStyle/>
          <a:p>
            <a:r>
              <a:rPr lang="en-IN" sz="3600" dirty="0"/>
              <a:t>A={x: x is natural number less than 1}</a:t>
            </a:r>
          </a:p>
          <a:p>
            <a:r>
              <a:rPr lang="en-IN" sz="3600" dirty="0"/>
              <a:t>Since there is no such natural number exists. Thus,</a:t>
            </a:r>
          </a:p>
          <a:p>
            <a:r>
              <a:rPr lang="en-IN" sz="3600" dirty="0"/>
              <a:t>A={} or </a:t>
            </a:r>
            <a:r>
              <a:rPr lang="en-US" sz="3600" dirty="0"/>
              <a:t>Ø </a:t>
            </a:r>
            <a:endParaRPr lang="en-IN" sz="3600" dirty="0"/>
          </a:p>
          <a:p>
            <a:endParaRPr lang="en-IN" sz="48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D158805-AB67-4BB5-BB07-822832507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6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19EC-7BA2-4831-9A60-1390119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Finite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1ADE-B610-4C40-8837-CFB45B105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045"/>
            <a:ext cx="10995734" cy="4365918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Finite sets </a:t>
            </a:r>
            <a:r>
              <a:rPr lang="en-US" sz="4000" dirty="0"/>
              <a:t>are the sets having a </a:t>
            </a:r>
            <a:r>
              <a:rPr lang="en-US" sz="4000" dirty="0">
                <a:solidFill>
                  <a:srgbClr val="0070C0"/>
                </a:solidFill>
              </a:rPr>
              <a:t>finite/countable </a:t>
            </a:r>
            <a:r>
              <a:rPr lang="en-US" sz="4000" dirty="0"/>
              <a:t>number of elements.</a:t>
            </a:r>
          </a:p>
          <a:p>
            <a:endParaRPr lang="en-US" sz="4000" dirty="0"/>
          </a:p>
          <a:p>
            <a:r>
              <a:rPr lang="en-US" sz="4000" b="1" dirty="0">
                <a:solidFill>
                  <a:srgbClr val="FF0000"/>
                </a:solidFill>
              </a:rPr>
              <a:t>Examples </a:t>
            </a:r>
          </a:p>
          <a:p>
            <a:r>
              <a:rPr lang="en-US" sz="4000" dirty="0"/>
              <a:t>A set of English alphabets;      E={</a:t>
            </a:r>
            <a:r>
              <a:rPr lang="en-US" sz="4000" dirty="0" err="1"/>
              <a:t>a,b,c</a:t>
            </a:r>
            <a:r>
              <a:rPr lang="en-US" sz="4000" dirty="0"/>
              <a:t>,…..,z}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US" sz="4000" dirty="0"/>
              <a:t>A set of natural numbers less than 6;  </a:t>
            </a:r>
          </a:p>
          <a:p>
            <a:pPr marL="0" indent="0">
              <a:buNone/>
            </a:pPr>
            <a:r>
              <a:rPr lang="en-US" sz="4000" dirty="0"/>
              <a:t>  A={1,2,3,4,5}</a:t>
            </a:r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  <a:p>
            <a:endParaRPr lang="en-IN" sz="40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1FA7F6E-B37D-41F1-B660-557EFC0CA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2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6F38-0635-4F28-B84D-E7384890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Infinite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1993-5E2A-491A-8D4C-A82E72C5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95"/>
            <a:ext cx="10515600" cy="44713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/>
              <a:t>If the number of elements in a set is </a:t>
            </a:r>
            <a:r>
              <a:rPr lang="en-US" sz="3600" dirty="0">
                <a:solidFill>
                  <a:srgbClr val="0070C0"/>
                </a:solidFill>
              </a:rPr>
              <a:t>not countable/infinite</a:t>
            </a:r>
            <a:r>
              <a:rPr lang="en-US" sz="3600" dirty="0"/>
              <a:t>, then it is called an </a:t>
            </a:r>
            <a:r>
              <a:rPr lang="en-US" sz="3600" dirty="0">
                <a:solidFill>
                  <a:srgbClr val="FF0000"/>
                </a:solidFill>
              </a:rPr>
              <a:t>infinite set</a:t>
            </a:r>
            <a:r>
              <a:rPr lang="en-US" sz="3600" b="1" dirty="0"/>
              <a:t>.</a:t>
            </a:r>
          </a:p>
          <a:p>
            <a:pPr algn="just"/>
            <a:endParaRPr lang="en-US" sz="3600" b="1" dirty="0"/>
          </a:p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Examples</a:t>
            </a:r>
          </a:p>
          <a:p>
            <a:pPr algn="just"/>
            <a:r>
              <a:rPr lang="en-US" sz="3200" dirty="0"/>
              <a:t>Set of all natural numbers  </a:t>
            </a:r>
          </a:p>
          <a:p>
            <a:pPr marL="0" indent="0" algn="just">
              <a:buNone/>
            </a:pPr>
            <a:r>
              <a:rPr lang="en-US" sz="3200" dirty="0"/>
              <a:t>                     {1,2,3,…}</a:t>
            </a:r>
          </a:p>
          <a:p>
            <a:r>
              <a:rPr lang="en-US" sz="3200" dirty="0"/>
              <a:t>A set of all points on a line</a:t>
            </a:r>
          </a:p>
          <a:p>
            <a:r>
              <a:rPr lang="en-US" sz="3200" dirty="0"/>
              <a:t>The set of leaves on a tree</a:t>
            </a:r>
          </a:p>
          <a:p>
            <a:pPr algn="just"/>
            <a:endParaRPr lang="en-IN" sz="3600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709EDED3-5F58-47E0-85B4-F53627D72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73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87DA-612F-4231-BE40-AA827FA0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Singleton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9412-E2FB-4E16-8012-0CCCF5188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set which contains </a:t>
            </a:r>
            <a:r>
              <a:rPr lang="en-US" sz="3600" dirty="0">
                <a:solidFill>
                  <a:srgbClr val="0070C0"/>
                </a:solidFill>
              </a:rPr>
              <a:t>only one element </a:t>
            </a:r>
            <a:r>
              <a:rPr lang="en-US" sz="3600" dirty="0"/>
              <a:t>is called a </a:t>
            </a:r>
            <a:r>
              <a:rPr lang="en-US" sz="3600" dirty="0">
                <a:solidFill>
                  <a:srgbClr val="FF0000"/>
                </a:solidFill>
              </a:rPr>
              <a:t>singleton set.</a:t>
            </a:r>
            <a:br>
              <a:rPr lang="en-US" sz="3600" dirty="0">
                <a:solidFill>
                  <a:srgbClr val="FF0000"/>
                </a:solidFill>
              </a:rPr>
            </a:br>
            <a:br>
              <a:rPr lang="en-US" sz="3600" dirty="0"/>
            </a:br>
            <a:r>
              <a:rPr lang="en-US" sz="3600" b="1" dirty="0"/>
              <a:t>For example:</a:t>
            </a:r>
            <a:endParaRPr lang="en-US" sz="3600" dirty="0"/>
          </a:p>
          <a:p>
            <a:r>
              <a:rPr lang="en-US" sz="3600" dirty="0"/>
              <a:t>B = {x : x is a whole number, x &lt; 1}</a:t>
            </a:r>
            <a:br>
              <a:rPr lang="en-US" sz="3600" dirty="0"/>
            </a:br>
            <a:r>
              <a:rPr lang="en-US" sz="3600" dirty="0"/>
              <a:t>This set contains only one element 0 and is a singleton set.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5575CD43-8D58-4172-814F-841DD9E44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25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5FAA-2164-4EAE-B55C-12173360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Singleton Set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A2F9-21C2-4493-A3CE-2163DC4A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Let A = {x : x ∈ N and x² = 4}</a:t>
            </a:r>
            <a:br>
              <a:rPr lang="en-US" sz="3200" dirty="0"/>
            </a:br>
            <a:r>
              <a:rPr lang="en-US" sz="3200" dirty="0"/>
              <a:t>Here A is a singleton set because there is only one element 2 whose square is 4.</a:t>
            </a:r>
          </a:p>
          <a:p>
            <a:endParaRPr lang="en-US" sz="3200" dirty="0"/>
          </a:p>
          <a:p>
            <a:r>
              <a:rPr lang="en-US" sz="3200" dirty="0"/>
              <a:t> Let B = {x : x is an even prime number}</a:t>
            </a:r>
            <a:br>
              <a:rPr lang="en-US" sz="3200" dirty="0"/>
            </a:br>
            <a:r>
              <a:rPr lang="en-US" sz="3200" dirty="0"/>
              <a:t>Here B is a singleton set because there is only one prime number which is even, i.e., 2.</a:t>
            </a:r>
            <a:br>
              <a:rPr lang="en-US" dirty="0"/>
            </a:br>
            <a:endParaRPr lang="en-IN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3A5D86A-DEB9-45ED-B045-FC3AB6E31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729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6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1779-5929-47AF-9A9B-33A93667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79665-2773-4E50-B80E-B8CF0E6BF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5971"/>
                <a:ext cx="10515600" cy="43609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If A and B are two sets, and every element of set A is also an element of set B, then A is called a </a:t>
                </a:r>
                <a:r>
                  <a:rPr lang="en-US" sz="3200" dirty="0">
                    <a:solidFill>
                      <a:srgbClr val="FF0000"/>
                    </a:solidFill>
                  </a:rPr>
                  <a:t>subset </a:t>
                </a:r>
                <a:r>
                  <a:rPr lang="en-US" sz="3200" dirty="0"/>
                  <a:t>of B and we write it as </a:t>
                </a:r>
                <a:r>
                  <a:rPr lang="en-US" sz="3200" b="1" dirty="0"/>
                  <a:t>A ⊆ B</a:t>
                </a:r>
                <a:r>
                  <a:rPr lang="en-US" sz="3200" dirty="0"/>
                  <a:t> </a:t>
                </a:r>
              </a:p>
              <a:p>
                <a:r>
                  <a:rPr lang="en-US" sz="3200" dirty="0"/>
                  <a:t> Symbol ‘⊆’ is used to denote ‘is a subset of’ or ‘is contained in’. </a:t>
                </a:r>
              </a:p>
              <a:p>
                <a:r>
                  <a:rPr lang="en-US" sz="3200" dirty="0"/>
                  <a:t>Every set is a subset of itself</a:t>
                </a:r>
              </a:p>
              <a:p>
                <a:r>
                  <a:rPr lang="en-US" sz="3200" b="1" dirty="0"/>
                  <a:t>Null set</a:t>
                </a:r>
                <a:r>
                  <a:rPr lang="en-US" sz="3200" dirty="0"/>
                  <a:t> or </a:t>
                </a:r>
                <a:r>
                  <a:rPr lang="en-US" sz="3200" b="1" dirty="0"/>
                  <a:t>∅</a:t>
                </a:r>
                <a:r>
                  <a:rPr lang="en-US" sz="3200" dirty="0"/>
                  <a:t> is a subset of every set. </a:t>
                </a:r>
              </a:p>
              <a:p>
                <a:r>
                  <a:rPr lang="en-US" sz="3200" b="1" dirty="0"/>
                  <a:t>Number of subsets of a set=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IN" sz="3200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IN" sz="3200" b="1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sz="3200" b="1" i="0" dirty="0">
                    <a:latin typeface="+mj-lt"/>
                  </a:rPr>
                  <a:t>where </a:t>
                </a:r>
                <a:r>
                  <a:rPr lang="en-IN" sz="32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IN" sz="3200" b="1" i="0" dirty="0">
                    <a:latin typeface="+mj-lt"/>
                  </a:rPr>
                  <a:t> is total number of elements in a set</a:t>
                </a:r>
                <a:endParaRPr lang="en-US" sz="3200" b="1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79665-2773-4E50-B80E-B8CF0E6BF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5971"/>
                <a:ext cx="10515600" cy="4360992"/>
              </a:xfrm>
              <a:blipFill>
                <a:blip r:embed="rId2"/>
                <a:stretch>
                  <a:fillRect l="-1333" t="-3776" r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6A6EC48-77DB-4E47-9892-7F94F14C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03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B9D1-AF8E-41CB-9450-4D94B03E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69"/>
            <a:ext cx="10515600" cy="78897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C0E8-659A-485E-BF2F-32E8D297A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677"/>
            <a:ext cx="10515600" cy="4339285"/>
          </a:xfrm>
        </p:spPr>
        <p:txBody>
          <a:bodyPr>
            <a:normAutofit/>
          </a:bodyPr>
          <a:lstStyle/>
          <a:p>
            <a:pPr algn="just"/>
            <a:r>
              <a:rPr lang="en-IN" sz="3600" dirty="0">
                <a:solidFill>
                  <a:srgbClr val="0070C0"/>
                </a:solidFill>
              </a:rPr>
              <a:t>Discrete mathematics </a:t>
            </a:r>
            <a:r>
              <a:rPr lang="en-IN" sz="3600" dirty="0"/>
              <a:t>is the study of discrete objects</a:t>
            </a:r>
          </a:p>
          <a:p>
            <a:pPr algn="just"/>
            <a:endParaRPr lang="en-IN" sz="3600" dirty="0"/>
          </a:p>
          <a:p>
            <a:pPr algn="just"/>
            <a:r>
              <a:rPr lang="en-IN" sz="3600" dirty="0"/>
              <a:t>Discrete means ‘distinct or not connected’</a:t>
            </a:r>
          </a:p>
          <a:p>
            <a:pPr algn="just"/>
            <a:endParaRPr lang="en-IN" sz="3600" dirty="0"/>
          </a:p>
          <a:p>
            <a:pPr algn="just"/>
            <a:r>
              <a:rPr lang="en-IN" sz="3600" dirty="0"/>
              <a:t>Modern mathematics deals with </a:t>
            </a:r>
            <a:r>
              <a:rPr lang="en-IN" sz="3600" dirty="0">
                <a:solidFill>
                  <a:srgbClr val="FF0000"/>
                </a:solidFill>
              </a:rPr>
              <a:t>sets</a:t>
            </a:r>
            <a:r>
              <a:rPr lang="en-IN" sz="3600" dirty="0"/>
              <a:t> not numbers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49E8DC8-FD61-44ED-B4CB-BE5B8A76D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6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902A-BFAA-4928-B88B-75AE581E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Subset (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Examples)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9D6BD-257C-4589-904B-7A27BF07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96"/>
            <a:ext cx="10515600" cy="5023678"/>
          </a:xfrm>
        </p:spPr>
        <p:txBody>
          <a:bodyPr>
            <a:normAutofit/>
          </a:bodyPr>
          <a:lstStyle/>
          <a:p>
            <a:r>
              <a:rPr lang="en-US" sz="3200" dirty="0"/>
              <a:t>Let A = {2, 4, 6} </a:t>
            </a:r>
          </a:p>
          <a:p>
            <a:pPr marL="0" indent="0">
              <a:buNone/>
            </a:pPr>
            <a:r>
              <a:rPr lang="en-US" sz="3200" dirty="0"/>
              <a:t>      B = {6, 4, 8, 2} </a:t>
            </a:r>
          </a:p>
          <a:p>
            <a:pPr marL="0" indent="0">
              <a:buNone/>
            </a:pPr>
            <a:r>
              <a:rPr lang="en-US" sz="3200" dirty="0"/>
              <a:t>Here A is a subset of B, since all the elements of set A are contained in set B. 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 Vowels in English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Population of Mathura in Uttar Pradesh </a:t>
            </a:r>
            <a:endParaRPr lang="en-US" sz="1800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300BC6DC-8B56-45D5-970C-55AC7B9A0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5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B00C-3F32-46E0-8403-368D4C9A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478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Super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46B4-131D-48AA-9C81-445D2415A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312"/>
            <a:ext cx="10515600" cy="5037845"/>
          </a:xfrm>
        </p:spPr>
        <p:txBody>
          <a:bodyPr>
            <a:normAutofit/>
          </a:bodyPr>
          <a:lstStyle/>
          <a:p>
            <a:r>
              <a:rPr lang="en-US" sz="3200" dirty="0"/>
              <a:t>Whenever a set A is a subset of set B, we say the B is a </a:t>
            </a:r>
            <a:r>
              <a:rPr lang="en-US" sz="3200" dirty="0">
                <a:solidFill>
                  <a:srgbClr val="FF0000"/>
                </a:solidFill>
              </a:rPr>
              <a:t>superset </a:t>
            </a:r>
            <a:r>
              <a:rPr lang="en-US" sz="3200" dirty="0"/>
              <a:t>of A and we write, B ⊇ A.</a:t>
            </a:r>
          </a:p>
          <a:p>
            <a:r>
              <a:rPr lang="en-US" sz="3200" dirty="0"/>
              <a:t>Symbol ⊇ is used to denote ‘is a super set of’ </a:t>
            </a:r>
            <a:br>
              <a:rPr lang="en-US" sz="3200" dirty="0"/>
            </a:br>
            <a:endParaRPr lang="en-US" sz="3200" dirty="0"/>
          </a:p>
          <a:p>
            <a:r>
              <a:rPr lang="en-US" sz="3200" b="1" dirty="0"/>
              <a:t>Example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A = {a, e, </a:t>
            </a:r>
            <a:r>
              <a:rPr lang="en-US" sz="3200" dirty="0" err="1"/>
              <a:t>i</a:t>
            </a:r>
            <a:r>
              <a:rPr lang="en-US" sz="3200" dirty="0"/>
              <a:t>, o, u} </a:t>
            </a:r>
          </a:p>
          <a:p>
            <a:pPr marL="0" indent="0">
              <a:buNone/>
            </a:pPr>
            <a:r>
              <a:rPr lang="en-US" sz="3200" dirty="0"/>
              <a:t>B = {a, b, c, ............., z}</a:t>
            </a:r>
          </a:p>
          <a:p>
            <a:pPr marL="0" indent="0">
              <a:buNone/>
            </a:pPr>
            <a:r>
              <a:rPr lang="en-US" sz="3200" dirty="0"/>
              <a:t>Here A ⊆ B i.e., A is a subset of B but B ⊇ A i.e., B is a super set of A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5775B43-0B91-411C-880A-32758550B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4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39E-0753-4D12-85ED-91DF8B1B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56" y="436147"/>
            <a:ext cx="10515600" cy="74458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Proper Subset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B225-090B-4726-B52C-27EA2D70C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89"/>
            <a:ext cx="10515600" cy="438367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If A and B are two sets, then A is called the </a:t>
            </a:r>
            <a:r>
              <a:rPr lang="en-US" sz="3600" dirty="0">
                <a:solidFill>
                  <a:srgbClr val="FF0000"/>
                </a:solidFill>
              </a:rPr>
              <a:t>proper subset </a:t>
            </a:r>
            <a:r>
              <a:rPr lang="en-US" sz="3600" dirty="0"/>
              <a:t>of B if A ⊆ B but A ≠ B</a:t>
            </a:r>
          </a:p>
          <a:p>
            <a:pPr algn="just"/>
            <a:r>
              <a:rPr lang="en-US" sz="3600" dirty="0"/>
              <a:t>It is denoted by A ⊂ B</a:t>
            </a:r>
          </a:p>
          <a:p>
            <a:pPr algn="just"/>
            <a:r>
              <a:rPr lang="en-US" sz="3600" dirty="0"/>
              <a:t>The symbol ‘⊂’ is used to denote proper subset</a:t>
            </a:r>
          </a:p>
          <a:p>
            <a:pPr algn="just"/>
            <a:r>
              <a:rPr lang="en-US" sz="3600" dirty="0"/>
              <a:t>No set is a proper subset of itself</a:t>
            </a:r>
          </a:p>
          <a:p>
            <a:pPr algn="just"/>
            <a:r>
              <a:rPr lang="en-US" sz="3600" dirty="0"/>
              <a:t>Null set or ∅ is a proper subset of every set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18CFCF04-8637-4819-8CF2-A69A10747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C6D9-F8E5-44B1-A1E7-8B5D4A5F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Proper Subset (Example)</a:t>
            </a:r>
            <a:endParaRPr lang="en-IN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EC32-387A-4339-AFDC-6B6AE7BD1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3200" dirty="0"/>
              <a:t>A = {1, 2, 3, 4}</a:t>
            </a:r>
          </a:p>
          <a:p>
            <a:pPr marL="0" indent="0">
              <a:buNone/>
            </a:pPr>
            <a:r>
              <a:rPr lang="en-US" sz="3200" dirty="0"/>
              <a:t> B = {1, 2, 3, 4, 5}</a:t>
            </a:r>
          </a:p>
          <a:p>
            <a:pPr marL="0" indent="0">
              <a:buNone/>
            </a:pPr>
            <a:r>
              <a:rPr lang="en-US" sz="3200" dirty="0"/>
              <a:t>We observe that, all the elements of A are present in B but the element ‘5’ of B is not present in A.</a:t>
            </a:r>
          </a:p>
          <a:p>
            <a:pPr marL="0" indent="0">
              <a:buNone/>
            </a:pPr>
            <a:r>
              <a:rPr lang="en-US" sz="3200" dirty="0"/>
              <a:t>So, we say that A is a proper subset of B. </a:t>
            </a:r>
          </a:p>
          <a:p>
            <a:pPr marL="0" indent="0">
              <a:buNone/>
            </a:pPr>
            <a:r>
              <a:rPr lang="en-US" sz="3200" dirty="0"/>
              <a:t>Symbolically, we write it as A ⊂ B</a:t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3F59828-6E3A-456E-A6FF-7F0004BC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2208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8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D54A-D85D-452F-A8B2-42B01F96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184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Equal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C7A7-31BA-4EA3-AB68-4879027DD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8093"/>
            <a:ext cx="10515600" cy="3213717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Two sets are </a:t>
            </a:r>
            <a:r>
              <a:rPr lang="en-US" sz="3600" dirty="0">
                <a:solidFill>
                  <a:srgbClr val="FF0000"/>
                </a:solidFill>
              </a:rPr>
              <a:t>equal </a:t>
            </a:r>
            <a:r>
              <a:rPr lang="en-US" sz="3600" dirty="0"/>
              <a:t>if and only if they have the same elements</a:t>
            </a:r>
          </a:p>
          <a:p>
            <a:pPr algn="just"/>
            <a:r>
              <a:rPr lang="en-US" sz="3600" dirty="0"/>
              <a:t>That is, if A and B are sets, then A and B are </a:t>
            </a:r>
            <a:r>
              <a:rPr lang="en-US" sz="3600" dirty="0">
                <a:solidFill>
                  <a:srgbClr val="FF0000"/>
                </a:solidFill>
              </a:rPr>
              <a:t>equal</a:t>
            </a:r>
            <a:r>
              <a:rPr lang="en-US" sz="3600" dirty="0"/>
              <a:t> if and only if </a:t>
            </a:r>
            <a:r>
              <a:rPr lang="en-IN" sz="3600" dirty="0"/>
              <a:t>   ∀</a:t>
            </a:r>
            <a:r>
              <a:rPr lang="en-US" sz="3600" dirty="0"/>
              <a:t>x(x</a:t>
            </a:r>
            <a:r>
              <a:rPr lang="el-GR" sz="3600" dirty="0"/>
              <a:t> ϵ</a:t>
            </a:r>
            <a:r>
              <a:rPr lang="en-IN" sz="3600" dirty="0"/>
              <a:t> </a:t>
            </a:r>
            <a:r>
              <a:rPr lang="en-US" sz="3600" dirty="0"/>
              <a:t>A </a:t>
            </a:r>
            <a:r>
              <a:rPr lang="en-IN" sz="3600" dirty="0"/>
              <a:t>↔</a:t>
            </a:r>
            <a:r>
              <a:rPr lang="en-US" sz="3600" dirty="0"/>
              <a:t> x </a:t>
            </a:r>
            <a:r>
              <a:rPr lang="el-GR" sz="3600" dirty="0"/>
              <a:t>ϵ </a:t>
            </a:r>
            <a:r>
              <a:rPr lang="en-US" sz="3600" dirty="0"/>
              <a:t>B). It is denoted by A = B.</a:t>
            </a:r>
          </a:p>
          <a:p>
            <a:pPr algn="just"/>
            <a:r>
              <a:rPr lang="en-US" sz="3600" b="1" dirty="0"/>
              <a:t>If A ⊆ B</a:t>
            </a:r>
            <a:r>
              <a:rPr lang="en-US" sz="3600" dirty="0"/>
              <a:t> and </a:t>
            </a:r>
            <a:r>
              <a:rPr lang="en-US" sz="3600" b="1" dirty="0"/>
              <a:t>B ⊆ A then A=B</a:t>
            </a:r>
            <a:endParaRPr lang="en-IN" sz="36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0FF28F6B-534A-4ADA-84EC-33B17E14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0433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9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AADA-F733-490F-9E01-15B14865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Equal set (</a:t>
            </a:r>
            <a:r>
              <a:rPr lang="en-US" b="1" dirty="0">
                <a:solidFill>
                  <a:srgbClr val="FF0000"/>
                </a:solidFill>
              </a:rPr>
              <a:t>Examples)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F42E4-05FE-4B14-BD50-0361DB47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 sets {1, 3, 5} and {3, 5, 1} are equal because they have the same elements</a:t>
            </a:r>
          </a:p>
          <a:p>
            <a:pPr algn="just"/>
            <a:r>
              <a:rPr lang="en-US" sz="3600" dirty="0"/>
              <a:t>Set {1, 3, 3, 3, 5, 5, 5, 5} is same as the set {1, 3, 5} because they have the same elements.</a:t>
            </a:r>
          </a:p>
          <a:p>
            <a:pPr algn="just"/>
            <a:r>
              <a:rPr lang="en-IN" sz="3600" dirty="0">
                <a:solidFill>
                  <a:srgbClr val="0070C0"/>
                </a:solidFill>
              </a:rPr>
              <a:t>Order of elements is meaningless</a:t>
            </a:r>
          </a:p>
          <a:p>
            <a:pPr algn="just"/>
            <a:r>
              <a:rPr lang="en-IN" sz="3600" dirty="0">
                <a:solidFill>
                  <a:srgbClr val="0070C0"/>
                </a:solidFill>
              </a:rPr>
              <a:t>It does not matter how often the same element is listed.</a:t>
            </a: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0144499-C9F6-462E-AEC3-CC035367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4AE6-3DD0-4072-A9AC-9D92D1B3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165"/>
            <a:ext cx="10515600" cy="1269507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Universal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BE36-30A9-4F64-B066-030058012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90"/>
            <a:ext cx="10515600" cy="4383674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A set which contains all the elements of other given sets is called a </a:t>
            </a:r>
            <a:r>
              <a:rPr lang="en-US" sz="3600" b="1" dirty="0">
                <a:solidFill>
                  <a:srgbClr val="FF0000"/>
                </a:solidFill>
              </a:rPr>
              <a:t>universal set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The symbol for denoting a universal set is </a:t>
            </a:r>
            <a:r>
              <a:rPr lang="en-US" sz="3600" b="1" dirty="0"/>
              <a:t>∪.</a:t>
            </a:r>
          </a:p>
          <a:p>
            <a:pPr marL="0" indent="0">
              <a:buNone/>
            </a:pPr>
            <a:r>
              <a:rPr lang="en-US" sz="3200" b="1" dirty="0"/>
              <a:t>Example:</a:t>
            </a:r>
            <a:endParaRPr lang="en-US" sz="3200" dirty="0"/>
          </a:p>
          <a:p>
            <a:r>
              <a:rPr lang="en-US" sz="3200" dirty="0"/>
              <a:t>If A = {1, 2, 3}      B = {2, 3, 4}      C = {3, 5, 7} </a:t>
            </a:r>
          </a:p>
          <a:p>
            <a:pPr marL="0" indent="0">
              <a:buNone/>
            </a:pPr>
            <a:r>
              <a:rPr lang="en-US" sz="3200" dirty="0"/>
              <a:t>  then U = {1, 2, 3, 4, 5, 7}</a:t>
            </a:r>
            <a:br>
              <a:rPr lang="en-US" sz="3200" dirty="0"/>
            </a:br>
            <a:r>
              <a:rPr lang="en-US" sz="3200" dirty="0"/>
              <a:t>[Here A ⊆ U, B ⊆ U, C ⊆ U and U ⊇ A, U ⊇ B, U ⊇ C]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IN" dirty="0"/>
          </a:p>
        </p:txBody>
      </p:sp>
      <p:pic>
        <p:nvPicPr>
          <p:cNvPr id="5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656E5B50-169D-4E8B-AC57-E22873CF0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7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5E42-A61E-4792-B6E8-61138CD2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Power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B9604-F1C4-4C77-A503-2E47FEFA0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4614"/>
                <a:ext cx="10515600" cy="5046809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 collection of all subsets of set A is called the </a:t>
                </a:r>
                <a:r>
                  <a:rPr lang="en-US" sz="3200" dirty="0">
                    <a:solidFill>
                      <a:srgbClr val="FF0000"/>
                    </a:solidFill>
                  </a:rPr>
                  <a:t>power set </a:t>
                </a:r>
                <a:r>
                  <a:rPr lang="en-US" sz="3200" dirty="0"/>
                  <a:t>of set A. </a:t>
                </a:r>
              </a:p>
              <a:p>
                <a:r>
                  <a:rPr lang="en-US" sz="3200" dirty="0"/>
                  <a:t>It is denoted by P(A).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Example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3200" dirty="0"/>
                  <a:t> If A = {p, q} then all the subsets of A will be</a:t>
                </a:r>
              </a:p>
              <a:p>
                <a:pPr marL="0" indent="0">
                  <a:buNone/>
                </a:pPr>
                <a:r>
                  <a:rPr lang="en-US" sz="3200" dirty="0"/>
                  <a:t>P(A) = {∅, {p}, {q}, {p, q}}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0070C0"/>
                    </a:solidFill>
                  </a:rPr>
                  <a:t>Number of elements of P(A) = n[P(A)]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where </a:t>
                </a:r>
                <a:r>
                  <a:rPr lang="en-US" sz="3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3200" dirty="0">
                    <a:solidFill>
                      <a:srgbClr val="0070C0"/>
                    </a:solidFill>
                  </a:rPr>
                  <a:t> is the number of elements in set A.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DB9604-F1C4-4C77-A503-2E47FEFA0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4614"/>
                <a:ext cx="10515600" cy="5046809"/>
              </a:xfrm>
              <a:blipFill>
                <a:blip r:embed="rId2"/>
                <a:stretch>
                  <a:fillRect l="-1507" t="-2539" r="-2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EE3B173-88B2-4399-B69D-7BB1F7C83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51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2247-7557-4824-84D5-53E54C31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70C0"/>
                </a:solidFill>
              </a:rPr>
              <a:t>Find the power set of {0,1,2}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7DC4-BC7D-41A1-BCDB-1C646030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u="sng" dirty="0">
                <a:solidFill>
                  <a:srgbClr val="FF0000"/>
                </a:solidFill>
              </a:rPr>
              <a:t>Solution</a:t>
            </a:r>
            <a:r>
              <a:rPr lang="en-US" sz="4000" dirty="0">
                <a:solidFill>
                  <a:srgbClr val="FF0000"/>
                </a:solidFill>
              </a:rPr>
              <a:t>: </a:t>
            </a:r>
          </a:p>
          <a:p>
            <a:r>
              <a:rPr lang="en-US" sz="3600" dirty="0"/>
              <a:t>The power set P({0, I, 2}) is the set of all subsets of </a:t>
            </a:r>
          </a:p>
          <a:p>
            <a:pPr marL="0" indent="0">
              <a:buNone/>
            </a:pPr>
            <a:r>
              <a:rPr lang="en-US" sz="3600" dirty="0"/>
              <a:t>   {0, 1, 2}. Hence, </a:t>
            </a:r>
          </a:p>
          <a:p>
            <a:pPr marL="0" indent="0">
              <a:buNone/>
            </a:pPr>
            <a:r>
              <a:rPr lang="en-IN" sz="3600" dirty="0"/>
              <a:t>  P({0,1,2})={</a:t>
            </a:r>
            <a:r>
              <a:rPr lang="el-GR" sz="3600" dirty="0"/>
              <a:t>Φ</a:t>
            </a:r>
            <a:r>
              <a:rPr lang="en-IN" sz="3600" dirty="0"/>
              <a:t>,{0},{1},{2},{0,1},{0,2},{1,2},{0,1,2}}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US" sz="4000" dirty="0">
                <a:solidFill>
                  <a:srgbClr val="0070C0"/>
                </a:solidFill>
              </a:rPr>
              <a:t>Note that the empty set and the set itself are members of this set of subsets.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BA2D45CB-7802-4801-8C06-8C4CFD475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186577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0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3A88-AA9B-4C34-A24E-91E3B46D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/>
          <a:lstStyle/>
          <a:p>
            <a:r>
              <a:rPr lang="en-IN" b="1" dirty="0"/>
              <a:t>In next lecture we will discuss…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530A-5899-4EEB-B35B-E7D1C3E0B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9731"/>
            <a:ext cx="10515600" cy="3327231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Operations on sets</a:t>
            </a:r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F0816AD-6700-4D70-B563-61AD2A1D1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6947-5F74-4FFE-8A9A-A8A1462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latin typeface="+mn-lt"/>
              </a:rPr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A5F6E-B63B-44A5-B475-361423983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252"/>
            <a:ext cx="10515600" cy="4163628"/>
          </a:xfrm>
        </p:spPr>
        <p:txBody>
          <a:bodyPr>
            <a:normAutofit/>
          </a:bodyPr>
          <a:lstStyle/>
          <a:p>
            <a:r>
              <a:rPr lang="en-US" sz="3600" dirty="0"/>
              <a:t>A set is an unordered collection of objects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objects in a set have similar properties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The objects in a set are called the </a:t>
            </a:r>
            <a:r>
              <a:rPr lang="en-US" sz="3600" b="1" dirty="0"/>
              <a:t>elements or members</a:t>
            </a:r>
            <a:r>
              <a:rPr lang="en-US" sz="3600" dirty="0"/>
              <a:t> of the set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DC2F4ED6-9063-4FDE-9BF8-248182B99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94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4DD5-88D8-4B5F-8F82-447AB35E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64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22BBF-8DCE-43AF-9265-65046039C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5597"/>
            <a:ext cx="10515600" cy="4471366"/>
          </a:xfrm>
        </p:spPr>
        <p:txBody>
          <a:bodyPr/>
          <a:lstStyle/>
          <a:p>
            <a:r>
              <a:rPr lang="en-US" sz="3600" dirty="0"/>
              <a:t>Lowercase letters are usually used to denote elements of sets          </a:t>
            </a:r>
          </a:p>
          <a:p>
            <a:pPr marL="0" indent="0">
              <a:buNone/>
            </a:pPr>
            <a:r>
              <a:rPr lang="en-US" sz="3600" dirty="0"/>
              <a:t>                                  </a:t>
            </a:r>
            <a:r>
              <a:rPr lang="en-US" sz="3600" dirty="0" err="1"/>
              <a:t>a,b,c</a:t>
            </a:r>
            <a:r>
              <a:rPr lang="en-US" sz="3600" dirty="0"/>
              <a:t>,….,</a:t>
            </a:r>
            <a:r>
              <a:rPr lang="en-US" sz="3600" dirty="0" err="1"/>
              <a:t>x,y,z</a:t>
            </a:r>
            <a:endParaRPr lang="en-US" sz="3600" dirty="0"/>
          </a:p>
          <a:p>
            <a:r>
              <a:rPr lang="en-US" sz="3600" dirty="0"/>
              <a:t>Sets are denoted by uppercase letters</a:t>
            </a:r>
          </a:p>
          <a:p>
            <a:pPr marL="0" indent="0">
              <a:buNone/>
            </a:pPr>
            <a:r>
              <a:rPr lang="en-US" sz="3600" dirty="0"/>
              <a:t>                                 A,B,C,…..,X,Y,Z</a:t>
            </a:r>
          </a:p>
          <a:p>
            <a:r>
              <a:rPr lang="en-US" sz="3600" dirty="0"/>
              <a:t>x </a:t>
            </a:r>
            <a:r>
              <a:rPr lang="el-GR" sz="3600" dirty="0"/>
              <a:t>ϵ</a:t>
            </a:r>
            <a:r>
              <a:rPr lang="en-US" sz="3600" dirty="0"/>
              <a:t> A denotes that ‘x’ is an element of the set A</a:t>
            </a:r>
          </a:p>
          <a:p>
            <a:r>
              <a:rPr lang="en-US" sz="3600" dirty="0"/>
              <a:t>x</a:t>
            </a:r>
            <a:r>
              <a:rPr lang="en-IN" sz="3600" dirty="0"/>
              <a:t> ∉</a:t>
            </a:r>
            <a:r>
              <a:rPr lang="en-US" sz="3600" dirty="0"/>
              <a:t> A denotes that ‘x’ is not an element of the set A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77210546-8887-4D47-B144-23097FE90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71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5521-F971-4B63-AB77-183C2B3B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Some Standard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F201-C2F5-4AA7-8AD9-A7B1E8424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5264"/>
          </a:xfrm>
        </p:spPr>
        <p:txBody>
          <a:bodyPr/>
          <a:lstStyle/>
          <a:p>
            <a:r>
              <a:rPr lang="en-US" sz="3600" dirty="0"/>
              <a:t>N = {0,1,2,3, ... }, the set of natural numbers </a:t>
            </a:r>
          </a:p>
          <a:p>
            <a:r>
              <a:rPr lang="en-US" sz="3600" dirty="0"/>
              <a:t>Z = { ... , -2, -1,0, 1,2, ... }, the set of integers  </a:t>
            </a:r>
          </a:p>
          <a:p>
            <a:r>
              <a:rPr lang="en-US" sz="3600" dirty="0"/>
              <a:t>Z+ = {I, 2, 3, ... }, the set of positive integers </a:t>
            </a:r>
          </a:p>
          <a:p>
            <a:r>
              <a:rPr lang="en-US" sz="3600" dirty="0"/>
              <a:t>Q = {p/q | p </a:t>
            </a:r>
            <a:r>
              <a:rPr lang="el-GR" sz="3600" dirty="0"/>
              <a:t>ϵ</a:t>
            </a:r>
            <a:r>
              <a:rPr lang="en-US" sz="3600" dirty="0"/>
              <a:t> Z, q </a:t>
            </a:r>
            <a:r>
              <a:rPr lang="el-GR" sz="3600" dirty="0"/>
              <a:t>ϵ</a:t>
            </a:r>
            <a:r>
              <a:rPr lang="en-US" sz="3600" dirty="0"/>
              <a:t> Z, and q </a:t>
            </a:r>
            <a:r>
              <a:rPr lang="en-IN" sz="3600" dirty="0"/>
              <a:t>≠0}</a:t>
            </a:r>
            <a:r>
              <a:rPr lang="en-US" sz="3600" dirty="0"/>
              <a:t>, the set of rational numbers </a:t>
            </a:r>
          </a:p>
          <a:p>
            <a:r>
              <a:rPr lang="en-US" sz="3600" dirty="0"/>
              <a:t>R= the set of real numbers </a:t>
            </a: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AB8FDBE1-E414-4312-BC71-E69651A12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0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D5C3-2EED-40C7-A9B0-65CC7209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FF0000"/>
                </a:solidFill>
                <a:latin typeface="+mn-lt"/>
              </a:rPr>
              <a:t>Representation of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0AC1-4FA1-4A88-A7AD-812BAD89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4523"/>
            <a:ext cx="10515600" cy="3602439"/>
          </a:xfrm>
        </p:spPr>
        <p:txBody>
          <a:bodyPr>
            <a:normAutofit/>
          </a:bodyPr>
          <a:lstStyle/>
          <a:p>
            <a:r>
              <a:rPr lang="en-IN" sz="4000" dirty="0"/>
              <a:t>Roaster or Tabular form</a:t>
            </a:r>
          </a:p>
          <a:p>
            <a:pPr marL="0" indent="0">
              <a:buNone/>
            </a:pPr>
            <a:endParaRPr lang="en-IN" sz="4000" dirty="0"/>
          </a:p>
          <a:p>
            <a:r>
              <a:rPr lang="en-IN" sz="4000" dirty="0"/>
              <a:t>Rule Method or Set Builder form</a:t>
            </a:r>
          </a:p>
          <a:p>
            <a:pPr marL="0" indent="0" algn="just">
              <a:buNone/>
            </a:pPr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F4661554-C6FE-4077-9F62-91E51B253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83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30BD7-A143-4B40-8BA9-9EA187FA0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 fontScale="90000"/>
          </a:bodyPr>
          <a:lstStyle/>
          <a:p>
            <a:r>
              <a:rPr lang="en-IN" sz="5300" b="1" dirty="0">
                <a:solidFill>
                  <a:srgbClr val="FF0000"/>
                </a:solidFill>
                <a:latin typeface="+mn-lt"/>
              </a:rPr>
              <a:t>Roaster or Tabular form</a:t>
            </a:r>
            <a:br>
              <a:rPr lang="en-IN" dirty="0">
                <a:latin typeface="+mn-lt"/>
              </a:rPr>
            </a:b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8B42-6364-48BD-B87D-571E3CB5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231"/>
            <a:ext cx="10515600" cy="4161732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The notation {a, b, c, d} represents the set with the four elements a, b, c, and d</a:t>
            </a:r>
          </a:p>
          <a:p>
            <a:pPr marL="0" indent="0" algn="just">
              <a:buNone/>
            </a:pPr>
            <a:endParaRPr lang="en-US" sz="36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Example:</a:t>
            </a:r>
          </a:p>
          <a:p>
            <a:pPr algn="just"/>
            <a:r>
              <a:rPr lang="en-US" sz="3600" dirty="0"/>
              <a:t>The set V of all vowels in the English alphabet can be written as</a:t>
            </a:r>
          </a:p>
          <a:p>
            <a:pPr marL="0" indent="0" algn="just">
              <a:buNone/>
            </a:pPr>
            <a:r>
              <a:rPr lang="en-US" sz="3600" dirty="0"/>
              <a:t>   V = {a, e, </a:t>
            </a:r>
            <a:r>
              <a:rPr lang="en-US" sz="3600" dirty="0" err="1"/>
              <a:t>i</a:t>
            </a:r>
            <a:r>
              <a:rPr lang="en-US" sz="3600" dirty="0"/>
              <a:t>, o, u}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BEC611A2-38FE-4A69-B097-B98CD427B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83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8B8-4230-4617-87E5-0C28958D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Roaster or Tabular form </a:t>
            </a:r>
            <a:br>
              <a:rPr lang="en-IN" b="1" dirty="0">
                <a:solidFill>
                  <a:srgbClr val="FF0000"/>
                </a:solidFill>
                <a:latin typeface="+mn-lt"/>
              </a:rPr>
            </a:br>
            <a:r>
              <a:rPr lang="en-IN" b="1" dirty="0">
                <a:solidFill>
                  <a:srgbClr val="FF0000"/>
                </a:solidFill>
                <a:latin typeface="+mn-lt"/>
              </a:rPr>
              <a:t>(Examples)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9E1B-3DC2-4BA6-BEEC-D4A8842ED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/>
              <a:t>The set O of odd positive integers less than 10 can be expressed by </a:t>
            </a:r>
          </a:p>
          <a:p>
            <a:pPr marL="0" indent="0" algn="just">
              <a:buNone/>
            </a:pPr>
            <a:r>
              <a:rPr lang="en-US" sz="3600" dirty="0"/>
              <a:t>  O= {l, 3, 5, 7, 9} </a:t>
            </a:r>
          </a:p>
          <a:p>
            <a:pPr marL="0" indent="0" algn="just">
              <a:buNone/>
            </a:pPr>
            <a:endParaRPr lang="en-US" sz="3600" dirty="0"/>
          </a:p>
          <a:p>
            <a:pPr algn="just"/>
            <a:r>
              <a:rPr lang="en-US" sz="3600" dirty="0"/>
              <a:t>The set of positive integers less than 100 can be denoted by </a:t>
            </a:r>
          </a:p>
          <a:p>
            <a:pPr marL="0" indent="0" algn="just">
              <a:buNone/>
            </a:pPr>
            <a:r>
              <a:rPr lang="en-US" sz="3600" dirty="0"/>
              <a:t>   {I, 2, 3, ... , 99} </a:t>
            </a:r>
          </a:p>
          <a:p>
            <a:endParaRPr lang="en-IN" dirty="0"/>
          </a:p>
        </p:txBody>
      </p:sp>
      <p:pic>
        <p:nvPicPr>
          <p:cNvPr id="4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93F3B305-1ECD-4E33-8776-5A020C05A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8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C7FA-CC5D-49F0-A150-8ED9559D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370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Rule Method or Set Builder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2689-A09C-4DFF-89A0-5626D239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4210"/>
            <a:ext cx="10969101" cy="4678531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We can also "build" a set by describing what is in it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200" dirty="0"/>
              <a:t>It says </a:t>
            </a:r>
            <a:r>
              <a:rPr lang="en-US" sz="3200" b="1" i="1" dirty="0"/>
              <a:t>"the set of all x's, such that x is greater than 0"</a:t>
            </a:r>
            <a:r>
              <a:rPr lang="en-US" sz="3200" dirty="0"/>
              <a:t>.</a:t>
            </a:r>
          </a:p>
          <a:p>
            <a:r>
              <a:rPr lang="en-US" sz="3200" dirty="0"/>
              <a:t>In other words </a:t>
            </a:r>
            <a:r>
              <a:rPr lang="en-US" sz="3200" b="1" dirty="0"/>
              <a:t>any value greater than 0</a:t>
            </a:r>
            <a:endParaRPr lang="en-US" sz="3200" dirty="0"/>
          </a:p>
          <a:p>
            <a:r>
              <a:rPr lang="en-US" sz="3200" dirty="0"/>
              <a:t>Sometimes "</a:t>
            </a:r>
            <a:r>
              <a:rPr lang="en-US" sz="3200" b="1" dirty="0"/>
              <a:t>:</a:t>
            </a:r>
            <a:r>
              <a:rPr lang="en-US" sz="3200" dirty="0"/>
              <a:t>" can be used instead of "</a:t>
            </a:r>
            <a:r>
              <a:rPr lang="en-US" sz="3200" b="1" dirty="0"/>
              <a:t>|</a:t>
            </a:r>
            <a:r>
              <a:rPr lang="en-US" sz="3200" dirty="0"/>
              <a:t>", so we can write </a:t>
            </a:r>
          </a:p>
          <a:p>
            <a:pPr marL="0" indent="0">
              <a:buNone/>
            </a:pPr>
            <a:r>
              <a:rPr lang="en-US" sz="3200" b="1" dirty="0"/>
              <a:t>  { x : x &gt; 0 }</a:t>
            </a:r>
            <a:endParaRPr lang="en-US" sz="32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utoShape 2" descr="Set Builder Notation">
            <a:extLst>
              <a:ext uri="{FF2B5EF4-FFF2-40B4-BE49-F238E27FC236}">
                <a16:creationId xmlns:a16="http://schemas.microsoft.com/office/drawing/2014/main" id="{0A716BBF-925C-4FCE-B89C-81D0507E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Set Builder Notation">
            <a:extLst>
              <a:ext uri="{FF2B5EF4-FFF2-40B4-BE49-F238E27FC236}">
                <a16:creationId xmlns:a16="http://schemas.microsoft.com/office/drawing/2014/main" id="{563DCCE3-807F-4600-A736-CBDF1ED15B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A647A5B-5FF2-4F9A-87F1-212CAA0C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90" y="2409825"/>
            <a:ext cx="3524250" cy="1019175"/>
          </a:xfrm>
          <a:prstGeom prst="rect">
            <a:avLst/>
          </a:prstGeom>
        </p:spPr>
      </p:pic>
      <p:pic>
        <p:nvPicPr>
          <p:cNvPr id="8" name="Picture 2" descr="Best Private University in Mathura, Uttar Pradesh(UP), India">
            <a:extLst>
              <a:ext uri="{FF2B5EF4-FFF2-40B4-BE49-F238E27FC236}">
                <a16:creationId xmlns:a16="http://schemas.microsoft.com/office/drawing/2014/main" id="{6DF4C8E2-327D-4E90-BBF6-6330C0A7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851" y="239842"/>
            <a:ext cx="2658093" cy="134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1633</Words>
  <Application>Microsoft Office PowerPoint</Application>
  <PresentationFormat>Widescreen</PresentationFormat>
  <Paragraphs>175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Times New Roman</vt:lpstr>
      <vt:lpstr>Office Theme</vt:lpstr>
      <vt:lpstr>Discrete Mathematics BCSC0010</vt:lpstr>
      <vt:lpstr>Introduction</vt:lpstr>
      <vt:lpstr>Sets</vt:lpstr>
      <vt:lpstr>Sets</vt:lpstr>
      <vt:lpstr>Some Standard Sets</vt:lpstr>
      <vt:lpstr>Representation of Sets</vt:lpstr>
      <vt:lpstr>Roaster or Tabular form </vt:lpstr>
      <vt:lpstr>Roaster or Tabular form  (Examples)</vt:lpstr>
      <vt:lpstr>Rule Method or Set Builder form</vt:lpstr>
      <vt:lpstr>Rule Method or Set Builder form</vt:lpstr>
      <vt:lpstr>Rule Method or Set Builder form</vt:lpstr>
      <vt:lpstr> Types of Set </vt:lpstr>
      <vt:lpstr>Empty Set</vt:lpstr>
      <vt:lpstr>Empty Set (Example)</vt:lpstr>
      <vt:lpstr>Finite Set</vt:lpstr>
      <vt:lpstr>Infinite Set</vt:lpstr>
      <vt:lpstr>Singleton Set</vt:lpstr>
      <vt:lpstr>Singleton Set</vt:lpstr>
      <vt:lpstr>Subset</vt:lpstr>
      <vt:lpstr>Subset (Examples)</vt:lpstr>
      <vt:lpstr>Super Set</vt:lpstr>
      <vt:lpstr>Proper Subset</vt:lpstr>
      <vt:lpstr>Proper Subset (Example)</vt:lpstr>
      <vt:lpstr>Equal set</vt:lpstr>
      <vt:lpstr>Equal set (Examples)</vt:lpstr>
      <vt:lpstr>Universal Set</vt:lpstr>
      <vt:lpstr>Power Set</vt:lpstr>
      <vt:lpstr>Find the power set of {0,1,2} set</vt:lpstr>
      <vt:lpstr>In next lecture we will discuss…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BCSC0010</dc:title>
  <dc:creator>swati saxena</dc:creator>
  <cp:lastModifiedBy>swati saxena</cp:lastModifiedBy>
  <cp:revision>195</cp:revision>
  <dcterms:created xsi:type="dcterms:W3CDTF">2020-06-15T14:58:31Z</dcterms:created>
  <dcterms:modified xsi:type="dcterms:W3CDTF">2020-06-22T04:17:15Z</dcterms:modified>
</cp:coreProperties>
</file>