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embeddedFontLst>
    <p:embeddedFont>
      <p:font typeface="Gill Sans" charset="0"/>
      <p:regular r:id="rId27"/>
      <p:bold r:id="rId28"/>
    </p:embeddedFont>
    <p:embeddedFont>
      <p:font typeface="Verdana" pitchFamily="34" charset="0"/>
      <p:regular r:id="rId29"/>
      <p:bold r:id="rId30"/>
      <p:italic r:id="rId31"/>
      <p:boldItalic r:id="rId32"/>
    </p:embeddedFont>
    <p:embeddedFont>
      <p:font typeface="Calibri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mQBS8xsWkdRsEVTUnMtk/HIxb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-200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Jennifer’s video</a:t>
            </a: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Concept of single slash and double slash may be introduced here. Refer to Jennifer’s video</a:t>
            </a:r>
            <a:endParaRPr/>
          </a:p>
        </p:txBody>
      </p:sp>
      <p:sp>
        <p:nvSpPr>
          <p:cNvPr id="177" name="Google Shape;17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 Through slides 2 to  4 students should be given an idea of how place of pause(s) in a sentence brings variation in the meaning. </a:t>
            </a: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Instruction: 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to the video as you read the text below, and make a note of where you think Adichie separates her thought groups.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of the transcript may be shared with the students. The students will listen and read at the same time.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sample answer is here: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I’m a storyteller / and / I would like to tell you a few personal stories about / what I like to call the danger / of the single story / I grew up on a university campus / in eastern Nigeria / my mother says that I started reading at the age of two / although I think four is probably close to the truth / so I was an early reader / and what I read / were British and American children’s books / I was also an early writer / and when I began to write / at about / the age of seven / stories in pencil with crayon illustrations that my poor mother was obligated to read / I wrote exactly the kinds of stories I was reading / all my characters were white / and blue-eyed / they played in the snow / they ate apples / and they talked a lot about the weather / how lovely it was that the sun had come out / now this despite the fact / that I lived / in Nigeria / I had never been outside Nigeria / we didn’t have snow / we ate mangoes / and we never talked about the weather because there was no need to/</a:t>
            </a:r>
            <a:endParaRPr/>
          </a:p>
        </p:txBody>
      </p:sp>
      <p:sp>
        <p:nvSpPr>
          <p:cNvPr id="238" name="Google Shape;23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Instruction: 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Listen to the video as you read the text below, and make a note of where you think Mr Tharoor separates his thought groups.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Link of the transcript may be shared with the students. The students will listen and read at the same time.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Jennifer’s video 1</a:t>
            </a: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Refer to Jennifer’s video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 to Jennifer’s vedio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/>
            </a:path>
            <a:tileRect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/>
            </a:path>
            <a:tileRect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/>
              <a:buNone/>
              <a:defRPr sz="2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34"/>
          <p:cNvSpPr/>
          <p:nvPr/>
        </p:nvSpPr>
        <p:spPr>
          <a:xfrm rot="-2131329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4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/>
              <a:buNone/>
              <a:defRPr sz="21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90000" sy="90000" flip="xy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/>
            </a:path>
            <a:tileRect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0" i="0" u="none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5"/>
          <p:cNvSpPr/>
          <p:nvPr/>
        </p:nvSpPr>
        <p:spPr>
          <a:xfrm>
            <a:off x="1014413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chimamanda_ngozi_adichie_the_danger_of_a_single_story/tran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jupost.com/dr-shashi-tharoor-on-a-well-educated-mind-vs-a-well-formed-mind-full-transcrip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constructionlawva.com/guest-post-fridays-have-been-great-thanks-all-that-contribut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1219200" y="1295400"/>
            <a:ext cx="7407275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40" b="1" u="sng"/>
              <a:t>Sense Groups / Thought Groups and Emphasis Markers</a:t>
            </a:r>
            <a:endParaRPr sz="3870">
              <a:solidFill>
                <a:srgbClr val="562214"/>
              </a:solidFill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431925" y="3124200"/>
            <a:ext cx="7407275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endParaRPr/>
          </a:p>
          <a:p>
            <a:pPr marL="27432" lvl="0" indent="0" algn="l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endParaRPr/>
          </a:p>
          <a:p>
            <a:pPr marL="27432" lvl="0" indent="0" algn="r" rtl="0">
              <a:spcBef>
                <a:spcPts val="600"/>
              </a:spcBef>
              <a:spcAft>
                <a:spcPts val="0"/>
              </a:spcAft>
              <a:buSzPts val="208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2. Grammar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 Identification of grammatical units in a sentence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Pausing between larger grammatical units creates natural rhythm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Grammatical Units</a:t>
            </a: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Noun phrases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the blue-eyed girl</a:t>
            </a:r>
            <a:endParaRPr i="1"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Verb phrases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have been studying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Prepositional phrases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on the table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Clauses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When I was a student, I studied for hours.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A blue-eyed girl/ entered the classroom.//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A blue-eyed girl/ and her best friend/ entered the room.//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The blue-eyed girl/ is playing with her brother.//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880"/>
              <a:buChar char="⚫"/>
            </a:pPr>
            <a:r>
              <a:rPr lang="en-US" sz="3600"/>
              <a:t>The teacher,/ whom I loved most,/ has resigned.//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0"/>
              <a:t>Avoid breaking up short sentences</a:t>
            </a:r>
            <a:endParaRPr sz="3870"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came.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		Vs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came, I saw, I conquered. 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danced.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		Vs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I danced in the auditorium.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0"/>
              <a:t>Thought groups usually end with content words  (not function words)</a:t>
            </a:r>
            <a:endParaRPr sz="3870"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1435100" y="1828800"/>
            <a:ext cx="73279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Content Words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Usually nouns, main verbs, adjectives and adverbs 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Function Words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Usually pronouns, articles, auxiliary verbs, and prepositions</a:t>
            </a:r>
            <a:endParaRPr/>
          </a:p>
          <a:p>
            <a:pPr marL="403225" lvl="1" indent="0" algn="l" rtl="0">
              <a:spcBef>
                <a:spcPts val="55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endParaRPr/>
          </a:p>
          <a:p>
            <a:pPr marL="403225" lvl="1" indent="0" algn="l" rtl="0">
              <a:spcBef>
                <a:spcPts val="55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Focus Word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the last content word in the thought group. 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usually louder and longer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exa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mple: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on our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is to address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parking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(1) the most likely thought group boundaries and (2) the focus word in each thought group</a:t>
            </a:r>
            <a:endParaRPr sz="2400"/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I’d like to introduce my wife Nita.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take care of the accounts I’ll handle the meeting.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CEO Satya Nadella started a charity to fight poverty.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new phone is acting up so could you email me instead?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Answers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I’d like to introduce my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wife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Nita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take care of the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accounts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I’ll handle the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CEO Satya 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Nadella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/started a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charity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to fight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poverty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new phone is 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acting up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 so could you email me </a:t>
            </a: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</a:t>
            </a:r>
            <a:r>
              <a:rPr lang="en-US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254240" cy="287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7432" lvl="0" indent="0" algn="l" rtl="0">
              <a:spcBef>
                <a:spcPts val="0"/>
              </a:spcBef>
              <a:spcAft>
                <a:spcPts val="0"/>
              </a:spcAft>
              <a:buSzPts val="5280"/>
              <a:buNone/>
            </a:pPr>
            <a:r>
              <a:rPr lang="en-US" sz="6600" b="1" i="0" strike="noStrike" cap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     	Emphasis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Emphasis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80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6900" lvl="0" indent="-290830" algn="l" rtl="0">
              <a:spcBef>
                <a:spcPts val="0"/>
              </a:spcBef>
              <a:spcAft>
                <a:spcPts val="0"/>
              </a:spcAft>
              <a:buSzPts val="3520"/>
              <a:buFont typeface="Gill Sans"/>
              <a:buNone/>
            </a:pPr>
            <a:endParaRPr sz="4400"/>
          </a:p>
          <a:p>
            <a:pPr marL="596900" lvl="0" indent="-514350" algn="l" rtl="0"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lang="en-US" sz="4400"/>
              <a:t>You have stolen </a:t>
            </a:r>
            <a:r>
              <a:rPr lang="en-US" sz="4400" b="1"/>
              <a:t>my pen.</a:t>
            </a:r>
            <a:endParaRPr sz="4400"/>
          </a:p>
          <a:p>
            <a:pPr marL="596900" lvl="0" indent="-514350" algn="l" rtl="0"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lang="en-US" sz="4400"/>
              <a:t>You have </a:t>
            </a:r>
            <a:r>
              <a:rPr lang="en-US" sz="4400" b="1"/>
              <a:t>stolen</a:t>
            </a:r>
            <a:r>
              <a:rPr lang="en-US" sz="4400"/>
              <a:t> my pen.</a:t>
            </a:r>
            <a:endParaRPr/>
          </a:p>
          <a:p>
            <a:pPr marL="596900" lvl="0" indent="-514350" algn="l" rtl="0">
              <a:spcBef>
                <a:spcPts val="600"/>
              </a:spcBef>
              <a:spcAft>
                <a:spcPts val="0"/>
              </a:spcAft>
              <a:buSzPts val="3520"/>
              <a:buFont typeface="Gill Sans"/>
              <a:buAutoNum type="alphaLcParenR"/>
            </a:pPr>
            <a:r>
              <a:rPr lang="en-US" sz="4400" b="1"/>
              <a:t>You</a:t>
            </a:r>
            <a:r>
              <a:rPr lang="en-US" sz="4400"/>
              <a:t> have stolen my pen.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803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just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1. The government of India said the Chief Minister of Maharshtra has grossly neglected the incidence of Covid-19.</a:t>
            </a:r>
            <a:endParaRPr/>
          </a:p>
          <a:p>
            <a:pPr marL="365125" lvl="0" indent="-282575" algn="just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 </a:t>
            </a:r>
            <a:endParaRPr/>
          </a:p>
          <a:p>
            <a:pPr marL="82550" lvl="0" indent="0" algn="just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1a. The government of India/ said the Chief Minister of Maharshtra/ has grossly neglected/ the incidence of Covid-19.</a:t>
            </a:r>
            <a:endParaRPr/>
          </a:p>
          <a:p>
            <a:pPr marL="82550" lvl="0" indent="0" algn="ctr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Vs</a:t>
            </a:r>
            <a:endParaRPr/>
          </a:p>
          <a:p>
            <a:pPr marL="82550" lvl="0" indent="0" algn="just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1b. The government of India said/ the Chief Minister of Maharshtra/ has grossly neglected/ the incidence of Covid-19.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Emphasis</a:t>
            </a:r>
            <a:endParaRPr/>
          </a:p>
        </p:txBody>
      </p:sp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0" lvl="0" indent="-742950" algn="l" rtl="0">
              <a:spcBef>
                <a:spcPts val="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 b="1"/>
              <a:t>I</a:t>
            </a:r>
            <a:r>
              <a:rPr lang="en-US" sz="4000"/>
              <a:t> want you to read it aloud.</a:t>
            </a:r>
            <a:endParaRPr/>
          </a:p>
          <a:p>
            <a:pPr marL="825500" lvl="0" indent="-742950" algn="l" rtl="0"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</a:t>
            </a:r>
            <a:r>
              <a:rPr lang="en-US" sz="4000" b="1"/>
              <a:t>want </a:t>
            </a:r>
            <a:r>
              <a:rPr lang="en-US" sz="4000"/>
              <a:t>you to read it aloud.</a:t>
            </a:r>
            <a:endParaRPr/>
          </a:p>
          <a:p>
            <a:pPr marL="825500" lvl="0" indent="-742950" algn="l" rtl="0"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</a:t>
            </a:r>
            <a:r>
              <a:rPr lang="en-US" sz="4000" b="1"/>
              <a:t>you </a:t>
            </a:r>
            <a:r>
              <a:rPr lang="en-US" sz="4000"/>
              <a:t> to read it aloud.</a:t>
            </a:r>
            <a:endParaRPr/>
          </a:p>
          <a:p>
            <a:pPr marL="825500" lvl="0" indent="-742950" algn="l" rtl="0"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</a:t>
            </a:r>
            <a:r>
              <a:rPr lang="en-US" sz="4000" b="1"/>
              <a:t> to read </a:t>
            </a:r>
            <a:r>
              <a:rPr lang="en-US" sz="4000"/>
              <a:t>it aloud.</a:t>
            </a:r>
            <a:endParaRPr/>
          </a:p>
          <a:p>
            <a:pPr marL="825500" lvl="0" indent="-742950" algn="l" rtl="0"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to read </a:t>
            </a:r>
            <a:r>
              <a:rPr lang="en-US" sz="4000" b="1"/>
              <a:t>it </a:t>
            </a:r>
            <a:r>
              <a:rPr lang="en-US" sz="4000"/>
              <a:t>aloud.</a:t>
            </a:r>
            <a:endParaRPr/>
          </a:p>
          <a:p>
            <a:pPr marL="825500" lvl="0" indent="-742950" algn="l" rtl="0">
              <a:spcBef>
                <a:spcPts val="600"/>
              </a:spcBef>
              <a:spcAft>
                <a:spcPts val="0"/>
              </a:spcAft>
              <a:buSzPts val="3200"/>
              <a:buFont typeface="Gill Sans"/>
              <a:buAutoNum type="alphaLcParenR"/>
            </a:pPr>
            <a:r>
              <a:rPr lang="en-US" sz="4000"/>
              <a:t>I want you to read it </a:t>
            </a:r>
            <a:r>
              <a:rPr lang="en-US" sz="4000" b="1"/>
              <a:t>aloud.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Emphasis</a:t>
            </a:r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extra force that you give to a word or part of a word when you are uttering it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to reinforce or to give special meaning to the part of an utterance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the emphasized part(s) of a sentence is/are louder and longer. 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0"/>
              <a:t>Practice:  </a:t>
            </a:r>
            <a:r>
              <a:rPr lang="en-US" sz="279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790" b="0" i="0" u="sng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TED Talk by Chimamanda Ngozi Adichie, entitled “The danger of a single story.”</a:t>
            </a:r>
            <a:endParaRPr sz="3870"/>
          </a:p>
        </p:txBody>
      </p:sp>
      <p:pic>
        <p:nvPicPr>
          <p:cNvPr id="241" name="Google Shape;24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35100" y="1738313"/>
            <a:ext cx="74993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0"/>
              <a:t>Practice: </a:t>
            </a:r>
            <a:r>
              <a:rPr lang="en-US" sz="2790" u="sng">
                <a:solidFill>
                  <a:schemeClr val="hlink"/>
                </a:solidFill>
                <a:hlinkClick r:id="rId3"/>
              </a:rPr>
              <a:t>S</a:t>
            </a:r>
            <a:r>
              <a:rPr lang="en-US" sz="2790" b="0" i="0" u="sng">
                <a:solidFill>
                  <a:srgbClr val="3A3A3A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hashi Tharoor on </a:t>
            </a:r>
            <a:r>
              <a:rPr lang="en-US" sz="2790" b="0" i="1" u="sng">
                <a:solidFill>
                  <a:srgbClr val="3A3A3A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 Well Educated Mind Vs a Well Formed Mind</a:t>
            </a:r>
            <a:endParaRPr sz="3870"/>
          </a:p>
        </p:txBody>
      </p:sp>
      <p:pic>
        <p:nvPicPr>
          <p:cNvPr id="248" name="Google Shape;24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35100" y="1738313"/>
            <a:ext cx="74993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84375" y="14478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1984375" y="6248400"/>
            <a:ext cx="64008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This Photo</a:t>
            </a: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lang="en-US" sz="9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CC BY-NC-ND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2. A woman without her </a:t>
            </a:r>
            <a:r>
              <a:rPr lang="en-US" sz="3600" dirty="0" smtClean="0"/>
              <a:t>child is </a:t>
            </a:r>
            <a:r>
              <a:rPr lang="en-US" sz="3600" dirty="0"/>
              <a:t>nothing.</a:t>
            </a:r>
            <a:endParaRPr/>
          </a:p>
          <a:p>
            <a:pPr marL="365125" lvl="0" indent="-99695" algn="l" rtl="0">
              <a:spcBef>
                <a:spcPts val="600"/>
              </a:spcBef>
              <a:spcAft>
                <a:spcPts val="0"/>
              </a:spcAft>
              <a:buSzPts val="2880"/>
              <a:buNone/>
            </a:pPr>
            <a:endParaRPr sz="3600"/>
          </a:p>
          <a:p>
            <a:pPr marL="596900" lvl="0" indent="-514350">
              <a:buSzPts val="2880"/>
              <a:buNone/>
            </a:pPr>
            <a:r>
              <a:rPr lang="en-US" sz="3600" dirty="0"/>
              <a:t> 2a.  A woman/ without her/ </a:t>
            </a:r>
            <a:r>
              <a:rPr lang="en-US" sz="3600" dirty="0" smtClean="0"/>
              <a:t>child is </a:t>
            </a:r>
            <a:r>
              <a:rPr lang="en-US" sz="3600" dirty="0"/>
              <a:t>nothing.</a:t>
            </a:r>
            <a:endParaRPr/>
          </a:p>
          <a:p>
            <a:pPr marL="596900" lvl="0" indent="-514350" algn="ctr" rtl="0">
              <a:spcBef>
                <a:spcPts val="600"/>
              </a:spcBef>
              <a:spcAft>
                <a:spcPts val="0"/>
              </a:spcAft>
              <a:buSzPts val="2880"/>
              <a:buNone/>
            </a:pPr>
            <a:r>
              <a:rPr lang="en-US" sz="3600" dirty="0"/>
              <a:t>Vs</a:t>
            </a:r>
            <a:endParaRPr/>
          </a:p>
          <a:p>
            <a:pPr marL="596900" lvl="0" indent="-514350">
              <a:buSzPts val="2880"/>
              <a:buNone/>
            </a:pPr>
            <a:r>
              <a:rPr lang="en-US" sz="3600" dirty="0"/>
              <a:t>2b. A woman without </a:t>
            </a:r>
            <a:r>
              <a:rPr lang="en-US" sz="3600"/>
              <a:t>her </a:t>
            </a:r>
            <a:r>
              <a:rPr lang="en-US" sz="3600" smtClean="0"/>
              <a:t>child / </a:t>
            </a:r>
            <a:r>
              <a:rPr lang="en-US" sz="3600" dirty="0"/>
              <a:t>is nothing.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3. Do you take sugar?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   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3a.  / I don't / no 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Meaning: I don't, no.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3b.  / I don't no/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Meaning: I don't know.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82575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4. The prince said the princess had been unfaithful. 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4a.  The prince said / the princess had been unfaithful./</a:t>
            </a:r>
            <a:endParaRPr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   Meaning:  The prince said (that) the princess had been unfaithful.</a:t>
            </a:r>
            <a:br>
              <a:rPr lang="en-US" sz="2800"/>
            </a:br>
            <a:endParaRPr sz="2800"/>
          </a:p>
          <a:p>
            <a:pPr marL="365125" lvl="0" indent="-282575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/>
              <a:t>4b.  The prince / said the princess / had been unfaithful./</a:t>
            </a:r>
            <a:br>
              <a:rPr lang="en-US" sz="2800"/>
            </a:br>
            <a:r>
              <a:rPr lang="en-US" sz="2800"/>
              <a:t> Meaning: "The prince," said the princess, "had been unfaithful."</a:t>
            </a:r>
            <a:endParaRPr/>
          </a:p>
          <a:p>
            <a:pPr marL="365125" lvl="0" indent="-120015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0624" y="685800"/>
            <a:ext cx="785878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962" y="685801"/>
            <a:ext cx="7615238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Sense Groups/ Thought Groups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1340206" y="1447797"/>
            <a:ext cx="7499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lvl="0" indent="-1443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76"/>
              <a:buNone/>
            </a:pPr>
            <a:endParaRPr sz="2720"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lang="en-US" sz="2720"/>
              <a:t>A group or sequence of words conveying a particular meaning or idea</a:t>
            </a:r>
            <a:endParaRPr/>
          </a:p>
          <a:p>
            <a:pPr marL="365125" lvl="0" indent="-14439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endParaRPr sz="2720"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lang="en-US" sz="272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 you to organize your speech into groups of words that make up a single idea</a:t>
            </a:r>
            <a:endParaRPr/>
          </a:p>
          <a:p>
            <a:pPr marL="365125" lvl="0" indent="-14439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endParaRPr sz="272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lang="en-US" sz="272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 your listener(s) better understand the information in your speech by organizing your ideas into comprehensible “packages”</a:t>
            </a:r>
            <a:endParaRPr/>
          </a:p>
          <a:p>
            <a:pPr marL="365125" lvl="0" indent="-14439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None/>
            </a:pPr>
            <a:endParaRPr sz="2720"/>
          </a:p>
          <a:p>
            <a:pPr marL="365125" lvl="0" indent="-2825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76"/>
              <a:buFont typeface="Arial"/>
              <a:buChar char="•"/>
            </a:pPr>
            <a:r>
              <a:rPr lang="en-US" sz="272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speakers can and do use thought groups differently (refer to slides 2-5)</a:t>
            </a:r>
            <a:endParaRPr sz="27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Thought Groups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1. Punctuation </a:t>
            </a:r>
            <a:endParaRPr/>
          </a:p>
          <a:p>
            <a:pPr marL="82550" lvl="0" indent="0" algn="l" rtl="0"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rPr lang="en-US"/>
              <a:t>When we read aloud, the writer’s  punctuation tells us where to pause: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comma = ,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period = .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semicolon = ;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colon = :</a:t>
            </a:r>
            <a:endParaRPr/>
          </a:p>
          <a:p>
            <a:pPr marL="639763" lvl="1" indent="-236537" algn="l" rtl="0"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parenthesis = 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PresentationFormat>On-screen Show (4:3)</PresentationFormat>
  <Paragraphs>137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Gill Sans</vt:lpstr>
      <vt:lpstr>Noto Sans Symbols</vt:lpstr>
      <vt:lpstr>Verdana</vt:lpstr>
      <vt:lpstr>Calibri</vt:lpstr>
      <vt:lpstr>Solstice</vt:lpstr>
      <vt:lpstr>Sense Groups / Thought Groups and Emphasis Markers</vt:lpstr>
      <vt:lpstr>Slide 2</vt:lpstr>
      <vt:lpstr>Slide 3</vt:lpstr>
      <vt:lpstr>Slide 4</vt:lpstr>
      <vt:lpstr>Slide 5</vt:lpstr>
      <vt:lpstr>Slide 6</vt:lpstr>
      <vt:lpstr>Slide 7</vt:lpstr>
      <vt:lpstr>Sense Groups/ Thought Groups</vt:lpstr>
      <vt:lpstr>Identifying Thought Groups</vt:lpstr>
      <vt:lpstr>Cont…</vt:lpstr>
      <vt:lpstr>Grammatical Units</vt:lpstr>
      <vt:lpstr>Read</vt:lpstr>
      <vt:lpstr>Avoid breaking up short sentences</vt:lpstr>
      <vt:lpstr>Thought groups usually end with content words  (not function words)</vt:lpstr>
      <vt:lpstr>Focus Word</vt:lpstr>
      <vt:lpstr>Identify (1) the most likely thought group boundaries and (2) the focus word in each thought group</vt:lpstr>
      <vt:lpstr>Answers</vt:lpstr>
      <vt:lpstr>Slide 18</vt:lpstr>
      <vt:lpstr>Emphasis</vt:lpstr>
      <vt:lpstr>Emphasis</vt:lpstr>
      <vt:lpstr>Emphasis</vt:lpstr>
      <vt:lpstr>Practice:   TED Talk by Chimamanda Ngozi Adichie, entitled “The danger of a single story.”</vt:lpstr>
      <vt:lpstr>Practice: Shashi Tharoor on A Well Educated Mind Vs a Well Formed Mind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Sense Groups / Thought Groups and Emphasis Markers</dc:title>
  <dc:creator>p14commni</dc:creator>
  <cp:lastModifiedBy>H S Negi</cp:lastModifiedBy>
  <cp:revision>1</cp:revision>
  <dcterms:created xsi:type="dcterms:W3CDTF">2012-08-30T17:08:10Z</dcterms:created>
  <dcterms:modified xsi:type="dcterms:W3CDTF">2023-08-21T06:08:45Z</dcterms:modified>
</cp:coreProperties>
</file>