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9BC1-16DF-4839-9F16-D26DC6840B6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718F-9890-4A77-B266-5B0469F1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0D1F5-7217-4034-A58B-A8954BA3BD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38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C412-4840-4167-9018-A45D298EC85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51C6-8D5A-4B48-B2AC-E5A3B8240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215153" y="166712"/>
            <a:ext cx="114165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BCSC0004</a:t>
            </a:r>
          </a:p>
        </p:txBody>
      </p:sp>
      <p:pic>
        <p:nvPicPr>
          <p:cNvPr id="102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1709AB-8C7B-4015-AF4D-5B32E281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8" y="16671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" y="2259106"/>
            <a:ext cx="6414246" cy="410639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6508377" y="2726135"/>
            <a:ext cx="5472954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Ajitesh Kumar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GLAU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91"/>
            <a:ext cx="10515600" cy="689956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operating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collection of programs that manages hardware resources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system service provider to the application programs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link to interface the hardware and application programs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all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is a collection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Software routine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 Input-output device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c) Hardware components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d) All of these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correct hierarchy of memory according to speed and cost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cache, main memory, registers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disk, magnetic tape, cache, main memory, registers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registers, cache, main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main memory, cache,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is not a secondary storage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disks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c)CD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OS</a:t>
            </a:r>
          </a:p>
          <a:p>
            <a:r>
              <a:rPr lang="en-US" dirty="0" smtClean="0"/>
              <a:t>Multiprogramming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Operating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56108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operating system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type of processes are batched together for execution.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Bank Statements, Payroll System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with Batch OS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Starvation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2.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 Interactive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 descr="https://qphs.fs.quoracdn.net/main-qimg-b4f284e32c384b097bb93849e695e6a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7782" y="2689369"/>
            <a:ext cx="6698673" cy="368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4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07" y="160020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to batch processing where the CPU is always kept busy.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needs two types of system time: CPU time and IO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does its I/O, The CPU can start the execution of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Execution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the system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Response time can also be reduced.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ltiprocess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14" y="3212667"/>
            <a:ext cx="52387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Operating System</a:t>
            </a:r>
          </a:p>
        </p:txBody>
      </p:sp>
      <p:sp>
        <p:nvSpPr>
          <p:cNvPr id="4" name="AutoShape 2" descr="multitasking Operating Syste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41036" y="1465407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extension of a multiprogramming system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programs simultaneously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between the program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</a:p>
          <a:p>
            <a:r>
              <a:rPr lang="en-US" sz="2000" dirty="0"/>
              <a:t>It allows a user to perform more than one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computer </a:t>
            </a:r>
            <a:r>
              <a:rPr lang="en-US" sz="2000" dirty="0"/>
              <a:t>task at the same time.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multitask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465407"/>
            <a:ext cx="5238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l Time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51" y="3048000"/>
            <a:ext cx="4086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Operating System</a:t>
            </a: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72" y="17668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one processors present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is achieved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Increased </a:t>
            </a:r>
            <a:r>
              <a:rPr lang="en-US" b="1" dirty="0" smtClean="0">
                <a:solidFill>
                  <a:srgbClr val="FF0000"/>
                </a:solidFill>
              </a:rPr>
              <a:t>throughout</a:t>
            </a:r>
          </a:p>
          <a:p>
            <a:r>
              <a:rPr lang="en-US" b="1" dirty="0">
                <a:solidFill>
                  <a:srgbClr val="FF0000"/>
                </a:solidFill>
              </a:rPr>
              <a:t>Increased </a:t>
            </a:r>
            <a:r>
              <a:rPr lang="en-US" b="1" dirty="0" smtClean="0">
                <a:solidFill>
                  <a:srgbClr val="FF0000"/>
                </a:solidFill>
              </a:rPr>
              <a:t>reliability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omplex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sophisticated as it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 multiple CPUs simultaneously.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Multiprocess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37" y="2466180"/>
            <a:ext cx="5727990" cy="38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carries a certain deadline within which the job is supposed to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produced, it will be completely useless.</a:t>
            </a:r>
          </a:p>
          <a:p>
            <a:r>
              <a:rPr lang="en-US" dirty="0"/>
              <a:t>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 exists in the case of military applications, if you want to drop a missile, then the missile is supposed to be dropped with a certain precision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systems are very costly to develop.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systems are very complex and can consume critical CPU cycles.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associated protocols to communicate with other computers via a network conveniently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sz="2000" b="1" dirty="0" smtClean="0"/>
              <a:t>Network </a:t>
            </a:r>
            <a:r>
              <a:rPr lang="en-US" sz="2000" b="1" dirty="0"/>
              <a:t>traffic reduces due to the </a:t>
            </a:r>
            <a:r>
              <a:rPr lang="en-US" sz="2000" b="1" dirty="0" smtClean="0"/>
              <a:t>division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                                                                                                                between </a:t>
            </a:r>
            <a:r>
              <a:rPr lang="en-US" sz="2000" b="1" dirty="0"/>
              <a:t>clients and the server.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network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53144"/>
            <a:ext cx="4572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work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001294"/>
            <a:ext cx="63912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 is not installed on a single machine, it is divided into parts, and these parts are loaded on different machines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systems are much more complex, large, and sophisticated than Network operating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operating system provides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sharing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system is fault-tolerant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Computation speed up – load sharing 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al Time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11" y="2902671"/>
            <a:ext cx="5715000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64" y="292389"/>
            <a:ext cx="10515600" cy="6330084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of a system is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Number of programs processed by it per unit time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Number of times the program is invoked by the system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Number of requests made to a program by the system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None of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extension of multiprogramming of operating system is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Distributed computing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d)Batch processing</a:t>
            </a:r>
          </a:p>
          <a:p>
            <a:pPr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operating system implementation has to focus on the issue of Good response time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algn="just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operating system implementation has to focus on the issue of resource sharing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</a:p>
          <a:p>
            <a:pPr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63684" y="679042"/>
            <a:ext cx="8328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28D87FB7-E153-417E-B140-6B32966A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" y="443658"/>
            <a:ext cx="2215152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2318" y="2684846"/>
            <a:ext cx="101256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455930" indent="-635" algn="just">
              <a:spcBef>
                <a:spcPts val="1295"/>
              </a:spcBef>
              <a:spcAft>
                <a:spcPts val="0"/>
              </a:spcAft>
            </a:pP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basic knowledge of computer operating system structures and functioning including CPU scheduling, memory management, concurrent processes, deadlocks, security, and</a:t>
            </a:r>
            <a:r>
              <a:rPr lang="en-US" sz="3200" b="1" i="1" spc="-5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integrity.</a:t>
            </a:r>
            <a:endParaRPr lang="en-US" sz="3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0259" y="2420669"/>
            <a:ext cx="1124174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 </a:t>
            </a: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services provided by operating systems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sz="3200" b="1" i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657225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the internal structure of an operating system and be able to write programs using system calls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657225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3200" b="1" i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855345" lvl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and solve problems involving process control, mutual exclusion, deadlock and synchronization.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63684" y="679042"/>
            <a:ext cx="8328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this 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pic>
        <p:nvPicPr>
          <p:cNvPr id="7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28D87FB7-E153-417E-B140-6B32966A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" y="443658"/>
            <a:ext cx="2215152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6409-E981-487D-91F7-142CC131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5855" y="198073"/>
            <a:ext cx="3562181" cy="129322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dirty="0" smtClean="0">
                <a:latin typeface="Arial"/>
                <a:cs typeface="Arial"/>
              </a:rPr>
              <a:t/>
            </a:r>
            <a:br>
              <a:rPr lang="en-IN" dirty="0" smtClean="0">
                <a:latin typeface="Arial"/>
                <a:cs typeface="Arial"/>
              </a:rPr>
            </a:br>
            <a:endParaRPr lang="en-IN" dirty="0"/>
          </a:p>
        </p:txBody>
      </p:sp>
      <p:pic>
        <p:nvPicPr>
          <p:cNvPr id="9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0DE3F7FE-BA13-4A17-9C8C-9BC85686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98073"/>
            <a:ext cx="1422664" cy="77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9382" y="973184"/>
          <a:ext cx="11748654" cy="57530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65464">
                  <a:extLst>
                    <a:ext uri="{9D8B030D-6E8A-4147-A177-3AD203B41FA5}">
                      <a16:colId xmlns:a16="http://schemas.microsoft.com/office/drawing/2014/main" val="2195744705"/>
                    </a:ext>
                  </a:extLst>
                </a:gridCol>
                <a:gridCol w="9810205">
                  <a:extLst>
                    <a:ext uri="{9D8B030D-6E8A-4147-A177-3AD203B41FA5}">
                      <a16:colId xmlns:a16="http://schemas.microsoft.com/office/drawing/2014/main" val="658209961"/>
                    </a:ext>
                  </a:extLst>
                </a:gridCol>
                <a:gridCol w="972985">
                  <a:extLst>
                    <a:ext uri="{9D8B030D-6E8A-4147-A177-3AD203B41FA5}">
                      <a16:colId xmlns:a16="http://schemas.microsoft.com/office/drawing/2014/main" val="694667391"/>
                    </a:ext>
                  </a:extLst>
                </a:gridCol>
              </a:tblGrid>
              <a:tr h="696680">
                <a:tc>
                  <a:txBody>
                    <a:bodyPr/>
                    <a:lstStyle/>
                    <a:p>
                      <a:pPr marL="211455" marR="66040" indent="-12509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Module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50" marR="2044065" algn="ctr"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46355" indent="-9017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Teaching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153035" marR="46355" indent="-9017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Hours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9904244"/>
                  </a:ext>
                </a:extLst>
              </a:tr>
              <a:tr h="2301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698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marR="52070" algn="just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Operating System and its Classification - Batch, Interactive, Multiprogramming, Time sharing, Real Time System, Multiprocessor Systems, Multithreaded Systems, System Protection, System Calls, Reentrant Kernels, Operating System Structure- Layered structure, Monolithic and Microkernel Systems, Operating System Components, Operating System Functions and Services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80010" marR="50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Process Concept, Process States, Process State Transition Diagram, Process Control Block (PCB), Process Scheduling Concepts, Threads and their management.</a:t>
                      </a:r>
                    </a:p>
                    <a:p>
                      <a:pPr marL="80010" marR="533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Scheduling: Scheduling Concepts, Performance Criteria, Scheduling Algorithms, Multiprocessor Scheduling.</a:t>
                      </a:r>
                    </a:p>
                    <a:p>
                      <a:pPr marL="80010" marR="52070" algn="just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Synchronization: Principle of Concurrency, Implementation of concurrency through fork/join and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parbegin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Inter Process Communication models and Schemes, Producer / Consumer Problem, Critical Section Problem, Dekker’s solution, Peterson’s solution, Semaphores, Synchronization Hardware.</a:t>
                      </a:r>
                    </a:p>
                    <a:p>
                      <a:pPr marL="8001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Classical Problem in Concurrency: Dining Philosopher Problem, Readers Writers Problem.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248285" marR="2419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7413210"/>
                  </a:ext>
                </a:extLst>
              </a:tr>
              <a:tr h="26586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72390" marR="654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II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marR="5207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80010" marR="5207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Deadlock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System model, Deadlock characterization, Prevention, Avoidance and detection, Recovery from deadlock, Combined Approach.</a:t>
                      </a:r>
                    </a:p>
                    <a:p>
                      <a:pPr marL="80010" marR="52070" algn="just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Memory Management: Multiprogramming with fixed partitions, Multiprogramming with variable partitions, Paging, Segmentation, Paged segmentation.</a:t>
                      </a:r>
                    </a:p>
                    <a:p>
                      <a:pPr marL="80010" marR="533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Virtual memory concepts: Demand paging, Performance of demand paging, Page replacement algorithms, Thrashing, Locality of reference.</a:t>
                      </a:r>
                    </a:p>
                    <a:p>
                      <a:pPr marL="80010" marR="50800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I/O Management and Disk Scheduling: I/O devices, I/O subsystems, I/O buffering, Disk storage and disk scheduling.</a:t>
                      </a:r>
                    </a:p>
                    <a:p>
                      <a:pPr marL="80010" marR="5143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System: File concept, File organization and access mechanism, File directories, File allocation methods, Free space management.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248285" marR="2419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506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C4C9-68A1-4DA5-B3DA-0FE3104C9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" y="363447"/>
            <a:ext cx="9184640" cy="55399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Reference Books</a:t>
            </a:r>
            <a:endParaRPr lang="en-IN" sz="36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ADC42C48-D4A1-492B-8989-EDCA4EBE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0" y="363447"/>
            <a:ext cx="2082156" cy="105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660" y="2225267"/>
            <a:ext cx="9184640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Books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Silberschatz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Galvin and Gagne (2012),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Systems Concepts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”,9th Edition,</a:t>
            </a:r>
            <a:r>
              <a:rPr lang="en-US" spc="-6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Wiley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 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Dhamdhere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(2006),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Systems: A Concept Based Approach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3rd</a:t>
            </a:r>
            <a:r>
              <a:rPr lang="en-US" spc="-75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Edition</a:t>
            </a: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 Books</a:t>
            </a:r>
          </a:p>
          <a:p>
            <a:pPr marL="482600" marR="0" indent="-342900">
              <a:spcBef>
                <a:spcPts val="59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Harvey 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Dietel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(2002),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Introduction to Operating System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 2nd Edition, Pearson</a:t>
            </a:r>
            <a:r>
              <a:rPr lang="en-US" spc="-95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pc="-95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pc="-95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Education.</a:t>
            </a:r>
          </a:p>
          <a:p>
            <a:pPr marL="342900" marR="0" lvl="0" indent="-34290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M. J. Bach. (1986),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of the Unix Operating System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</a:t>
            </a:r>
            <a:r>
              <a:rPr lang="en-US" spc="-5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PHI.</a:t>
            </a:r>
            <a:endParaRPr lang="en-US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4768" y="1814182"/>
            <a:ext cx="2089922" cy="2196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3534" y="4026529"/>
            <a:ext cx="2089922" cy="2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F618E-855A-4D76-8CEA-9E76C1B643EC}"/>
              </a:ext>
            </a:extLst>
          </p:cNvPr>
          <p:cNvSpPr/>
          <p:nvPr/>
        </p:nvSpPr>
        <p:spPr>
          <a:xfrm>
            <a:off x="6245797" y="525878"/>
            <a:ext cx="3120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9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E3D016D0-7E36-46B3-8A54-449DDFA3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9" y="222198"/>
            <a:ext cx="2486016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rfect Computer Notes: Explain Different Types Of Operati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61" y="2015261"/>
            <a:ext cx="9160968" cy="422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C6ED0DEB-C227-4FFB-9E33-C9FBD12B8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1" y="238182"/>
            <a:ext cx="2436402" cy="12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5C0219-9C71-4190-922D-B9C99042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8" y="606296"/>
            <a:ext cx="5120640" cy="9848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Assessment &amp; Examination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7660" y="2225267"/>
            <a:ext cx="9184640" cy="449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Total : 100 Marks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CT Component: 80 Marks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Mid Term: 30 Marks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End Term: 50 Marks</a:t>
            </a:r>
          </a:p>
          <a:p>
            <a:pPr marL="482600" marR="0" indent="-342900">
              <a:spcBef>
                <a:spcPts val="59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Component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20 Marks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Attendance: 05 </a:t>
            </a:r>
            <a:r>
              <a:rPr 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Marks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Assignment/ Quiz:  15 </a:t>
            </a:r>
            <a:r>
              <a:rPr lang="en-US" sz="2400" b="1" dirty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Marks</a:t>
            </a: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and its Classification - Batch, Interactive, Multiprogramming, Time sharing, Real Time System, Multiprocessor Systems, Multithreaded Systems, System Protection, System Calls, Reentrant Kernels, Operating System Structure- Layered structure, Monolithic and Microkernel Systems, Operating System Components, Operating System Functions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Concept, Process States, Process State Transition Diagram, Process Control Block (PCB), Process Scheduling Concepts, Threads and their management.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Concepts, Performance Criteria, Scheduling Algorithms, Multiprocessor Scheduling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Synchronization: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Concurrency, Implementation of concurrency through fork/join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 Process Communication models and Schemes, Producer / Consumer Problem, Critical Section Problem, Dekker’s solution, Peterson’s solution, Semaphores, Synchronization Hardware.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Concurrency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 Problem, Readers Writers Problem. </a:t>
            </a:r>
          </a:p>
        </p:txBody>
      </p:sp>
    </p:spTree>
    <p:extLst>
      <p:ext uri="{BB962C8B-B14F-4D97-AF65-F5344CB8AC3E}">
        <p14:creationId xmlns:p14="http://schemas.microsoft.com/office/powerpoint/2010/main" val="16333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98" y="471056"/>
            <a:ext cx="11557001" cy="63869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is a </a:t>
            </a:r>
            <a:r>
              <a:rPr lang="en-US" b="1" dirty="0" smtClean="0"/>
              <a:t>system software</a:t>
            </a:r>
          </a:p>
          <a:p>
            <a:r>
              <a:rPr lang="en-US" dirty="0" smtClean="0"/>
              <a:t>OS is an </a:t>
            </a:r>
            <a:r>
              <a:rPr lang="en-US" b="1" dirty="0" smtClean="0"/>
              <a:t>interface</a:t>
            </a:r>
            <a:r>
              <a:rPr lang="en-US" dirty="0" smtClean="0"/>
              <a:t> between user and hardware.</a:t>
            </a:r>
          </a:p>
          <a:p>
            <a:r>
              <a:rPr lang="en-US" dirty="0" smtClean="0"/>
              <a:t>Resource Allocator</a:t>
            </a:r>
          </a:p>
          <a:p>
            <a:r>
              <a:rPr lang="en-US" dirty="0" smtClean="0"/>
              <a:t>Manager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Memory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Process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Files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Security </a:t>
            </a:r>
            <a:r>
              <a:rPr lang="en-US" sz="2000" dirty="0" smtClean="0"/>
              <a:t>etc.</a:t>
            </a:r>
            <a:endParaRPr lang="en-US" sz="2000" dirty="0"/>
          </a:p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sz="2000" dirty="0" smtClean="0"/>
              <a:t>	Primary                Convenience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Secondary               Efficiency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600" b="1" dirty="0"/>
              <a:t>Example: </a:t>
            </a:r>
            <a:r>
              <a:rPr lang="en-US" sz="2600" b="1" dirty="0" smtClean="0"/>
              <a:t>	</a:t>
            </a:r>
            <a:r>
              <a:rPr lang="en-US" sz="2000" b="1" dirty="0" smtClean="0"/>
              <a:t>Windows(Microsoft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 </a:t>
            </a:r>
            <a:r>
              <a:rPr lang="en-US" sz="2000" b="1" dirty="0"/>
              <a:t>(Macintosh), used for Apple’s personal computers and workstations (MacBook, iMac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                     </a:t>
            </a:r>
            <a:r>
              <a:rPr lang="en-US" sz="2000" b="1" dirty="0" smtClean="0"/>
              <a:t>	iOS </a:t>
            </a:r>
            <a:r>
              <a:rPr lang="en-US" sz="2000" b="1" dirty="0"/>
              <a:t>(Apple’s OS for iPhone, iPad, and iPod Touch)</a:t>
            </a:r>
          </a:p>
          <a:p>
            <a:pPr marL="0" indent="0">
              <a:buNone/>
            </a:pPr>
            <a:r>
              <a:rPr lang="en-US" sz="2000" b="1" dirty="0"/>
              <a:t>                     </a:t>
            </a:r>
            <a:r>
              <a:rPr lang="en-US" sz="2000" b="1" dirty="0" smtClean="0"/>
              <a:t>	 </a:t>
            </a:r>
            <a:r>
              <a:rPr lang="en-US" sz="2000" b="1" dirty="0"/>
              <a:t>Android (Google’s Operating System for smartphones/tablets/smartwatches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</a:t>
            </a:r>
            <a:r>
              <a:rPr lang="en-US" sz="2000" b="1" dirty="0" smtClean="0"/>
              <a:t>	Linux/Ubuntu(open </a:t>
            </a:r>
            <a:r>
              <a:rPr lang="en-US" sz="2000" b="1" dirty="0" smtClean="0"/>
              <a:t>source)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acts as an intermediary between the user of a computer and computer hardware. The purpose of an operating system is to provide an environment in which a user can execute programs conveniently and efficiently.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5434" y="4057213"/>
            <a:ext cx="628073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364520" y="3732354"/>
            <a:ext cx="628073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22" y="1341580"/>
            <a:ext cx="4207164" cy="306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1233</Words>
  <Application>Microsoft Office PowerPoint</Application>
  <PresentationFormat>Widescreen</PresentationFormat>
  <Paragraphs>228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Course Overview </vt:lpstr>
      <vt:lpstr>Reference Books</vt:lpstr>
      <vt:lpstr>PowerPoint Presentation</vt:lpstr>
      <vt:lpstr>Assessment &amp; Examination</vt:lpstr>
      <vt:lpstr>Module-I</vt:lpstr>
      <vt:lpstr>PowerPoint Presentation</vt:lpstr>
      <vt:lpstr>PowerPoint Presentation</vt:lpstr>
      <vt:lpstr>Types of OS</vt:lpstr>
      <vt:lpstr>Batch Operating System</vt:lpstr>
      <vt:lpstr>Multiprogramming Operating System</vt:lpstr>
      <vt:lpstr>Multitasking Operating System</vt:lpstr>
      <vt:lpstr>Multiprocessing Operating System</vt:lpstr>
      <vt:lpstr>Real Time Operating System</vt:lpstr>
      <vt:lpstr>Network Operating System</vt:lpstr>
      <vt:lpstr>Distributed Operating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mona_ahan</dc:creator>
  <cp:lastModifiedBy>PC</cp:lastModifiedBy>
  <cp:revision>50</cp:revision>
  <dcterms:created xsi:type="dcterms:W3CDTF">2022-01-03T07:58:47Z</dcterms:created>
  <dcterms:modified xsi:type="dcterms:W3CDTF">2022-01-11T21:09:53Z</dcterms:modified>
</cp:coreProperties>
</file>