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1" r:id="rId2"/>
    <p:sldId id="257" r:id="rId3"/>
    <p:sldId id="281" r:id="rId4"/>
    <p:sldId id="272" r:id="rId5"/>
    <p:sldId id="258" r:id="rId6"/>
    <p:sldId id="260" r:id="rId7"/>
    <p:sldId id="273" r:id="rId8"/>
    <p:sldId id="274" r:id="rId9"/>
    <p:sldId id="275" r:id="rId10"/>
    <p:sldId id="276" r:id="rId11"/>
    <p:sldId id="277" r:id="rId12"/>
    <p:sldId id="259" r:id="rId13"/>
    <p:sldId id="261" r:id="rId14"/>
    <p:sldId id="262" r:id="rId15"/>
    <p:sldId id="263" r:id="rId16"/>
    <p:sldId id="264" r:id="rId17"/>
    <p:sldId id="269" r:id="rId18"/>
    <p:sldId id="267" r:id="rId19"/>
    <p:sldId id="265" r:id="rId20"/>
    <p:sldId id="266" r:id="rId21"/>
    <p:sldId id="270" r:id="rId22"/>
    <p:sldId id="268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69BC1-16DF-4839-9F16-D26DC6840B61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5718F-9890-4A77-B266-5B0469F1B8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00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718F-9890-4A77-B266-5B0469F1B86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4260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718F-9890-4A77-B266-5B0469F1B86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404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5718F-9890-4A77-B266-5B0469F1B86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634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C412-4840-4167-9018-A45D298EC850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51C6-8D5A-4B48-B2AC-E5A3B8240B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838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C412-4840-4167-9018-A45D298EC850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51C6-8D5A-4B48-B2AC-E5A3B8240B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432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C412-4840-4167-9018-A45D298EC850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51C6-8D5A-4B48-B2AC-E5A3B8240B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901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C412-4840-4167-9018-A45D298EC850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51C6-8D5A-4B48-B2AC-E5A3B8240B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959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C412-4840-4167-9018-A45D298EC850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51C6-8D5A-4B48-B2AC-E5A3B8240B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795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C412-4840-4167-9018-A45D298EC850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51C6-8D5A-4B48-B2AC-E5A3B8240B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685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C412-4840-4167-9018-A45D298EC850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51C6-8D5A-4B48-B2AC-E5A3B8240B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012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C412-4840-4167-9018-A45D298EC850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51C6-8D5A-4B48-B2AC-E5A3B8240B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664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C412-4840-4167-9018-A45D298EC850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51C6-8D5A-4B48-B2AC-E5A3B8240B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665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C412-4840-4167-9018-A45D298EC850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51C6-8D5A-4B48-B2AC-E5A3B8240B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446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C412-4840-4167-9018-A45D298EC850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51C6-8D5A-4B48-B2AC-E5A3B8240B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789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1C412-4840-4167-9018-A45D298EC850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51C6-8D5A-4B48-B2AC-E5A3B8240B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72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xmlns="" id="{5801C110-B831-4CA2-8F9C-D67E82517B4A}"/>
              </a:ext>
            </a:extLst>
          </p:cNvPr>
          <p:cNvSpPr txBox="1">
            <a:spLocks/>
          </p:cNvSpPr>
          <p:nvPr/>
        </p:nvSpPr>
        <p:spPr>
          <a:xfrm>
            <a:off x="215153" y="166712"/>
            <a:ext cx="11416553" cy="139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indent="566420" algn="ctr">
              <a:spcBef>
                <a:spcPts val="105"/>
              </a:spcBef>
            </a:pPr>
            <a:r>
              <a:rPr lang="en-IN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BCSC0004</a:t>
            </a:r>
          </a:p>
        </p:txBody>
      </p:sp>
      <p:pic>
        <p:nvPicPr>
          <p:cNvPr id="1026" name="Picture 2" descr="Best Private University in Mathura, Uttar Pradesh(UP), India">
            <a:extLst>
              <a:ext uri="{FF2B5EF4-FFF2-40B4-BE49-F238E27FC236}">
                <a16:creationId xmlns:a16="http://schemas.microsoft.com/office/drawing/2014/main" xmlns="" id="{F11709AB-8C7B-4015-AF4D-5B32E2811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7178" y="16671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6" y="2259106"/>
            <a:ext cx="6414246" cy="4106396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xmlns="" id="{5801C110-B831-4CA2-8F9C-D67E82517B4A}"/>
              </a:ext>
            </a:extLst>
          </p:cNvPr>
          <p:cNvSpPr txBox="1">
            <a:spLocks/>
          </p:cNvSpPr>
          <p:nvPr/>
        </p:nvSpPr>
        <p:spPr>
          <a:xfrm>
            <a:off x="6508377" y="2726135"/>
            <a:ext cx="5472954" cy="211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indent="566420" algn="ctr">
              <a:spcBef>
                <a:spcPts val="105"/>
              </a:spcBef>
            </a:pPr>
            <a:r>
              <a:rPr lang="en-IN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Dr.Ajitesh</a:t>
            </a:r>
            <a:r>
              <a:rPr lang="en-IN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Kumar</a:t>
            </a:r>
            <a:endParaRPr lang="en-IN" sz="4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566420" algn="ctr">
              <a:spcBef>
                <a:spcPts val="105"/>
              </a:spcBef>
            </a:pPr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</a:t>
            </a:r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marL="12700" marR="5080" indent="566420" algn="ctr">
              <a:spcBef>
                <a:spcPts val="105"/>
              </a:spcBef>
            </a:pPr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GLAU</a:t>
            </a:r>
            <a:endParaRPr lang="en-IN" sz="4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92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684" y="948985"/>
            <a:ext cx="11436773" cy="406265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Storage/File Management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Keeps track of information, location, uses, status etc. The collective facilities are often known as </a:t>
            </a:r>
            <a:r>
              <a:rPr lang="en-US" b="1" dirty="0" smtClean="0"/>
              <a:t>file system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Decides who gets the resources.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Allocates the resources.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De-allocates the resources.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98695" y="5916800"/>
            <a:ext cx="896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file, Delete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file,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,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close,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Read,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write,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file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attributes, Set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attributes</a:t>
            </a:r>
          </a:p>
        </p:txBody>
      </p:sp>
    </p:spTree>
    <p:extLst>
      <p:ext uri="{BB962C8B-B14F-4D97-AF65-F5344CB8AC3E}">
        <p14:creationId xmlns:p14="http://schemas.microsoft.com/office/powerpoint/2010/main" xmlns="" val="189298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309" y="1216025"/>
            <a:ext cx="10515600" cy="4351338"/>
          </a:xfrm>
        </p:spPr>
        <p:txBody>
          <a:bodyPr/>
          <a:lstStyle/>
          <a:p>
            <a:r>
              <a:rPr lang="en-US" dirty="0" smtClean="0"/>
              <a:t>Security &amp; 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73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OS</a:t>
            </a:r>
          </a:p>
          <a:p>
            <a:r>
              <a:rPr lang="en-US" dirty="0" smtClean="0"/>
              <a:t>Multiprogramming</a:t>
            </a:r>
          </a:p>
          <a:p>
            <a:r>
              <a:rPr lang="en-US" dirty="0" smtClean="0"/>
              <a:t>Multitasking</a:t>
            </a:r>
          </a:p>
          <a:p>
            <a:r>
              <a:rPr lang="en-US" dirty="0" smtClean="0"/>
              <a:t>Multiprocessing</a:t>
            </a:r>
          </a:p>
          <a:p>
            <a:r>
              <a:rPr lang="en-US" dirty="0" smtClean="0"/>
              <a:t>Distributed</a:t>
            </a:r>
          </a:p>
          <a:p>
            <a:r>
              <a:rPr lang="en-US" dirty="0" smtClean="0"/>
              <a:t>Real-Time</a:t>
            </a:r>
          </a:p>
          <a:p>
            <a:r>
              <a:rPr lang="en-US" dirty="0" smtClean="0"/>
              <a:t>Networked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225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81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Operating System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1" y="1561089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batch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operating system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same type of processes are batched together for execution. </a:t>
            </a: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Bank Statements, Payroll System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Problem with Batch OS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1. Starvation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2.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Not Interactive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0" descr="https://qphs.fs.quoracdn.net/main-qimg-b4f284e32c384b097bb93849e695e6a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7782" y="2689369"/>
            <a:ext cx="6698673" cy="36848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624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Multiprogramming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079" y="1462879"/>
            <a:ext cx="10515600" cy="5076466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extension to batch processing where the CPU is always kept busy.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needs two types of system time: CPU time and IO time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does its I/O, The CPU can start the execution of other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Execution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Non-preemptive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mproves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efficiency of the system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Improves CPU Utilization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Multiprogramming increases CPU utilization by </a:t>
            </a:r>
            <a:endParaRPr lang="en-US" altLang="en-US" sz="2400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organizing </a:t>
            </a:r>
            <a:r>
              <a:rPr lang="en-US" altLang="en-US" sz="2400" dirty="0">
                <a:latin typeface="Times New Roman" panose="02020603050405020304" pitchFamily="18" charset="0"/>
              </a:rPr>
              <a:t>jobs so that the CPU always has something </a:t>
            </a:r>
            <a:endParaRPr lang="en-US" altLang="en-US" sz="2400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to </a:t>
            </a:r>
            <a:r>
              <a:rPr lang="en-US" altLang="en-US" sz="2400" dirty="0">
                <a:latin typeface="Times New Roman" panose="02020603050405020304" pitchFamily="18" charset="0"/>
              </a:rPr>
              <a:t>execute.</a:t>
            </a: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Multiprocessing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37614" y="3212667"/>
            <a:ext cx="52387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6009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Multitasking/Time-Sharing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</a:p>
        </p:txBody>
      </p:sp>
      <p:sp>
        <p:nvSpPr>
          <p:cNvPr id="4" name="AutoShape 2" descr="multitasking Operating System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441036" y="1465407"/>
            <a:ext cx="10515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logical extension of a multiprogramming system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nables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programs simultaneously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between the program 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Preemptive</a:t>
            </a:r>
          </a:p>
          <a:p>
            <a:r>
              <a:rPr lang="en-US" sz="2000" dirty="0"/>
              <a:t>It allows a user to perform more than one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computer </a:t>
            </a:r>
            <a:r>
              <a:rPr lang="en-US" sz="2000" dirty="0"/>
              <a:t>task at the same time.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Reduced Response time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multitasking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53250" y="1465407"/>
            <a:ext cx="52387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al Time Operating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4751" y="3048000"/>
            <a:ext cx="40862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215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Multiprocessing Operating System</a:t>
            </a:r>
            <a:endParaRPr lang="en-US" sz="32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72" y="1766887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one processors present in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computing is achieved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Increased </a:t>
            </a:r>
            <a:r>
              <a:rPr lang="en-US" b="1" dirty="0" smtClean="0">
                <a:solidFill>
                  <a:srgbClr val="FF0000"/>
                </a:solidFill>
              </a:rPr>
              <a:t>throughout</a:t>
            </a:r>
          </a:p>
          <a:p>
            <a:r>
              <a:rPr lang="en-US" b="1" dirty="0">
                <a:solidFill>
                  <a:srgbClr val="FF0000"/>
                </a:solidFill>
              </a:rPr>
              <a:t>Increased </a:t>
            </a:r>
            <a:r>
              <a:rPr lang="en-US" b="1" dirty="0" smtClean="0">
                <a:solidFill>
                  <a:srgbClr val="FF0000"/>
                </a:solidFill>
              </a:rPr>
              <a:t>reliability</a:t>
            </a:r>
          </a:p>
          <a:p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omplex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sophisticated as it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of multiple CPUs simultaneously.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:\N O T E S\OS\Images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2470" y="2346037"/>
            <a:ext cx="69850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227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291" y="310860"/>
            <a:ext cx="10515600" cy="6237721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1. Symmetric Multiprocessing :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Each processor runs an identical copy of the OS and copies communicate with one another as needed.</a:t>
            </a:r>
          </a:p>
          <a:p>
            <a:pPr algn="just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Each processor performs all tasks within OS. </a:t>
            </a:r>
          </a:p>
          <a:p>
            <a:pPr algn="just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All Processor are Peer and no Master Slave relationship exists.</a:t>
            </a:r>
          </a:p>
          <a:p>
            <a:pPr algn="just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Symmetric Multiprocessing treats all processors as equals and no I/O can be processed on any CPU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Asymmetric Multiprocessing :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Each processor is assigned a specific task.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master processor controls the system. The other processors look to the master for instructions or predefined task. Thus, this defines master-slave relationship.</a:t>
            </a: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Master Processor schedules and allocates the work to the slave processor.</a:t>
            </a: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Each processor has its own address space.</a:t>
            </a:r>
          </a:p>
          <a:p>
            <a:pPr algn="just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0584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9055"/>
            <a:ext cx="10515600" cy="5592618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Distribute computation among several processors.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processor does not share memory or a clock. Instead each processor has its own local memory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Processor communicates with one another through various communications line such as high speed buses and telephone lines.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These systems are usually referred as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Loosely Coupled Systems.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processors may vary in size and functionality. These processors are referred as sites, nodes and computers.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2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Advantages </a:t>
            </a:r>
            <a:r>
              <a:rPr lang="en-US" sz="2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4">
              <a:defRPr/>
            </a:pPr>
            <a:r>
              <a:rPr lang="en-US" sz="2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Resources Sharing: </a:t>
            </a:r>
          </a:p>
          <a:p>
            <a:pPr lvl="4">
              <a:defRPr/>
            </a:pPr>
            <a:r>
              <a:rPr lang="en-US" sz="2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Computational Speed-up</a:t>
            </a:r>
          </a:p>
          <a:p>
            <a:pPr lvl="4">
              <a:defRPr/>
            </a:pPr>
            <a:r>
              <a:rPr lang="en-US" sz="2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Reliability</a:t>
            </a:r>
          </a:p>
          <a:p>
            <a:pPr lvl="4">
              <a:defRPr/>
            </a:pPr>
            <a:r>
              <a:rPr lang="en-US" sz="2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144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570"/>
            <a:ext cx="10515600" cy="4351338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carries a certain deadline within which the job is supposed to be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produced after the specified time limit or deadline,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completely useless.</a:t>
            </a:r>
          </a:p>
          <a:p>
            <a:r>
              <a:rPr lang="en-US" dirty="0"/>
              <a:t> 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system exists in the case of military applications, if you want to drop a missile, then the missile is supposed to be dropped with a certain precision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operating systems are very costly to develop.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operating systems are very complex and can consume critical CPU cycles.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208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946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Module-I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073"/>
            <a:ext cx="10515600" cy="504089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and its Classification - Batch, Interactive, Multiprogramming, Time sharing, Real Time System, Multiprocessor Systems, Multithreaded Systems, System Protection, System Calls, Reentrant Kernels, Operating System Structure- Layered structure, Monolithic and Microkernel Systems, Operating System Components, Operating System Functions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Services.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Concept, Process States, Process State Transition Diagram, Process Control Block (PCB), Process Scheduling Concepts, Threads and their management.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Concepts, Performance Criteria, Scheduling Algorithms, Multiprocessor Scheduling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Synchronization: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Concurrency, Implementation of concurrency through fork/join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parbegin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Inter Process Communication models and Schemes, Producer / Consumer Problem, Critical Section Problem, Dekker’s solution, Peterson’s solution, Semaphores, Synchronization Hardware.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Concurrency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Dining Philosopher Problem, Readers Writers Problem. </a:t>
            </a:r>
          </a:p>
        </p:txBody>
      </p:sp>
    </p:spTree>
    <p:extLst>
      <p:ext uri="{BB962C8B-B14F-4D97-AF65-F5344CB8AC3E}">
        <p14:creationId xmlns:p14="http://schemas.microsoft.com/office/powerpoint/2010/main" xmlns="" val="16333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associated protocols to communicate with other computers via a network conveniently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cost-effectively.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</a:t>
            </a:r>
            <a:r>
              <a:rPr lang="en-US" sz="2000" b="1" dirty="0" smtClean="0"/>
              <a:t>Network </a:t>
            </a:r>
            <a:r>
              <a:rPr lang="en-US" sz="2000" b="1" dirty="0"/>
              <a:t>traffic reduces due to the </a:t>
            </a:r>
            <a:r>
              <a:rPr lang="en-US" sz="2000" b="1" dirty="0" smtClean="0"/>
              <a:t>division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/>
              <a:t>                                                                                                                between </a:t>
            </a:r>
            <a:r>
              <a:rPr lang="en-US" sz="2000" b="1" dirty="0"/>
              <a:t>clients and the server.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network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8417"/>
            <a:ext cx="457200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etwork Operating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001294"/>
            <a:ext cx="639127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394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946" y="249382"/>
            <a:ext cx="10515600" cy="675178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CPU </a:t>
            </a:r>
            <a:r>
              <a:rPr lang="en-US" b="1" dirty="0"/>
              <a:t>Utilization</a:t>
            </a:r>
            <a:r>
              <a:rPr lang="en-US" dirty="0"/>
              <a:t> − </a:t>
            </a:r>
            <a:r>
              <a:rPr lang="en-US" dirty="0" smtClean="0"/>
              <a:t>CPU </a:t>
            </a:r>
            <a:r>
              <a:rPr lang="en-US" dirty="0"/>
              <a:t>remains busy as </a:t>
            </a:r>
            <a:r>
              <a:rPr lang="en-US" dirty="0" smtClean="0"/>
              <a:t>much possible</a:t>
            </a:r>
            <a:r>
              <a:rPr lang="en-US" dirty="0"/>
              <a:t>. It should make efficient use of CPU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Throughput</a:t>
            </a:r>
            <a:r>
              <a:rPr lang="en-US" dirty="0"/>
              <a:t> − Throughput is the amount of work completed in a unit of </a:t>
            </a:r>
            <a:r>
              <a:rPr lang="en-US" dirty="0" smtClean="0"/>
              <a:t>time.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Response </a:t>
            </a:r>
            <a:r>
              <a:rPr lang="en-US" b="1" dirty="0"/>
              <a:t>time</a:t>
            </a:r>
            <a:r>
              <a:rPr lang="en-US" dirty="0"/>
              <a:t> − Response time is the time taken to start responding to the request.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Turnaround </a:t>
            </a:r>
            <a:r>
              <a:rPr lang="en-US" b="1" dirty="0"/>
              <a:t>time</a:t>
            </a:r>
            <a:r>
              <a:rPr lang="en-US" dirty="0"/>
              <a:t> − Turnaround time refers to the time between the moment of submission of a job/ process and the time of its </a:t>
            </a:r>
            <a:r>
              <a:rPr lang="en-US" dirty="0" smtClean="0"/>
              <a:t>completion, means how </a:t>
            </a:r>
            <a:r>
              <a:rPr lang="en-US" dirty="0"/>
              <a:t>long it takes to </a:t>
            </a:r>
            <a:r>
              <a:rPr lang="en-US" dirty="0" smtClean="0"/>
              <a:t>execute.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Preemptive</a:t>
            </a:r>
            <a:r>
              <a:rPr lang="en-US" dirty="0" smtClean="0"/>
              <a:t> - </a:t>
            </a:r>
            <a:r>
              <a:rPr lang="en-US" b="1" dirty="0"/>
              <a:t>T</a:t>
            </a:r>
            <a:r>
              <a:rPr lang="en-US" b="1" dirty="0" smtClean="0"/>
              <a:t>he </a:t>
            </a:r>
            <a:r>
              <a:rPr lang="en-US" b="1" dirty="0"/>
              <a:t>ability of the operating system to preempt</a:t>
            </a:r>
            <a:r>
              <a:rPr lang="en-US" dirty="0"/>
              <a:t> (that is, stop or pause) a currently scheduled </a:t>
            </a:r>
            <a:r>
              <a:rPr lang="en-US" dirty="0" smtClean="0"/>
              <a:t>task.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Non Preemptive </a:t>
            </a:r>
            <a:r>
              <a:rPr lang="en-US" dirty="0" smtClean="0"/>
              <a:t>– </a:t>
            </a:r>
            <a:r>
              <a:rPr lang="en-US" b="1" dirty="0" smtClean="0"/>
              <a:t>Operating system Can’t stop and pause </a:t>
            </a:r>
            <a:r>
              <a:rPr lang="en-US" dirty="0" smtClean="0"/>
              <a:t>a currently scheduled task or job or process, unless it stop or pause by itself to perform input-output operation or to access any other resource.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945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164" y="292389"/>
            <a:ext cx="10515600" cy="6330084"/>
          </a:xfrm>
        </p:spPr>
        <p:txBody>
          <a:bodyPr>
            <a:normAutofit fontScale="92500" lnSpcReduction="20000"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of a system is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Number of programs processed by it per unit time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Number of times the program is invoked by the system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Number of requests made to a program by the system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None of the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</a:p>
          <a:p>
            <a:pPr marL="0" indent="0">
              <a:buNone/>
            </a:pP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extension of multiprogramming of operating system is</a:t>
            </a:r>
          </a:p>
          <a:p>
            <a:pPr algn="just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ime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</a:p>
          <a:p>
            <a:pPr algn="just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b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Distributed computing</a:t>
            </a:r>
          </a:p>
          <a:p>
            <a:pPr algn="just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</a:p>
          <a:p>
            <a:pPr algn="just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d)Batch processing</a:t>
            </a:r>
          </a:p>
          <a:p>
            <a:pPr algn="just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operating system implementation has to focus on the issue of Good response time</a:t>
            </a:r>
          </a:p>
          <a:p>
            <a:pPr algn="just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a)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Processing</a:t>
            </a:r>
          </a:p>
          <a:p>
            <a:pPr algn="just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b)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Multiprogramming</a:t>
            </a:r>
          </a:p>
          <a:p>
            <a:pPr algn="just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c)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</a:p>
          <a:p>
            <a:pPr algn="just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d)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</a:p>
          <a:p>
            <a:pPr algn="just">
              <a:buNone/>
            </a:pP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operating system implementation has to focus on the issue of resource sharing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a)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Processing</a:t>
            </a:r>
          </a:p>
          <a:p>
            <a:pPr algn="just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b)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Multiprogramming</a:t>
            </a:r>
          </a:p>
          <a:p>
            <a:pPr algn="just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c)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</a:p>
          <a:p>
            <a:pPr algn="just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d)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sharing</a:t>
            </a:r>
          </a:p>
          <a:p>
            <a:pPr algn="just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357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621" y="606298"/>
            <a:ext cx="11160759" cy="492443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Operating-System Structures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612" y="1854149"/>
            <a:ext cx="11436773" cy="3046988"/>
          </a:xfrm>
        </p:spPr>
        <p:txBody>
          <a:bodyPr>
            <a:normAutofit lnSpcReduction="10000"/>
          </a:bodyPr>
          <a:lstStyle/>
          <a:p>
            <a:pPr marL="457200" indent="-457200" algn="ctr">
              <a:buAutoNum type="arabicPeriod"/>
            </a:pPr>
            <a:r>
              <a:rPr lang="en-US" sz="6600" dirty="0" smtClean="0">
                <a:solidFill>
                  <a:srgbClr val="00B050"/>
                </a:solidFill>
              </a:rPr>
              <a:t>Simple</a:t>
            </a:r>
          </a:p>
          <a:p>
            <a:pPr algn="ctr"/>
            <a:endParaRPr lang="en-US" sz="6600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sz="6600" dirty="0" smtClean="0">
                <a:solidFill>
                  <a:srgbClr val="00B050"/>
                </a:solidFill>
              </a:rPr>
              <a:t>  2. Layered</a:t>
            </a:r>
            <a:endParaRPr lang="en-IN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0399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Structure -- MS-DOS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163" y="1777284"/>
            <a:ext cx="8654603" cy="508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7377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Layered Approach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35" y="1918952"/>
            <a:ext cx="9994006" cy="493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90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F0C4C9-68A1-4DA5-B3DA-0FE3104C9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660" y="363447"/>
            <a:ext cx="9184640" cy="553998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Reference Books</a:t>
            </a:r>
            <a:endParaRPr lang="en-IN" sz="3600" b="1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xmlns="" id="{ADC42C48-D4A1-492B-8989-EDCA4EBE5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37420" y="363447"/>
            <a:ext cx="2082156" cy="105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7660" y="2225267"/>
            <a:ext cx="9184640" cy="4088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marR="0">
              <a:lnSpc>
                <a:spcPts val="1290"/>
              </a:lnSpc>
              <a:spcBef>
                <a:spcPts val="595"/>
              </a:spcBef>
              <a:spcAft>
                <a:spcPts val="0"/>
              </a:spcAft>
            </a:pP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Text Books</a:t>
            </a:r>
            <a:r>
              <a:rPr lang="en-US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marL="139700" marR="0">
              <a:lnSpc>
                <a:spcPts val="1290"/>
              </a:lnSpc>
              <a:spcBef>
                <a:spcPts val="595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Silberschatz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Galvin and Gagne (2012), “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Operating Systems Concepts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”,9th Edition,</a:t>
            </a:r>
            <a:r>
              <a:rPr lang="en-US" spc="-60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Wiley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 M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Dhamdhere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(2006), “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Operating Systems: A Concept Based Approach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”,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3rd</a:t>
            </a:r>
            <a:r>
              <a:rPr lang="en-US" spc="-75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Edition</a:t>
            </a:r>
          </a:p>
          <a:p>
            <a:pPr marL="139700" marR="0">
              <a:spcBef>
                <a:spcPts val="595"/>
              </a:spcBef>
              <a:spcAft>
                <a:spcPts val="0"/>
              </a:spcAft>
            </a:pPr>
            <a:endParaRPr lang="en-US" b="1" dirty="0" smtClean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39700" marR="0">
              <a:spcBef>
                <a:spcPts val="595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 Books</a:t>
            </a:r>
          </a:p>
          <a:p>
            <a:pPr marL="482600" marR="0" indent="-342900">
              <a:spcBef>
                <a:spcPts val="59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ts val="1225"/>
              </a:lnSpc>
              <a:spcBef>
                <a:spcPts val="1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225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ts val="12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Harvey M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Dietel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(2002), “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 Introduction to Operating System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”, 2nd Edition, Pearson</a:t>
            </a:r>
            <a:r>
              <a:rPr lang="en-US" spc="-95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pc="-95" dirty="0" smtClean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ts val="12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endParaRPr lang="en-US" spc="-95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ts val="1225"/>
              </a:lnSpc>
              <a:spcBef>
                <a:spcPts val="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Education.</a:t>
            </a:r>
          </a:p>
          <a:p>
            <a:pPr marL="342900" marR="0" lvl="0" indent="-342900">
              <a:lnSpc>
                <a:spcPts val="12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22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225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225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225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96265" algn="l"/>
                <a:tab pos="596900" algn="l"/>
              </a:tabLst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ts val="1225"/>
              </a:lnSpc>
              <a:spcBef>
                <a:spcPts val="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endParaRPr lang="en-US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74768" y="1814182"/>
            <a:ext cx="2089922" cy="21961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43534" y="4026529"/>
            <a:ext cx="2089922" cy="240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097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709" y="26280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Operating System Introduction</a:t>
            </a:r>
            <a:b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 &amp; Functions</a:t>
            </a:r>
            <a:endParaRPr 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70772" y="6138718"/>
            <a:ext cx="10015537" cy="900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ts val="1225"/>
              </a:lnSpc>
              <a:spcBef>
                <a:spcPts val="1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32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OS makes a </a:t>
            </a:r>
            <a:r>
              <a:rPr lang="en-US" sz="72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BARE</a:t>
            </a:r>
            <a:r>
              <a:rPr lang="en-US" sz="32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machine usable.</a:t>
            </a:r>
            <a:endParaRPr lang="en-US" sz="3200" b="1" i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051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925" y="471056"/>
            <a:ext cx="11557001" cy="638694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 is a </a:t>
            </a:r>
            <a:r>
              <a:rPr lang="en-US" b="1" dirty="0" smtClean="0"/>
              <a:t>system software</a:t>
            </a:r>
          </a:p>
          <a:p>
            <a:r>
              <a:rPr lang="en-US" dirty="0" smtClean="0"/>
              <a:t>OS is an </a:t>
            </a:r>
            <a:r>
              <a:rPr lang="en-US" b="1" dirty="0" smtClean="0"/>
              <a:t>interface</a:t>
            </a:r>
            <a:r>
              <a:rPr lang="en-US" dirty="0" smtClean="0"/>
              <a:t> between user and hardware.</a:t>
            </a:r>
          </a:p>
          <a:p>
            <a:r>
              <a:rPr lang="en-US" dirty="0" smtClean="0"/>
              <a:t>Resource Allocator</a:t>
            </a:r>
          </a:p>
          <a:p>
            <a:r>
              <a:rPr lang="en-US" dirty="0" smtClean="0"/>
              <a:t>Manager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Memory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Process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Files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Security </a:t>
            </a:r>
            <a:r>
              <a:rPr lang="en-US" sz="2000" dirty="0" err="1" smtClean="0"/>
              <a:t>etc</a:t>
            </a: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Goal:</a:t>
            </a:r>
          </a:p>
          <a:p>
            <a:pPr algn="just">
              <a:defRPr/>
            </a:pPr>
            <a:r>
              <a:rPr lang="en-US" sz="2000" b="1" dirty="0">
                <a:solidFill>
                  <a:srgbClr val="FF0000"/>
                </a:solidFill>
              </a:rPr>
              <a:t>Primary Goal: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en-US" sz="2000" dirty="0" smtClean="0"/>
              <a:t> 1. Convenience </a:t>
            </a:r>
            <a:r>
              <a:rPr lang="en-US" sz="2000" dirty="0"/>
              <a:t>of use (For small PCs</a:t>
            </a:r>
            <a:r>
              <a:rPr lang="en-US" sz="2000" dirty="0" smtClean="0"/>
              <a:t>)</a:t>
            </a:r>
          </a:p>
          <a:p>
            <a:pPr marL="0" indent="0" algn="just"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2. Throughput</a:t>
            </a:r>
            <a:endParaRPr lang="en-US" sz="900" dirty="0"/>
          </a:p>
          <a:p>
            <a:pPr algn="just">
              <a:defRPr/>
            </a:pPr>
            <a:r>
              <a:rPr lang="en-US" sz="2000" b="1" dirty="0">
                <a:solidFill>
                  <a:srgbClr val="FF0000"/>
                </a:solidFill>
              </a:rPr>
              <a:t>Secondary Goal: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Efficient utilization of Resources </a:t>
            </a:r>
            <a:r>
              <a:rPr lang="en-US" sz="2000" dirty="0" err="1"/>
              <a:t>i.e</a:t>
            </a:r>
            <a:r>
              <a:rPr lang="en-US" sz="2000" dirty="0"/>
              <a:t> h/w and s/w (for large, shared and multiuser systems).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600" b="1" dirty="0"/>
              <a:t>Example: </a:t>
            </a:r>
            <a:r>
              <a:rPr lang="en-US" sz="2000" b="1" dirty="0"/>
              <a:t>Windows(Microsoft</a:t>
            </a:r>
            <a:r>
              <a:rPr lang="en-US" sz="2000" b="1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/>
              <a:t>                       </a:t>
            </a:r>
            <a:r>
              <a:rPr lang="en-US" sz="2000" b="1" dirty="0" err="1" smtClean="0"/>
              <a:t>macOS</a:t>
            </a:r>
            <a:r>
              <a:rPr lang="en-US" sz="2000" b="1" dirty="0" smtClean="0"/>
              <a:t> </a:t>
            </a:r>
            <a:r>
              <a:rPr lang="en-US" sz="2000" b="1" dirty="0"/>
              <a:t>(Macintosh), used for Apple’s personal computers and workstations (MacBook, iMac</a:t>
            </a:r>
            <a:r>
              <a:rPr lang="en-US" sz="2000" b="1" dirty="0" smtClean="0"/>
              <a:t>).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                      iOS </a:t>
            </a:r>
            <a:r>
              <a:rPr lang="en-US" sz="2000" b="1" dirty="0"/>
              <a:t>(Apple’s OS for iPhone, iPad, and iPod Touch)</a:t>
            </a:r>
          </a:p>
          <a:p>
            <a:pPr marL="0" indent="0">
              <a:buNone/>
            </a:pPr>
            <a:r>
              <a:rPr lang="en-US" sz="2000" b="1" dirty="0"/>
              <a:t>                      Android (Google’s Operating System for smartphones/tablets/smartwatches</a:t>
            </a:r>
            <a:r>
              <a:rPr lang="en-US" sz="2000" b="1" dirty="0" smtClean="0"/>
              <a:t>)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Linux/Ubuntu(open source)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operating system acts as an intermediary between the user of a computer and computer hardware. The purpose of an operating system is to provide an environment in which a user can execute programs conveniently and efficiently.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21815D40-5D25-4B93-A397-C7A0DFC21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4476" y="674256"/>
            <a:ext cx="4207164" cy="3061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726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891"/>
            <a:ext cx="10515600" cy="6899564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operating system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collection of programs that manages hardware resources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system service provider to the application programs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link to interface the hardware and application programs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all 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mentioned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/>
              <a:t>•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is a collection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a) Software routine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b) Input-output device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c) Hardware components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d) All of these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is correct hierarchy of memory according to speed and cost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Magnetic tape, magnetic disk, cache, main memory, registers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Magnetic disk, magnetic tape, cache, main memory, registers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Magnetic tape, magnetic disk, registers, cache, main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Magnetic tape, magnetic disk, main memory, cache,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one of the following is not a secondary storage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magnetic disks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magnetic tapes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c)CD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253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Function of OS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612" y="1854149"/>
            <a:ext cx="11436773" cy="406265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Memory Management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Keeps tracks of primary memory, i.e., what part of it are in use by whom, what part are not in use.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 multiprogramming, the OS decides which process will get memory when and how much.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Allocates the memory when a process requests it to do so.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De-allocates the memory when a process no longer needs it or has been terminated.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42985" y="5755714"/>
            <a:ext cx="5442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Arial" panose="020B0604020202020204" pitchFamily="34" charset="0"/>
              </a:rPr>
              <a:t>Allocate and free memory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534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866" y="801203"/>
            <a:ext cx="11436773" cy="369331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Processor Management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Keeps tracks of processor and status of process. The program responsible for this task is known as </a:t>
            </a:r>
            <a:r>
              <a:rPr lang="en-US" b="1" dirty="0" smtClean="0"/>
              <a:t>traffic controller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Allocates the processor (CPU) to a process.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De-allocates processor when a process is no longer required.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73015" y="5270469"/>
            <a:ext cx="984596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, </a:t>
            </a:r>
            <a:r>
              <a:rPr lang="en-IN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abort, </a:t>
            </a:r>
            <a:r>
              <a:rPr lang="en-I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Load, </a:t>
            </a:r>
            <a:r>
              <a:rPr lang="en-IN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Execute, </a:t>
            </a:r>
            <a:r>
              <a:rPr lang="en-I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process, terminate </a:t>
            </a:r>
            <a:r>
              <a:rPr lang="en-IN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process, </a:t>
            </a:r>
            <a:endParaRPr lang="en-IN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28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866" y="995168"/>
            <a:ext cx="11436773" cy="406265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Resource Management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Keeps tracks of all devices. Program responsible for this task is known as the </a:t>
            </a:r>
            <a:r>
              <a:rPr lang="en-US" b="1" dirty="0" smtClean="0"/>
              <a:t>I/O controller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Decides which process gets the device when and for how much time.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Allocates the device in the efficient way.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De-allocates devices.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77675" y="5916800"/>
            <a:ext cx="9264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device , release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device,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, write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device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attributes,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device attributes</a:t>
            </a:r>
          </a:p>
        </p:txBody>
      </p:sp>
    </p:spTree>
    <p:extLst>
      <p:ext uri="{BB962C8B-B14F-4D97-AF65-F5344CB8AC3E}">
        <p14:creationId xmlns:p14="http://schemas.microsoft.com/office/powerpoint/2010/main" xmlns="" val="419419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1413</Words>
  <Application>Microsoft Office PowerPoint</Application>
  <PresentationFormat>Custom</PresentationFormat>
  <Paragraphs>240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Module-I</vt:lpstr>
      <vt:lpstr>Reference Books</vt:lpstr>
      <vt:lpstr>Operating System Introduction  &amp; Functions</vt:lpstr>
      <vt:lpstr>Slide 5</vt:lpstr>
      <vt:lpstr>Slide 6</vt:lpstr>
      <vt:lpstr>Function of OS</vt:lpstr>
      <vt:lpstr>Slide 8</vt:lpstr>
      <vt:lpstr>Slide 9</vt:lpstr>
      <vt:lpstr>Slide 10</vt:lpstr>
      <vt:lpstr>Slide 11</vt:lpstr>
      <vt:lpstr>Types of OS</vt:lpstr>
      <vt:lpstr>Batch Operating System</vt:lpstr>
      <vt:lpstr>Multiprogramming Operating System</vt:lpstr>
      <vt:lpstr>Multitasking/Time-Sharing Operating System</vt:lpstr>
      <vt:lpstr>Multiprocessing Operating System</vt:lpstr>
      <vt:lpstr>Slide 17</vt:lpstr>
      <vt:lpstr>Distributed Operating System</vt:lpstr>
      <vt:lpstr>Real Time Operating System</vt:lpstr>
      <vt:lpstr>Network Operating System</vt:lpstr>
      <vt:lpstr>Slide 21</vt:lpstr>
      <vt:lpstr>Slide 22</vt:lpstr>
      <vt:lpstr>Operating-System Structures</vt:lpstr>
      <vt:lpstr>Simple Structure -- MS-DOS</vt:lpstr>
      <vt:lpstr>Layered Approach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mona_ahan</dc:creator>
  <cp:lastModifiedBy>Windows User</cp:lastModifiedBy>
  <cp:revision>76</cp:revision>
  <dcterms:created xsi:type="dcterms:W3CDTF">2022-01-03T07:58:47Z</dcterms:created>
  <dcterms:modified xsi:type="dcterms:W3CDTF">2023-08-21T04:55:42Z</dcterms:modified>
</cp:coreProperties>
</file>