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0" algn="l" defTabSz="2438338" rtl="0" fontAlgn="auto" latinLnBrk="0" hangingPunct="0">
      <a:lnSpc>
        <a:spcPct val="80000"/>
      </a:lnSpc>
      <a:spcBef>
        <a:spcPts val="42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906" y="-797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-320204" algn="l" defTabSz="355600">
              <a:lnSpc>
                <a:spcPct val="80000"/>
              </a:lnSpc>
              <a:defRPr sz="7000" b="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6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z="2700" spc="26"/>
            </a:lvl1pPr>
          </a:lstStyle>
          <a:p>
            <a:r>
              <a:t>Attribution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53339838_1340x2010.jpg"/>
          <p:cNvSpPr>
            <a:spLocks noGrp="1"/>
          </p:cNvSpPr>
          <p:nvPr>
            <p:ph type="pic" idx="13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5" name="936299162_1323x1986.jpg"/>
          <p:cNvSpPr>
            <a:spLocks noGrp="1"/>
          </p:cNvSpPr>
          <p:nvPr>
            <p:ph type="pic" idx="14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101883338_1323x1985.jpg"/>
          <p:cNvSpPr>
            <a:spLocks noGrp="1"/>
          </p:cNvSpPr>
          <p:nvPr>
            <p:ph type="pic" idx="15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913369614_2691x1794.jpg"/>
          <p:cNvSpPr>
            <a:spLocks noGrp="1"/>
          </p:cNvSpPr>
          <p:nvPr>
            <p:ph type="pic" idx="13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Slide 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56037" y="4647009"/>
            <a:ext cx="20271926" cy="6957368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4" name="Rectangle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mage"/>
          <p:cNvSpPr>
            <a:spLocks noGrp="1"/>
          </p:cNvSpPr>
          <p:nvPr>
            <p:ph type="pic" idx="13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4" name="Rectangle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65" name="Slide Sub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</p:txBody>
      </p:sp>
      <p:sp>
        <p:nvSpPr>
          <p:cNvPr id="6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Slide Title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sz="4000" b="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7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r>
              <a:t>Section Title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85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</p:txBody>
      </p:sp>
      <p:sp>
        <p:nvSpPr>
          <p:cNvPr id="8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r>
              <a:t>Slide Title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5" name="Rectangle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z="4000" spc="-39"/>
            </a:lvl1pPr>
            <a:lvl2pPr algn="l">
              <a:lnSpc>
                <a:spcPct val="100000"/>
              </a:lnSpc>
              <a:spcBef>
                <a:spcPts val="3200"/>
              </a:spcBef>
              <a:defRPr sz="4000" spc="-39"/>
            </a:lvl2pPr>
            <a:lvl3pPr algn="l">
              <a:lnSpc>
                <a:spcPct val="100000"/>
              </a:lnSpc>
              <a:spcBef>
                <a:spcPts val="3200"/>
              </a:spcBef>
              <a:defRPr sz="4000" spc="-39"/>
            </a:lvl3pPr>
            <a:lvl4pPr algn="l">
              <a:lnSpc>
                <a:spcPct val="100000"/>
              </a:lnSpc>
              <a:spcBef>
                <a:spcPts val="3200"/>
              </a:spcBef>
              <a:defRPr sz="4000" spc="-39"/>
            </a:lvl4pPr>
            <a:lvl5pPr algn="l">
              <a:lnSpc>
                <a:spcPct val="100000"/>
              </a:lnSpc>
              <a:spcBef>
                <a:spcPts val="3200"/>
              </a:spcBef>
              <a:defRPr sz="4000" spc="-39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r>
              <a:t>Agenda Title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sz="12000" b="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115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r>
              <a:t>Fact information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sz="25000" b="0" spc="-5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  <a:endParaRPr/>
          </a:p>
        </p:txBody>
      </p:sp>
      <p:sp>
        <p:nvSpPr>
          <p:cNvPr id="3" name="Presentation Title"/>
          <p:cNvSpPr txBox="1">
            <a:spLocks noGrp="1"/>
          </p:cNvSpPr>
          <p:nvPr>
            <p:ph type="title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hor and Dat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2" name="Group Discussion"/>
          <p:cNvSpPr txBox="1">
            <a:spLocks noGrp="1"/>
          </p:cNvSpPr>
          <p:nvPr>
            <p:ph type="ctrTitle"/>
          </p:nvPr>
        </p:nvSpPr>
        <p:spPr>
          <a:xfrm>
            <a:off x="2057400" y="1066800"/>
            <a:ext cx="20269200" cy="3048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7850">
              <a:defRPr sz="10150"/>
            </a:lvl1pPr>
          </a:lstStyle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. II Year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(BELH 1004)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English For Professional Purposes II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Group Discussion</a:t>
            </a:r>
            <a:endParaRPr sz="8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5" name="Image Gallery"/>
          <p:cNvGrpSpPr/>
          <p:nvPr/>
        </p:nvGrpSpPr>
        <p:grpSpPr>
          <a:xfrm>
            <a:off x="2056239" y="5191206"/>
            <a:ext cx="20271523" cy="7153194"/>
            <a:chOff x="0" y="0"/>
            <a:chExt cx="20271521" cy="6889375"/>
          </a:xfrm>
        </p:grpSpPr>
        <p:pic>
          <p:nvPicPr>
            <p:cNvPr id="163" name="4146A4F3-6496-49E3-8E52-7989403AA6C4-L0-001.jpeg" descr="4146A4F3-6496-49E3-8E52-7989403AA6C4-L0-001.jpe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/>
            <a:stretch>
              <a:fillRect/>
            </a:stretch>
          </p:blipFill>
          <p:spPr>
            <a:xfrm>
              <a:off x="4550338" y="0"/>
              <a:ext cx="10747922" cy="6742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Type to enter a caption."/>
            <p:cNvSpPr/>
            <p:nvPr/>
          </p:nvSpPr>
          <p:spPr>
            <a:xfrm>
              <a:off x="0" y="6292474"/>
              <a:ext cx="20271521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r>
                <a:rPr dirty="0"/>
                <a:t>Type to </a:t>
              </a:r>
              <a:r>
                <a:rPr dirty="0" smtClean="0"/>
                <a:t>enter</a:t>
              </a:r>
              <a:endParaRPr dirty="0"/>
            </a:p>
          </p:txBody>
        </p:sp>
      </p:grpSp>
      <p:pic>
        <p:nvPicPr>
          <p:cNvPr id="7" name="Picture 6" descr="exterior-images-826aa44ea3c3634da029593d2ca3064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07400" y="0"/>
            <a:ext cx="2895600" cy="1752600"/>
          </a:xfrm>
          <a:prstGeom prst="rect">
            <a:avLst/>
          </a:prstGeom>
        </p:spPr>
      </p:pic>
      <p:pic>
        <p:nvPicPr>
          <p:cNvPr id="8" name="Picture 7" descr="exterior-images-826aa44ea3c3634da029593d2ca3064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59800" y="152400"/>
            <a:ext cx="2895600" cy="1752600"/>
          </a:xfrm>
          <a:prstGeom prst="rect">
            <a:avLst/>
          </a:prstGeom>
        </p:spPr>
      </p:pic>
      <p:pic>
        <p:nvPicPr>
          <p:cNvPr id="9" name="Picture 8" descr="exterior-images-826aa44ea3c3634da029593d2ca3064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88400" y="0"/>
            <a:ext cx="2895600" cy="1752600"/>
          </a:xfrm>
          <a:prstGeom prst="rect">
            <a:avLst/>
          </a:prstGeom>
        </p:spPr>
      </p:pic>
    </p:spTree>
  </p:cSld>
  <p:clrMapOvr>
    <a:masterClrMapping/>
  </p:clrMapOvr>
  <p:transition spd="med" advTm="32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lexibility"/>
          <p:cNvSpPr txBox="1">
            <a:spLocks noGrp="1"/>
          </p:cNvSpPr>
          <p:nvPr>
            <p:ph type="body" idx="13"/>
          </p:nvPr>
        </p:nvSpPr>
        <p:spPr>
          <a:xfrm>
            <a:off x="2057400" y="236768"/>
            <a:ext cx="20269200" cy="16286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7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Flexibility</a:t>
            </a:r>
          </a:p>
        </p:txBody>
      </p:sp>
      <p:sp>
        <p:nvSpPr>
          <p:cNvPr id="198" name="Organisations look for people who are flexible in their approach and adjust for the compelling reasons to do so."/>
          <p:cNvSpPr txBox="1">
            <a:spLocks noGrp="1"/>
          </p:cNvSpPr>
          <p:nvPr>
            <p:ph type="body" sz="half" idx="1"/>
          </p:nvPr>
        </p:nvSpPr>
        <p:spPr>
          <a:xfrm>
            <a:off x="1066858" y="1864322"/>
            <a:ext cx="10515542" cy="998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SzTx/>
              <a:buNone/>
              <a:defRPr sz="71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 lang="en-US" sz="4800" b="0" dirty="0" smtClean="0"/>
          </a:p>
          <a:p>
            <a:endParaRPr lang="en-US" sz="4800" b="0" dirty="0" smtClean="0"/>
          </a:p>
          <a:p>
            <a:endParaRPr lang="en-US" sz="4800" b="0" dirty="0" smtClean="0"/>
          </a:p>
          <a:p>
            <a:r>
              <a:rPr sz="4800" b="0" dirty="0" err="1" smtClean="0"/>
              <a:t>Organisations</a:t>
            </a:r>
            <a:r>
              <a:rPr sz="4800" b="0" dirty="0" smtClean="0"/>
              <a:t> </a:t>
            </a:r>
            <a:r>
              <a:rPr sz="4800" b="0" dirty="0"/>
              <a:t>look for people </a:t>
            </a:r>
            <a:r>
              <a:rPr sz="4800" b="0" dirty="0" smtClean="0"/>
              <a:t>who </a:t>
            </a:r>
            <a:r>
              <a:rPr sz="4800" b="0" dirty="0"/>
              <a:t>are flexible in their approach and adjust for the compelling reasons to do </a:t>
            </a:r>
            <a:r>
              <a:rPr sz="4800" b="0" dirty="0" smtClean="0"/>
              <a:t>so</a:t>
            </a:r>
            <a:endParaRPr sz="4800" b="0" dirty="0"/>
          </a:p>
        </p:txBody>
      </p:sp>
      <p:grpSp>
        <p:nvGrpSpPr>
          <p:cNvPr id="201" name="Image Gallery"/>
          <p:cNvGrpSpPr/>
          <p:nvPr/>
        </p:nvGrpSpPr>
        <p:grpSpPr>
          <a:xfrm>
            <a:off x="13944600" y="4343400"/>
            <a:ext cx="6324600" cy="4800600"/>
            <a:chOff x="0" y="0"/>
            <a:chExt cx="12284069" cy="10858636"/>
          </a:xfrm>
        </p:grpSpPr>
        <p:pic>
          <p:nvPicPr>
            <p:cNvPr id="199" name="795B5767-1E37-417B-A34B-D37F3FB9CE0A-L0-001.jpeg" descr="795B5767-1E37-417B-A34B-D37F3FB9CE0A-L0-001.jpe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l="2439" r="2439"/>
            <a:stretch>
              <a:fillRect/>
            </a:stretch>
          </p:blipFill>
          <p:spPr>
            <a:xfrm>
              <a:off x="0" y="0"/>
              <a:ext cx="12284070" cy="10185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Type to enter a caption."/>
            <p:cNvSpPr/>
            <p:nvPr/>
          </p:nvSpPr>
          <p:spPr>
            <a:xfrm>
              <a:off x="0" y="10261736"/>
              <a:ext cx="12284070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 advTm="153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asoning"/>
          <p:cNvSpPr txBox="1">
            <a:spLocks noGrp="1"/>
          </p:cNvSpPr>
          <p:nvPr>
            <p:ph type="body" idx="13"/>
          </p:nvPr>
        </p:nvSpPr>
        <p:spPr>
          <a:xfrm>
            <a:off x="914400" y="838200"/>
            <a:ext cx="21412200" cy="1828800"/>
          </a:xfrm>
        </p:spPr>
        <p:txBody>
          <a:bodyPr>
            <a:normAutofit/>
          </a:bodyPr>
          <a:lstStyle>
            <a:lvl1pPr algn="l">
              <a:defRPr sz="9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                            </a:t>
            </a:r>
            <a:r>
              <a:rPr lang="en-US" sz="6600" dirty="0" smtClean="0"/>
              <a:t>Reasoning</a:t>
            </a:r>
            <a:endParaRPr lang="en-US" sz="6600" dirty="0"/>
          </a:p>
        </p:txBody>
      </p:sp>
      <p:sp>
        <p:nvSpPr>
          <p:cNvPr id="204" name="Comprehending the gist of the given topic.…"/>
          <p:cNvSpPr txBox="1">
            <a:spLocks noGrp="1"/>
          </p:cNvSpPr>
          <p:nvPr>
            <p:ph type="body" sz="quarter" idx="1"/>
          </p:nvPr>
        </p:nvSpPr>
        <p:spPr>
          <a:xfrm>
            <a:off x="1295400" y="4114800"/>
            <a:ext cx="12499526" cy="695736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Comprehending the gist of the given topic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Putting forward a compelling argument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7" name="Image Gallery"/>
          <p:cNvGrpSpPr/>
          <p:nvPr/>
        </p:nvGrpSpPr>
        <p:grpSpPr>
          <a:xfrm>
            <a:off x="14478000" y="3657600"/>
            <a:ext cx="6610114" cy="5943600"/>
            <a:chOff x="0" y="0"/>
            <a:chExt cx="10827939" cy="7920899"/>
          </a:xfrm>
        </p:grpSpPr>
        <p:pic>
          <p:nvPicPr>
            <p:cNvPr id="205" name="7001DDB9-E81E-411E-B5C2-361B28F2B867-L0-001.jpeg" descr="7001DDB9-E81E-411E-B5C2-361B28F2B867-L0-001.jpe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t="1668" b="1668"/>
            <a:stretch>
              <a:fillRect/>
            </a:stretch>
          </p:blipFill>
          <p:spPr>
            <a:xfrm>
              <a:off x="0" y="0"/>
              <a:ext cx="10827940" cy="7247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Type to enter a caption."/>
            <p:cNvSpPr/>
            <p:nvPr/>
          </p:nvSpPr>
          <p:spPr>
            <a:xfrm>
              <a:off x="0" y="7323999"/>
              <a:ext cx="10827940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r>
                <a:rPr lang="en-US" dirty="0" smtClean="0"/>
                <a:t>Reasoning</a:t>
              </a:r>
              <a:endParaRPr dirty="0"/>
            </a:p>
          </p:txBody>
        </p:sp>
      </p:grpSp>
    </p:spTree>
  </p:cSld>
  <p:clrMapOvr>
    <a:masterClrMapping/>
  </p:clrMapOvr>
  <p:transition spd="med" advTm="125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eadership and Assertiveness"/>
          <p:cNvSpPr txBox="1">
            <a:spLocks noGrp="1"/>
          </p:cNvSpPr>
          <p:nvPr>
            <p:ph type="body" idx="13"/>
          </p:nvPr>
        </p:nvSpPr>
        <p:spPr>
          <a:xfrm>
            <a:off x="1143000" y="838200"/>
            <a:ext cx="21183600" cy="1219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algn="l">
              <a:defRPr sz="7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r>
              <a:rPr sz="6600" dirty="0"/>
              <a:t>Leadership and Assertiveness</a:t>
            </a:r>
          </a:p>
        </p:txBody>
      </p:sp>
      <p:sp>
        <p:nvSpPr>
          <p:cNvPr id="210" name="Emerge a leader by showing leadership skills.…"/>
          <p:cNvSpPr txBox="1">
            <a:spLocks noGrp="1"/>
          </p:cNvSpPr>
          <p:nvPr>
            <p:ph type="body" sz="half" idx="1"/>
          </p:nvPr>
        </p:nvSpPr>
        <p:spPr>
          <a:xfrm>
            <a:off x="1521461" y="2590799"/>
            <a:ext cx="10289539" cy="8915401"/>
          </a:xfrm>
          <a:prstGeom prst="rect">
            <a:avLst/>
          </a:prstGeom>
        </p:spPr>
        <p:txBody>
          <a:bodyPr/>
          <a:lstStyle/>
          <a:p>
            <a:pPr marL="622300" indent="-622300" algn="just">
              <a:defRPr sz="5600"/>
            </a:pP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Emerge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as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a leader by showing leadership skills.</a:t>
            </a:r>
          </a:p>
          <a:p>
            <a:pPr marL="622300" indent="-622300" algn="just">
              <a:defRPr sz="5600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Demonstrate 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empathy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toward others by listening patiently and resolving 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conflict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if any.</a:t>
            </a:r>
          </a:p>
          <a:p>
            <a:pPr marL="622300" indent="-622300" algn="just">
              <a:defRPr sz="5600"/>
            </a:pPr>
            <a:r>
              <a:rPr sz="4800" dirty="0">
                <a:latin typeface="Times New Roman" pitchFamily="18" charset="0"/>
                <a:cs typeface="Times New Roman" pitchFamily="18" charset="0"/>
              </a:rPr>
              <a:t>Come out of the deadlock due to 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polarized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opinion.</a:t>
            </a:r>
          </a:p>
          <a:p>
            <a:pPr marL="622300" indent="-622300" algn="just">
              <a:defRPr sz="5600"/>
            </a:pPr>
            <a:r>
              <a:rPr sz="4800" dirty="0">
                <a:latin typeface="Times New Roman" pitchFamily="18" charset="0"/>
                <a:cs typeface="Times New Roman" pitchFamily="18" charset="0"/>
              </a:rPr>
              <a:t>Steer the discussion towards consensus.</a:t>
            </a:r>
          </a:p>
          <a:p>
            <a:pPr marL="622300" indent="-622300" algn="just">
              <a:defRPr sz="5600"/>
            </a:pPr>
            <a:r>
              <a:rPr sz="4800" dirty="0">
                <a:latin typeface="Times New Roman" pitchFamily="18" charset="0"/>
                <a:cs typeface="Times New Roman" pitchFamily="18" charset="0"/>
              </a:rPr>
              <a:t>Show assertiveness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13" name="Image Gallery"/>
          <p:cNvGrpSpPr/>
          <p:nvPr/>
        </p:nvGrpSpPr>
        <p:grpSpPr>
          <a:xfrm>
            <a:off x="13182600" y="3657600"/>
            <a:ext cx="8382000" cy="6495701"/>
            <a:chOff x="0" y="0"/>
            <a:chExt cx="12156109" cy="7555800"/>
          </a:xfrm>
        </p:grpSpPr>
        <p:pic>
          <p:nvPicPr>
            <p:cNvPr id="211" name="936A6CE1-D4F4-4F31-9211-D9646971A183-L0-001.jpeg" descr="936A6CE1-D4F4-4F31-9211-D9646971A183-L0-001.jpe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t="109" b="109"/>
            <a:stretch>
              <a:fillRect/>
            </a:stretch>
          </p:blipFill>
          <p:spPr>
            <a:xfrm>
              <a:off x="0" y="0"/>
              <a:ext cx="12156110" cy="688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Type to enter a caption."/>
            <p:cNvSpPr/>
            <p:nvPr/>
          </p:nvSpPr>
          <p:spPr>
            <a:xfrm>
              <a:off x="0" y="6958900"/>
              <a:ext cx="12156110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 advTm="109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resentation skill"/>
          <p:cNvSpPr txBox="1">
            <a:spLocks noGrp="1"/>
          </p:cNvSpPr>
          <p:nvPr>
            <p:ph type="body" idx="13"/>
          </p:nvPr>
        </p:nvSpPr>
        <p:spPr>
          <a:xfrm>
            <a:off x="609601" y="990600"/>
            <a:ext cx="22707600" cy="99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20000"/>
          </a:bodyPr>
          <a:lstStyle>
            <a:lvl1pPr algn="l">
              <a:defRPr sz="7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                                </a:t>
            </a:r>
            <a:r>
              <a:rPr sz="6600" dirty="0" smtClean="0"/>
              <a:t>Presentation </a:t>
            </a:r>
            <a:r>
              <a:rPr sz="6600" dirty="0"/>
              <a:t>skill</a:t>
            </a:r>
          </a:p>
        </p:txBody>
      </p:sp>
      <p:sp>
        <p:nvSpPr>
          <p:cNvPr id="216" name="Sometimes a candidate fails to impress the co-ordinator, in spite of command over subject, thanks to a poor presentation. So the presentation should have proper beginning and a logical end."/>
          <p:cNvSpPr txBox="1">
            <a:spLocks noGrp="1"/>
          </p:cNvSpPr>
          <p:nvPr>
            <p:ph type="body" sz="half" idx="1"/>
          </p:nvPr>
        </p:nvSpPr>
        <p:spPr>
          <a:xfrm>
            <a:off x="1026242" y="2895600"/>
            <a:ext cx="10556157" cy="7908565"/>
          </a:xfrm>
          <a:prstGeom prst="rect">
            <a:avLst/>
          </a:prstGeom>
        </p:spPr>
        <p:txBody>
          <a:bodyPr>
            <a:normAutofit/>
          </a:bodyPr>
          <a:lstStyle>
            <a:lvl1pPr marL="644525" indent="-644525">
              <a:defRPr sz="5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>
              <a:buNone/>
            </a:pPr>
            <a:r>
              <a:rPr sz="4800" dirty="0" smtClean="0"/>
              <a:t> </a:t>
            </a:r>
            <a:r>
              <a:rPr lang="en-US" sz="4800" dirty="0" smtClean="0"/>
              <a:t>effective arguments</a:t>
            </a:r>
          </a:p>
          <a:p>
            <a:pPr algn="just">
              <a:buNone/>
            </a:pPr>
            <a:endParaRPr sz="4800" dirty="0"/>
          </a:p>
        </p:txBody>
      </p:sp>
    </p:spTree>
  </p:cSld>
  <p:clrMapOvr>
    <a:masterClrMapping/>
  </p:clrMapOvr>
  <p:transition spd="med" advTm="129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me Management"/>
          <p:cNvSpPr txBox="1">
            <a:spLocks noGrp="1"/>
          </p:cNvSpPr>
          <p:nvPr>
            <p:ph type="body" idx="13"/>
          </p:nvPr>
        </p:nvSpPr>
        <p:spPr>
          <a:xfrm>
            <a:off x="2057400" y="1143000"/>
            <a:ext cx="20269200" cy="1295400"/>
          </a:xfrm>
        </p:spPr>
        <p:txBody>
          <a:bodyPr>
            <a:normAutofit/>
          </a:bodyPr>
          <a:lstStyle>
            <a:lvl1pPr>
              <a:defRPr sz="5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6600" dirty="0" smtClean="0"/>
              <a:t>Time Management </a:t>
            </a:r>
            <a:endParaRPr lang="en-US" sz="6600" dirty="0"/>
          </a:p>
        </p:txBody>
      </p:sp>
      <p:sp>
        <p:nvSpPr>
          <p:cNvPr id="222" name="Manage the given time…"/>
          <p:cNvSpPr txBox="1">
            <a:spLocks noGrp="1"/>
          </p:cNvSpPr>
          <p:nvPr>
            <p:ph type="body" sz="half" idx="1"/>
          </p:nvPr>
        </p:nvSpPr>
        <p:spPr>
          <a:xfrm>
            <a:off x="2056037" y="3124200"/>
            <a:ext cx="9831163" cy="8480177"/>
          </a:xfrm>
        </p:spPr>
        <p:txBody>
          <a:bodyPr/>
          <a:lstStyle/>
          <a:p>
            <a:endParaRPr lang="en-US" dirty="0" smtClean="0"/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Manage the given time effectively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Respect others’ time.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Save wastage of time due to improper management.                                   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5" name="Image Gallery"/>
          <p:cNvGrpSpPr/>
          <p:nvPr/>
        </p:nvGrpSpPr>
        <p:grpSpPr>
          <a:xfrm>
            <a:off x="12420600" y="3383005"/>
            <a:ext cx="7924800" cy="6751596"/>
            <a:chOff x="0" y="0"/>
            <a:chExt cx="9726255" cy="8896909"/>
          </a:xfrm>
        </p:grpSpPr>
        <p:pic>
          <p:nvPicPr>
            <p:cNvPr id="223" name="BD1A1CDA-3DDC-4CC0-8654-A0C44E0A5C38-L0-001.jpeg" descr="BD1A1CDA-3DDC-4CC0-8654-A0C44E0A5C38-L0-001.jpe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t="2848" b="2848"/>
            <a:stretch>
              <a:fillRect/>
            </a:stretch>
          </p:blipFill>
          <p:spPr>
            <a:xfrm>
              <a:off x="0" y="0"/>
              <a:ext cx="9726256" cy="8223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Type to enter a caption."/>
            <p:cNvSpPr/>
            <p:nvPr/>
          </p:nvSpPr>
          <p:spPr>
            <a:xfrm>
              <a:off x="0" y="8300009"/>
              <a:ext cx="9726256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 advTm="117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e process is divided into three parts"/>
          <p:cNvSpPr txBox="1">
            <a:spLocks noGrp="1"/>
          </p:cNvSpPr>
          <p:nvPr>
            <p:ph type="body" idx="13"/>
          </p:nvPr>
        </p:nvSpPr>
        <p:spPr>
          <a:xfrm>
            <a:off x="2057400" y="2971800"/>
            <a:ext cx="20269200" cy="1106234"/>
          </a:xfrm>
        </p:spPr>
        <p:txBody>
          <a:bodyPr>
            <a:normAutofit/>
          </a:bodyPr>
          <a:lstStyle>
            <a:lvl1pPr>
              <a:defRPr sz="6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5400" dirty="0" smtClean="0"/>
              <a:t>The process is divided into three parts</a:t>
            </a:r>
            <a:endParaRPr lang="en-US" sz="5400" dirty="0"/>
          </a:p>
        </p:txBody>
      </p:sp>
      <p:sp>
        <p:nvSpPr>
          <p:cNvPr id="228" name="Process of Group Discussion"/>
          <p:cNvSpPr txBox="1">
            <a:spLocks noGrp="1"/>
          </p:cNvSpPr>
          <p:nvPr>
            <p:ph type="title"/>
          </p:nvPr>
        </p:nvSpPr>
        <p:spPr>
          <a:xfrm>
            <a:off x="2057400" y="1060698"/>
            <a:ext cx="20269200" cy="1149102"/>
          </a:xfrm>
        </p:spPr>
        <p:txBody>
          <a:bodyPr>
            <a:normAutofit/>
          </a:bodyPr>
          <a:lstStyle>
            <a:lvl1pPr defTabSz="693419">
              <a:defRPr sz="6887"/>
            </a:lvl1pPr>
          </a:lstStyle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Group Discussion- Process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Pre session (Preparation phase)…"/>
          <p:cNvSpPr txBox="1"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Pre-session (Preparation phase)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During Session (Delivery phase)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Post-session (Evaluation phase)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131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ps"/>
          <p:cNvSpPr txBox="1">
            <a:spLocks noGrp="1"/>
          </p:cNvSpPr>
          <p:nvPr>
            <p:ph type="body" idx="13"/>
          </p:nvPr>
        </p:nvSpPr>
        <p:spPr>
          <a:xfrm>
            <a:off x="2057400" y="2667000"/>
            <a:ext cx="20269200" cy="1143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>
              <a:defRPr sz="6300"/>
            </a:lvl1pPr>
          </a:lstStyle>
          <a:p>
            <a:r>
              <a:rPr sz="5400" dirty="0">
                <a:latin typeface="Times New Roman" pitchFamily="18" charset="0"/>
                <a:cs typeface="Times New Roman" pitchFamily="18" charset="0"/>
              </a:rPr>
              <a:t>Tips</a:t>
            </a:r>
          </a:p>
        </p:txBody>
      </p:sp>
      <p:sp>
        <p:nvSpPr>
          <p:cNvPr id="232" name="Pre session"/>
          <p:cNvSpPr txBox="1">
            <a:spLocks noGrp="1"/>
          </p:cNvSpPr>
          <p:nvPr>
            <p:ph type="title"/>
          </p:nvPr>
        </p:nvSpPr>
        <p:spPr>
          <a:xfrm>
            <a:off x="2057400" y="914399"/>
            <a:ext cx="20269200" cy="11785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u="sng"/>
            </a:lvl1pPr>
          </a:lstStyle>
          <a:p>
            <a:r>
              <a:rPr sz="6600" b="1" dirty="0" smtClean="0"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6600" b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endParaRPr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Read number of books, journals, magazines and publications to prepare content related to G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7850" indent="-577850"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 smtClean="0"/>
              <a:t>Read</a:t>
            </a:r>
            <a:r>
              <a:rPr lang="en-US" sz="4800" dirty="0" smtClean="0"/>
              <a:t> newspapers, a number of books,  visit websites,</a:t>
            </a:r>
            <a:r>
              <a:rPr sz="4800" dirty="0" smtClean="0"/>
              <a:t> </a:t>
            </a:r>
            <a:r>
              <a:rPr lang="en-US" sz="4800" dirty="0" smtClean="0"/>
              <a:t>links of sites </a:t>
            </a:r>
            <a:r>
              <a:rPr sz="4800" dirty="0" smtClean="0"/>
              <a:t>number </a:t>
            </a:r>
            <a:r>
              <a:rPr sz="4800" dirty="0"/>
              <a:t>of books, journals, magazines and </a:t>
            </a:r>
            <a:r>
              <a:rPr sz="4800" dirty="0" smtClean="0"/>
              <a:t>publications</a:t>
            </a:r>
            <a:endParaRPr lang="en-US" sz="4800" dirty="0" smtClean="0"/>
          </a:p>
          <a:p>
            <a:pPr marL="577850" indent="-577850"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Keep reading BBC.COM guardian</a:t>
            </a:r>
            <a:endParaRPr sz="4800" dirty="0"/>
          </a:p>
          <a:p>
            <a:pPr marL="577850" indent="-577850"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Visit various websites.</a:t>
            </a:r>
          </a:p>
          <a:p>
            <a:pPr marL="577850" indent="-577850"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Prepare facts and figures and go through current affairs.</a:t>
            </a:r>
          </a:p>
          <a:p>
            <a:pPr marL="577850" indent="-577850"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Find out your strengths and weaknesses both at the personal and professional level and try to </a:t>
            </a:r>
            <a:r>
              <a:rPr sz="4800" dirty="0" smtClean="0"/>
              <a:t>overcome</a:t>
            </a:r>
            <a:r>
              <a:rPr lang="en-US" sz="4800" dirty="0" smtClean="0"/>
              <a:t> the</a:t>
            </a:r>
            <a:r>
              <a:rPr sz="4800" dirty="0" smtClean="0"/>
              <a:t> </a:t>
            </a:r>
            <a:r>
              <a:rPr sz="4800" dirty="0"/>
              <a:t>weaknesses.</a:t>
            </a:r>
          </a:p>
          <a:p>
            <a:pPr marL="577850" indent="-577850"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Conduct mock GD with </a:t>
            </a:r>
            <a:r>
              <a:rPr lang="en-US" sz="4800" dirty="0" smtClean="0"/>
              <a:t>interested</a:t>
            </a:r>
            <a:r>
              <a:rPr sz="4800" dirty="0" smtClean="0"/>
              <a:t> </a:t>
            </a:r>
            <a:r>
              <a:rPr sz="4800" dirty="0"/>
              <a:t>friends.</a:t>
            </a:r>
          </a:p>
        </p:txBody>
      </p:sp>
    </p:spTree>
  </p:cSld>
  <p:clrMapOvr>
    <a:masterClrMapping/>
  </p:clrMapOvr>
  <p:transition spd="med" advTm="145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ps"/>
          <p:cNvSpPr txBox="1">
            <a:spLocks noGrp="1"/>
          </p:cNvSpPr>
          <p:nvPr>
            <p:ph type="body" idx="13"/>
          </p:nvPr>
        </p:nvSpPr>
        <p:spPr>
          <a:xfrm>
            <a:off x="2057400" y="2057401"/>
            <a:ext cx="20269200" cy="1219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5400" dirty="0"/>
              <a:t>Tips</a:t>
            </a:r>
          </a:p>
        </p:txBody>
      </p:sp>
      <p:sp>
        <p:nvSpPr>
          <p:cNvPr id="236" name="During Session"/>
          <p:cNvSpPr txBox="1">
            <a:spLocks noGrp="1"/>
          </p:cNvSpPr>
          <p:nvPr>
            <p:ph type="title"/>
          </p:nvPr>
        </p:nvSpPr>
        <p:spPr>
          <a:xfrm>
            <a:off x="2057400" y="685800"/>
            <a:ext cx="202692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u="sng"/>
            </a:lvl1pPr>
          </a:lstStyle>
          <a:p>
            <a:r>
              <a:rPr sz="6600" b="1" dirty="0">
                <a:latin typeface="Times New Roman" pitchFamily="18" charset="0"/>
                <a:cs typeface="Times New Roman" pitchFamily="18" charset="0"/>
              </a:rPr>
              <a:t>During Session </a:t>
            </a:r>
          </a:p>
        </p:txBody>
      </p:sp>
      <p:sp>
        <p:nvSpPr>
          <p:cNvPr id="237" name="Speak clearly, audibly and politely.…"/>
          <p:cNvSpPr txBox="1">
            <a:spLocks noGrp="1"/>
          </p:cNvSpPr>
          <p:nvPr>
            <p:ph type="body" idx="1"/>
          </p:nvPr>
        </p:nvSpPr>
        <p:spPr>
          <a:xfrm>
            <a:off x="1633929" y="3200400"/>
            <a:ext cx="20271927" cy="10058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Speak clearly, audibly and politely.</a:t>
            </a:r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Initiate the discussion if you’re confident of the </a:t>
            </a:r>
            <a:r>
              <a:rPr sz="4800" dirty="0" smtClean="0"/>
              <a:t>topic</a:t>
            </a:r>
            <a:r>
              <a:rPr lang="en-US" sz="4800" dirty="0" smtClean="0"/>
              <a:t>, e</a:t>
            </a:r>
            <a:r>
              <a:rPr sz="4800" dirty="0" smtClean="0"/>
              <a:t>lse </a:t>
            </a:r>
            <a:r>
              <a:rPr sz="4800" dirty="0"/>
              <a:t>wait </a:t>
            </a:r>
            <a:r>
              <a:rPr sz="4800" dirty="0" smtClean="0"/>
              <a:t>for</a:t>
            </a:r>
            <a:r>
              <a:rPr lang="en-US" sz="4800" dirty="0" smtClean="0"/>
              <a:t> opportune moment </a:t>
            </a:r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Content vs. language</a:t>
            </a:r>
            <a:endParaRPr sz="4800" dirty="0"/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Don’t look at the </a:t>
            </a:r>
            <a:r>
              <a:rPr sz="4800" dirty="0" smtClean="0"/>
              <a:t>moderator</a:t>
            </a:r>
            <a:endParaRPr sz="4800" dirty="0"/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Never get sidetracked from the given </a:t>
            </a:r>
            <a:r>
              <a:rPr sz="4800" dirty="0" smtClean="0"/>
              <a:t>topic</a:t>
            </a:r>
            <a:endParaRPr sz="4800" dirty="0"/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 err="1"/>
              <a:t>Organise</a:t>
            </a:r>
            <a:r>
              <a:rPr sz="4800" dirty="0"/>
              <a:t> your </a:t>
            </a:r>
            <a:r>
              <a:rPr sz="4800" dirty="0" smtClean="0"/>
              <a:t>ideas</a:t>
            </a:r>
            <a:endParaRPr sz="4800" dirty="0"/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Demonstrate conceptual skills, </a:t>
            </a:r>
            <a:r>
              <a:rPr lang="en-US" sz="4800" dirty="0" smtClean="0"/>
              <a:t>interpersonal</a:t>
            </a:r>
            <a:r>
              <a:rPr sz="4800" dirty="0" smtClean="0"/>
              <a:t> </a:t>
            </a:r>
            <a:r>
              <a:rPr sz="4800" dirty="0"/>
              <a:t>skills, critical skills, analytical skills, </a:t>
            </a:r>
            <a:r>
              <a:rPr sz="4800" dirty="0" smtClean="0"/>
              <a:t> </a:t>
            </a:r>
            <a:r>
              <a:rPr sz="4800" dirty="0"/>
              <a:t>hard skills and soft skills throughout the </a:t>
            </a:r>
            <a:r>
              <a:rPr sz="4800" dirty="0" smtClean="0"/>
              <a:t>session</a:t>
            </a:r>
            <a:endParaRPr sz="4800" dirty="0"/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Support and substantiate your views with facts and figures.</a:t>
            </a:r>
          </a:p>
          <a:p>
            <a:pPr marL="501173" indent="-501173" defTabSz="1999437">
              <a:spcBef>
                <a:spcPts val="3400"/>
              </a:spcBef>
              <a:defRPr sz="45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Be open to the ideas of others.</a:t>
            </a:r>
          </a:p>
        </p:txBody>
      </p:sp>
    </p:spTree>
  </p:cSld>
  <p:clrMapOvr>
    <a:masterClrMapping/>
  </p:clrMapOvr>
  <p:transition spd="med" advTm="146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ost Session"/>
          <p:cNvSpPr txBox="1">
            <a:spLocks noGrp="1"/>
          </p:cNvSpPr>
          <p:nvPr>
            <p:ph type="body" idx="13"/>
          </p:nvPr>
        </p:nvSpPr>
        <p:spPr>
          <a:xfrm>
            <a:off x="2057400" y="680254"/>
            <a:ext cx="20269200" cy="1363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85000" lnSpcReduction="20000"/>
          </a:bodyPr>
          <a:lstStyle>
            <a:lvl1pPr>
              <a:defRPr sz="73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 lang="en-US" sz="6600" u="none" dirty="0" smtClean="0"/>
          </a:p>
          <a:p>
            <a:r>
              <a:rPr sz="6600" u="none" dirty="0" smtClean="0"/>
              <a:t>Post </a:t>
            </a:r>
            <a:r>
              <a:rPr sz="6600" u="none" dirty="0"/>
              <a:t>Session </a:t>
            </a:r>
          </a:p>
        </p:txBody>
      </p:sp>
      <p:sp>
        <p:nvSpPr>
          <p:cNvPr id="243" name="Write down your experience.…"/>
          <p:cNvSpPr txBox="1">
            <a:spLocks noGrp="1"/>
          </p:cNvSpPr>
          <p:nvPr>
            <p:ph type="body" idx="1"/>
          </p:nvPr>
        </p:nvSpPr>
        <p:spPr>
          <a:xfrm>
            <a:off x="2056037" y="4038600"/>
            <a:ext cx="20271926" cy="75657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44550" indent="-844550">
              <a:defRPr sz="7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4800" dirty="0" smtClean="0"/>
          </a:p>
          <a:p>
            <a:pPr marL="844550" indent="-844550">
              <a:defRPr sz="7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 smtClean="0"/>
              <a:t>Write </a:t>
            </a:r>
            <a:r>
              <a:rPr sz="4800" dirty="0"/>
              <a:t>down your experience.</a:t>
            </a:r>
          </a:p>
          <a:p>
            <a:pPr marL="844550" indent="-844550">
              <a:defRPr sz="7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Look back where </a:t>
            </a:r>
            <a:r>
              <a:rPr lang="en-US" sz="4800" dirty="0" smtClean="0"/>
              <a:t>you</a:t>
            </a:r>
            <a:r>
              <a:rPr sz="4800" dirty="0" smtClean="0"/>
              <a:t> </a:t>
            </a:r>
            <a:r>
              <a:rPr sz="4800" dirty="0"/>
              <a:t>have done well and where you have gone wrong.</a:t>
            </a:r>
          </a:p>
          <a:p>
            <a:pPr marL="844550" indent="-844550">
              <a:defRPr sz="7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800" dirty="0"/>
              <a:t>Do constructive and creative self analysis.</a:t>
            </a:r>
          </a:p>
        </p:txBody>
      </p:sp>
    </p:spTree>
  </p:cSld>
  <p:clrMapOvr>
    <a:masterClrMapping/>
  </p:clrMapOvr>
  <p:transition spd="med" advTm="542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1219200"/>
            <a:ext cx="20269200" cy="1295400"/>
          </a:xfrm>
        </p:spPr>
        <p:txBody>
          <a:bodyPr>
            <a:normAutofit/>
          </a:bodyPr>
          <a:lstStyle/>
          <a:p>
            <a:r>
              <a:rPr lang="nb-NO" sz="6600" dirty="0" smtClean="0">
                <a:latin typeface="Times New Roman" pitchFamily="18" charset="0"/>
                <a:cs typeface="Times New Roman" pitchFamily="18" charset="0"/>
              </a:rPr>
              <a:t>Etiquette and Mannerism for GD</a:t>
            </a:r>
            <a:endParaRPr lang="nb-NO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3200400"/>
            <a:ext cx="20271926" cy="8403977"/>
          </a:xfrm>
        </p:spPr>
        <p:txBody>
          <a:bodyPr>
            <a:normAutofit/>
          </a:bodyPr>
          <a:lstStyle/>
          <a:p>
            <a:pPr marL="755650" indent="-755650">
              <a:defRPr sz="6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4800" dirty="0" smtClean="0"/>
          </a:p>
          <a:p>
            <a:pPr marL="755650" indent="-755650">
              <a:defRPr sz="6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Be friendly and approachable.</a:t>
            </a:r>
          </a:p>
          <a:p>
            <a:pPr marL="755650" indent="-755650">
              <a:defRPr sz="6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Encourage participation from co-participants.</a:t>
            </a:r>
          </a:p>
          <a:p>
            <a:pPr marL="755650" indent="-755650">
              <a:defRPr sz="6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Show presence of mind, humility, tranquility, tolerance, and ability to adapt and respond to impromptu situations.</a:t>
            </a:r>
          </a:p>
          <a:p>
            <a:pPr marL="755650" indent="-755650">
              <a:defRPr sz="6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It is not desirable to overplay your emotions. Stay calm.</a:t>
            </a:r>
          </a:p>
          <a:p>
            <a:pPr marL="755650" indent="-755650">
              <a:defRPr sz="6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Avoid </a:t>
            </a:r>
            <a:r>
              <a:rPr lang="en-US" sz="4800" dirty="0" err="1" smtClean="0"/>
              <a:t>crosstalks</a:t>
            </a:r>
            <a:r>
              <a:rPr lang="en-US" sz="4800" dirty="0" smtClean="0"/>
              <a:t>.</a:t>
            </a:r>
          </a:p>
          <a:p>
            <a:pPr marL="755650" indent="-755650">
              <a:defRPr sz="6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 smtClean="0"/>
              <a:t>Don’t try to convince anyone forcefully </a:t>
            </a:r>
            <a:endParaRPr lang="en-US" sz="4800" dirty="0"/>
          </a:p>
        </p:txBody>
      </p:sp>
    </p:spTree>
  </p:cSld>
  <p:clrMapOvr>
    <a:masterClrMapping/>
  </p:clrMapOvr>
  <p:transition spd="med" advTm="151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990600"/>
            <a:ext cx="20269200" cy="1524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90600" y="2590800"/>
            <a:ext cx="22175563" cy="10058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Group Discussion (GD) - Meaning</a:t>
            </a:r>
          </a:p>
          <a:p>
            <a:r>
              <a:rPr lang="en-US" dirty="0" smtClean="0"/>
              <a:t>GD- Purpose</a:t>
            </a:r>
          </a:p>
          <a:p>
            <a:r>
              <a:rPr lang="en-US" dirty="0" smtClean="0"/>
              <a:t>Essential sills required for GD</a:t>
            </a:r>
          </a:p>
          <a:p>
            <a:r>
              <a:rPr lang="en-US" dirty="0" smtClean="0"/>
              <a:t>Process and Tips for GD</a:t>
            </a:r>
          </a:p>
          <a:p>
            <a:r>
              <a:rPr lang="en-US" dirty="0" smtClean="0"/>
              <a:t>Etiquette and Mannerism for GD</a:t>
            </a:r>
          </a:p>
          <a:p>
            <a:r>
              <a:rPr lang="en-US" dirty="0" smtClean="0"/>
              <a:t>Dos and Don’ts of GD</a:t>
            </a:r>
          </a:p>
          <a:p>
            <a:r>
              <a:rPr lang="en-US" dirty="0" smtClean="0"/>
              <a:t>Positive &amp; Negative task roles in GD</a:t>
            </a:r>
          </a:p>
          <a:p>
            <a:r>
              <a:rPr lang="en-US" dirty="0" smtClean="0"/>
              <a:t>Lexical Bundles used in GD</a:t>
            </a:r>
          </a:p>
          <a:p>
            <a:r>
              <a:rPr lang="en-US" dirty="0" smtClean="0"/>
              <a:t>Effective Intervention</a:t>
            </a:r>
          </a:p>
          <a:p>
            <a:r>
              <a:rPr lang="en-US" dirty="0" smtClean="0"/>
              <a:t>Interruption and Overlap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 advTm="793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1143000"/>
            <a:ext cx="20269200" cy="12954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Do’s of Group Discussion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19200" y="3048000"/>
            <a:ext cx="21869400" cy="9525000"/>
          </a:xfrm>
        </p:spPr>
        <p:txBody>
          <a:bodyPr numCol="2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Be relaxed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Sit properly 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Dress formally   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Keep track of time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Speak at the earliest opportunity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Share time 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fairly                                                                                                         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Encourage the reticent ones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Allow supporters to back your ideas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Maintain eye contact</a:t>
            </a: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If derailed, bring it back to right track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Show Emotional Intelligence 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Connect to the ideas of others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Avoid Skirmishes and heated debates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Be alert at all times and listen attentively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Transcend personal choice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Take mental notes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Be polite</a:t>
            </a: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132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990600"/>
            <a:ext cx="20269200" cy="16002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Don’ts of Group Discussion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19200" y="3048000"/>
            <a:ext cx="22097999" cy="8556377"/>
          </a:xfrm>
        </p:spPr>
        <p:txBody>
          <a:bodyPr numCol="2"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Be in hurry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Dominate vocally /Physically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Lose your temper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Monopolize or hijack the discussion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Interrupt the conversation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Brag about your past experience or academic qualification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Talk loudly to draw attention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Be excessively expressive with gestures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Jump into on conclusion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Provoke any conflict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Snub the participants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Look at evaluators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Speak fast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Use slang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Start GD with decisive, firm stand</a:t>
            </a:r>
          </a:p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Throw all ideas at one slot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1066800"/>
            <a:ext cx="20269200" cy="13716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Positive Task Roles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3124200"/>
            <a:ext cx="20271926" cy="9448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Initiator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Information Provider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Procedure Facilitator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Opinion Seeker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Opinion Giver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Clarifier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Summarizer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1219200"/>
            <a:ext cx="20269200" cy="13716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Negative Roles to Avoid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3429000"/>
            <a:ext cx="20271926" cy="817537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Non-Participant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Attacker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Dominator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Clown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81200" y="1143000"/>
            <a:ext cx="20269200" cy="8459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Lexical Bundles Used in Group Discussion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2362200"/>
            <a:ext cx="20271926" cy="924217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Initiating :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Good morning/ afternoon friends. My name is ......... I take the privilege of initiating the group discussion on the topic................... 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Motivating </a:t>
            </a:r>
          </a:p>
          <a:p>
            <a:pPr>
              <a:buNone/>
            </a:pPr>
            <a:r>
              <a:rPr lang="en-US" sz="3600" dirty="0" smtClean="0"/>
              <a:t>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This is a wonderful topic for discussion. 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The topic is quite relevant for the current scenario. 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Inviting opinion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What do you think about ......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Sharma.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We would like to know the opinion of Mr. Sharma regarding this issue. 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2362200"/>
            <a:ext cx="20271926" cy="924217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Giving opinion</a:t>
            </a:r>
          </a:p>
          <a:p>
            <a:pPr>
              <a:spcBef>
                <a:spcPts val="3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In my opinion,</a:t>
            </a:r>
          </a:p>
          <a:p>
            <a:pPr>
              <a:spcBef>
                <a:spcPts val="3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As far as I am concerned, </a:t>
            </a:r>
          </a:p>
          <a:p>
            <a:pPr>
              <a:spcBef>
                <a:spcPts val="3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 would like to add..</a:t>
            </a:r>
          </a:p>
          <a:p>
            <a:pPr>
              <a:spcBef>
                <a:spcPts val="3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As per my belief....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Agreeing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 totally agree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Sharma,.....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Mr. Sharma made a wonderful point that.... but I would like to add.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opinion of Mr. Sharma seems valid but we should also consider the other aspect....</a:t>
            </a:r>
          </a:p>
          <a:p>
            <a:pPr>
              <a:spcBef>
                <a:spcPts val="300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2057400" y="1066800"/>
            <a:ext cx="20269200" cy="990600"/>
          </a:xfrm>
        </p:spPr>
        <p:txBody>
          <a:bodyPr>
            <a:normAutofit fontScale="975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Lexical Bundles Used in Group Discussion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838200"/>
            <a:ext cx="20269200" cy="1219200"/>
          </a:xfrm>
        </p:spPr>
        <p:txBody>
          <a:bodyPr/>
          <a:lstStyle/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Lexical Bundles Used in Group Discussion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2362200"/>
            <a:ext cx="20271926" cy="1021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Disagreeing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 beg to differ from .....on the point.....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 have certain reservations regarding.......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 have a slightly different opinion....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 would like to present a completely different aspect of the issue....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Praising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Mr. Sharma made a really wonderful point.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opinion/suggestion of Mr. Sharma is valid  and .....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Adding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 would like to add that.....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My humble submission is that...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One more aspect needs to be considered....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2133600"/>
            <a:ext cx="20271926" cy="103632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Seeking clarification 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 Can you please explain what you mean by.....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 Do you mean to say........</a:t>
            </a:r>
          </a:p>
          <a:p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Bringing GD on track 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 Let us return to the centre of our topic....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Can we now talk about......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 Let us return to the issue..... </a:t>
            </a:r>
          </a:p>
          <a:p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Summarizing 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 To sum up.........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 Having considered various aspects, we can reach the conclusion that....</a:t>
            </a:r>
          </a:p>
          <a:p>
            <a:pPr>
              <a:buNone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   On the basis of this discussion, we can conclude that.....</a:t>
            </a:r>
          </a:p>
          <a:p>
            <a:endParaRPr lang="en-US" sz="3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2057400" y="1143000"/>
            <a:ext cx="20269200" cy="838200"/>
          </a:xfrm>
        </p:spPr>
        <p:txBody>
          <a:bodyPr>
            <a:normAutofit fontScale="82500" lnSpcReduction="20000"/>
          </a:bodyPr>
          <a:lstStyle/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Lexical Bundles Used in Group Discussion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1143000"/>
            <a:ext cx="202692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Effective Intervention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1" y="2590800"/>
            <a:ext cx="20421600" cy="10058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Reasons for Intervention</a:t>
            </a: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correction of error</a:t>
            </a:r>
          </a:p>
          <a:p>
            <a:pPr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Controlling reckless or unruly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Adding some details to the discussion</a:t>
            </a: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Asking questions for clarification</a:t>
            </a:r>
          </a:p>
          <a:p>
            <a:pPr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1143000"/>
            <a:ext cx="20269200" cy="9144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Effective Intervention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2514600"/>
            <a:ext cx="20271926" cy="908977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Intervention should be very polite as it is not desirable.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appropriate phrases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Expressions such as-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Excuse me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Sorry to interrupt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May I say something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Can I add something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Sorry to barge 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can be used.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roup…"/>
          <p:cNvSpPr txBox="1">
            <a:spLocks noGrp="1"/>
          </p:cNvSpPr>
          <p:nvPr>
            <p:ph type="body" idx="1"/>
          </p:nvPr>
        </p:nvSpPr>
        <p:spPr>
          <a:xfrm>
            <a:off x="976835" y="1066800"/>
            <a:ext cx="22111766" cy="11745113"/>
          </a:xfrm>
          <a:prstGeom prst="rect">
            <a:avLst/>
          </a:prstGeom>
        </p:spPr>
        <p:txBody>
          <a:bodyPr spcCol="2340610"/>
          <a:lstStyle/>
          <a:p>
            <a:pPr marL="0" indent="0">
              <a:buSzTx/>
              <a:buNone/>
              <a:defRPr sz="5600" b="1" i="1" u="sng">
                <a:latin typeface="Proxima Nova"/>
                <a:ea typeface="Proxima Nova"/>
                <a:cs typeface="Proxima Nova"/>
                <a:sym typeface="Proxima Nova"/>
              </a:defRPr>
            </a:pPr>
            <a:endParaRPr dirty="0"/>
          </a:p>
          <a:p>
            <a:pPr marL="0" indent="0">
              <a:buSzTx/>
              <a:buNone/>
              <a:defRPr sz="5600" b="1" i="1" u="sng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 sz="5400" dirty="0"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marL="0" indent="0">
              <a:buSzTx/>
              <a:buNone/>
              <a:defRPr sz="5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400" dirty="0"/>
              <a:t>A number of people, gathered together or classed together</a:t>
            </a:r>
            <a:r>
              <a:rPr sz="5400" dirty="0"/>
              <a:t>.</a:t>
            </a:r>
          </a:p>
          <a:p>
            <a:pPr marL="0" indent="0">
              <a:buSzTx/>
              <a:buNone/>
              <a:defRPr sz="5600" b="1" i="1" u="sng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Tx/>
              <a:buNone/>
              <a:defRPr sz="5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400" dirty="0" smtClean="0"/>
              <a:t>derived </a:t>
            </a:r>
            <a:r>
              <a:rPr sz="4400" dirty="0"/>
              <a:t>from the Latin root ‘discutere’ means to </a:t>
            </a:r>
            <a:r>
              <a:rPr sz="4400" dirty="0" smtClean="0"/>
              <a:t>shake or strike</a:t>
            </a:r>
            <a:r>
              <a:rPr lang="en-US" sz="4400" dirty="0" smtClean="0"/>
              <a:t>.</a:t>
            </a:r>
          </a:p>
          <a:p>
            <a:pPr marL="0" indent="0" algn="just">
              <a:buSzTx/>
              <a:buNone/>
              <a:defRPr sz="5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400" dirty="0" smtClean="0"/>
              <a:t> </a:t>
            </a:r>
            <a:r>
              <a:rPr sz="4400" dirty="0"/>
              <a:t>stands for an activity in which a theme/subject-matter is thoroughly </a:t>
            </a:r>
            <a:r>
              <a:rPr sz="4400" dirty="0" smtClean="0"/>
              <a:t>, </a:t>
            </a:r>
            <a:r>
              <a:rPr sz="4400" dirty="0"/>
              <a:t>inquired or </a:t>
            </a:r>
            <a:r>
              <a:rPr sz="4400" dirty="0" smtClean="0"/>
              <a:t>examined </a:t>
            </a:r>
            <a:r>
              <a:rPr sz="4400" dirty="0"/>
              <a:t>to  reach a conclusion or decide upon a course of action.    </a:t>
            </a:r>
          </a:p>
          <a:p>
            <a:pPr marL="0" indent="0" algn="just">
              <a:buSzTx/>
              <a:buNone/>
              <a:defRPr sz="49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4400" dirty="0"/>
          </a:p>
          <a:p>
            <a:pPr marL="0" indent="0" algn="just">
              <a:buSzTx/>
              <a:buNone/>
              <a:defRPr sz="49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4400" dirty="0" smtClean="0"/>
          </a:p>
          <a:p>
            <a:pPr marL="0" indent="0" algn="just">
              <a:buSzTx/>
              <a:buNone/>
              <a:defRPr sz="49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4400" dirty="0" smtClean="0"/>
          </a:p>
          <a:p>
            <a:pPr marL="0" indent="0" algn="just">
              <a:buSzTx/>
              <a:buNone/>
              <a:defRPr sz="49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400" dirty="0" smtClean="0"/>
              <a:t>Definition-</a:t>
            </a:r>
            <a:endParaRPr lang="en-US" sz="4400" dirty="0" smtClean="0"/>
          </a:p>
          <a:p>
            <a:pPr marL="0" indent="0" algn="just">
              <a:buSzTx/>
              <a:buNone/>
              <a:defRPr sz="49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400" dirty="0" smtClean="0"/>
              <a:t>The </a:t>
            </a:r>
            <a:r>
              <a:rPr sz="4400" dirty="0"/>
              <a:t>term ‘Group discussion’ is used to refer to </a:t>
            </a:r>
            <a:r>
              <a:rPr lang="en-US" sz="4400" dirty="0" smtClean="0"/>
              <a:t>a </a:t>
            </a:r>
            <a:r>
              <a:rPr sz="4400" dirty="0" smtClean="0"/>
              <a:t>situation </a:t>
            </a:r>
            <a:r>
              <a:rPr sz="4400" dirty="0"/>
              <a:t>in which a small number of persons meet to discuss a topic, issue, or a problem to arrive at a </a:t>
            </a:r>
            <a:r>
              <a:rPr sz="4400" u="sng" dirty="0"/>
              <a:t>consensus.</a:t>
            </a:r>
          </a:p>
          <a:p>
            <a:pPr marL="0" indent="0" algn="just">
              <a:buSzTx/>
              <a:buNone/>
              <a:defRPr sz="5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400" dirty="0"/>
              <a:t>The number of participants in a group discussion may range from five to ten.</a:t>
            </a:r>
          </a:p>
        </p:txBody>
      </p:sp>
    </p:spTree>
  </p:cSld>
  <p:clrMapOvr>
    <a:masterClrMapping/>
  </p:clrMapOvr>
  <p:transition spd="med" advTm="45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914400"/>
            <a:ext cx="20269200" cy="1066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Interruptions and Overlap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6037" y="2590800"/>
            <a:ext cx="20271926" cy="901357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During Group Discussion Speaker’s discourse has natural points for others to begin their turn. These points are called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transition  relevance places or TRPs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Anyone can select a free TRP to speak.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there are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interruptions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also. When someone starts to talk in the middle of the speaker’s turn between TRP.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Interruptions may happen because-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the interrupter has misjudged the location of TRP.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he has anticipated what the speaker will say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he wants to cut the speaker short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it may be that he is not listening 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he may understand it free-for-all situation and enters into it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results in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overlap.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an overlapped transition, the speaker talks simultaneously with the new speaker who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taks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the subsequent turn.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Idea Generation Technique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1-Brainstorming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2-SPELT-(Social, Political ,Economical. Legal, Technical)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3-VPA (View Point of A Affected  Parties)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4-KWA (Key Words Analysis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5- POPBEANS (People, Object, Places, Beliefs/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Events, Actions, Nature, Social Aspects)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6- 5Ws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Who,What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’, Why, When, Where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Thank You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roup discussion"/>
          <p:cNvSpPr txBox="1">
            <a:spLocks noGrp="1"/>
          </p:cNvSpPr>
          <p:nvPr>
            <p:ph type="title"/>
          </p:nvPr>
        </p:nvSpPr>
        <p:spPr>
          <a:xfrm>
            <a:off x="1297429" y="792473"/>
            <a:ext cx="20269201" cy="2279402"/>
          </a:xfrm>
          <a:prstGeom prst="rect">
            <a:avLst/>
          </a:prstGeom>
        </p:spPr>
        <p:txBody>
          <a:bodyPr/>
          <a:lstStyle/>
          <a:p>
            <a:pPr defTabSz="660400">
              <a:defRPr sz="6560"/>
            </a:pPr>
            <a:r>
              <a:rPr sz="6600" b="1" dirty="0">
                <a:latin typeface="Times New Roman" pitchFamily="18" charset="0"/>
                <a:cs typeface="Times New Roman" pitchFamily="18" charset="0"/>
              </a:rPr>
              <a:t>          Group </a:t>
            </a: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6600" b="1" dirty="0" smtClean="0">
                <a:latin typeface="Times New Roman" pitchFamily="18" charset="0"/>
                <a:cs typeface="Times New Roman" pitchFamily="18" charset="0"/>
              </a:rPr>
              <a:t>iscussion</a:t>
            </a: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: Purposes</a:t>
            </a:r>
            <a:endParaRPr sz="6600" b="1" dirty="0">
              <a:latin typeface="Times New Roman" pitchFamily="18" charset="0"/>
              <a:cs typeface="Times New Roman" pitchFamily="18" charset="0"/>
            </a:endParaRPr>
          </a:p>
          <a:p>
            <a:pPr defTabSz="660400">
              <a:defRPr sz="6560"/>
            </a:pPr>
            <a:r>
              <a:rPr dirty="0"/>
              <a:t>  </a:t>
            </a:r>
          </a:p>
        </p:txBody>
      </p:sp>
      <p:sp>
        <p:nvSpPr>
          <p:cNvPr id="171" name="An instrument to judge the suitability of candidates for job.…"/>
          <p:cNvSpPr txBox="1">
            <a:spLocks noGrp="1"/>
          </p:cNvSpPr>
          <p:nvPr>
            <p:ph type="body" idx="1"/>
          </p:nvPr>
        </p:nvSpPr>
        <p:spPr>
          <a:xfrm>
            <a:off x="1958217" y="4052169"/>
            <a:ext cx="20369746" cy="7552208"/>
          </a:xfrm>
          <a:prstGeom prst="rect">
            <a:avLst/>
          </a:prstGeom>
        </p:spPr>
        <p:txBody>
          <a:bodyPr/>
          <a:lstStyle/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dirty="0" smtClean="0"/>
              <a:t>An instrument to judge the suitability of candidates for job.</a:t>
            </a:r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dirty="0" smtClean="0"/>
              <a:t>A method to develop one’s creative approaches to knowledge</a:t>
            </a:r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dirty="0" smtClean="0"/>
              <a:t>A process of reflective thinking.</a:t>
            </a:r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dirty="0" smtClean="0"/>
              <a:t>An effective tool to exchange information and views to solve complicated problems.</a:t>
            </a:r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dirty="0" smtClean="0"/>
              <a:t>A platform for group learning</a:t>
            </a:r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dirty="0" smtClean="0"/>
              <a:t>A medium to test variety of skills.</a:t>
            </a:r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6000" dirty="0" smtClean="0"/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506396" indent="-506396" defTabSz="1194786">
              <a:spcBef>
                <a:spcPts val="2000"/>
              </a:spcBef>
              <a:defRPr sz="4557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217804" indent="-217804" defTabSz="1194786">
              <a:spcBef>
                <a:spcPts val="2000"/>
              </a:spcBef>
              <a:defRPr sz="1960"/>
            </a:pPr>
            <a:endParaRPr dirty="0"/>
          </a:p>
          <a:p>
            <a:pPr marL="217804" indent="-217804" defTabSz="1194786">
              <a:spcBef>
                <a:spcPts val="2000"/>
              </a:spcBef>
              <a:defRPr sz="1960"/>
            </a:pPr>
            <a:endParaRPr dirty="0"/>
          </a:p>
        </p:txBody>
      </p:sp>
    </p:spTree>
  </p:cSld>
  <p:clrMapOvr>
    <a:masterClrMapping/>
  </p:clrMapOvr>
  <p:transition spd="med" advTm="743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066800" y="1066800"/>
            <a:ext cx="22479000" cy="1752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Essentials skills  for Group Discussion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2514600"/>
            <a:ext cx="22174200" cy="10134600"/>
          </a:xfrm>
        </p:spPr>
        <p:txBody>
          <a:bodyPr>
            <a:normAutofit lnSpcReduction="10000"/>
          </a:bodyPr>
          <a:lstStyle/>
          <a:p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Team Spirit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Communication skills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Lateral Thinking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Reasoning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Leadership and Assertiveness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Presentation Skill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Time Management</a:t>
            </a:r>
          </a:p>
          <a:p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 advTm="396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bility to work in a team"/>
          <p:cNvSpPr txBox="1">
            <a:spLocks noGrp="1"/>
          </p:cNvSpPr>
          <p:nvPr>
            <p:ph type="body" idx="13"/>
          </p:nvPr>
        </p:nvSpPr>
        <p:spPr>
          <a:xfrm>
            <a:off x="2057400" y="392453"/>
            <a:ext cx="20269200" cy="1708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Ability to work in a team</a:t>
            </a:r>
          </a:p>
        </p:txBody>
      </p:sp>
      <p:sp>
        <p:nvSpPr>
          <p:cNvPr id="174" name="Slide Title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23588019" cy="381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60400">
              <a:defRPr sz="6560"/>
            </a:pPr>
            <a:endParaRPr dirty="0"/>
          </a:p>
        </p:txBody>
      </p:sp>
      <p:sp>
        <p:nvSpPr>
          <p:cNvPr id="175" name="Group /team skills required : Respectfulness, persuasion etc.…"/>
          <p:cNvSpPr txBox="1">
            <a:spLocks noGrp="1"/>
          </p:cNvSpPr>
          <p:nvPr>
            <p:ph type="body" sz="half" idx="1"/>
          </p:nvPr>
        </p:nvSpPr>
        <p:spPr>
          <a:xfrm>
            <a:off x="1792422" y="7793793"/>
            <a:ext cx="18703913" cy="5029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5625" indent="-555625">
              <a:defRPr sz="5000"/>
            </a:pPr>
            <a:r>
              <a:rPr dirty="0"/>
              <a:t>Group /team skills required : </a:t>
            </a:r>
            <a:r>
              <a:rPr lang="en-US" dirty="0" smtClean="0"/>
              <a:t>courteous,</a:t>
            </a:r>
            <a:r>
              <a:rPr dirty="0" smtClean="0"/>
              <a:t> </a:t>
            </a:r>
            <a:r>
              <a:rPr dirty="0"/>
              <a:t>persuasion etc.</a:t>
            </a:r>
          </a:p>
          <a:p>
            <a:pPr marL="555625" indent="-555625">
              <a:defRPr sz="5000"/>
            </a:pPr>
            <a:r>
              <a:rPr dirty="0"/>
              <a:t>Collaborative </a:t>
            </a:r>
            <a:r>
              <a:rPr dirty="0" smtClean="0"/>
              <a:t>skills</a:t>
            </a:r>
            <a:endParaRPr lang="en-US" dirty="0" smtClean="0"/>
          </a:p>
          <a:p>
            <a:pPr marL="555625" indent="-555625">
              <a:defRPr sz="5000"/>
            </a:pPr>
            <a:r>
              <a:rPr dirty="0" smtClean="0"/>
              <a:t>skills </a:t>
            </a:r>
            <a:r>
              <a:rPr dirty="0"/>
              <a:t>to build up team consensus.</a:t>
            </a:r>
          </a:p>
          <a:p>
            <a:pPr marL="555625" indent="-555625">
              <a:defRPr sz="5000"/>
            </a:pPr>
            <a:r>
              <a:rPr lang="en-US" dirty="0" smtClean="0"/>
              <a:t>skills</a:t>
            </a:r>
            <a:r>
              <a:rPr dirty="0" smtClean="0"/>
              <a:t> </a:t>
            </a:r>
            <a:r>
              <a:rPr dirty="0"/>
              <a:t>to turn around people with contrary views.</a:t>
            </a:r>
          </a:p>
        </p:txBody>
      </p:sp>
      <p:grpSp>
        <p:nvGrpSpPr>
          <p:cNvPr id="178" name="Image Gallery"/>
          <p:cNvGrpSpPr/>
          <p:nvPr/>
        </p:nvGrpSpPr>
        <p:grpSpPr>
          <a:xfrm>
            <a:off x="7918787" y="2152737"/>
            <a:ext cx="9265776" cy="5391063"/>
            <a:chOff x="0" y="0"/>
            <a:chExt cx="9265774" cy="5827037"/>
          </a:xfrm>
        </p:grpSpPr>
        <p:pic>
          <p:nvPicPr>
            <p:cNvPr id="176" name="CAFDC933-9BEF-4D5A-9F72-217788377B23-L0-001.jpeg" descr="CAFDC933-9BEF-4D5A-9F72-217788377B23-L0-001.jpe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l="4092" r="4092"/>
            <a:stretch>
              <a:fillRect/>
            </a:stretch>
          </p:blipFill>
          <p:spPr>
            <a:xfrm>
              <a:off x="0" y="0"/>
              <a:ext cx="9265775" cy="5153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Type to enter a caption."/>
            <p:cNvSpPr/>
            <p:nvPr/>
          </p:nvSpPr>
          <p:spPr>
            <a:xfrm>
              <a:off x="0" y="5230137"/>
              <a:ext cx="9265775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 advTm="1070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munication Skills"/>
          <p:cNvSpPr txBox="1">
            <a:spLocks noGrp="1"/>
          </p:cNvSpPr>
          <p:nvPr>
            <p:ph type="body" idx="13"/>
          </p:nvPr>
        </p:nvSpPr>
        <p:spPr>
          <a:xfrm>
            <a:off x="2057400" y="181400"/>
            <a:ext cx="20269200" cy="1876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5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6600" dirty="0"/>
              <a:t>Communication</a:t>
            </a:r>
            <a:r>
              <a:rPr dirty="0"/>
              <a:t> Skills</a:t>
            </a:r>
          </a:p>
        </p:txBody>
      </p:sp>
      <p:sp>
        <p:nvSpPr>
          <p:cNvPr id="181" name="Being meaningful while communicating…"/>
          <p:cNvSpPr txBox="1">
            <a:spLocks noGrp="1"/>
          </p:cNvSpPr>
          <p:nvPr>
            <p:ph type="body" sz="half" idx="1"/>
          </p:nvPr>
        </p:nvSpPr>
        <p:spPr>
          <a:xfrm>
            <a:off x="1010361" y="6172200"/>
            <a:ext cx="22363278" cy="6349181"/>
          </a:xfrm>
          <a:prstGeom prst="rect">
            <a:avLst/>
          </a:prstGeom>
        </p:spPr>
        <p:txBody>
          <a:bodyPr/>
          <a:lstStyle/>
          <a:p>
            <a:pPr marL="600075" indent="-600075">
              <a:defRPr sz="5400"/>
            </a:pPr>
            <a:endParaRPr lang="en-US" dirty="0" smtClean="0"/>
          </a:p>
          <a:p>
            <a:pPr marL="600075" indent="-600075">
              <a:defRPr sz="5400"/>
            </a:pP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meaningful while communicating</a:t>
            </a:r>
          </a:p>
          <a:p>
            <a:pPr marL="600075" indent="-600075">
              <a:defRPr sz="5400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Taking 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the opportunity and convey 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valuable points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  <a:p>
            <a:pPr marL="600075" indent="-600075">
              <a:defRPr sz="5400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Using appropriate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voice modulation while seeking others’ special attention.</a:t>
            </a:r>
          </a:p>
          <a:p>
            <a:pPr marL="600075" indent="-600075">
              <a:defRPr sz="5400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dirty="0">
                <a:latin typeface="Times New Roman" pitchFamily="18" charset="0"/>
                <a:cs typeface="Times New Roman" pitchFamily="18" charset="0"/>
              </a:rPr>
              <a:t>interrupting others when they are speaking</a:t>
            </a:r>
          </a:p>
        </p:txBody>
      </p:sp>
      <p:grpSp>
        <p:nvGrpSpPr>
          <p:cNvPr id="184" name="Image Gallery"/>
          <p:cNvGrpSpPr/>
          <p:nvPr/>
        </p:nvGrpSpPr>
        <p:grpSpPr>
          <a:xfrm>
            <a:off x="7391400" y="2133600"/>
            <a:ext cx="9601200" cy="3886200"/>
            <a:chOff x="0" y="0"/>
            <a:chExt cx="14940346" cy="5039599"/>
          </a:xfrm>
        </p:grpSpPr>
        <p:pic>
          <p:nvPicPr>
            <p:cNvPr id="182" name="0105869F-1329-4D1A-A566-A819224AEA47-L0-001.jpeg" descr="0105869F-1329-4D1A-A566-A819224AEA47-L0-001.jpeg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 t="6318" b="6318"/>
            <a:stretch>
              <a:fillRect/>
            </a:stretch>
          </p:blipFill>
          <p:spPr>
            <a:xfrm>
              <a:off x="0" y="0"/>
              <a:ext cx="14940347" cy="436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Type to enter a caption."/>
            <p:cNvSpPr/>
            <p:nvPr/>
          </p:nvSpPr>
          <p:spPr>
            <a:xfrm>
              <a:off x="0" y="4442699"/>
              <a:ext cx="14940347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900"/>
              </a:lvl1pPr>
            </a:lstStyle>
            <a:p>
              <a:r>
                <a:rPr dirty="0" smtClean="0"/>
                <a:t>.</a:t>
              </a:r>
              <a:endParaRPr dirty="0"/>
            </a:p>
          </p:txBody>
        </p:sp>
      </p:grpSp>
    </p:spTree>
  </p:cSld>
  <p:clrMapOvr>
    <a:masterClrMapping/>
  </p:clrMapOvr>
  <p:transition spd="med" advTm="101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Subtitle"/>
          <p:cNvSpPr txBox="1">
            <a:spLocks noGrp="1"/>
          </p:cNvSpPr>
          <p:nvPr>
            <p:ph type="body" idx="13"/>
          </p:nvPr>
        </p:nvSpPr>
        <p:spPr>
          <a:xfrm>
            <a:off x="2057400" y="1295400"/>
            <a:ext cx="202692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Communication Skills Cont...</a:t>
            </a:r>
            <a:endParaRPr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Slide bullet text"/>
          <p:cNvSpPr txBox="1">
            <a:spLocks noGrp="1"/>
          </p:cNvSpPr>
          <p:nvPr>
            <p:ph type="body" idx="1"/>
          </p:nvPr>
        </p:nvSpPr>
        <p:spPr>
          <a:xfrm>
            <a:off x="2056037" y="3886201"/>
            <a:ext cx="20271926" cy="7718176"/>
          </a:xfrm>
          <a:prstGeom prst="rect">
            <a:avLst/>
          </a:prstGeom>
        </p:spPr>
        <p:txBody>
          <a:bodyPr/>
          <a:lstStyle/>
          <a:p>
            <a:pPr marL="322262" indent="-322262"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89" name="Should be an active listener.…"/>
          <p:cNvSpPr txBox="1"/>
          <p:nvPr/>
        </p:nvSpPr>
        <p:spPr>
          <a:xfrm>
            <a:off x="2293874" y="5029200"/>
            <a:ext cx="18607135" cy="382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11175" indent="-511175">
              <a:buSzPct val="10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dirty="0"/>
              <a:t>Should be an active listener.</a:t>
            </a:r>
          </a:p>
          <a:p>
            <a:pPr marL="511175" indent="-511175">
              <a:buSzPct val="10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dirty="0"/>
              <a:t>Use of simple words and phrases</a:t>
            </a:r>
            <a:r>
              <a:rPr sz="5400" dirty="0" smtClean="0"/>
              <a:t>.</a:t>
            </a:r>
            <a:endParaRPr lang="en-US" sz="5400" dirty="0" smtClean="0"/>
          </a:p>
          <a:p>
            <a:pPr marL="511175" indent="-511175">
              <a:buSzPct val="10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5400" dirty="0" smtClean="0"/>
              <a:t> Depth </a:t>
            </a:r>
            <a:r>
              <a:rPr sz="5400" dirty="0" smtClean="0"/>
              <a:t>of </a:t>
            </a:r>
            <a:r>
              <a:rPr sz="5400" dirty="0"/>
              <a:t>vocabulary, proper grammar, correct accents, and fluency of speech</a:t>
            </a:r>
          </a:p>
        </p:txBody>
      </p:sp>
    </p:spTree>
  </p:cSld>
  <p:clrMapOvr>
    <a:masterClrMapping/>
  </p:clrMapOvr>
  <p:transition spd="med" advTm="81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ateral Thinking"/>
          <p:cNvSpPr txBox="1">
            <a:spLocks noGrp="1"/>
          </p:cNvSpPr>
          <p:nvPr>
            <p:ph type="body" idx="13"/>
          </p:nvPr>
        </p:nvSpPr>
        <p:spPr>
          <a:xfrm>
            <a:off x="1219200" y="609600"/>
            <a:ext cx="21107400" cy="2286000"/>
          </a:xfrm>
        </p:spPr>
        <p:txBody>
          <a:bodyPr>
            <a:normAutofit/>
          </a:bodyPr>
          <a:lstStyle>
            <a:lvl1pPr>
              <a:defRPr sz="7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Lateral Thinking</a:t>
            </a:r>
            <a:endParaRPr lang="en-US" dirty="0"/>
          </a:p>
        </p:txBody>
      </p:sp>
      <p:sp>
        <p:nvSpPr>
          <p:cNvPr id="192" name="Ability to view the topic or problem in a new and unusual light.…"/>
          <p:cNvSpPr txBox="1">
            <a:spLocks noGrp="1"/>
          </p:cNvSpPr>
          <p:nvPr>
            <p:ph type="body" sz="half" idx="1"/>
          </p:nvPr>
        </p:nvSpPr>
        <p:spPr>
          <a:xfrm>
            <a:off x="2056037" y="4191001"/>
            <a:ext cx="11431363" cy="4038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  <a:sym typeface="Times New Roman"/>
              </a:rPr>
              <a:t>Ability to view the topic or problem in a new and unusual light.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  <a:sym typeface="Times New Roman"/>
              </a:rPr>
              <a:t>Creativity to bring a fresh string of thoughts.</a:t>
            </a:r>
          </a:p>
        </p:txBody>
      </p:sp>
      <p:pic>
        <p:nvPicPr>
          <p:cNvPr id="193" name="2913F8AF-1403-462A-BDED-BA5D2D3882C3-L0-001.jpeg" descr="2913F8AF-1403-462A-BDED-BA5D2D3882C3-L0-001.jpeg"/>
          <p:cNvPicPr>
            <a:picLocks noChangeAspect="1"/>
          </p:cNvPicPr>
          <p:nvPr/>
        </p:nvPicPr>
        <p:blipFill>
          <a:blip r:embed="rId2" cstate="print">
            <a:extLst/>
          </a:blip>
          <a:srcRect t="780" b="780"/>
          <a:stretch>
            <a:fillRect/>
          </a:stretch>
        </p:blipFill>
        <p:spPr>
          <a:xfrm>
            <a:off x="14173200" y="4038599"/>
            <a:ext cx="5257800" cy="46482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 advTm="101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-36" normalizeH="0" baseline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8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-36" normalizeH="0" baseline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8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1523</Words>
  <Application>Microsoft Office PowerPoint</Application>
  <PresentationFormat>Custom</PresentationFormat>
  <Paragraphs>285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29_Lookbook</vt:lpstr>
      <vt:lpstr>B.Tech. II Year  (BELH 1004)  English For Professional Purposes II  Group Discussion</vt:lpstr>
      <vt:lpstr>Slide 2</vt:lpstr>
      <vt:lpstr>Slide 3</vt:lpstr>
      <vt:lpstr>          Group Discussion: Purposes  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Group Discussion- Process</vt:lpstr>
      <vt:lpstr>Pre-session</vt:lpstr>
      <vt:lpstr>During Session 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Idea Generation Technique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</dc:title>
  <dc:creator>DELL</dc:creator>
  <cp:lastModifiedBy>jaya sharma</cp:lastModifiedBy>
  <cp:revision>73</cp:revision>
  <dcterms:modified xsi:type="dcterms:W3CDTF">2024-01-09T02:44:57Z</dcterms:modified>
</cp:coreProperties>
</file>