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98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622346"/>
            <a:ext cx="7477601" cy="2874645"/>
          </a:xfrm>
          <a:prstGeom prst="rect">
            <a:avLst/>
          </a:prstGeom>
          <a:noFill/>
          <a:ln/>
        </p:spPr>
        <p:txBody>
          <a:bodyPr wrap="square" rtlCol="0" anchor="t"/>
          <a:lstStyle/>
          <a:p>
            <a:pPr marL="0" indent="0">
              <a:lnSpc>
                <a:spcPts val="7545"/>
              </a:lnSpc>
              <a:buNone/>
            </a:pPr>
            <a:r>
              <a:rPr lang="en-US" sz="6036" dirty="0">
                <a:solidFill>
                  <a:srgbClr val="272D45"/>
                </a:solidFill>
                <a:latin typeface="Kanit" pitchFamily="34" charset="0"/>
                <a:ea typeface="Kanit" pitchFamily="34" charset="-122"/>
                <a:cs typeface="Kanit" pitchFamily="34" charset="-120"/>
              </a:rPr>
              <a:t>Introduction to Environmental Disasters</a:t>
            </a:r>
            <a:endParaRPr lang="en-US" sz="6036" dirty="0"/>
          </a:p>
        </p:txBody>
      </p:sp>
      <p:sp>
        <p:nvSpPr>
          <p:cNvPr id="6" name="Text 3"/>
          <p:cNvSpPr/>
          <p:nvPr/>
        </p:nvSpPr>
        <p:spPr>
          <a:xfrm>
            <a:off x="6319599" y="4830247"/>
            <a:ext cx="7477601" cy="1777008"/>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Environmental disasters are catastrophic events that can have severe impacts on the natural environment, ecosystems, and human populations. These disasters can be triggered by natural phenomena or human activities, and understanding their causes and effects is crucial for effective disaster preparedness and response.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83663"/>
            <a:ext cx="8457486"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Causes of Environmental Disasters</a:t>
            </a:r>
            <a:endParaRPr lang="en-US" sz="4374" dirty="0"/>
          </a:p>
        </p:txBody>
      </p:sp>
      <p:sp>
        <p:nvSpPr>
          <p:cNvPr id="5" name="Text 3"/>
          <p:cNvSpPr/>
          <p:nvPr/>
        </p:nvSpPr>
        <p:spPr>
          <a:xfrm>
            <a:off x="2037993" y="2933462"/>
            <a:ext cx="2777490" cy="347186"/>
          </a:xfrm>
          <a:prstGeom prst="rect">
            <a:avLst/>
          </a:prstGeom>
          <a:noFill/>
          <a:ln/>
        </p:spPr>
        <p:txBody>
          <a:bodyPr wrap="none" rtlCol="0" anchor="t"/>
          <a:lstStyle/>
          <a:p>
            <a:pPr marL="0" indent="0">
              <a:lnSpc>
                <a:spcPts val="2734"/>
              </a:lnSpc>
              <a:buNone/>
            </a:pPr>
            <a:r>
              <a:rPr lang="en-US" sz="2187" dirty="0">
                <a:solidFill>
                  <a:srgbClr val="272D45"/>
                </a:solidFill>
                <a:latin typeface="Kanit" pitchFamily="34" charset="0"/>
                <a:ea typeface="Kanit" pitchFamily="34" charset="-122"/>
                <a:cs typeface="Kanit" pitchFamily="34" charset="-120"/>
              </a:rPr>
              <a:t>Natural Causes</a:t>
            </a:r>
            <a:endParaRPr lang="en-US" sz="2187" dirty="0"/>
          </a:p>
        </p:txBody>
      </p:sp>
      <p:sp>
        <p:nvSpPr>
          <p:cNvPr id="6" name="Text 4"/>
          <p:cNvSpPr/>
          <p:nvPr/>
        </p:nvSpPr>
        <p:spPr>
          <a:xfrm>
            <a:off x="2037993" y="3502819"/>
            <a:ext cx="3156347" cy="2487811"/>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Natural events such as earthquakes, volcanoes, floods, and hurricanes can lead to environmental disasters that disrupt ecosystems and human settlements.</a:t>
            </a:r>
            <a:endParaRPr lang="en-US" sz="1750" dirty="0"/>
          </a:p>
        </p:txBody>
      </p:sp>
      <p:sp>
        <p:nvSpPr>
          <p:cNvPr id="7" name="Text 5"/>
          <p:cNvSpPr/>
          <p:nvPr/>
        </p:nvSpPr>
        <p:spPr>
          <a:xfrm>
            <a:off x="5743932" y="2933462"/>
            <a:ext cx="2914293" cy="347186"/>
          </a:xfrm>
          <a:prstGeom prst="rect">
            <a:avLst/>
          </a:prstGeom>
          <a:noFill/>
          <a:ln/>
        </p:spPr>
        <p:txBody>
          <a:bodyPr wrap="none" rtlCol="0" anchor="t"/>
          <a:lstStyle/>
          <a:p>
            <a:pPr marL="0" indent="0">
              <a:lnSpc>
                <a:spcPts val="2734"/>
              </a:lnSpc>
              <a:buNone/>
            </a:pPr>
            <a:r>
              <a:rPr lang="en-US" sz="2187" dirty="0">
                <a:solidFill>
                  <a:srgbClr val="272D45"/>
                </a:solidFill>
                <a:latin typeface="Kanit" pitchFamily="34" charset="0"/>
                <a:ea typeface="Kanit" pitchFamily="34" charset="-122"/>
                <a:cs typeface="Kanit" pitchFamily="34" charset="-120"/>
              </a:rPr>
              <a:t>Human-Induced Causes</a:t>
            </a:r>
            <a:endParaRPr lang="en-US" sz="2187" dirty="0"/>
          </a:p>
        </p:txBody>
      </p:sp>
      <p:sp>
        <p:nvSpPr>
          <p:cNvPr id="8" name="Text 6"/>
          <p:cNvSpPr/>
          <p:nvPr/>
        </p:nvSpPr>
        <p:spPr>
          <a:xfrm>
            <a:off x="5743932" y="3502819"/>
            <a:ext cx="3156347" cy="2487811"/>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Human activities like pollution, deforestation, and industrial accidents can also trigger environmental disasters that have long-lasting consequences for the planet.</a:t>
            </a:r>
            <a:endParaRPr lang="en-US" sz="1750" dirty="0"/>
          </a:p>
        </p:txBody>
      </p:sp>
      <p:sp>
        <p:nvSpPr>
          <p:cNvPr id="9" name="Text 7"/>
          <p:cNvSpPr/>
          <p:nvPr/>
        </p:nvSpPr>
        <p:spPr>
          <a:xfrm>
            <a:off x="9449872" y="2933462"/>
            <a:ext cx="2777490" cy="347186"/>
          </a:xfrm>
          <a:prstGeom prst="rect">
            <a:avLst/>
          </a:prstGeom>
          <a:noFill/>
          <a:ln/>
        </p:spPr>
        <p:txBody>
          <a:bodyPr wrap="none" rtlCol="0" anchor="t"/>
          <a:lstStyle/>
          <a:p>
            <a:pPr marL="0" indent="0">
              <a:lnSpc>
                <a:spcPts val="2734"/>
              </a:lnSpc>
              <a:buNone/>
            </a:pPr>
            <a:r>
              <a:rPr lang="en-US" sz="2187" dirty="0">
                <a:solidFill>
                  <a:srgbClr val="272D45"/>
                </a:solidFill>
                <a:latin typeface="Kanit" pitchFamily="34" charset="0"/>
                <a:ea typeface="Kanit" pitchFamily="34" charset="-122"/>
                <a:cs typeface="Kanit" pitchFamily="34" charset="-120"/>
              </a:rPr>
              <a:t>Climate Change</a:t>
            </a:r>
            <a:endParaRPr lang="en-US" sz="2187" dirty="0"/>
          </a:p>
        </p:txBody>
      </p:sp>
      <p:sp>
        <p:nvSpPr>
          <p:cNvPr id="10" name="Text 8"/>
          <p:cNvSpPr/>
          <p:nvPr/>
        </p:nvSpPr>
        <p:spPr>
          <a:xfrm>
            <a:off x="9449872" y="3502819"/>
            <a:ext cx="3156347" cy="284321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The ongoing effects of climate change, including rising sea levels, extreme weather patterns, and ecosystem disruption, are increasing the frequency and severity of environmental disasters.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659261"/>
          </a:xfrm>
          <a:prstGeom prst="rect">
            <a:avLst/>
          </a:prstGeom>
        </p:spPr>
      </p:pic>
      <p:sp>
        <p:nvSpPr>
          <p:cNvPr id="5" name="Text 2"/>
          <p:cNvSpPr/>
          <p:nvPr/>
        </p:nvSpPr>
        <p:spPr>
          <a:xfrm>
            <a:off x="2262545" y="3245168"/>
            <a:ext cx="7807523" cy="664726"/>
          </a:xfrm>
          <a:prstGeom prst="rect">
            <a:avLst/>
          </a:prstGeom>
          <a:noFill/>
          <a:ln/>
        </p:spPr>
        <p:txBody>
          <a:bodyPr wrap="none" rtlCol="0" anchor="t"/>
          <a:lstStyle/>
          <a:p>
            <a:pPr marL="0" indent="0">
              <a:lnSpc>
                <a:spcPts val="5235"/>
              </a:lnSpc>
              <a:buNone/>
            </a:pPr>
            <a:r>
              <a:rPr lang="en-US" sz="4188" dirty="0">
                <a:solidFill>
                  <a:srgbClr val="272D45"/>
                </a:solidFill>
                <a:latin typeface="Kanit" pitchFamily="34" charset="0"/>
                <a:ea typeface="Kanit" pitchFamily="34" charset="-122"/>
                <a:cs typeface="Kanit" pitchFamily="34" charset="-120"/>
              </a:rPr>
              <a:t>Types of Environmental Disasters</a:t>
            </a:r>
            <a:endParaRPr lang="en-US" sz="4188" dirty="0"/>
          </a:p>
        </p:txBody>
      </p:sp>
      <p:sp>
        <p:nvSpPr>
          <p:cNvPr id="6" name="Shape 3"/>
          <p:cNvSpPr/>
          <p:nvPr/>
        </p:nvSpPr>
        <p:spPr>
          <a:xfrm>
            <a:off x="2262545" y="4395192"/>
            <a:ext cx="478631" cy="478631"/>
          </a:xfrm>
          <a:prstGeom prst="roundRect">
            <a:avLst>
              <a:gd name="adj" fmla="val 20002"/>
            </a:avLst>
          </a:prstGeom>
          <a:solidFill>
            <a:srgbClr val="DFECE9"/>
          </a:solidFill>
          <a:ln w="7620">
            <a:solidFill>
              <a:srgbClr val="C5D2CF"/>
            </a:solidFill>
            <a:prstDash val="solid"/>
          </a:ln>
        </p:spPr>
      </p:sp>
      <p:sp>
        <p:nvSpPr>
          <p:cNvPr id="7" name="Text 4"/>
          <p:cNvSpPr/>
          <p:nvPr/>
        </p:nvSpPr>
        <p:spPr>
          <a:xfrm>
            <a:off x="2453283" y="4435078"/>
            <a:ext cx="97036" cy="398859"/>
          </a:xfrm>
          <a:prstGeom prst="rect">
            <a:avLst/>
          </a:prstGeom>
          <a:noFill/>
          <a:ln/>
        </p:spPr>
        <p:txBody>
          <a:bodyPr wrap="none" rtlCol="0" anchor="t"/>
          <a:lstStyle/>
          <a:p>
            <a:pPr marL="0" indent="0" algn="ctr">
              <a:lnSpc>
                <a:spcPts val="3141"/>
              </a:lnSpc>
              <a:buNone/>
            </a:pPr>
            <a:r>
              <a:rPr lang="en-US" sz="2513" dirty="0">
                <a:solidFill>
                  <a:srgbClr val="2C3249"/>
                </a:solidFill>
                <a:latin typeface="Kanit" pitchFamily="34" charset="0"/>
                <a:ea typeface="Kanit" pitchFamily="34" charset="-122"/>
                <a:cs typeface="Kanit" pitchFamily="34" charset="-120"/>
              </a:rPr>
              <a:t>1</a:t>
            </a:r>
            <a:endParaRPr lang="en-US" sz="2513" dirty="0"/>
          </a:p>
        </p:txBody>
      </p:sp>
      <p:sp>
        <p:nvSpPr>
          <p:cNvPr id="8" name="Text 5"/>
          <p:cNvSpPr/>
          <p:nvPr/>
        </p:nvSpPr>
        <p:spPr>
          <a:xfrm>
            <a:off x="2953822" y="4468297"/>
            <a:ext cx="2535436" cy="332423"/>
          </a:xfrm>
          <a:prstGeom prst="rect">
            <a:avLst/>
          </a:prstGeom>
          <a:noFill/>
          <a:ln/>
        </p:spPr>
        <p:txBody>
          <a:bodyPr wrap="none" rtlCol="0" anchor="t"/>
          <a:lstStyle/>
          <a:p>
            <a:pPr marL="0" indent="0">
              <a:lnSpc>
                <a:spcPts val="2617"/>
              </a:lnSpc>
              <a:buNone/>
            </a:pPr>
            <a:r>
              <a:rPr lang="en-US" sz="2094" dirty="0">
                <a:solidFill>
                  <a:srgbClr val="2C3249"/>
                </a:solidFill>
                <a:latin typeface="Kanit" pitchFamily="34" charset="0"/>
                <a:ea typeface="Kanit" pitchFamily="34" charset="-122"/>
                <a:cs typeface="Kanit" pitchFamily="34" charset="-120"/>
              </a:rPr>
              <a:t>Natural Disasters</a:t>
            </a:r>
            <a:endParaRPr lang="en-US" sz="2094" dirty="0"/>
          </a:p>
        </p:txBody>
      </p:sp>
      <p:sp>
        <p:nvSpPr>
          <p:cNvPr id="9" name="Text 6"/>
          <p:cNvSpPr/>
          <p:nvPr/>
        </p:nvSpPr>
        <p:spPr>
          <a:xfrm>
            <a:off x="2953822" y="4928354"/>
            <a:ext cx="2535436" cy="2382798"/>
          </a:xfrm>
          <a:prstGeom prst="rect">
            <a:avLst/>
          </a:prstGeom>
          <a:noFill/>
          <a:ln/>
        </p:spPr>
        <p:txBody>
          <a:bodyPr wrap="square" rtlCol="0" anchor="t"/>
          <a:lstStyle/>
          <a:p>
            <a:pPr marL="0" indent="0">
              <a:lnSpc>
                <a:spcPts val="2680"/>
              </a:lnSpc>
              <a:buNone/>
            </a:pPr>
            <a:r>
              <a:rPr lang="en-US" sz="1675" dirty="0">
                <a:solidFill>
                  <a:srgbClr val="2C3249"/>
                </a:solidFill>
                <a:latin typeface="Martel Sans" pitchFamily="34" charset="0"/>
                <a:ea typeface="Martel Sans" pitchFamily="34" charset="-122"/>
                <a:cs typeface="Martel Sans" pitchFamily="34" charset="-120"/>
              </a:rPr>
              <a:t>Earthquakes, volcanic eruptions, wildfires, floods, and hurricanes can have devastating impacts on the environment and human populations.</a:t>
            </a:r>
            <a:endParaRPr lang="en-US" sz="1675" dirty="0"/>
          </a:p>
        </p:txBody>
      </p:sp>
      <p:sp>
        <p:nvSpPr>
          <p:cNvPr id="10" name="Shape 7"/>
          <p:cNvSpPr/>
          <p:nvPr/>
        </p:nvSpPr>
        <p:spPr>
          <a:xfrm>
            <a:off x="5701903" y="4395192"/>
            <a:ext cx="478631" cy="478631"/>
          </a:xfrm>
          <a:prstGeom prst="roundRect">
            <a:avLst>
              <a:gd name="adj" fmla="val 20002"/>
            </a:avLst>
          </a:prstGeom>
          <a:solidFill>
            <a:srgbClr val="DFECE9"/>
          </a:solidFill>
          <a:ln w="7620">
            <a:solidFill>
              <a:srgbClr val="C5D2CF"/>
            </a:solidFill>
            <a:prstDash val="solid"/>
          </a:ln>
        </p:spPr>
      </p:sp>
      <p:sp>
        <p:nvSpPr>
          <p:cNvPr id="11" name="Text 8"/>
          <p:cNvSpPr/>
          <p:nvPr/>
        </p:nvSpPr>
        <p:spPr>
          <a:xfrm>
            <a:off x="5860494" y="4435078"/>
            <a:ext cx="161449" cy="398859"/>
          </a:xfrm>
          <a:prstGeom prst="rect">
            <a:avLst/>
          </a:prstGeom>
          <a:noFill/>
          <a:ln/>
        </p:spPr>
        <p:txBody>
          <a:bodyPr wrap="none" rtlCol="0" anchor="t"/>
          <a:lstStyle/>
          <a:p>
            <a:pPr marL="0" indent="0" algn="ctr">
              <a:lnSpc>
                <a:spcPts val="3141"/>
              </a:lnSpc>
              <a:buNone/>
            </a:pPr>
            <a:r>
              <a:rPr lang="en-US" sz="2513" dirty="0">
                <a:solidFill>
                  <a:srgbClr val="2C3249"/>
                </a:solidFill>
                <a:latin typeface="Kanit" pitchFamily="34" charset="0"/>
                <a:ea typeface="Kanit" pitchFamily="34" charset="-122"/>
                <a:cs typeface="Kanit" pitchFamily="34" charset="-120"/>
              </a:rPr>
              <a:t>2</a:t>
            </a:r>
            <a:endParaRPr lang="en-US" sz="2513" dirty="0"/>
          </a:p>
        </p:txBody>
      </p:sp>
      <p:sp>
        <p:nvSpPr>
          <p:cNvPr id="12" name="Text 9"/>
          <p:cNvSpPr/>
          <p:nvPr/>
        </p:nvSpPr>
        <p:spPr>
          <a:xfrm>
            <a:off x="6393180" y="4468297"/>
            <a:ext cx="2535436" cy="664845"/>
          </a:xfrm>
          <a:prstGeom prst="rect">
            <a:avLst/>
          </a:prstGeom>
          <a:noFill/>
          <a:ln/>
        </p:spPr>
        <p:txBody>
          <a:bodyPr wrap="square" rtlCol="0" anchor="t"/>
          <a:lstStyle/>
          <a:p>
            <a:pPr marL="0" indent="0">
              <a:lnSpc>
                <a:spcPts val="2617"/>
              </a:lnSpc>
              <a:buNone/>
            </a:pPr>
            <a:r>
              <a:rPr lang="en-US" sz="2094" dirty="0">
                <a:solidFill>
                  <a:srgbClr val="2C3249"/>
                </a:solidFill>
                <a:latin typeface="Kanit" pitchFamily="34" charset="0"/>
                <a:ea typeface="Kanit" pitchFamily="34" charset="-122"/>
                <a:cs typeface="Kanit" pitchFamily="34" charset="-120"/>
              </a:rPr>
              <a:t>Technological Disasters</a:t>
            </a:r>
            <a:endParaRPr lang="en-US" sz="2094" dirty="0"/>
          </a:p>
        </p:txBody>
      </p:sp>
      <p:sp>
        <p:nvSpPr>
          <p:cNvPr id="13" name="Text 10"/>
          <p:cNvSpPr/>
          <p:nvPr/>
        </p:nvSpPr>
        <p:spPr>
          <a:xfrm>
            <a:off x="6393180" y="5260777"/>
            <a:ext cx="2535436" cy="2382798"/>
          </a:xfrm>
          <a:prstGeom prst="rect">
            <a:avLst/>
          </a:prstGeom>
          <a:noFill/>
          <a:ln/>
        </p:spPr>
        <p:txBody>
          <a:bodyPr wrap="square" rtlCol="0" anchor="t"/>
          <a:lstStyle/>
          <a:p>
            <a:pPr marL="0" indent="0">
              <a:lnSpc>
                <a:spcPts val="2680"/>
              </a:lnSpc>
              <a:buNone/>
            </a:pPr>
            <a:r>
              <a:rPr lang="en-US" sz="1675" dirty="0">
                <a:solidFill>
                  <a:srgbClr val="2C3249"/>
                </a:solidFill>
                <a:latin typeface="Martel Sans" pitchFamily="34" charset="0"/>
                <a:ea typeface="Martel Sans" pitchFamily="34" charset="-122"/>
                <a:cs typeface="Martel Sans" pitchFamily="34" charset="-120"/>
              </a:rPr>
              <a:t>Industrial accidents, oil spills, and nuclear disasters can release large amounts of pollutants and contaminants into the environment.</a:t>
            </a:r>
            <a:endParaRPr lang="en-US" sz="1675" dirty="0"/>
          </a:p>
        </p:txBody>
      </p:sp>
      <p:sp>
        <p:nvSpPr>
          <p:cNvPr id="14" name="Shape 11"/>
          <p:cNvSpPr/>
          <p:nvPr/>
        </p:nvSpPr>
        <p:spPr>
          <a:xfrm>
            <a:off x="9141262" y="4395192"/>
            <a:ext cx="478631" cy="478631"/>
          </a:xfrm>
          <a:prstGeom prst="roundRect">
            <a:avLst>
              <a:gd name="adj" fmla="val 20002"/>
            </a:avLst>
          </a:prstGeom>
          <a:solidFill>
            <a:srgbClr val="DFECE9"/>
          </a:solidFill>
          <a:ln w="7620">
            <a:solidFill>
              <a:srgbClr val="C5D2CF"/>
            </a:solidFill>
            <a:prstDash val="solid"/>
          </a:ln>
        </p:spPr>
      </p:sp>
      <p:sp>
        <p:nvSpPr>
          <p:cNvPr id="15" name="Text 12"/>
          <p:cNvSpPr/>
          <p:nvPr/>
        </p:nvSpPr>
        <p:spPr>
          <a:xfrm>
            <a:off x="9298543" y="4435078"/>
            <a:ext cx="164068" cy="398859"/>
          </a:xfrm>
          <a:prstGeom prst="rect">
            <a:avLst/>
          </a:prstGeom>
          <a:noFill/>
          <a:ln/>
        </p:spPr>
        <p:txBody>
          <a:bodyPr wrap="none" rtlCol="0" anchor="t"/>
          <a:lstStyle/>
          <a:p>
            <a:pPr marL="0" indent="0" algn="ctr">
              <a:lnSpc>
                <a:spcPts val="3141"/>
              </a:lnSpc>
              <a:buNone/>
            </a:pPr>
            <a:r>
              <a:rPr lang="en-US" sz="2513" dirty="0">
                <a:solidFill>
                  <a:srgbClr val="2C3249"/>
                </a:solidFill>
                <a:latin typeface="Kanit" pitchFamily="34" charset="0"/>
                <a:ea typeface="Kanit" pitchFamily="34" charset="-122"/>
                <a:cs typeface="Kanit" pitchFamily="34" charset="-120"/>
              </a:rPr>
              <a:t>3</a:t>
            </a:r>
            <a:endParaRPr lang="en-US" sz="2513" dirty="0"/>
          </a:p>
        </p:txBody>
      </p:sp>
      <p:sp>
        <p:nvSpPr>
          <p:cNvPr id="16" name="Text 13"/>
          <p:cNvSpPr/>
          <p:nvPr/>
        </p:nvSpPr>
        <p:spPr>
          <a:xfrm>
            <a:off x="9832538" y="4468297"/>
            <a:ext cx="2535436" cy="332423"/>
          </a:xfrm>
          <a:prstGeom prst="rect">
            <a:avLst/>
          </a:prstGeom>
          <a:noFill/>
          <a:ln/>
        </p:spPr>
        <p:txBody>
          <a:bodyPr wrap="none" rtlCol="0" anchor="t"/>
          <a:lstStyle/>
          <a:p>
            <a:pPr marL="0" indent="0">
              <a:lnSpc>
                <a:spcPts val="2617"/>
              </a:lnSpc>
              <a:buNone/>
            </a:pPr>
            <a:r>
              <a:rPr lang="en-US" sz="2094" dirty="0">
                <a:solidFill>
                  <a:srgbClr val="2C3249"/>
                </a:solidFill>
                <a:latin typeface="Kanit" pitchFamily="34" charset="0"/>
                <a:ea typeface="Kanit" pitchFamily="34" charset="-122"/>
                <a:cs typeface="Kanit" pitchFamily="34" charset="-120"/>
              </a:rPr>
              <a:t>Biological Disasters</a:t>
            </a:r>
            <a:endParaRPr lang="en-US" sz="2094" dirty="0"/>
          </a:p>
        </p:txBody>
      </p:sp>
      <p:sp>
        <p:nvSpPr>
          <p:cNvPr id="17" name="Text 14"/>
          <p:cNvSpPr/>
          <p:nvPr/>
        </p:nvSpPr>
        <p:spPr>
          <a:xfrm>
            <a:off x="9832538" y="4928354"/>
            <a:ext cx="2535436" cy="1701998"/>
          </a:xfrm>
          <a:prstGeom prst="rect">
            <a:avLst/>
          </a:prstGeom>
          <a:noFill/>
          <a:ln/>
        </p:spPr>
        <p:txBody>
          <a:bodyPr wrap="square" rtlCol="0" anchor="t"/>
          <a:lstStyle/>
          <a:p>
            <a:pPr marL="0" indent="0">
              <a:lnSpc>
                <a:spcPts val="2680"/>
              </a:lnSpc>
              <a:buNone/>
            </a:pPr>
            <a:r>
              <a:rPr lang="en-US" sz="1675" dirty="0">
                <a:solidFill>
                  <a:srgbClr val="2C3249"/>
                </a:solidFill>
                <a:latin typeface="Martel Sans" pitchFamily="34" charset="0"/>
                <a:ea typeface="Martel Sans" pitchFamily="34" charset="-122"/>
                <a:cs typeface="Martel Sans" pitchFamily="34" charset="-120"/>
              </a:rPr>
              <a:t>Pandemics, invasive species, and outbreaks of disease can disrupt ecosystems and threaten biodiversity.</a:t>
            </a:r>
            <a:endParaRPr lang="en-US" sz="167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747713"/>
            <a:ext cx="8639175"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Impacts of Environmental Disasters</a:t>
            </a:r>
            <a:endParaRPr lang="en-US" sz="4374" dirty="0"/>
          </a:p>
        </p:txBody>
      </p:sp>
      <p:sp>
        <p:nvSpPr>
          <p:cNvPr id="6" name="Shape 3"/>
          <p:cNvSpPr/>
          <p:nvPr/>
        </p:nvSpPr>
        <p:spPr>
          <a:xfrm>
            <a:off x="4801910" y="1775341"/>
            <a:ext cx="44410" cy="5706427"/>
          </a:xfrm>
          <a:prstGeom prst="roundRect">
            <a:avLst>
              <a:gd name="adj" fmla="val 225151"/>
            </a:avLst>
          </a:prstGeom>
          <a:solidFill>
            <a:srgbClr val="C5D2CF"/>
          </a:solidFill>
          <a:ln/>
        </p:spPr>
      </p:sp>
      <p:sp>
        <p:nvSpPr>
          <p:cNvPr id="7" name="Shape 4"/>
          <p:cNvSpPr/>
          <p:nvPr/>
        </p:nvSpPr>
        <p:spPr>
          <a:xfrm>
            <a:off x="5074027" y="2176641"/>
            <a:ext cx="777597" cy="44410"/>
          </a:xfrm>
          <a:prstGeom prst="roundRect">
            <a:avLst>
              <a:gd name="adj" fmla="val 225151"/>
            </a:avLst>
          </a:prstGeom>
          <a:solidFill>
            <a:srgbClr val="C5D2CF"/>
          </a:solidFill>
          <a:ln/>
        </p:spPr>
      </p:sp>
      <p:sp>
        <p:nvSpPr>
          <p:cNvPr id="8" name="Shape 5"/>
          <p:cNvSpPr/>
          <p:nvPr/>
        </p:nvSpPr>
        <p:spPr>
          <a:xfrm>
            <a:off x="4574084" y="1948934"/>
            <a:ext cx="499943" cy="499943"/>
          </a:xfrm>
          <a:prstGeom prst="roundRect">
            <a:avLst>
              <a:gd name="adj" fmla="val 20000"/>
            </a:avLst>
          </a:prstGeom>
          <a:solidFill>
            <a:srgbClr val="DFECE9"/>
          </a:solidFill>
          <a:ln w="7620">
            <a:solidFill>
              <a:srgbClr val="C5D2CF"/>
            </a:solidFill>
            <a:prstDash val="solid"/>
          </a:ln>
        </p:spPr>
      </p:sp>
      <p:sp>
        <p:nvSpPr>
          <p:cNvPr id="9" name="Text 6"/>
          <p:cNvSpPr/>
          <p:nvPr/>
        </p:nvSpPr>
        <p:spPr>
          <a:xfrm>
            <a:off x="4773394" y="1990606"/>
            <a:ext cx="10132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10" name="Text 7"/>
          <p:cNvSpPr/>
          <p:nvPr/>
        </p:nvSpPr>
        <p:spPr>
          <a:xfrm>
            <a:off x="6046113" y="1997512"/>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Ecological Impacts</a:t>
            </a:r>
            <a:endParaRPr lang="en-US" sz="2187" dirty="0"/>
          </a:p>
        </p:txBody>
      </p:sp>
      <p:sp>
        <p:nvSpPr>
          <p:cNvPr id="11" name="Text 8"/>
          <p:cNvSpPr/>
          <p:nvPr/>
        </p:nvSpPr>
        <p:spPr>
          <a:xfrm>
            <a:off x="6046113" y="2477929"/>
            <a:ext cx="7751088" cy="710803"/>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Environmental disasters can lead to habitat destruction, species extinction, and the disruption of fragile ecosystems.</a:t>
            </a:r>
            <a:endParaRPr lang="en-US" sz="1750" dirty="0"/>
          </a:p>
        </p:txBody>
      </p:sp>
      <p:sp>
        <p:nvSpPr>
          <p:cNvPr id="12" name="Shape 9"/>
          <p:cNvSpPr/>
          <p:nvPr/>
        </p:nvSpPr>
        <p:spPr>
          <a:xfrm>
            <a:off x="5074027" y="4034373"/>
            <a:ext cx="777597" cy="44410"/>
          </a:xfrm>
          <a:prstGeom prst="roundRect">
            <a:avLst>
              <a:gd name="adj" fmla="val 225151"/>
            </a:avLst>
          </a:prstGeom>
          <a:solidFill>
            <a:srgbClr val="C5D2CF"/>
          </a:solidFill>
          <a:ln/>
        </p:spPr>
      </p:sp>
      <p:sp>
        <p:nvSpPr>
          <p:cNvPr id="13" name="Shape 10"/>
          <p:cNvSpPr/>
          <p:nvPr/>
        </p:nvSpPr>
        <p:spPr>
          <a:xfrm>
            <a:off x="4574084" y="3806666"/>
            <a:ext cx="499943" cy="499943"/>
          </a:xfrm>
          <a:prstGeom prst="roundRect">
            <a:avLst>
              <a:gd name="adj" fmla="val 20000"/>
            </a:avLst>
          </a:prstGeom>
          <a:solidFill>
            <a:srgbClr val="DFECE9"/>
          </a:solidFill>
          <a:ln w="7620">
            <a:solidFill>
              <a:srgbClr val="C5D2CF"/>
            </a:solidFill>
            <a:prstDash val="solid"/>
          </a:ln>
        </p:spPr>
      </p:sp>
      <p:sp>
        <p:nvSpPr>
          <p:cNvPr id="14" name="Text 11"/>
          <p:cNvSpPr/>
          <p:nvPr/>
        </p:nvSpPr>
        <p:spPr>
          <a:xfrm>
            <a:off x="4739700" y="3848338"/>
            <a:ext cx="16871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5" name="Text 12"/>
          <p:cNvSpPr/>
          <p:nvPr/>
        </p:nvSpPr>
        <p:spPr>
          <a:xfrm>
            <a:off x="6046113" y="3855244"/>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Economic Impacts</a:t>
            </a:r>
            <a:endParaRPr lang="en-US" sz="2187" dirty="0"/>
          </a:p>
        </p:txBody>
      </p:sp>
      <p:sp>
        <p:nvSpPr>
          <p:cNvPr id="16" name="Text 13"/>
          <p:cNvSpPr/>
          <p:nvPr/>
        </p:nvSpPr>
        <p:spPr>
          <a:xfrm>
            <a:off x="6046113" y="4335661"/>
            <a:ext cx="7751088" cy="1066205"/>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These disasters can cause significant economic losses through damage to infrastructure, disruption of supply chains, and the cost of recovery efforts.</a:t>
            </a:r>
            <a:endParaRPr lang="en-US" sz="1750" dirty="0"/>
          </a:p>
        </p:txBody>
      </p:sp>
      <p:sp>
        <p:nvSpPr>
          <p:cNvPr id="17" name="Shape 14"/>
          <p:cNvSpPr/>
          <p:nvPr/>
        </p:nvSpPr>
        <p:spPr>
          <a:xfrm>
            <a:off x="5074027" y="6247507"/>
            <a:ext cx="777597" cy="44410"/>
          </a:xfrm>
          <a:prstGeom prst="roundRect">
            <a:avLst>
              <a:gd name="adj" fmla="val 225151"/>
            </a:avLst>
          </a:prstGeom>
          <a:solidFill>
            <a:srgbClr val="C5D2CF"/>
          </a:solidFill>
          <a:ln/>
        </p:spPr>
      </p:sp>
      <p:sp>
        <p:nvSpPr>
          <p:cNvPr id="18" name="Shape 15"/>
          <p:cNvSpPr/>
          <p:nvPr/>
        </p:nvSpPr>
        <p:spPr>
          <a:xfrm>
            <a:off x="4574084" y="6019800"/>
            <a:ext cx="499943" cy="499943"/>
          </a:xfrm>
          <a:prstGeom prst="roundRect">
            <a:avLst>
              <a:gd name="adj" fmla="val 20000"/>
            </a:avLst>
          </a:prstGeom>
          <a:solidFill>
            <a:srgbClr val="DFECE9"/>
          </a:solidFill>
          <a:ln w="7620">
            <a:solidFill>
              <a:srgbClr val="C5D2CF"/>
            </a:solidFill>
            <a:prstDash val="solid"/>
          </a:ln>
        </p:spPr>
      </p:sp>
      <p:sp>
        <p:nvSpPr>
          <p:cNvPr id="19" name="Text 16"/>
          <p:cNvSpPr/>
          <p:nvPr/>
        </p:nvSpPr>
        <p:spPr>
          <a:xfrm>
            <a:off x="4738390" y="6061472"/>
            <a:ext cx="171331"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3</a:t>
            </a:r>
            <a:endParaRPr lang="en-US" sz="2624" dirty="0"/>
          </a:p>
        </p:txBody>
      </p:sp>
      <p:sp>
        <p:nvSpPr>
          <p:cNvPr id="20" name="Text 17"/>
          <p:cNvSpPr/>
          <p:nvPr/>
        </p:nvSpPr>
        <p:spPr>
          <a:xfrm>
            <a:off x="6046113" y="6068378"/>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Social Impacts</a:t>
            </a:r>
            <a:endParaRPr lang="en-US" sz="2187" dirty="0"/>
          </a:p>
        </p:txBody>
      </p:sp>
      <p:sp>
        <p:nvSpPr>
          <p:cNvPr id="21" name="Text 18"/>
          <p:cNvSpPr/>
          <p:nvPr/>
        </p:nvSpPr>
        <p:spPr>
          <a:xfrm>
            <a:off x="6046113" y="6548795"/>
            <a:ext cx="7751088" cy="710803"/>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Environmental disasters can displace populations, disrupt livelihoods, and exacerbate existing social inequalities and vulnerabilities.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340525"/>
            <a:ext cx="10554414" cy="1388745"/>
          </a:xfrm>
          <a:prstGeom prst="rect">
            <a:avLst/>
          </a:prstGeom>
          <a:noFill/>
          <a:ln/>
        </p:spPr>
        <p:txBody>
          <a:bodyPr wrap="squar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Case Studies of Major Environmental Disasters</a:t>
            </a:r>
            <a:endParaRPr lang="en-US" sz="4374" dirty="0"/>
          </a:p>
        </p:txBody>
      </p:sp>
      <p:sp>
        <p:nvSpPr>
          <p:cNvPr id="5" name="Text 3"/>
          <p:cNvSpPr/>
          <p:nvPr/>
        </p:nvSpPr>
        <p:spPr>
          <a:xfrm>
            <a:off x="2037993" y="3284696"/>
            <a:ext cx="3156347" cy="694373"/>
          </a:xfrm>
          <a:prstGeom prst="rect">
            <a:avLst/>
          </a:prstGeom>
          <a:noFill/>
          <a:ln/>
        </p:spPr>
        <p:txBody>
          <a:bodyPr wrap="square" rtlCol="0" anchor="t"/>
          <a:lstStyle/>
          <a:p>
            <a:pPr marL="0" indent="0">
              <a:lnSpc>
                <a:spcPts val="2734"/>
              </a:lnSpc>
              <a:buNone/>
            </a:pPr>
            <a:r>
              <a:rPr lang="en-US" sz="2187" dirty="0">
                <a:solidFill>
                  <a:srgbClr val="272D45"/>
                </a:solidFill>
                <a:latin typeface="Kanit" pitchFamily="34" charset="0"/>
                <a:ea typeface="Kanit" pitchFamily="34" charset="-122"/>
                <a:cs typeface="Kanit" pitchFamily="34" charset="-120"/>
              </a:rPr>
              <a:t>Chernobyl Nuclear Disaster</a:t>
            </a:r>
            <a:endParaRPr lang="en-US" sz="2187" dirty="0"/>
          </a:p>
        </p:txBody>
      </p:sp>
      <p:sp>
        <p:nvSpPr>
          <p:cNvPr id="6" name="Text 4"/>
          <p:cNvSpPr/>
          <p:nvPr/>
        </p:nvSpPr>
        <p:spPr>
          <a:xfrm>
            <a:off x="2037993" y="4201239"/>
            <a:ext cx="3156347" cy="2487811"/>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The 1986 explosion at the Chernobyl nuclear power plant in Ukraine released large amounts of radioactive material, leading to long-term environmental and health impacts.</a:t>
            </a:r>
            <a:endParaRPr lang="en-US" sz="1750" dirty="0"/>
          </a:p>
        </p:txBody>
      </p:sp>
      <p:sp>
        <p:nvSpPr>
          <p:cNvPr id="7" name="Text 5"/>
          <p:cNvSpPr/>
          <p:nvPr/>
        </p:nvSpPr>
        <p:spPr>
          <a:xfrm>
            <a:off x="5743932" y="3284696"/>
            <a:ext cx="3132534" cy="347186"/>
          </a:xfrm>
          <a:prstGeom prst="rect">
            <a:avLst/>
          </a:prstGeom>
          <a:noFill/>
          <a:ln/>
        </p:spPr>
        <p:txBody>
          <a:bodyPr wrap="none" rtlCol="0" anchor="t"/>
          <a:lstStyle/>
          <a:p>
            <a:pPr marL="0" indent="0">
              <a:lnSpc>
                <a:spcPts val="2734"/>
              </a:lnSpc>
              <a:buNone/>
            </a:pPr>
            <a:r>
              <a:rPr lang="en-US" sz="2187" dirty="0">
                <a:solidFill>
                  <a:srgbClr val="272D45"/>
                </a:solidFill>
                <a:latin typeface="Kanit" pitchFamily="34" charset="0"/>
                <a:ea typeface="Kanit" pitchFamily="34" charset="-122"/>
                <a:cs typeface="Kanit" pitchFamily="34" charset="-120"/>
              </a:rPr>
              <a:t>The Exxon Valdez Oil Spill</a:t>
            </a:r>
            <a:endParaRPr lang="en-US" sz="2187" dirty="0"/>
          </a:p>
        </p:txBody>
      </p:sp>
      <p:sp>
        <p:nvSpPr>
          <p:cNvPr id="8" name="Text 6"/>
          <p:cNvSpPr/>
          <p:nvPr/>
        </p:nvSpPr>
        <p:spPr>
          <a:xfrm>
            <a:off x="5743932" y="3854053"/>
            <a:ext cx="3156347" cy="1777008"/>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In 1989, the Exxon Valdez oil tanker ran aground in Alaska, spilling millions of gallons of crude oil and devastating the local marine ecosystem.</a:t>
            </a:r>
            <a:endParaRPr lang="en-US" sz="1750" dirty="0"/>
          </a:p>
        </p:txBody>
      </p:sp>
      <p:sp>
        <p:nvSpPr>
          <p:cNvPr id="9" name="Text 7"/>
          <p:cNvSpPr/>
          <p:nvPr/>
        </p:nvSpPr>
        <p:spPr>
          <a:xfrm>
            <a:off x="9449872" y="3284696"/>
            <a:ext cx="3156347" cy="694373"/>
          </a:xfrm>
          <a:prstGeom prst="rect">
            <a:avLst/>
          </a:prstGeom>
          <a:noFill/>
          <a:ln/>
        </p:spPr>
        <p:txBody>
          <a:bodyPr wrap="square" rtlCol="0" anchor="t"/>
          <a:lstStyle/>
          <a:p>
            <a:pPr marL="0" indent="0">
              <a:lnSpc>
                <a:spcPts val="2734"/>
              </a:lnSpc>
              <a:buNone/>
            </a:pPr>
            <a:r>
              <a:rPr lang="en-US" sz="2187" dirty="0">
                <a:solidFill>
                  <a:srgbClr val="272D45"/>
                </a:solidFill>
                <a:latin typeface="Kanit" pitchFamily="34" charset="0"/>
                <a:ea typeface="Kanit" pitchFamily="34" charset="-122"/>
                <a:cs typeface="Kanit" pitchFamily="34" charset="-120"/>
              </a:rPr>
              <a:t>The Deepwater Horizon Oil Spill</a:t>
            </a:r>
            <a:endParaRPr lang="en-US" sz="2187" dirty="0"/>
          </a:p>
        </p:txBody>
      </p:sp>
      <p:sp>
        <p:nvSpPr>
          <p:cNvPr id="10" name="Text 8"/>
          <p:cNvSpPr/>
          <p:nvPr/>
        </p:nvSpPr>
        <p:spPr>
          <a:xfrm>
            <a:off x="9449872" y="4201239"/>
            <a:ext cx="3156347" cy="2132409"/>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The 2010 explosion of the Deepwater Horizon oil rig in the Gulf of Mexico resulted in the largest marine oil spill in history, with severe environmental consequences.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250394"/>
            <a:ext cx="8960763"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Disaster Preparedness and Response</a:t>
            </a:r>
            <a:endParaRPr lang="en-US" sz="4374" dirty="0"/>
          </a:p>
        </p:txBody>
      </p:sp>
      <p:sp>
        <p:nvSpPr>
          <p:cNvPr id="5" name="Shape 3"/>
          <p:cNvSpPr/>
          <p:nvPr/>
        </p:nvSpPr>
        <p:spPr>
          <a:xfrm>
            <a:off x="2037993" y="2389108"/>
            <a:ext cx="5166122" cy="2006203"/>
          </a:xfrm>
          <a:prstGeom prst="roundRect">
            <a:avLst>
              <a:gd name="adj" fmla="val 4984"/>
            </a:avLst>
          </a:prstGeom>
          <a:solidFill>
            <a:srgbClr val="DFECE9"/>
          </a:solidFill>
          <a:ln w="7620">
            <a:solidFill>
              <a:srgbClr val="C5D2CF"/>
            </a:solidFill>
            <a:prstDash val="solid"/>
          </a:ln>
        </p:spPr>
      </p:sp>
      <p:sp>
        <p:nvSpPr>
          <p:cNvPr id="6" name="Text 4"/>
          <p:cNvSpPr/>
          <p:nvPr/>
        </p:nvSpPr>
        <p:spPr>
          <a:xfrm>
            <a:off x="2267783" y="2618899"/>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Early Warning Systems</a:t>
            </a:r>
            <a:endParaRPr lang="en-US" sz="2187" dirty="0"/>
          </a:p>
        </p:txBody>
      </p:sp>
      <p:sp>
        <p:nvSpPr>
          <p:cNvPr id="7" name="Text 5"/>
          <p:cNvSpPr/>
          <p:nvPr/>
        </p:nvSpPr>
        <p:spPr>
          <a:xfrm>
            <a:off x="2267783" y="3099316"/>
            <a:ext cx="4706541"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Developing effective early warning systems can help communities prepare for and respond to environmental disasters.</a:t>
            </a:r>
            <a:endParaRPr lang="en-US" sz="1750" dirty="0"/>
          </a:p>
        </p:txBody>
      </p:sp>
      <p:sp>
        <p:nvSpPr>
          <p:cNvPr id="8" name="Shape 6"/>
          <p:cNvSpPr/>
          <p:nvPr/>
        </p:nvSpPr>
        <p:spPr>
          <a:xfrm>
            <a:off x="7426285" y="2389108"/>
            <a:ext cx="5166122" cy="2006203"/>
          </a:xfrm>
          <a:prstGeom prst="roundRect">
            <a:avLst>
              <a:gd name="adj" fmla="val 4984"/>
            </a:avLst>
          </a:prstGeom>
          <a:solidFill>
            <a:srgbClr val="DFECE9"/>
          </a:solidFill>
          <a:ln w="7620">
            <a:solidFill>
              <a:srgbClr val="C5D2CF"/>
            </a:solidFill>
            <a:prstDash val="solid"/>
          </a:ln>
        </p:spPr>
      </p:sp>
      <p:sp>
        <p:nvSpPr>
          <p:cNvPr id="9" name="Text 7"/>
          <p:cNvSpPr/>
          <p:nvPr/>
        </p:nvSpPr>
        <p:spPr>
          <a:xfrm>
            <a:off x="7656076" y="2618899"/>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Emergency Planning</a:t>
            </a:r>
            <a:endParaRPr lang="en-US" sz="2187" dirty="0"/>
          </a:p>
        </p:txBody>
      </p:sp>
      <p:sp>
        <p:nvSpPr>
          <p:cNvPr id="10" name="Text 8"/>
          <p:cNvSpPr/>
          <p:nvPr/>
        </p:nvSpPr>
        <p:spPr>
          <a:xfrm>
            <a:off x="7656076" y="3099316"/>
            <a:ext cx="4706541"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Comprehensive emergency plans and regular drills are crucial for minimizing the impact of environmental disasters.</a:t>
            </a:r>
            <a:endParaRPr lang="en-US" sz="1750" dirty="0"/>
          </a:p>
        </p:txBody>
      </p:sp>
      <p:sp>
        <p:nvSpPr>
          <p:cNvPr id="11" name="Shape 9"/>
          <p:cNvSpPr/>
          <p:nvPr/>
        </p:nvSpPr>
        <p:spPr>
          <a:xfrm>
            <a:off x="2037993" y="4617482"/>
            <a:ext cx="5166122" cy="2361605"/>
          </a:xfrm>
          <a:prstGeom prst="roundRect">
            <a:avLst>
              <a:gd name="adj" fmla="val 4234"/>
            </a:avLst>
          </a:prstGeom>
          <a:solidFill>
            <a:srgbClr val="DFECE9"/>
          </a:solidFill>
          <a:ln w="7620">
            <a:solidFill>
              <a:srgbClr val="C5D2CF"/>
            </a:solidFill>
            <a:prstDash val="solid"/>
          </a:ln>
        </p:spPr>
      </p:sp>
      <p:sp>
        <p:nvSpPr>
          <p:cNvPr id="12" name="Text 10"/>
          <p:cNvSpPr/>
          <p:nvPr/>
        </p:nvSpPr>
        <p:spPr>
          <a:xfrm>
            <a:off x="2267783" y="4847273"/>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Community Resilience</a:t>
            </a:r>
            <a:endParaRPr lang="en-US" sz="2187" dirty="0"/>
          </a:p>
        </p:txBody>
      </p:sp>
      <p:sp>
        <p:nvSpPr>
          <p:cNvPr id="13" name="Text 11"/>
          <p:cNvSpPr/>
          <p:nvPr/>
        </p:nvSpPr>
        <p:spPr>
          <a:xfrm>
            <a:off x="2267783" y="5327690"/>
            <a:ext cx="4706541"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Empowering local communities to be self-reliant and adaptable can enhance their ability to withstand and recover from environmental disasters.</a:t>
            </a:r>
            <a:endParaRPr lang="en-US" sz="1750" dirty="0"/>
          </a:p>
        </p:txBody>
      </p:sp>
      <p:sp>
        <p:nvSpPr>
          <p:cNvPr id="14" name="Shape 12"/>
          <p:cNvSpPr/>
          <p:nvPr/>
        </p:nvSpPr>
        <p:spPr>
          <a:xfrm>
            <a:off x="7426285" y="4617482"/>
            <a:ext cx="5166122" cy="2361605"/>
          </a:xfrm>
          <a:prstGeom prst="roundRect">
            <a:avLst>
              <a:gd name="adj" fmla="val 4234"/>
            </a:avLst>
          </a:prstGeom>
          <a:solidFill>
            <a:srgbClr val="DFECE9"/>
          </a:solidFill>
          <a:ln w="7620">
            <a:solidFill>
              <a:srgbClr val="C5D2CF"/>
            </a:solidFill>
            <a:prstDash val="solid"/>
          </a:ln>
        </p:spPr>
      </p:sp>
      <p:sp>
        <p:nvSpPr>
          <p:cNvPr id="15" name="Text 13"/>
          <p:cNvSpPr/>
          <p:nvPr/>
        </p:nvSpPr>
        <p:spPr>
          <a:xfrm>
            <a:off x="7656076" y="4847273"/>
            <a:ext cx="3152299"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International Cooperation</a:t>
            </a:r>
            <a:endParaRPr lang="en-US" sz="2187" dirty="0"/>
          </a:p>
        </p:txBody>
      </p:sp>
      <p:sp>
        <p:nvSpPr>
          <p:cNvPr id="16" name="Text 14"/>
          <p:cNvSpPr/>
          <p:nvPr/>
        </p:nvSpPr>
        <p:spPr>
          <a:xfrm>
            <a:off x="7656076" y="5327690"/>
            <a:ext cx="4706541"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Coordinating disaster response efforts at the global level can improve the efficiency and effectiveness of disaster management.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30791"/>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72800" y="0"/>
            <a:ext cx="3657600" cy="8230791"/>
          </a:xfrm>
          <a:prstGeom prst="rect">
            <a:avLst/>
          </a:prstGeom>
        </p:spPr>
      </p:pic>
      <p:sp>
        <p:nvSpPr>
          <p:cNvPr id="5" name="Text 2"/>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dirty="0">
                <a:solidFill>
                  <a:srgbClr val="272D45"/>
                </a:solidFill>
                <a:latin typeface="Kanit" pitchFamily="34" charset="0"/>
                <a:ea typeface="Kanit" pitchFamily="34" charset="-122"/>
                <a:cs typeface="Kanit" pitchFamily="34" charset="-120"/>
              </a:rPr>
              <a:t>Environmental Regulations and Policies</a:t>
            </a:r>
            <a:endParaRPr lang="en-US" sz="4350" dirty="0"/>
          </a:p>
        </p:txBody>
      </p:sp>
      <p:pic>
        <p:nvPicPr>
          <p:cNvPr id="6" name="Image 1" descr="preencoded.png"/>
          <p:cNvPicPr>
            <a:picLocks noChangeAspect="1"/>
          </p:cNvPicPr>
          <p:nvPr/>
        </p:nvPicPr>
        <p:blipFill>
          <a:blip r:embed="rId4"/>
          <a:stretch>
            <a:fillRect/>
          </a:stretch>
        </p:blipFill>
        <p:spPr>
          <a:xfrm>
            <a:off x="828556" y="2320052"/>
            <a:ext cx="1104781" cy="1767721"/>
          </a:xfrm>
          <a:prstGeom prst="rect">
            <a:avLst/>
          </a:prstGeom>
        </p:spPr>
      </p:pic>
      <p:sp>
        <p:nvSpPr>
          <p:cNvPr id="7" name="Text 3"/>
          <p:cNvSpPr/>
          <p:nvPr/>
        </p:nvSpPr>
        <p:spPr>
          <a:xfrm>
            <a:off x="2264688" y="2540913"/>
            <a:ext cx="2762131" cy="345281"/>
          </a:xfrm>
          <a:prstGeom prst="rect">
            <a:avLst/>
          </a:prstGeom>
          <a:noFill/>
          <a:ln/>
        </p:spPr>
        <p:txBody>
          <a:bodyPr wrap="none" rtlCol="0" anchor="t"/>
          <a:lstStyle/>
          <a:p>
            <a:pPr marL="0" indent="0" algn="l">
              <a:lnSpc>
                <a:spcPts val="2719"/>
              </a:lnSpc>
              <a:buNone/>
            </a:pPr>
            <a:r>
              <a:rPr lang="en-US" sz="2175" dirty="0">
                <a:solidFill>
                  <a:srgbClr val="2C3249"/>
                </a:solidFill>
                <a:latin typeface="Kanit" pitchFamily="34" charset="0"/>
                <a:ea typeface="Kanit" pitchFamily="34" charset="-122"/>
                <a:cs typeface="Kanit" pitchFamily="34" charset="-120"/>
              </a:rPr>
              <a:t>Emissions Controls</a:t>
            </a:r>
            <a:endParaRPr lang="en-US" sz="2175" dirty="0"/>
          </a:p>
        </p:txBody>
      </p:sp>
      <p:sp>
        <p:nvSpPr>
          <p:cNvPr id="8" name="Text 4"/>
          <p:cNvSpPr/>
          <p:nvPr/>
        </p:nvSpPr>
        <p:spPr>
          <a:xfrm>
            <a:off x="2264688" y="3018711"/>
            <a:ext cx="7879556" cy="706993"/>
          </a:xfrm>
          <a:prstGeom prst="rect">
            <a:avLst/>
          </a:prstGeom>
          <a:noFill/>
          <a:ln/>
        </p:spPr>
        <p:txBody>
          <a:bodyPr wrap="square" rtlCol="0" anchor="t"/>
          <a:lstStyle/>
          <a:p>
            <a:pPr marL="0" indent="0" algn="l">
              <a:lnSpc>
                <a:spcPts val="2784"/>
              </a:lnSpc>
              <a:buNone/>
            </a:pPr>
            <a:r>
              <a:rPr lang="en-US" sz="1740" dirty="0">
                <a:solidFill>
                  <a:srgbClr val="2C3249"/>
                </a:solidFill>
                <a:latin typeface="Martel Sans" pitchFamily="34" charset="0"/>
                <a:ea typeface="Martel Sans" pitchFamily="34" charset="-122"/>
                <a:cs typeface="Martel Sans" pitchFamily="34" charset="-120"/>
              </a:rPr>
              <a:t>Regulations on greenhouse gas emissions and industrial pollution can help mitigate the causes of environmental disasters.</a:t>
            </a:r>
            <a:endParaRPr lang="en-US" sz="1740" dirty="0"/>
          </a:p>
        </p:txBody>
      </p:sp>
      <p:pic>
        <p:nvPicPr>
          <p:cNvPr id="9" name="Image 2" descr="preencoded.png"/>
          <p:cNvPicPr>
            <a:picLocks noChangeAspect="1"/>
          </p:cNvPicPr>
          <p:nvPr/>
        </p:nvPicPr>
        <p:blipFill>
          <a:blip r:embed="rId5"/>
          <a:stretch>
            <a:fillRect/>
          </a:stretch>
        </p:blipFill>
        <p:spPr>
          <a:xfrm>
            <a:off x="828556" y="4087773"/>
            <a:ext cx="1104781" cy="1767721"/>
          </a:xfrm>
          <a:prstGeom prst="rect">
            <a:avLst/>
          </a:prstGeom>
        </p:spPr>
      </p:pic>
      <p:sp>
        <p:nvSpPr>
          <p:cNvPr id="10" name="Text 5"/>
          <p:cNvSpPr/>
          <p:nvPr/>
        </p:nvSpPr>
        <p:spPr>
          <a:xfrm>
            <a:off x="2264688" y="4308634"/>
            <a:ext cx="2762131" cy="345281"/>
          </a:xfrm>
          <a:prstGeom prst="rect">
            <a:avLst/>
          </a:prstGeom>
          <a:noFill/>
          <a:ln/>
        </p:spPr>
        <p:txBody>
          <a:bodyPr wrap="none" rtlCol="0" anchor="t"/>
          <a:lstStyle/>
          <a:p>
            <a:pPr marL="0" indent="0" algn="l">
              <a:lnSpc>
                <a:spcPts val="2719"/>
              </a:lnSpc>
              <a:buNone/>
            </a:pPr>
            <a:r>
              <a:rPr lang="en-US" sz="2175" dirty="0">
                <a:solidFill>
                  <a:srgbClr val="2C3249"/>
                </a:solidFill>
                <a:latin typeface="Kanit" pitchFamily="34" charset="0"/>
                <a:ea typeface="Kanit" pitchFamily="34" charset="-122"/>
                <a:cs typeface="Kanit" pitchFamily="34" charset="-120"/>
              </a:rPr>
              <a:t>Habitat Conservation</a:t>
            </a:r>
            <a:endParaRPr lang="en-US" sz="2175" dirty="0"/>
          </a:p>
        </p:txBody>
      </p:sp>
      <p:sp>
        <p:nvSpPr>
          <p:cNvPr id="11" name="Text 6"/>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dirty="0">
                <a:solidFill>
                  <a:srgbClr val="2C3249"/>
                </a:solidFill>
                <a:latin typeface="Martel Sans" pitchFamily="34" charset="0"/>
                <a:ea typeface="Martel Sans" pitchFamily="34" charset="-122"/>
                <a:cs typeface="Martel Sans" pitchFamily="34" charset="-120"/>
              </a:rPr>
              <a:t>Policies that protect natural habitats and ecosystems can enhance their resilience and reduce the risk of environmental disasters.</a:t>
            </a:r>
            <a:endParaRPr lang="en-US" sz="1740" dirty="0"/>
          </a:p>
        </p:txBody>
      </p:sp>
      <p:pic>
        <p:nvPicPr>
          <p:cNvPr id="12" name="Image 3" descr="preencoded.png"/>
          <p:cNvPicPr>
            <a:picLocks noChangeAspect="1"/>
          </p:cNvPicPr>
          <p:nvPr/>
        </p:nvPicPr>
        <p:blipFill>
          <a:blip r:embed="rId6"/>
          <a:stretch>
            <a:fillRect/>
          </a:stretch>
        </p:blipFill>
        <p:spPr>
          <a:xfrm>
            <a:off x="828556" y="5855494"/>
            <a:ext cx="1104781" cy="1767721"/>
          </a:xfrm>
          <a:prstGeom prst="rect">
            <a:avLst/>
          </a:prstGeom>
        </p:spPr>
      </p:pic>
      <p:sp>
        <p:nvSpPr>
          <p:cNvPr id="13" name="Text 7"/>
          <p:cNvSpPr/>
          <p:nvPr/>
        </p:nvSpPr>
        <p:spPr>
          <a:xfrm>
            <a:off x="2264688" y="6076355"/>
            <a:ext cx="2762131" cy="345281"/>
          </a:xfrm>
          <a:prstGeom prst="rect">
            <a:avLst/>
          </a:prstGeom>
          <a:noFill/>
          <a:ln/>
        </p:spPr>
        <p:txBody>
          <a:bodyPr wrap="none" rtlCol="0" anchor="t"/>
          <a:lstStyle/>
          <a:p>
            <a:pPr marL="0" indent="0" algn="l">
              <a:lnSpc>
                <a:spcPts val="2719"/>
              </a:lnSpc>
              <a:buNone/>
            </a:pPr>
            <a:r>
              <a:rPr lang="en-US" sz="2175" dirty="0">
                <a:solidFill>
                  <a:srgbClr val="2C3249"/>
                </a:solidFill>
                <a:latin typeface="Kanit" pitchFamily="34" charset="0"/>
                <a:ea typeface="Kanit" pitchFamily="34" charset="-122"/>
                <a:cs typeface="Kanit" pitchFamily="34" charset="-120"/>
              </a:rPr>
              <a:t>Disaster Management</a:t>
            </a:r>
            <a:endParaRPr lang="en-US" sz="2175" dirty="0"/>
          </a:p>
        </p:txBody>
      </p:sp>
      <p:sp>
        <p:nvSpPr>
          <p:cNvPr id="14" name="Text 8"/>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dirty="0">
                <a:solidFill>
                  <a:srgbClr val="2C3249"/>
                </a:solidFill>
                <a:latin typeface="Martel Sans" pitchFamily="34" charset="0"/>
                <a:ea typeface="Martel Sans" pitchFamily="34" charset="-122"/>
                <a:cs typeface="Martel Sans" pitchFamily="34" charset="-120"/>
              </a:rPr>
              <a:t>Comprehensive disaster management policies and plans can improve the response and recovery efforts for environmental disasters.</a:t>
            </a:r>
            <a:endParaRPr lang="en-US" sz="17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792242"/>
            <a:ext cx="10554414" cy="1388745"/>
          </a:xfrm>
          <a:prstGeom prst="rect">
            <a:avLst/>
          </a:prstGeom>
          <a:noFill/>
          <a:ln/>
        </p:spPr>
        <p:txBody>
          <a:bodyPr wrap="squar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Role of Individuals in Mitigating Environmental Disasters</a:t>
            </a:r>
            <a:endParaRPr lang="en-US" sz="4374" dirty="0"/>
          </a:p>
        </p:txBody>
      </p:sp>
      <p:pic>
        <p:nvPicPr>
          <p:cNvPr id="5" name="Image 0" descr="preencoded.png"/>
          <p:cNvPicPr>
            <a:picLocks noChangeAspect="1"/>
          </p:cNvPicPr>
          <p:nvPr/>
        </p:nvPicPr>
        <p:blipFill>
          <a:blip r:embed="rId3"/>
          <a:stretch>
            <a:fillRect/>
          </a:stretch>
        </p:blipFill>
        <p:spPr>
          <a:xfrm>
            <a:off x="2037993" y="2625328"/>
            <a:ext cx="555427" cy="555427"/>
          </a:xfrm>
          <a:prstGeom prst="rect">
            <a:avLst/>
          </a:prstGeom>
        </p:spPr>
      </p:pic>
      <p:sp>
        <p:nvSpPr>
          <p:cNvPr id="6" name="Text 3"/>
          <p:cNvSpPr/>
          <p:nvPr/>
        </p:nvSpPr>
        <p:spPr>
          <a:xfrm>
            <a:off x="2037993" y="3402925"/>
            <a:ext cx="2388632" cy="347186"/>
          </a:xfrm>
          <a:prstGeom prst="rect">
            <a:avLst/>
          </a:prstGeom>
          <a:noFill/>
          <a:ln/>
        </p:spPr>
        <p:txBody>
          <a:bodyPr wrap="non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Recycling</a:t>
            </a:r>
            <a:endParaRPr lang="en-US" sz="2187" dirty="0"/>
          </a:p>
        </p:txBody>
      </p:sp>
      <p:sp>
        <p:nvSpPr>
          <p:cNvPr id="7" name="Text 4"/>
          <p:cNvSpPr/>
          <p:nvPr/>
        </p:nvSpPr>
        <p:spPr>
          <a:xfrm>
            <a:off x="2037993" y="3883343"/>
            <a:ext cx="2388632" cy="2132409"/>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Reducing waste and properly recycling materials can help minimize the environmental impact of human activities.</a:t>
            </a:r>
            <a:endParaRPr lang="en-US" sz="1750" dirty="0"/>
          </a:p>
        </p:txBody>
      </p:sp>
      <p:pic>
        <p:nvPicPr>
          <p:cNvPr id="8" name="Image 1" descr="preencoded.png"/>
          <p:cNvPicPr>
            <a:picLocks noChangeAspect="1"/>
          </p:cNvPicPr>
          <p:nvPr/>
        </p:nvPicPr>
        <p:blipFill>
          <a:blip r:embed="rId4"/>
          <a:stretch>
            <a:fillRect/>
          </a:stretch>
        </p:blipFill>
        <p:spPr>
          <a:xfrm>
            <a:off x="4759881" y="2625328"/>
            <a:ext cx="555427" cy="555427"/>
          </a:xfrm>
          <a:prstGeom prst="rect">
            <a:avLst/>
          </a:prstGeom>
        </p:spPr>
      </p:pic>
      <p:sp>
        <p:nvSpPr>
          <p:cNvPr id="9" name="Text 5"/>
          <p:cNvSpPr/>
          <p:nvPr/>
        </p:nvSpPr>
        <p:spPr>
          <a:xfrm>
            <a:off x="4759881" y="3402925"/>
            <a:ext cx="2388632" cy="694373"/>
          </a:xfrm>
          <a:prstGeom prst="rect">
            <a:avLst/>
          </a:prstGeom>
          <a:noFill/>
          <a:ln/>
        </p:spPr>
        <p:txBody>
          <a:bodyPr wrap="squar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Energy Conservation</a:t>
            </a:r>
            <a:endParaRPr lang="en-US" sz="2187" dirty="0"/>
          </a:p>
        </p:txBody>
      </p:sp>
      <p:sp>
        <p:nvSpPr>
          <p:cNvPr id="10" name="Text 6"/>
          <p:cNvSpPr/>
          <p:nvPr/>
        </p:nvSpPr>
        <p:spPr>
          <a:xfrm>
            <a:off x="4759881" y="4230529"/>
            <a:ext cx="2388632" cy="2843213"/>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Adopting energy-efficient practices and using renewable energy sources can help address the root causes of environmental disasters.</a:t>
            </a:r>
            <a:endParaRPr lang="en-US" sz="1750" dirty="0"/>
          </a:p>
        </p:txBody>
      </p:sp>
      <p:pic>
        <p:nvPicPr>
          <p:cNvPr id="11" name="Image 2" descr="preencoded.png"/>
          <p:cNvPicPr>
            <a:picLocks noChangeAspect="1"/>
          </p:cNvPicPr>
          <p:nvPr/>
        </p:nvPicPr>
        <p:blipFill>
          <a:blip r:embed="rId5"/>
          <a:stretch>
            <a:fillRect/>
          </a:stretch>
        </p:blipFill>
        <p:spPr>
          <a:xfrm>
            <a:off x="7481768" y="2625328"/>
            <a:ext cx="555427" cy="555427"/>
          </a:xfrm>
          <a:prstGeom prst="rect">
            <a:avLst/>
          </a:prstGeom>
        </p:spPr>
      </p:pic>
      <p:sp>
        <p:nvSpPr>
          <p:cNvPr id="12" name="Text 7"/>
          <p:cNvSpPr/>
          <p:nvPr/>
        </p:nvSpPr>
        <p:spPr>
          <a:xfrm>
            <a:off x="7481768" y="3402925"/>
            <a:ext cx="2388632" cy="347186"/>
          </a:xfrm>
          <a:prstGeom prst="rect">
            <a:avLst/>
          </a:prstGeom>
          <a:noFill/>
          <a:ln/>
        </p:spPr>
        <p:txBody>
          <a:bodyPr wrap="non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Sustainable Living</a:t>
            </a:r>
            <a:endParaRPr lang="en-US" sz="2187" dirty="0"/>
          </a:p>
        </p:txBody>
      </p:sp>
      <p:sp>
        <p:nvSpPr>
          <p:cNvPr id="13" name="Text 8"/>
          <p:cNvSpPr/>
          <p:nvPr/>
        </p:nvSpPr>
        <p:spPr>
          <a:xfrm>
            <a:off x="7481768" y="3883343"/>
            <a:ext cx="2388632" cy="3554016"/>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Making eco-friendly choices in daily life, such as reducing consumption and supporting sustainable businesses, can contribute to environmental disaster mitigation.</a:t>
            </a:r>
            <a:endParaRPr lang="en-US" sz="1750" dirty="0"/>
          </a:p>
        </p:txBody>
      </p:sp>
      <p:pic>
        <p:nvPicPr>
          <p:cNvPr id="14" name="Image 3" descr="preencoded.png"/>
          <p:cNvPicPr>
            <a:picLocks noChangeAspect="1"/>
          </p:cNvPicPr>
          <p:nvPr/>
        </p:nvPicPr>
        <p:blipFill>
          <a:blip r:embed="rId6"/>
          <a:stretch>
            <a:fillRect/>
          </a:stretch>
        </p:blipFill>
        <p:spPr>
          <a:xfrm>
            <a:off x="10203656" y="2625328"/>
            <a:ext cx="555427" cy="555427"/>
          </a:xfrm>
          <a:prstGeom prst="rect">
            <a:avLst/>
          </a:prstGeom>
        </p:spPr>
      </p:pic>
      <p:sp>
        <p:nvSpPr>
          <p:cNvPr id="15" name="Text 9"/>
          <p:cNvSpPr/>
          <p:nvPr/>
        </p:nvSpPr>
        <p:spPr>
          <a:xfrm>
            <a:off x="10203656" y="3402925"/>
            <a:ext cx="2388751" cy="694373"/>
          </a:xfrm>
          <a:prstGeom prst="rect">
            <a:avLst/>
          </a:prstGeom>
          <a:noFill/>
          <a:ln/>
        </p:spPr>
        <p:txBody>
          <a:bodyPr wrap="squar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Community Engagement</a:t>
            </a:r>
            <a:endParaRPr lang="en-US" sz="2187" dirty="0"/>
          </a:p>
        </p:txBody>
      </p:sp>
      <p:sp>
        <p:nvSpPr>
          <p:cNvPr id="16" name="Text 10"/>
          <p:cNvSpPr/>
          <p:nvPr/>
        </p:nvSpPr>
        <p:spPr>
          <a:xfrm>
            <a:off x="10203656" y="4230529"/>
            <a:ext cx="2388751" cy="2843213"/>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Participating in local initiatives and advocating for environmental policies can empower individuals to be agents of change in their communities.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90123"/>
            <a:ext cx="7136725"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Conclusion and Call to Action</a:t>
            </a:r>
            <a:endParaRPr lang="en-US" sz="4374" dirty="0"/>
          </a:p>
        </p:txBody>
      </p:sp>
      <p:sp>
        <p:nvSpPr>
          <p:cNvPr id="7" name="Text 4"/>
          <p:cNvSpPr/>
          <p:nvPr/>
        </p:nvSpPr>
        <p:spPr>
          <a:xfrm>
            <a:off x="2037993" y="3917752"/>
            <a:ext cx="10554414"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Environmental disasters pose a significant threat to our planet and all living beings. By understanding the causes, impacts, and ways to mitigate these disasters, we can work together to create a more sustainable and resilient future. Let's take action today to protect our environment and ensure the well-being of generations to come.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Custom</PresentationFormat>
  <Paragraphs>72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Kanit</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GUPTA</cp:lastModifiedBy>
  <cp:revision>2</cp:revision>
  <dcterms:created xsi:type="dcterms:W3CDTF">2024-04-19T16:35:23Z</dcterms:created>
  <dcterms:modified xsi:type="dcterms:W3CDTF">2024-04-19T16:36:47Z</dcterms:modified>
</cp:coreProperties>
</file>