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9D7E"/>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E653EB-ACD1-CEC8-05D2-96CA17DFC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a:extLst>
              <a:ext uri="{FF2B5EF4-FFF2-40B4-BE49-F238E27FC236}">
                <a16:creationId xmlns:a16="http://schemas.microsoft.com/office/drawing/2014/main" id="{BAFA7DDC-2DD8-8F6C-2B0E-70064C7489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115127"/>
            <a:ext cx="1524000" cy="1100262"/>
          </a:xfrm>
          <a:prstGeom prst="rect">
            <a:avLst/>
          </a:prstGeom>
        </p:spPr>
      </p:pic>
    </p:spTree>
    <p:extLst>
      <p:ext uri="{BB962C8B-B14F-4D97-AF65-F5344CB8AC3E}">
        <p14:creationId xmlns:p14="http://schemas.microsoft.com/office/powerpoint/2010/main" val="1934153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FFA1C8-3147-7676-C17C-84D97485E65B}"/>
              </a:ext>
            </a:extLst>
          </p:cNvPr>
          <p:cNvSpPr>
            <a:spLocks noGrp="1"/>
          </p:cNvSpPr>
          <p:nvPr>
            <p:ph type="title"/>
          </p:nvPr>
        </p:nvSpPr>
        <p:spPr>
          <a:xfrm>
            <a:off x="1278856" y="365125"/>
            <a:ext cx="9241457"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69A441E2-F145-31E1-1B5D-C38040AC108B}"/>
              </a:ext>
            </a:extLst>
          </p:cNvPr>
          <p:cNvSpPr>
            <a:spLocks noGrp="1"/>
          </p:cNvSpPr>
          <p:nvPr>
            <p:ph type="body" idx="1"/>
          </p:nvPr>
        </p:nvSpPr>
        <p:spPr>
          <a:xfrm>
            <a:off x="1228170" y="1825625"/>
            <a:ext cx="9292143" cy="4072765"/>
          </a:xfrm>
          <a:prstGeom prst="rect">
            <a:avLst/>
          </a:prstGeom>
        </p:spPr>
        <p:txBody>
          <a:bodyPr vert="horz" lIns="91440" tIns="45720" rIns="91440" bIns="45720" rtlCol="0">
            <a:normAutofit/>
          </a:bodyPr>
          <a:lstStyle/>
          <a:p>
            <a:pPr lvl="0"/>
            <a:endParaRPr lang="en-IN" dirty="0"/>
          </a:p>
        </p:txBody>
      </p:sp>
      <p:pic>
        <p:nvPicPr>
          <p:cNvPr id="7" name="Picture 6">
            <a:extLst>
              <a:ext uri="{FF2B5EF4-FFF2-40B4-BE49-F238E27FC236}">
                <a16:creationId xmlns:a16="http://schemas.microsoft.com/office/drawing/2014/main" id="{A83BE1CA-EF81-5CF5-CBB9-BE69149A1F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68000" y="115127"/>
            <a:ext cx="1524000" cy="1100262"/>
          </a:xfrm>
          <a:prstGeom prst="rect">
            <a:avLst/>
          </a:prstGeom>
        </p:spPr>
      </p:pic>
      <p:sp>
        <p:nvSpPr>
          <p:cNvPr id="8" name="Footer Placeholder 4">
            <a:extLst>
              <a:ext uri="{FF2B5EF4-FFF2-40B4-BE49-F238E27FC236}">
                <a16:creationId xmlns:a16="http://schemas.microsoft.com/office/drawing/2014/main" id="{C8BE586E-0B80-5A27-C9E8-85F3DC6127FD}"/>
              </a:ext>
            </a:extLst>
          </p:cNvPr>
          <p:cNvSpPr txBox="1">
            <a:spLocks/>
          </p:cNvSpPr>
          <p:nvPr userDrawn="1"/>
        </p:nvSpPr>
        <p:spPr>
          <a:xfrm>
            <a:off x="9056017" y="6373689"/>
            <a:ext cx="4114800" cy="365125"/>
          </a:xfrm>
          <a:prstGeom prst="rect">
            <a:avLst/>
          </a:prstGeom>
        </p:spPr>
        <p:txBody>
          <a:bodyPr/>
          <a:lstStyle>
            <a:defPPr>
              <a:defRPr lang="en-US"/>
            </a:defPPr>
            <a:lvl1pPr marL="0" algn="l" defTabSz="914400" rtl="0" eaLnBrk="1" latinLnBrk="0" hangingPunct="1">
              <a:defRPr sz="1600" b="1" kern="1200">
                <a:solidFill>
                  <a:srgbClr val="0066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Network (BCSC0008)</a:t>
            </a:r>
            <a:endParaRPr lang="en-IN" dirty="0"/>
          </a:p>
        </p:txBody>
      </p:sp>
      <p:sp>
        <p:nvSpPr>
          <p:cNvPr id="9" name="Oval 8">
            <a:extLst>
              <a:ext uri="{FF2B5EF4-FFF2-40B4-BE49-F238E27FC236}">
                <a16:creationId xmlns:a16="http://schemas.microsoft.com/office/drawing/2014/main" id="{CFBE1F67-7761-28FF-8703-9A8E2CCFF4F5}"/>
              </a:ext>
            </a:extLst>
          </p:cNvPr>
          <p:cNvSpPr/>
          <p:nvPr userDrawn="1"/>
        </p:nvSpPr>
        <p:spPr>
          <a:xfrm>
            <a:off x="428096" y="5885490"/>
            <a:ext cx="554182" cy="554182"/>
          </a:xfrm>
          <a:prstGeom prst="ellipse">
            <a:avLst/>
          </a:prstGeom>
          <a:solidFill>
            <a:srgbClr val="004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1F278EF-F491-3473-787F-70966B1280B5}"/>
              </a:ext>
            </a:extLst>
          </p:cNvPr>
          <p:cNvSpPr/>
          <p:nvPr userDrawn="1"/>
        </p:nvSpPr>
        <p:spPr>
          <a:xfrm>
            <a:off x="182203" y="6369332"/>
            <a:ext cx="334420" cy="334420"/>
          </a:xfrm>
          <a:prstGeom prst="ellipse">
            <a:avLst/>
          </a:prstGeom>
          <a:noFill/>
          <a:ln w="28575">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A4B3685-8E18-18ED-8402-845C9ADB2625}"/>
              </a:ext>
            </a:extLst>
          </p:cNvPr>
          <p:cNvSpPr/>
          <p:nvPr userDrawn="1"/>
        </p:nvSpPr>
        <p:spPr>
          <a:xfrm>
            <a:off x="428096" y="365125"/>
            <a:ext cx="554182" cy="55418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EC1C95C-869A-041F-0E92-E7E5194BFAFA}"/>
              </a:ext>
            </a:extLst>
          </p:cNvPr>
          <p:cNvSpPr/>
          <p:nvPr userDrawn="1"/>
        </p:nvSpPr>
        <p:spPr>
          <a:xfrm>
            <a:off x="131518" y="126891"/>
            <a:ext cx="334420" cy="3344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E183607-1E19-B620-4482-25663A3241DD}"/>
              </a:ext>
            </a:extLst>
          </p:cNvPr>
          <p:cNvGrpSpPr/>
          <p:nvPr userDrawn="1"/>
        </p:nvGrpSpPr>
        <p:grpSpPr>
          <a:xfrm>
            <a:off x="11943131" y="1294228"/>
            <a:ext cx="182880" cy="4445391"/>
            <a:chOff x="0" y="1294228"/>
            <a:chExt cx="182880" cy="4445391"/>
          </a:xfrm>
        </p:grpSpPr>
        <p:sp>
          <p:nvSpPr>
            <p:cNvPr id="15" name="Rectangle 14">
              <a:extLst>
                <a:ext uri="{FF2B5EF4-FFF2-40B4-BE49-F238E27FC236}">
                  <a16:creationId xmlns:a16="http://schemas.microsoft.com/office/drawing/2014/main" id="{130D7322-E282-7BCE-D9F6-BBC576B40673}"/>
                </a:ext>
              </a:extLst>
            </p:cNvPr>
            <p:cNvSpPr/>
            <p:nvPr/>
          </p:nvSpPr>
          <p:spPr>
            <a:xfrm>
              <a:off x="0" y="1294228"/>
              <a:ext cx="182880" cy="173032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2E61EB-B7CA-B11C-6FE0-5C6F17260DE8}"/>
                </a:ext>
              </a:extLst>
            </p:cNvPr>
            <p:cNvSpPr/>
            <p:nvPr/>
          </p:nvSpPr>
          <p:spPr>
            <a:xfrm>
              <a:off x="0" y="3078667"/>
              <a:ext cx="182880" cy="17303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B9E378-281F-2104-1DEE-FE47293904DB}"/>
                </a:ext>
              </a:extLst>
            </p:cNvPr>
            <p:cNvSpPr/>
            <p:nvPr/>
          </p:nvSpPr>
          <p:spPr>
            <a:xfrm>
              <a:off x="0" y="4862920"/>
              <a:ext cx="182880" cy="87669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AEF6B277-8EB8-836D-0BCA-626D577C6B9C}"/>
              </a:ext>
            </a:extLst>
          </p:cNvPr>
          <p:cNvGrpSpPr/>
          <p:nvPr userDrawn="1"/>
        </p:nvGrpSpPr>
        <p:grpSpPr>
          <a:xfrm>
            <a:off x="37708" y="1294228"/>
            <a:ext cx="182880" cy="4445391"/>
            <a:chOff x="0" y="1294228"/>
            <a:chExt cx="182880" cy="4445391"/>
          </a:xfrm>
        </p:grpSpPr>
        <p:sp>
          <p:nvSpPr>
            <p:cNvPr id="19" name="Rectangle 18">
              <a:extLst>
                <a:ext uri="{FF2B5EF4-FFF2-40B4-BE49-F238E27FC236}">
                  <a16:creationId xmlns:a16="http://schemas.microsoft.com/office/drawing/2014/main" id="{801FA4C3-E188-DEF8-55AF-6530AD444298}"/>
                </a:ext>
              </a:extLst>
            </p:cNvPr>
            <p:cNvSpPr/>
            <p:nvPr/>
          </p:nvSpPr>
          <p:spPr>
            <a:xfrm>
              <a:off x="0" y="1294228"/>
              <a:ext cx="182880" cy="173032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3516635-800E-44E5-18BF-AEB6DC263C05}"/>
                </a:ext>
              </a:extLst>
            </p:cNvPr>
            <p:cNvSpPr/>
            <p:nvPr/>
          </p:nvSpPr>
          <p:spPr>
            <a:xfrm>
              <a:off x="0" y="3078667"/>
              <a:ext cx="182880" cy="17303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B6B8799-B141-42AF-E2BF-FDF0FEC34C56}"/>
                </a:ext>
              </a:extLst>
            </p:cNvPr>
            <p:cNvSpPr/>
            <p:nvPr/>
          </p:nvSpPr>
          <p:spPr>
            <a:xfrm>
              <a:off x="0" y="4862920"/>
              <a:ext cx="182880" cy="87669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883193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023C-ACF1-9E1C-C4B4-ACD76580F385}"/>
              </a:ext>
            </a:extLst>
          </p:cNvPr>
          <p:cNvSpPr>
            <a:spLocks noGrp="1"/>
          </p:cNvSpPr>
          <p:nvPr>
            <p:ph type="ctrTitle" idx="4294967295"/>
          </p:nvPr>
        </p:nvSpPr>
        <p:spPr>
          <a:xfrm>
            <a:off x="1801698" y="312556"/>
            <a:ext cx="8066202" cy="3449819"/>
          </a:xfrm>
        </p:spPr>
        <p:txBody>
          <a:bodyPr>
            <a:normAutofit/>
          </a:bodyPr>
          <a:lstStyle/>
          <a:p>
            <a:pPr algn="ctr"/>
            <a:r>
              <a:rPr lang="es-UY" altLang="en-US" sz="3600" dirty="0">
                <a:solidFill>
                  <a:schemeClr val="tx1"/>
                </a:solidFill>
                <a:latin typeface="Arial Rounded MT Bold" panose="020F0704030504030204" pitchFamily="34" charset="0"/>
                <a:cs typeface="Tahoma" panose="020B0604030504040204" pitchFamily="34" charset="0"/>
              </a:rPr>
              <a:t>COMPUTER NETWORK</a:t>
            </a:r>
            <a:br>
              <a:rPr lang="es-UY" altLang="en-US" sz="3600" dirty="0">
                <a:solidFill>
                  <a:schemeClr val="tx1"/>
                </a:solidFill>
                <a:latin typeface="Arial Rounded MT Bold" panose="020F0704030504030204" pitchFamily="34" charset="0"/>
                <a:cs typeface="Tahoma" panose="020B0604030504040204" pitchFamily="34" charset="0"/>
              </a:rPr>
            </a:br>
            <a:br>
              <a:rPr lang="es-UY" altLang="en-US" sz="3600" dirty="0">
                <a:solidFill>
                  <a:schemeClr val="tx1"/>
                </a:solidFill>
                <a:latin typeface="Arial Rounded MT Bold" panose="020F0704030504030204" pitchFamily="34" charset="0"/>
                <a:cs typeface="Tahoma" panose="020B0604030504040204" pitchFamily="34" charset="0"/>
              </a:rPr>
            </a:br>
            <a:r>
              <a:rPr lang="es-UY" altLang="en-US" sz="3600" dirty="0">
                <a:solidFill>
                  <a:schemeClr val="tx1"/>
                </a:solidFill>
                <a:latin typeface="Arial Rounded MT Bold" panose="020F0704030504030204" pitchFamily="34" charset="0"/>
                <a:cs typeface="Tahoma" panose="020B0604030504040204" pitchFamily="34" charset="0"/>
              </a:rPr>
              <a:t>BCSC0008</a:t>
            </a:r>
            <a:endParaRPr lang="en-IN" dirty="0"/>
          </a:p>
        </p:txBody>
      </p:sp>
      <p:pic>
        <p:nvPicPr>
          <p:cNvPr id="4" name="computer-network-8415465-6702486">
            <a:hlinkClick r:id="" action="ppaction://media"/>
            <a:extLst>
              <a:ext uri="{FF2B5EF4-FFF2-40B4-BE49-F238E27FC236}">
                <a16:creationId xmlns:a16="http://schemas.microsoft.com/office/drawing/2014/main" id="{413CCEC9-3181-56F8-45EC-3B3AA423071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267200" y="3116444"/>
            <a:ext cx="3429000" cy="3429000"/>
          </a:xfrm>
          <a:prstGeom prst="rect">
            <a:avLst/>
          </a:prstGeom>
        </p:spPr>
      </p:pic>
    </p:spTree>
    <p:extLst>
      <p:ext uri="{BB962C8B-B14F-4D97-AF65-F5344CB8AC3E}">
        <p14:creationId xmlns:p14="http://schemas.microsoft.com/office/powerpoint/2010/main" val="29139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FBD9111-9ACE-9E59-BC0A-ADFD4CA5F5AB}"/>
              </a:ext>
            </a:extLst>
          </p:cNvPr>
          <p:cNvSpPr>
            <a:spLocks noGrp="1"/>
          </p:cNvSpPr>
          <p:nvPr>
            <p:ph type="subTitle" idx="1"/>
          </p:nvPr>
        </p:nvSpPr>
        <p:spPr>
          <a:xfrm>
            <a:off x="1238250" y="230188"/>
            <a:ext cx="9144000" cy="598487"/>
          </a:xfrm>
        </p:spPr>
        <p:txBody>
          <a:bodyPr>
            <a:normAutofit/>
          </a:bodyPr>
          <a:lstStyle/>
          <a:p>
            <a:r>
              <a:rPr lang="en-US" altLang="ar-SA" sz="3600" b="1" dirty="0">
                <a:ea typeface="+mj-ea"/>
              </a:rPr>
              <a:t>Types of Computer Networks</a:t>
            </a:r>
          </a:p>
          <a:p>
            <a:endParaRPr lang="en-IN" dirty="0"/>
          </a:p>
        </p:txBody>
      </p:sp>
      <p:pic>
        <p:nvPicPr>
          <p:cNvPr id="1026" name="Picture 2" descr="Different types of network- PAN, LAN, MAN, WAN - The Study Genius">
            <a:extLst>
              <a:ext uri="{FF2B5EF4-FFF2-40B4-BE49-F238E27FC236}">
                <a16:creationId xmlns:a16="http://schemas.microsoft.com/office/drawing/2014/main" id="{0A135558-17DA-3FD4-AC34-9EC6A82DB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9" y="1896474"/>
            <a:ext cx="6486525" cy="306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42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AE04C2A-A3DA-D79B-FAF1-29734232C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5" y="3743325"/>
            <a:ext cx="4452938"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Types of Networks | PAN vs LAN vs MAN vs WAN vs CAN ⋆ IpCisco">
            <a:extLst>
              <a:ext uri="{FF2B5EF4-FFF2-40B4-BE49-F238E27FC236}">
                <a16:creationId xmlns:a16="http://schemas.microsoft.com/office/drawing/2014/main" id="{C9475F57-ACDA-1CAC-7E6E-6CA4F56D4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066800"/>
            <a:ext cx="25717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ifference Between LAN and WAN - javatpoint">
            <a:extLst>
              <a:ext uri="{FF2B5EF4-FFF2-40B4-BE49-F238E27FC236}">
                <a16:creationId xmlns:a16="http://schemas.microsoft.com/office/drawing/2014/main" id="{6FB0D33A-1B38-F6F3-6380-8387269202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525" y="1329041"/>
            <a:ext cx="4114799" cy="387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89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162403F-FAD6-7694-2CB2-CEC14CBFC5F5}"/>
              </a:ext>
            </a:extLst>
          </p:cNvPr>
          <p:cNvSpPr>
            <a:spLocks noGrp="1"/>
          </p:cNvSpPr>
          <p:nvPr>
            <p:ph type="subTitle" idx="1"/>
          </p:nvPr>
        </p:nvSpPr>
        <p:spPr>
          <a:xfrm>
            <a:off x="1400175" y="449263"/>
            <a:ext cx="9144000" cy="712787"/>
          </a:xfrm>
        </p:spPr>
        <p:txBody>
          <a:bodyPr>
            <a:normAutofit/>
          </a:bodyPr>
          <a:lstStyle/>
          <a:p>
            <a:r>
              <a:rPr lang="en-IN" altLang="en-US" sz="4000" b="1" dirty="0"/>
              <a:t>Network Topology</a:t>
            </a:r>
            <a:endParaRPr lang="en-IN" sz="4000" dirty="0"/>
          </a:p>
        </p:txBody>
      </p:sp>
      <p:sp>
        <p:nvSpPr>
          <p:cNvPr id="4" name="TextBox 3">
            <a:extLst>
              <a:ext uri="{FF2B5EF4-FFF2-40B4-BE49-F238E27FC236}">
                <a16:creationId xmlns:a16="http://schemas.microsoft.com/office/drawing/2014/main" id="{505DE12F-1540-0385-6E54-173242CE9C7E}"/>
              </a:ext>
            </a:extLst>
          </p:cNvPr>
          <p:cNvSpPr txBox="1"/>
          <p:nvPr/>
        </p:nvSpPr>
        <p:spPr>
          <a:xfrm>
            <a:off x="1112043" y="1362760"/>
            <a:ext cx="10537031" cy="954107"/>
          </a:xfrm>
          <a:prstGeom prst="rect">
            <a:avLst/>
          </a:prstGeom>
          <a:noFill/>
        </p:spPr>
        <p:txBody>
          <a:bodyPr wrap="square">
            <a:spAutoFit/>
          </a:bodyPr>
          <a:lstStyle/>
          <a:p>
            <a:r>
              <a:rPr lang="en-US" altLang="en-US" sz="2800" dirty="0">
                <a:latin typeface="Bahnschrift" panose="020B0502040204020203" pitchFamily="34" charset="0"/>
              </a:rPr>
              <a:t>Structure of the network of how all the components are interconnected to each other. </a:t>
            </a:r>
            <a:endParaRPr lang="en-IN" sz="2800" dirty="0"/>
          </a:p>
        </p:txBody>
      </p:sp>
      <p:grpSp>
        <p:nvGrpSpPr>
          <p:cNvPr id="9" name="Group 8">
            <a:extLst>
              <a:ext uri="{FF2B5EF4-FFF2-40B4-BE49-F238E27FC236}">
                <a16:creationId xmlns:a16="http://schemas.microsoft.com/office/drawing/2014/main" id="{D554F5F0-B14D-8914-EBCB-EB5315662C3D}"/>
              </a:ext>
            </a:extLst>
          </p:cNvPr>
          <p:cNvGrpSpPr/>
          <p:nvPr/>
        </p:nvGrpSpPr>
        <p:grpSpPr>
          <a:xfrm>
            <a:off x="2735263" y="2517577"/>
            <a:ext cx="7685087" cy="3397250"/>
            <a:chOff x="2735263" y="2517577"/>
            <a:chExt cx="7685087" cy="3397250"/>
          </a:xfrm>
        </p:grpSpPr>
        <p:pic>
          <p:nvPicPr>
            <p:cNvPr id="5" name="Picture 6">
              <a:extLst>
                <a:ext uri="{FF2B5EF4-FFF2-40B4-BE49-F238E27FC236}">
                  <a16:creationId xmlns:a16="http://schemas.microsoft.com/office/drawing/2014/main" id="{3FE50BD9-098A-2172-BB59-21B44F087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263" y="2517577"/>
              <a:ext cx="6389687"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3B37982-8B34-1F68-1BB6-80EE029D63EE}"/>
                </a:ext>
              </a:extLst>
            </p:cNvPr>
            <p:cNvSpPr/>
            <p:nvPr/>
          </p:nvSpPr>
          <p:spPr bwMode="auto">
            <a:xfrm>
              <a:off x="9048750" y="5152827"/>
              <a:ext cx="1371600" cy="762000"/>
            </a:xfrm>
            <a:prstGeom prst="rect">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r>
                <a:rPr lang="en-US" sz="2800" b="0" dirty="0"/>
                <a:t>Tree</a:t>
              </a:r>
            </a:p>
          </p:txBody>
        </p:sp>
        <p:cxnSp>
          <p:nvCxnSpPr>
            <p:cNvPr id="7" name="Straight Connector 9">
              <a:extLst>
                <a:ext uri="{FF2B5EF4-FFF2-40B4-BE49-F238E27FC236}">
                  <a16:creationId xmlns:a16="http://schemas.microsoft.com/office/drawing/2014/main" id="{45A832BA-54F4-4538-B4D9-7A039BCA3063}"/>
                </a:ext>
              </a:extLst>
            </p:cNvPr>
            <p:cNvCxnSpPr>
              <a:cxnSpLocks noChangeShapeType="1"/>
            </p:cNvCxnSpPr>
            <p:nvPr/>
          </p:nvCxnSpPr>
          <p:spPr bwMode="auto">
            <a:xfrm>
              <a:off x="8362950" y="3628827"/>
              <a:ext cx="13716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8" name="Straight Connector 11">
              <a:extLst>
                <a:ext uri="{FF2B5EF4-FFF2-40B4-BE49-F238E27FC236}">
                  <a16:creationId xmlns:a16="http://schemas.microsoft.com/office/drawing/2014/main" id="{AC311CC6-49EF-7695-6A93-436023E8AEFB}"/>
                </a:ext>
              </a:extLst>
            </p:cNvPr>
            <p:cNvCxnSpPr>
              <a:cxnSpLocks noChangeShapeType="1"/>
              <a:endCxn id="6" idx="0"/>
            </p:cNvCxnSpPr>
            <p:nvPr/>
          </p:nvCxnSpPr>
          <p:spPr bwMode="auto">
            <a:xfrm rot="5400000">
              <a:off x="8972550" y="4390827"/>
              <a:ext cx="1524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2277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FFBFBE4-F47B-AFC6-43BA-0DE24343585C}"/>
              </a:ext>
            </a:extLst>
          </p:cNvPr>
          <p:cNvSpPr>
            <a:spLocks noGrp="1"/>
          </p:cNvSpPr>
          <p:nvPr>
            <p:ph type="subTitle" idx="1"/>
          </p:nvPr>
        </p:nvSpPr>
        <p:spPr>
          <a:xfrm>
            <a:off x="1285875" y="239713"/>
            <a:ext cx="9144000" cy="665162"/>
          </a:xfrm>
        </p:spPr>
        <p:txBody>
          <a:bodyPr>
            <a:normAutofit/>
          </a:bodyPr>
          <a:lstStyle/>
          <a:p>
            <a:r>
              <a:rPr lang="en-US" sz="3600" b="1" dirty="0"/>
              <a:t>Bus Topology</a:t>
            </a:r>
            <a:endParaRPr lang="en-IN" sz="3600" b="1" dirty="0"/>
          </a:p>
        </p:txBody>
      </p:sp>
      <p:pic>
        <p:nvPicPr>
          <p:cNvPr id="3" name="Picture 4">
            <a:extLst>
              <a:ext uri="{FF2B5EF4-FFF2-40B4-BE49-F238E27FC236}">
                <a16:creationId xmlns:a16="http://schemas.microsoft.com/office/drawing/2014/main" id="{D0A2C574-2F23-364A-14C1-CBAE4C0F5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690812"/>
            <a:ext cx="8172449" cy="17358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0C07B440-5EB8-A346-6834-53A24E7B164F}"/>
              </a:ext>
            </a:extLst>
          </p:cNvPr>
          <p:cNvSpPr txBox="1"/>
          <p:nvPr/>
        </p:nvSpPr>
        <p:spPr>
          <a:xfrm>
            <a:off x="1797844" y="1304925"/>
            <a:ext cx="9536906" cy="1126462"/>
          </a:xfrm>
          <a:prstGeom prst="rect">
            <a:avLst/>
          </a:prstGeom>
          <a:noFill/>
        </p:spPr>
        <p:txBody>
          <a:bodyPr wrap="square">
            <a:spAutoFit/>
          </a:bodyPr>
          <a:lstStyle/>
          <a:p>
            <a:pPr marL="457200" indent="-457200">
              <a:lnSpc>
                <a:spcPct val="80000"/>
              </a:lnSpc>
              <a:buFont typeface="Arial" panose="020B0604020202020204" pitchFamily="34" charset="0"/>
              <a:buChar char="•"/>
              <a:defRPr/>
            </a:pPr>
            <a:r>
              <a:rPr lang="en-US" sz="2800" dirty="0">
                <a:latin typeface="Times New Roman" pitchFamily="18" charset="0"/>
                <a:cs typeface="Times New Roman" pitchFamily="18" charset="0"/>
              </a:rPr>
              <a:t>A multipoint topology</a:t>
            </a:r>
          </a:p>
          <a:p>
            <a:pPr marL="457200" indent="-457200">
              <a:lnSpc>
                <a:spcPct val="80000"/>
              </a:lnSpc>
              <a:buFont typeface="Arial" panose="020B0604020202020204" pitchFamily="34" charset="0"/>
              <a:buChar char="•"/>
              <a:defRPr/>
            </a:pPr>
            <a:r>
              <a:rPr lang="en-US" sz="2800" dirty="0">
                <a:latin typeface="Times New Roman" pitchFamily="18" charset="0"/>
                <a:cs typeface="Times New Roman" pitchFamily="18" charset="0"/>
              </a:rPr>
              <a:t>All devices are linked through a </a:t>
            </a:r>
            <a:r>
              <a:rPr lang="en-US" sz="2800" i="1" u="sng" dirty="0">
                <a:latin typeface="Times New Roman" pitchFamily="18" charset="0"/>
                <a:cs typeface="Times New Roman" pitchFamily="18" charset="0"/>
              </a:rPr>
              <a:t>backbone</a:t>
            </a:r>
            <a:r>
              <a:rPr lang="en-US" sz="2800" dirty="0">
                <a:latin typeface="Times New Roman" pitchFamily="18" charset="0"/>
                <a:cs typeface="Times New Roman" pitchFamily="18" charset="0"/>
              </a:rPr>
              <a:t> cable </a:t>
            </a:r>
          </a:p>
          <a:p>
            <a:pPr marL="457200" indent="-457200">
              <a:lnSpc>
                <a:spcPct val="80000"/>
              </a:lnSpc>
              <a:buFont typeface="Arial" panose="020B0604020202020204" pitchFamily="34" charset="0"/>
              <a:buChar char="•"/>
              <a:defRPr/>
            </a:pPr>
            <a:r>
              <a:rPr lang="en-US" sz="2800" dirty="0">
                <a:latin typeface="Times New Roman" pitchFamily="18" charset="0"/>
                <a:cs typeface="Times New Roman" pitchFamily="18" charset="0"/>
              </a:rPr>
              <a:t>Nodes are connected to the bus cable by drop lines and taps.</a:t>
            </a:r>
            <a:endParaRPr lang="en-US" sz="1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508711C9-DF22-2089-2CE0-6B6A3EBBE2BF}"/>
              </a:ext>
            </a:extLst>
          </p:cNvPr>
          <p:cNvSpPr txBox="1"/>
          <p:nvPr/>
        </p:nvSpPr>
        <p:spPr>
          <a:xfrm>
            <a:off x="1797844" y="4645134"/>
            <a:ext cx="9384506" cy="1815882"/>
          </a:xfrm>
          <a:prstGeom prst="rect">
            <a:avLst/>
          </a:prstGeom>
          <a:noFill/>
        </p:spPr>
        <p:txBody>
          <a:bodyPr wrap="square">
            <a:spAutoFit/>
          </a:bodyPr>
          <a:lstStyle/>
          <a:p>
            <a:pPr marL="342900" indent="-342900">
              <a:lnSpc>
                <a:spcPct val="80000"/>
              </a:lnSpc>
              <a:buFont typeface="Arial" panose="020B0604020202020204" pitchFamily="34" charset="0"/>
              <a:buChar char="•"/>
              <a:defRPr/>
            </a:pPr>
            <a:r>
              <a:rPr lang="en-US" sz="2800" b="1" dirty="0">
                <a:solidFill>
                  <a:srgbClr val="0070C0"/>
                </a:solidFill>
                <a:latin typeface="Times New Roman" pitchFamily="18" charset="0"/>
                <a:cs typeface="Times New Roman" pitchFamily="18" charset="0"/>
              </a:rPr>
              <a:t>Advantage:</a:t>
            </a:r>
          </a:p>
          <a:p>
            <a:pPr lvl="1">
              <a:lnSpc>
                <a:spcPct val="80000"/>
              </a:lnSpc>
              <a:defRPr/>
            </a:pPr>
            <a:r>
              <a:rPr lang="en-US" sz="2800" dirty="0">
                <a:latin typeface="Times New Roman" pitchFamily="18" charset="0"/>
                <a:cs typeface="Times New Roman" pitchFamily="18" charset="0"/>
              </a:rPr>
              <a:t>Ease of installation</a:t>
            </a:r>
          </a:p>
          <a:p>
            <a:pPr marL="342900" lvl="1" indent="-342900">
              <a:lnSpc>
                <a:spcPct val="80000"/>
              </a:lnSpc>
              <a:buClr>
                <a:srgbClr val="0033CC"/>
              </a:buClr>
              <a:buSzPct val="100000"/>
              <a:buFont typeface="Arial" panose="020B0604020202020204" pitchFamily="34" charset="0"/>
              <a:buChar char="•"/>
              <a:defRPr/>
            </a:pPr>
            <a:r>
              <a:rPr lang="en-US" sz="2800" b="1" dirty="0">
                <a:solidFill>
                  <a:srgbClr val="0070C0"/>
                </a:solidFill>
                <a:latin typeface="Times New Roman" pitchFamily="18" charset="0"/>
                <a:cs typeface="Times New Roman" pitchFamily="18" charset="0"/>
              </a:rPr>
              <a:t>Disadvantages:</a:t>
            </a:r>
          </a:p>
          <a:p>
            <a:pPr lvl="2">
              <a:lnSpc>
                <a:spcPct val="80000"/>
              </a:lnSpc>
              <a:defRPr/>
            </a:pPr>
            <a:r>
              <a:rPr lang="en-US" sz="2800" dirty="0">
                <a:latin typeface="Times New Roman" pitchFamily="18" charset="0"/>
                <a:cs typeface="Times New Roman" pitchFamily="18" charset="0"/>
              </a:rPr>
              <a:t>Difficult reconnection and fault isolation</a:t>
            </a:r>
          </a:p>
          <a:p>
            <a:pPr lvl="2">
              <a:lnSpc>
                <a:spcPct val="80000"/>
              </a:lnSpc>
              <a:defRPr/>
            </a:pPr>
            <a:r>
              <a:rPr lang="en-US" sz="2800" dirty="0">
                <a:latin typeface="Times New Roman" pitchFamily="18" charset="0"/>
                <a:cs typeface="Times New Roman" pitchFamily="18" charset="0"/>
              </a:rPr>
              <a:t>Broken or fault of the bus cable stops all transmission</a:t>
            </a:r>
          </a:p>
        </p:txBody>
      </p:sp>
    </p:spTree>
    <p:extLst>
      <p:ext uri="{BB962C8B-B14F-4D97-AF65-F5344CB8AC3E}">
        <p14:creationId xmlns:p14="http://schemas.microsoft.com/office/powerpoint/2010/main" val="57927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6F6950A-239B-A7F9-D0BF-4407DDED9C7A}"/>
              </a:ext>
            </a:extLst>
          </p:cNvPr>
          <p:cNvSpPr>
            <a:spLocks noGrp="1"/>
          </p:cNvSpPr>
          <p:nvPr>
            <p:ph type="subTitle" idx="1"/>
          </p:nvPr>
        </p:nvSpPr>
        <p:spPr>
          <a:xfrm>
            <a:off x="1381125" y="230188"/>
            <a:ext cx="9144000" cy="665162"/>
          </a:xfrm>
        </p:spPr>
        <p:txBody>
          <a:bodyPr>
            <a:normAutofit/>
          </a:bodyPr>
          <a:lstStyle/>
          <a:p>
            <a:r>
              <a:rPr lang="en-US" altLang="ar-SA" sz="3600" b="1" dirty="0"/>
              <a:t>Ring Topology</a:t>
            </a:r>
            <a:endParaRPr lang="en-IN" sz="3600" b="1" dirty="0"/>
          </a:p>
        </p:txBody>
      </p:sp>
      <p:sp>
        <p:nvSpPr>
          <p:cNvPr id="4" name="TextBox 3">
            <a:extLst>
              <a:ext uri="{FF2B5EF4-FFF2-40B4-BE49-F238E27FC236}">
                <a16:creationId xmlns:a16="http://schemas.microsoft.com/office/drawing/2014/main" id="{8DFBF7EA-142D-5CC2-51ED-08377D5A432C}"/>
              </a:ext>
            </a:extLst>
          </p:cNvPr>
          <p:cNvSpPr txBox="1"/>
          <p:nvPr/>
        </p:nvSpPr>
        <p:spPr>
          <a:xfrm>
            <a:off x="1302543" y="1071779"/>
            <a:ext cx="9765507" cy="1828193"/>
          </a:xfrm>
          <a:prstGeom prst="rect">
            <a:avLst/>
          </a:prstGeom>
          <a:noFill/>
        </p:spPr>
        <p:txBody>
          <a:bodyPr wrap="square">
            <a:spAutoFit/>
          </a:bodyPr>
          <a:lstStyle/>
          <a:p>
            <a:pPr>
              <a:lnSpc>
                <a:spcPct val="80000"/>
              </a:lnSpc>
              <a:spcBef>
                <a:spcPct val="35000"/>
              </a:spcBef>
            </a:pPr>
            <a:r>
              <a:rPr lang="en-US" altLang="ar-SA" sz="2400" dirty="0">
                <a:latin typeface="Times New Roman" panose="02020603050405020304" pitchFamily="18" charset="0"/>
                <a:cs typeface="Times New Roman" panose="02020603050405020304" pitchFamily="18" charset="0"/>
              </a:rPr>
              <a:t>Each device is dedicated point-to-point connection only with the two devices on either side of it.</a:t>
            </a:r>
          </a:p>
          <a:p>
            <a:pPr>
              <a:lnSpc>
                <a:spcPct val="80000"/>
              </a:lnSpc>
              <a:spcBef>
                <a:spcPct val="35000"/>
              </a:spcBef>
            </a:pPr>
            <a:r>
              <a:rPr lang="en-US" altLang="ar-SA" sz="2400" dirty="0">
                <a:latin typeface="Times New Roman" panose="02020603050405020304" pitchFamily="18" charset="0"/>
                <a:cs typeface="Times New Roman" panose="02020603050405020304" pitchFamily="18" charset="0"/>
              </a:rPr>
              <a:t>A signal is passed along the ring in the direction, from device to device, until it reaches its destination.</a:t>
            </a:r>
          </a:p>
          <a:p>
            <a:pPr>
              <a:lnSpc>
                <a:spcPct val="80000"/>
              </a:lnSpc>
              <a:spcBef>
                <a:spcPct val="35000"/>
              </a:spcBef>
            </a:pPr>
            <a:r>
              <a:rPr lang="en-US" altLang="ar-SA" sz="2400" dirty="0">
                <a:latin typeface="Times New Roman" panose="02020603050405020304" pitchFamily="18" charset="0"/>
                <a:cs typeface="Times New Roman" panose="02020603050405020304" pitchFamily="18" charset="0"/>
              </a:rPr>
              <a:t>Each device in the ring incorporates a repeater.</a:t>
            </a:r>
          </a:p>
        </p:txBody>
      </p:sp>
      <p:pic>
        <p:nvPicPr>
          <p:cNvPr id="5" name="Picture 7">
            <a:extLst>
              <a:ext uri="{FF2B5EF4-FFF2-40B4-BE49-F238E27FC236}">
                <a16:creationId xmlns:a16="http://schemas.microsoft.com/office/drawing/2014/main" id="{5B46BF5F-6C5D-2EF9-613D-5755695B7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502" y="2899972"/>
            <a:ext cx="5712797" cy="205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8137ED1-B32E-54D7-CB9F-1A281206BFF5}"/>
              </a:ext>
            </a:extLst>
          </p:cNvPr>
          <p:cNvSpPr txBox="1"/>
          <p:nvPr/>
        </p:nvSpPr>
        <p:spPr>
          <a:xfrm>
            <a:off x="1531144" y="4728165"/>
            <a:ext cx="6586536" cy="2206758"/>
          </a:xfrm>
          <a:prstGeom prst="rect">
            <a:avLst/>
          </a:prstGeom>
          <a:noFill/>
        </p:spPr>
        <p:txBody>
          <a:bodyPr wrap="square">
            <a:spAutoFit/>
          </a:bodyPr>
          <a:lstStyle/>
          <a:p>
            <a:pPr>
              <a:lnSpc>
                <a:spcPct val="80000"/>
              </a:lnSpc>
              <a:spcBef>
                <a:spcPct val="35000"/>
              </a:spcBef>
            </a:pPr>
            <a:r>
              <a:rPr lang="en-US" altLang="ar-SA" sz="2800" b="1" dirty="0">
                <a:solidFill>
                  <a:srgbClr val="0070C0"/>
                </a:solidFill>
                <a:latin typeface="Times New Roman" pitchFamily="18" charset="0"/>
                <a:cs typeface="Times New Roman" pitchFamily="18" charset="0"/>
              </a:rPr>
              <a:t>Advantages</a:t>
            </a:r>
          </a:p>
          <a:p>
            <a:pPr lvl="1">
              <a:lnSpc>
                <a:spcPct val="80000"/>
              </a:lnSpc>
              <a:spcBef>
                <a:spcPct val="35000"/>
              </a:spcBef>
            </a:pPr>
            <a:r>
              <a:rPr lang="en-US" altLang="ar-SA" sz="2400" dirty="0">
                <a:latin typeface="Times New Roman" pitchFamily="18" charset="0"/>
                <a:cs typeface="Times New Roman" pitchFamily="18" charset="0"/>
              </a:rPr>
              <a:t>Relatively easy to install and reconfigure</a:t>
            </a:r>
          </a:p>
          <a:p>
            <a:pPr lvl="1">
              <a:lnSpc>
                <a:spcPct val="80000"/>
              </a:lnSpc>
              <a:spcBef>
                <a:spcPct val="35000"/>
              </a:spcBef>
            </a:pPr>
            <a:r>
              <a:rPr lang="en-US" altLang="ar-SA" sz="2400" dirty="0">
                <a:latin typeface="Times New Roman" pitchFamily="18" charset="0"/>
                <a:cs typeface="Times New Roman" pitchFamily="18" charset="0"/>
              </a:rPr>
              <a:t>Fault isolation is simplified</a:t>
            </a:r>
          </a:p>
          <a:p>
            <a:pPr>
              <a:lnSpc>
                <a:spcPct val="80000"/>
              </a:lnSpc>
              <a:spcBef>
                <a:spcPct val="35000"/>
              </a:spcBef>
            </a:pPr>
            <a:r>
              <a:rPr lang="en-US" altLang="ar-SA" sz="2800" b="1" dirty="0">
                <a:solidFill>
                  <a:srgbClr val="0070C0"/>
                </a:solidFill>
                <a:latin typeface="Times New Roman" pitchFamily="18" charset="0"/>
                <a:cs typeface="Times New Roman" pitchFamily="18" charset="0"/>
              </a:rPr>
              <a:t>Disadvantage</a:t>
            </a:r>
          </a:p>
          <a:p>
            <a:pPr lvl="1">
              <a:lnSpc>
                <a:spcPct val="80000"/>
              </a:lnSpc>
              <a:spcBef>
                <a:spcPct val="35000"/>
              </a:spcBef>
            </a:pPr>
            <a:r>
              <a:rPr lang="en-US" altLang="ar-SA" sz="2400" dirty="0">
                <a:latin typeface="Times New Roman" pitchFamily="18" charset="0"/>
                <a:cs typeface="Times New Roman" pitchFamily="18" charset="0"/>
              </a:rPr>
              <a:t>Unidirectional traffic</a:t>
            </a:r>
          </a:p>
        </p:txBody>
      </p:sp>
    </p:spTree>
    <p:extLst>
      <p:ext uri="{BB962C8B-B14F-4D97-AF65-F5344CB8AC3E}">
        <p14:creationId xmlns:p14="http://schemas.microsoft.com/office/powerpoint/2010/main" val="423175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C1F00D-CACA-CC31-9660-51DB624DB58B}"/>
              </a:ext>
            </a:extLst>
          </p:cNvPr>
          <p:cNvSpPr>
            <a:spLocks noGrp="1"/>
          </p:cNvSpPr>
          <p:nvPr>
            <p:ph type="subTitle" idx="1"/>
          </p:nvPr>
        </p:nvSpPr>
        <p:spPr>
          <a:xfrm>
            <a:off x="1323975" y="249238"/>
            <a:ext cx="9144000" cy="541337"/>
          </a:xfrm>
        </p:spPr>
        <p:txBody>
          <a:bodyPr>
            <a:normAutofit lnSpcReduction="10000"/>
          </a:bodyPr>
          <a:lstStyle/>
          <a:p>
            <a:r>
              <a:rPr lang="en-US" altLang="ar-SA" sz="3600" b="1" dirty="0"/>
              <a:t>Mesh Topology</a:t>
            </a:r>
            <a:endParaRPr lang="en-IN" sz="3600" b="1" dirty="0"/>
          </a:p>
        </p:txBody>
      </p:sp>
      <p:sp>
        <p:nvSpPr>
          <p:cNvPr id="4" name="TextBox 3">
            <a:extLst>
              <a:ext uri="{FF2B5EF4-FFF2-40B4-BE49-F238E27FC236}">
                <a16:creationId xmlns:a16="http://schemas.microsoft.com/office/drawing/2014/main" id="{34E326E5-C570-A1E0-9F85-1F0D6ECF20C6}"/>
              </a:ext>
            </a:extLst>
          </p:cNvPr>
          <p:cNvSpPr txBox="1"/>
          <p:nvPr/>
        </p:nvSpPr>
        <p:spPr>
          <a:xfrm>
            <a:off x="1323975" y="1103948"/>
            <a:ext cx="9353550" cy="3908762"/>
          </a:xfrm>
          <a:prstGeom prst="rect">
            <a:avLst/>
          </a:prstGeom>
          <a:noFill/>
        </p:spPr>
        <p:txBody>
          <a:bodyPr wrap="square">
            <a:spAutoFit/>
          </a:bodyPr>
          <a:lstStyle/>
          <a:p>
            <a:r>
              <a:rPr lang="en-US" altLang="ar-SA" sz="2400" dirty="0">
                <a:latin typeface="Times New Roman" panose="02020603050405020304" pitchFamily="18" charset="0"/>
                <a:cs typeface="Times New Roman" panose="02020603050405020304" pitchFamily="18" charset="0"/>
              </a:rPr>
              <a:t>Every device has a dedicated point-to-point link to every other devices</a:t>
            </a:r>
          </a:p>
          <a:p>
            <a:r>
              <a:rPr lang="en-US" altLang="ar-SA" sz="2400" dirty="0">
                <a:latin typeface="Times New Roman" panose="02020603050405020304" pitchFamily="18" charset="0"/>
                <a:cs typeface="Times New Roman" panose="02020603050405020304" pitchFamily="18" charset="0"/>
              </a:rPr>
              <a:t>Dedicated</a:t>
            </a:r>
          </a:p>
          <a:p>
            <a:pPr lvl="1"/>
            <a:r>
              <a:rPr lang="en-US" altLang="ar-SA" sz="2000" dirty="0">
                <a:latin typeface="Times New Roman" panose="02020603050405020304" pitchFamily="18" charset="0"/>
                <a:cs typeface="Times New Roman" panose="02020603050405020304" pitchFamily="18" charset="0"/>
              </a:rPr>
              <a:t>Link carries traffic only between the two devices it connects</a:t>
            </a:r>
          </a:p>
          <a:p>
            <a:pPr lvl="1"/>
            <a:r>
              <a:rPr lang="en-US" altLang="ar-SA" sz="2000" dirty="0">
                <a:latin typeface="Times New Roman" panose="02020603050405020304" pitchFamily="18" charset="0"/>
                <a:cs typeface="Times New Roman" panose="02020603050405020304" pitchFamily="18" charset="0"/>
              </a:rPr>
              <a:t>A fully connected mesh network has n(n-1)/2 physical channels to link n devices</a:t>
            </a:r>
          </a:p>
          <a:p>
            <a:pPr lvl="1"/>
            <a:r>
              <a:rPr lang="en-US" altLang="ar-SA" sz="2000" dirty="0">
                <a:latin typeface="Times New Roman" panose="02020603050405020304" pitchFamily="18" charset="0"/>
                <a:cs typeface="Times New Roman" panose="02020603050405020304" pitchFamily="18" charset="0"/>
              </a:rPr>
              <a:t>Every device on the network must have n-1 input/output (I/O) ports</a:t>
            </a:r>
          </a:p>
          <a:p>
            <a:endParaRPr lang="en-US" altLang="ar-SA" sz="1800" dirty="0">
              <a:latin typeface="Times New Roman" panose="02020603050405020304" pitchFamily="18" charset="0"/>
              <a:cs typeface="Times New Roman" panose="02020603050405020304" pitchFamily="18" charset="0"/>
            </a:endParaRPr>
          </a:p>
          <a:p>
            <a:endParaRPr lang="en-US" altLang="ar-SA" dirty="0">
              <a:latin typeface="Times New Roman" panose="02020603050405020304" pitchFamily="18" charset="0"/>
              <a:cs typeface="Times New Roman" panose="02020603050405020304" pitchFamily="18" charset="0"/>
            </a:endParaRPr>
          </a:p>
          <a:p>
            <a:r>
              <a:rPr lang="en-US" altLang="ar-SA" sz="2800" b="1" dirty="0">
                <a:solidFill>
                  <a:srgbClr val="0070C0"/>
                </a:solidFill>
                <a:latin typeface="Times New Roman" pitchFamily="18" charset="0"/>
                <a:cs typeface="Times New Roman" pitchFamily="18" charset="0"/>
              </a:rPr>
              <a:t>Advantage</a:t>
            </a:r>
          </a:p>
          <a:p>
            <a:pPr lvl="1"/>
            <a:r>
              <a:rPr lang="en-US" altLang="ar-SA" sz="2400" dirty="0">
                <a:latin typeface="Times New Roman" panose="02020603050405020304" pitchFamily="18" charset="0"/>
                <a:cs typeface="Times New Roman" panose="02020603050405020304" pitchFamily="18" charset="0"/>
              </a:rPr>
              <a:t>Less traffic, robust, secure, easy to maintain</a:t>
            </a:r>
          </a:p>
          <a:p>
            <a:r>
              <a:rPr lang="en-US" altLang="ar-SA" sz="2800" b="1" dirty="0">
                <a:solidFill>
                  <a:srgbClr val="0070C0"/>
                </a:solidFill>
                <a:latin typeface="Times New Roman" pitchFamily="18" charset="0"/>
                <a:cs typeface="Times New Roman" pitchFamily="18" charset="0"/>
              </a:rPr>
              <a:t>Disadvantage</a:t>
            </a:r>
          </a:p>
          <a:p>
            <a:pPr lvl="1"/>
            <a:r>
              <a:rPr lang="en-US" altLang="ar-SA" sz="2400" dirty="0">
                <a:latin typeface="Times New Roman" panose="02020603050405020304" pitchFamily="18" charset="0"/>
                <a:cs typeface="Times New Roman" panose="02020603050405020304" pitchFamily="18" charset="0"/>
              </a:rPr>
              <a:t>Need more resource (cable and ports), expensive</a:t>
            </a:r>
          </a:p>
        </p:txBody>
      </p:sp>
      <p:pic>
        <p:nvPicPr>
          <p:cNvPr id="5" name="Picture 4">
            <a:extLst>
              <a:ext uri="{FF2B5EF4-FFF2-40B4-BE49-F238E27FC236}">
                <a16:creationId xmlns:a16="http://schemas.microsoft.com/office/drawing/2014/main" id="{D7D0604E-A72C-F3B5-BCA7-1C08AEC0F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1505" y="3505200"/>
            <a:ext cx="3448050" cy="2689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66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F601DFB-F83E-9FB1-E23F-2617A808E211}"/>
              </a:ext>
            </a:extLst>
          </p:cNvPr>
          <p:cNvSpPr>
            <a:spLocks noGrp="1"/>
          </p:cNvSpPr>
          <p:nvPr>
            <p:ph type="subTitle" idx="1"/>
          </p:nvPr>
        </p:nvSpPr>
        <p:spPr>
          <a:xfrm>
            <a:off x="1400175" y="153988"/>
            <a:ext cx="9144000" cy="560387"/>
          </a:xfrm>
        </p:spPr>
        <p:txBody>
          <a:bodyPr>
            <a:normAutofit lnSpcReduction="10000"/>
          </a:bodyPr>
          <a:lstStyle/>
          <a:p>
            <a:r>
              <a:rPr lang="en-US" altLang="ar-SA" sz="3600" b="1" dirty="0"/>
              <a:t>Star Topology</a:t>
            </a:r>
            <a:endParaRPr lang="en-IN" sz="3600" b="1" dirty="0"/>
          </a:p>
        </p:txBody>
      </p:sp>
      <p:sp>
        <p:nvSpPr>
          <p:cNvPr id="4" name="TextBox 3">
            <a:extLst>
              <a:ext uri="{FF2B5EF4-FFF2-40B4-BE49-F238E27FC236}">
                <a16:creationId xmlns:a16="http://schemas.microsoft.com/office/drawing/2014/main" id="{7C9ED882-AFF2-B822-FF04-C02C9F7727E3}"/>
              </a:ext>
            </a:extLst>
          </p:cNvPr>
          <p:cNvSpPr txBox="1"/>
          <p:nvPr/>
        </p:nvSpPr>
        <p:spPr>
          <a:xfrm>
            <a:off x="997744" y="1227291"/>
            <a:ext cx="10603706" cy="5473614"/>
          </a:xfrm>
          <a:prstGeom prst="rect">
            <a:avLst/>
          </a:prstGeom>
          <a:noFill/>
        </p:spPr>
        <p:txBody>
          <a:bodyPr wrap="square">
            <a:spAutoFit/>
          </a:bodyPr>
          <a:lstStyle/>
          <a:p>
            <a:pPr>
              <a:lnSpc>
                <a:spcPct val="150000"/>
              </a:lnSpc>
            </a:pPr>
            <a:r>
              <a:rPr lang="en-US" altLang="ar-SA" sz="2800" dirty="0">
                <a:latin typeface="Times New Roman" panose="02020603050405020304" pitchFamily="18" charset="0"/>
                <a:cs typeface="Times New Roman" panose="02020603050405020304" pitchFamily="18" charset="0"/>
              </a:rPr>
              <a:t>Each device has a dedicated point-to-point link only to a central controller, usually called a hub.</a:t>
            </a:r>
          </a:p>
          <a:p>
            <a:pPr>
              <a:lnSpc>
                <a:spcPct val="150000"/>
              </a:lnSpc>
            </a:pPr>
            <a:r>
              <a:rPr lang="en-US" altLang="ar-SA" sz="2800" dirty="0">
                <a:latin typeface="Times New Roman" panose="02020603050405020304" pitchFamily="18" charset="0"/>
                <a:cs typeface="Times New Roman" panose="02020603050405020304" pitchFamily="18" charset="0"/>
              </a:rPr>
              <a:t>No direct traffic and link between devices</a:t>
            </a:r>
          </a:p>
          <a:p>
            <a:pPr>
              <a:lnSpc>
                <a:spcPct val="150000"/>
              </a:lnSpc>
            </a:pPr>
            <a:r>
              <a:rPr lang="en-US" altLang="ar-SA" sz="2800" b="1" dirty="0">
                <a:solidFill>
                  <a:srgbClr val="0070C0"/>
                </a:solidFill>
                <a:latin typeface="Times New Roman" pitchFamily="18" charset="0"/>
                <a:cs typeface="Times New Roman" pitchFamily="18" charset="0"/>
              </a:rPr>
              <a:t>Advantages</a:t>
            </a:r>
          </a:p>
          <a:p>
            <a:pPr lvl="1">
              <a:lnSpc>
                <a:spcPct val="150000"/>
              </a:lnSpc>
            </a:pPr>
            <a:r>
              <a:rPr lang="en-US" altLang="ar-SA" sz="2400" dirty="0">
                <a:latin typeface="Times New Roman" panose="02020603050405020304" pitchFamily="18" charset="0"/>
                <a:cs typeface="Times New Roman" panose="02020603050405020304" pitchFamily="18" charset="0"/>
              </a:rPr>
              <a:t>Less expensive</a:t>
            </a:r>
          </a:p>
          <a:p>
            <a:pPr lvl="1">
              <a:lnSpc>
                <a:spcPct val="150000"/>
              </a:lnSpc>
            </a:pPr>
            <a:r>
              <a:rPr lang="en-US" altLang="ar-SA" sz="2400" dirty="0">
                <a:latin typeface="Times New Roman" panose="02020603050405020304" pitchFamily="18" charset="0"/>
                <a:cs typeface="Times New Roman" panose="02020603050405020304" pitchFamily="18" charset="0"/>
              </a:rPr>
              <a:t>Easy to install and reconfigure</a:t>
            </a:r>
          </a:p>
          <a:p>
            <a:pPr lvl="1">
              <a:lnSpc>
                <a:spcPct val="150000"/>
              </a:lnSpc>
            </a:pPr>
            <a:r>
              <a:rPr lang="en-US" altLang="ar-SA" sz="2400" dirty="0">
                <a:latin typeface="Times New Roman" panose="02020603050405020304" pitchFamily="18" charset="0"/>
                <a:cs typeface="Times New Roman" panose="02020603050405020304" pitchFamily="18" charset="0"/>
              </a:rPr>
              <a:t>Robustness</a:t>
            </a:r>
          </a:p>
          <a:p>
            <a:pPr>
              <a:lnSpc>
                <a:spcPct val="150000"/>
              </a:lnSpc>
            </a:pPr>
            <a:r>
              <a:rPr lang="en-US" altLang="ar-SA" sz="2800" b="1" dirty="0">
                <a:solidFill>
                  <a:srgbClr val="0070C0"/>
                </a:solidFill>
                <a:latin typeface="Times New Roman" pitchFamily="18" charset="0"/>
                <a:cs typeface="Times New Roman" pitchFamily="18" charset="0"/>
              </a:rPr>
              <a:t>Disadvantage</a:t>
            </a:r>
          </a:p>
          <a:p>
            <a:pPr lvl="1">
              <a:lnSpc>
                <a:spcPct val="150000"/>
              </a:lnSpc>
            </a:pPr>
            <a:r>
              <a:rPr lang="en-US" altLang="ar-SA" sz="2400" dirty="0">
                <a:latin typeface="Times New Roman" panose="02020603050405020304" pitchFamily="18" charset="0"/>
                <a:cs typeface="Times New Roman" panose="02020603050405020304" pitchFamily="18" charset="0"/>
              </a:rPr>
              <a:t>Single point of failure</a:t>
            </a:r>
          </a:p>
        </p:txBody>
      </p:sp>
      <p:pic>
        <p:nvPicPr>
          <p:cNvPr id="5" name="Picture 4">
            <a:extLst>
              <a:ext uri="{FF2B5EF4-FFF2-40B4-BE49-F238E27FC236}">
                <a16:creationId xmlns:a16="http://schemas.microsoft.com/office/drawing/2014/main" id="{DBBEF2A9-95BE-7F05-31F3-AB37578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693" y="3857625"/>
            <a:ext cx="3865563" cy="155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70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BFDA894-6F0A-3C98-82C9-3007757134EB}"/>
              </a:ext>
            </a:extLst>
          </p:cNvPr>
          <p:cNvSpPr>
            <a:spLocks noGrp="1"/>
          </p:cNvSpPr>
          <p:nvPr>
            <p:ph type="subTitle" idx="1"/>
          </p:nvPr>
        </p:nvSpPr>
        <p:spPr>
          <a:xfrm>
            <a:off x="1257300" y="315913"/>
            <a:ext cx="9144000" cy="465137"/>
          </a:xfrm>
        </p:spPr>
        <p:txBody>
          <a:bodyPr>
            <a:normAutofit fontScale="92500" lnSpcReduction="20000"/>
          </a:bodyPr>
          <a:lstStyle/>
          <a:p>
            <a:r>
              <a:rPr lang="en-US" altLang="ar-SA" sz="3600" b="1" dirty="0"/>
              <a:t>Tree Topology</a:t>
            </a:r>
            <a:endParaRPr lang="en-IN" sz="3600" b="1" dirty="0"/>
          </a:p>
        </p:txBody>
      </p:sp>
      <p:sp>
        <p:nvSpPr>
          <p:cNvPr id="6" name="TextBox 5">
            <a:extLst>
              <a:ext uri="{FF2B5EF4-FFF2-40B4-BE49-F238E27FC236}">
                <a16:creationId xmlns:a16="http://schemas.microsoft.com/office/drawing/2014/main" id="{236750E5-5BE1-4BAF-FC42-C216F1F8C648}"/>
              </a:ext>
            </a:extLst>
          </p:cNvPr>
          <p:cNvSpPr txBox="1"/>
          <p:nvPr/>
        </p:nvSpPr>
        <p:spPr>
          <a:xfrm>
            <a:off x="1257299" y="3007060"/>
            <a:ext cx="10525125" cy="3816429"/>
          </a:xfrm>
          <a:prstGeom prst="rect">
            <a:avLst/>
          </a:prstGeom>
          <a:noFill/>
        </p:spPr>
        <p:txBody>
          <a:bodyPr wrap="square">
            <a:spAutoFit/>
          </a:bodyPr>
          <a:lstStyle/>
          <a:p>
            <a:endParaRPr lang="en-GB" altLang="ar-SA" sz="1800" dirty="0"/>
          </a:p>
          <a:p>
            <a:pPr>
              <a:lnSpc>
                <a:spcPct val="150000"/>
              </a:lnSpc>
            </a:pPr>
            <a:r>
              <a:rPr lang="en-GB" altLang="ar-SA" sz="2800" b="1" dirty="0">
                <a:solidFill>
                  <a:srgbClr val="0070C0"/>
                </a:solidFill>
                <a:latin typeface="Times New Roman" pitchFamily="18" charset="0"/>
                <a:cs typeface="Times New Roman" pitchFamily="18" charset="0"/>
              </a:rPr>
              <a:t>Advantages: </a:t>
            </a:r>
          </a:p>
          <a:p>
            <a:pPr lvl="1"/>
            <a:r>
              <a:rPr lang="en-GB" altLang="ar-SA" sz="2800" dirty="0">
                <a:latin typeface="Times New Roman" panose="02020603050405020304" pitchFamily="18" charset="0"/>
                <a:cs typeface="Times New Roman" panose="02020603050405020304" pitchFamily="18" charset="0"/>
              </a:rPr>
              <a:t>Point-to-point wiring for individual segments. </a:t>
            </a:r>
          </a:p>
          <a:p>
            <a:pPr lvl="1"/>
            <a:r>
              <a:rPr lang="en-GB" altLang="ar-SA" sz="2800" dirty="0">
                <a:latin typeface="Times New Roman" panose="02020603050405020304" pitchFamily="18" charset="0"/>
                <a:cs typeface="Times New Roman" panose="02020603050405020304" pitchFamily="18" charset="0"/>
              </a:rPr>
              <a:t>Supported by several hardware and software venders. </a:t>
            </a:r>
          </a:p>
          <a:p>
            <a:pPr>
              <a:lnSpc>
                <a:spcPct val="150000"/>
              </a:lnSpc>
            </a:pPr>
            <a:r>
              <a:rPr lang="en-GB" altLang="ar-SA" sz="2800" b="1" dirty="0">
                <a:solidFill>
                  <a:srgbClr val="0070C0"/>
                </a:solidFill>
                <a:latin typeface="Times New Roman" pitchFamily="18" charset="0"/>
                <a:cs typeface="Times New Roman" pitchFamily="18" charset="0"/>
              </a:rPr>
              <a:t>Disadvantages:</a:t>
            </a:r>
          </a:p>
          <a:p>
            <a:pPr lvl="1"/>
            <a:r>
              <a:rPr lang="en-GB" altLang="ar-SA" sz="2800" dirty="0">
                <a:latin typeface="Times New Roman" panose="02020603050405020304" pitchFamily="18" charset="0"/>
                <a:cs typeface="Times New Roman" panose="02020603050405020304" pitchFamily="18" charset="0"/>
              </a:rPr>
              <a:t>Overall length of each segment is limited by the type of cabling used. </a:t>
            </a:r>
          </a:p>
          <a:p>
            <a:pPr lvl="1"/>
            <a:r>
              <a:rPr lang="en-GB" altLang="ar-SA" sz="2800" dirty="0">
                <a:latin typeface="Times New Roman" panose="02020603050405020304" pitchFamily="18" charset="0"/>
                <a:cs typeface="Times New Roman" panose="02020603050405020304" pitchFamily="18" charset="0"/>
              </a:rPr>
              <a:t>If the backbone line breaks, the entire segment goes down. </a:t>
            </a:r>
          </a:p>
          <a:p>
            <a:pPr lvl="1"/>
            <a:r>
              <a:rPr lang="en-GB" altLang="ar-SA" sz="2800" dirty="0">
                <a:latin typeface="Times New Roman" panose="02020603050405020304" pitchFamily="18" charset="0"/>
                <a:cs typeface="Times New Roman" panose="02020603050405020304" pitchFamily="18" charset="0"/>
              </a:rPr>
              <a:t>More difficult to configure and wire than other topologies. </a:t>
            </a:r>
            <a:endParaRPr lang="en-GB" altLang="ar-SA" sz="2400"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4C896171-4585-F8BB-F2E2-38ADAA9C3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1430951"/>
            <a:ext cx="49911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23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EF6440-9411-B511-8EFC-CF3BB77C5623}"/>
              </a:ext>
            </a:extLst>
          </p:cNvPr>
          <p:cNvSpPr>
            <a:spLocks noGrp="1"/>
          </p:cNvSpPr>
          <p:nvPr>
            <p:ph type="subTitle" idx="1"/>
          </p:nvPr>
        </p:nvSpPr>
        <p:spPr>
          <a:xfrm>
            <a:off x="1428750" y="239713"/>
            <a:ext cx="9144000" cy="769937"/>
          </a:xfrm>
        </p:spPr>
        <p:txBody>
          <a:bodyPr/>
          <a:lstStyle/>
          <a:p>
            <a:r>
              <a:rPr lang="en-IN" sz="4800" b="1" spc="-15" dirty="0">
                <a:latin typeface="Calibri"/>
                <a:cs typeface="Calibri"/>
              </a:rPr>
              <a:t>U</a:t>
            </a:r>
            <a:r>
              <a:rPr lang="en-IN" sz="4800" b="1" spc="-10" dirty="0">
                <a:latin typeface="Calibri"/>
                <a:cs typeface="Calibri"/>
              </a:rPr>
              <a:t>N</a:t>
            </a:r>
            <a:r>
              <a:rPr lang="en-IN" sz="4800" b="1" spc="-15" dirty="0">
                <a:latin typeface="Calibri"/>
                <a:cs typeface="Calibri"/>
              </a:rPr>
              <a:t>I</a:t>
            </a:r>
            <a:r>
              <a:rPr lang="en-IN" sz="4800" b="1" spc="-10" dirty="0">
                <a:latin typeface="Calibri"/>
                <a:cs typeface="Calibri"/>
              </a:rPr>
              <a:t>T- </a:t>
            </a:r>
            <a:r>
              <a:rPr lang="en-IN" sz="4800" b="1" spc="-40" dirty="0">
                <a:latin typeface="Times New Roman"/>
                <a:cs typeface="Times New Roman"/>
              </a:rPr>
              <a:t> </a:t>
            </a:r>
            <a:r>
              <a:rPr lang="en-IN" sz="4800" b="1" spc="-5" dirty="0">
                <a:latin typeface="Calibri"/>
                <a:cs typeface="Calibri"/>
              </a:rPr>
              <a:t>I</a:t>
            </a:r>
            <a:endParaRPr lang="en-IN" sz="4800" b="1" dirty="0">
              <a:latin typeface="Calibri"/>
              <a:cs typeface="Calibri"/>
            </a:endParaRPr>
          </a:p>
          <a:p>
            <a:endParaRPr lang="en-IN" dirty="0"/>
          </a:p>
        </p:txBody>
      </p:sp>
      <p:sp>
        <p:nvSpPr>
          <p:cNvPr id="3" name="Rectangle 2">
            <a:extLst>
              <a:ext uri="{FF2B5EF4-FFF2-40B4-BE49-F238E27FC236}">
                <a16:creationId xmlns:a16="http://schemas.microsoft.com/office/drawing/2014/main" id="{67F85BF6-F164-F679-EE23-753C0DB5DAB0}"/>
              </a:ext>
            </a:extLst>
          </p:cNvPr>
          <p:cNvSpPr/>
          <p:nvPr/>
        </p:nvSpPr>
        <p:spPr>
          <a:xfrm>
            <a:off x="804862" y="1257300"/>
            <a:ext cx="10582275" cy="4591050"/>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lvl="2" algn="just" fontAlgn="auto">
              <a:spcBef>
                <a:spcPts val="0"/>
              </a:spcBef>
              <a:spcAft>
                <a:spcPts val="0"/>
              </a:spcAft>
              <a:defRPr/>
            </a:pPr>
            <a:r>
              <a:rPr lang="en-GB" sz="2600" b="1" dirty="0">
                <a:solidFill>
                  <a:srgbClr val="FFC000"/>
                </a:solidFill>
                <a:latin typeface="Times New Roman" panose="02020603050405020304" pitchFamily="18" charset="0"/>
                <a:cs typeface="Times New Roman" panose="02020603050405020304" pitchFamily="18" charset="0"/>
              </a:rPr>
              <a:t>Introduction Concepts: </a:t>
            </a:r>
            <a:r>
              <a:rPr lang="en-GB" sz="2600" dirty="0">
                <a:latin typeface="Times New Roman" panose="02020603050405020304" pitchFamily="18" charset="0"/>
                <a:cs typeface="Times New Roman" panose="02020603050405020304" pitchFamily="18" charset="0"/>
              </a:rPr>
              <a:t>Goals and Applications of Networks, Network structure and architecture, The OSI reference model, services, Network Topology Design, Physical Layer Transmission Media, Line coding scheme, switching methods (circuit switching, Packet switching), TDM. </a:t>
            </a:r>
          </a:p>
          <a:p>
            <a:pPr lvl="2" algn="just" fontAlgn="auto">
              <a:spcBef>
                <a:spcPts val="0"/>
              </a:spcBef>
              <a:spcAft>
                <a:spcPts val="0"/>
              </a:spcAft>
              <a:defRPr/>
            </a:pPr>
            <a:r>
              <a:rPr lang="en-GB" sz="2600" b="1" dirty="0">
                <a:solidFill>
                  <a:srgbClr val="FFC000"/>
                </a:solidFill>
                <a:latin typeface="Times New Roman" panose="02020603050405020304" pitchFamily="18" charset="0"/>
                <a:cs typeface="Times New Roman" panose="02020603050405020304" pitchFamily="18" charset="0"/>
              </a:rPr>
              <a:t>Medium Access sub layer: </a:t>
            </a:r>
            <a:r>
              <a:rPr lang="en-GB" sz="2600" dirty="0">
                <a:latin typeface="Times New Roman" panose="02020603050405020304" pitchFamily="18" charset="0"/>
                <a:cs typeface="Times New Roman" panose="02020603050405020304" pitchFamily="18" charset="0"/>
              </a:rPr>
              <a:t>Medium Access sub layer - Channel Allocations, LAN protocols - ALOHA protocols, CSMA, CSMA/CD, Overview of IEEE standards </a:t>
            </a:r>
          </a:p>
          <a:p>
            <a:pPr lvl="2" algn="just" fontAlgn="auto">
              <a:spcBef>
                <a:spcPts val="0"/>
              </a:spcBef>
              <a:spcAft>
                <a:spcPts val="0"/>
              </a:spcAft>
              <a:defRPr/>
            </a:pPr>
            <a:r>
              <a:rPr lang="en-US" sz="2600" b="1" dirty="0">
                <a:solidFill>
                  <a:srgbClr val="FFC000"/>
                </a:solidFill>
                <a:latin typeface="Times New Roman" panose="02020603050405020304" pitchFamily="18" charset="0"/>
                <a:cs typeface="Times New Roman" panose="02020603050405020304" pitchFamily="18" charset="0"/>
              </a:rPr>
              <a:t>Data Link Layer </a:t>
            </a:r>
            <a:r>
              <a:rPr lang="en-US" sz="2600" b="1"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Error detection and correction, Flow control (sliding window protocol) </a:t>
            </a:r>
          </a:p>
        </p:txBody>
      </p:sp>
    </p:spTree>
    <p:extLst>
      <p:ext uri="{BB962C8B-B14F-4D97-AF65-F5344CB8AC3E}">
        <p14:creationId xmlns:p14="http://schemas.microsoft.com/office/powerpoint/2010/main" val="276022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EF6440-9411-B511-8EFC-CF3BB77C5623}"/>
              </a:ext>
            </a:extLst>
          </p:cNvPr>
          <p:cNvSpPr>
            <a:spLocks noGrp="1"/>
          </p:cNvSpPr>
          <p:nvPr>
            <p:ph type="subTitle" idx="1"/>
          </p:nvPr>
        </p:nvSpPr>
        <p:spPr>
          <a:xfrm>
            <a:off x="1428750" y="239713"/>
            <a:ext cx="9144000" cy="769937"/>
          </a:xfrm>
        </p:spPr>
        <p:txBody>
          <a:bodyPr/>
          <a:lstStyle/>
          <a:p>
            <a:r>
              <a:rPr lang="en-IN" sz="4800" b="1" spc="-15" dirty="0">
                <a:latin typeface="Calibri"/>
                <a:cs typeface="Calibri"/>
              </a:rPr>
              <a:t>U</a:t>
            </a:r>
            <a:r>
              <a:rPr lang="en-IN" sz="4800" b="1" spc="-10" dirty="0">
                <a:latin typeface="Calibri"/>
                <a:cs typeface="Calibri"/>
              </a:rPr>
              <a:t>N</a:t>
            </a:r>
            <a:r>
              <a:rPr lang="en-IN" sz="4800" b="1" spc="-15" dirty="0">
                <a:latin typeface="Calibri"/>
                <a:cs typeface="Calibri"/>
              </a:rPr>
              <a:t>I</a:t>
            </a:r>
            <a:r>
              <a:rPr lang="en-IN" sz="4800" b="1" spc="-10" dirty="0">
                <a:latin typeface="Calibri"/>
                <a:cs typeface="Calibri"/>
              </a:rPr>
              <a:t>T- </a:t>
            </a:r>
            <a:r>
              <a:rPr lang="en-IN" sz="4800" b="1" spc="-40" dirty="0">
                <a:latin typeface="Times New Roman"/>
                <a:cs typeface="Times New Roman"/>
              </a:rPr>
              <a:t> 2</a:t>
            </a:r>
            <a:endParaRPr lang="en-IN" sz="4800" b="1" dirty="0">
              <a:latin typeface="Calibri"/>
              <a:cs typeface="Calibri"/>
            </a:endParaRPr>
          </a:p>
          <a:p>
            <a:endParaRPr lang="en-IN" dirty="0"/>
          </a:p>
        </p:txBody>
      </p:sp>
      <p:sp>
        <p:nvSpPr>
          <p:cNvPr id="3" name="Rectangle 2">
            <a:extLst>
              <a:ext uri="{FF2B5EF4-FFF2-40B4-BE49-F238E27FC236}">
                <a16:creationId xmlns:a16="http://schemas.microsoft.com/office/drawing/2014/main" id="{67F85BF6-F164-F679-EE23-753C0DB5DAB0}"/>
              </a:ext>
            </a:extLst>
          </p:cNvPr>
          <p:cNvSpPr/>
          <p:nvPr/>
        </p:nvSpPr>
        <p:spPr>
          <a:xfrm>
            <a:off x="804862" y="1257300"/>
            <a:ext cx="10582275" cy="4591050"/>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lvl="2" algn="just">
              <a:defRPr/>
            </a:pPr>
            <a:r>
              <a:rPr lang="en-US" sz="2600" b="1" dirty="0">
                <a:solidFill>
                  <a:srgbClr val="FFC000"/>
                </a:solidFill>
                <a:latin typeface="Times New Roman" panose="02020603050405020304" pitchFamily="18" charset="0"/>
                <a:cs typeface="Times New Roman" panose="02020603050405020304" pitchFamily="18" charset="0"/>
              </a:rPr>
              <a:t>Network Layer:</a:t>
            </a:r>
            <a:r>
              <a:rPr lang="en-US" sz="2600" dirty="0">
                <a:latin typeface="Times New Roman" panose="02020603050405020304" pitchFamily="18" charset="0"/>
                <a:cs typeface="Times New Roman" panose="02020603050405020304" pitchFamily="18" charset="0"/>
              </a:rPr>
              <a:t> Network Layer –IP addressing, subnet, CIDR, VLSM, Internetworking, Address mapping, routing. Connecting devices. Introduction to IPv6, transition from IPv4 to IPv6.</a:t>
            </a:r>
          </a:p>
          <a:p>
            <a:pPr lvl="2" algn="just" fontAlgn="auto">
              <a:spcBef>
                <a:spcPts val="0"/>
              </a:spcBef>
              <a:spcAft>
                <a:spcPts val="0"/>
              </a:spcAft>
              <a:defRPr/>
            </a:pPr>
            <a:r>
              <a:rPr lang="en-US" sz="2600" b="1" dirty="0">
                <a:solidFill>
                  <a:srgbClr val="FFC000"/>
                </a:solidFill>
                <a:latin typeface="Times New Roman" panose="02020603050405020304" pitchFamily="18" charset="0"/>
                <a:cs typeface="Times New Roman" panose="02020603050405020304" pitchFamily="18" charset="0"/>
              </a:rPr>
              <a:t>Transport Layer: </a:t>
            </a:r>
            <a:r>
              <a:rPr lang="en-US" sz="2600" dirty="0">
                <a:latin typeface="Times New Roman" panose="02020603050405020304" pitchFamily="18" charset="0"/>
                <a:cs typeface="Times New Roman" panose="02020603050405020304" pitchFamily="18" charset="0"/>
              </a:rPr>
              <a:t>Transport Layer - Design issues, connection management, Flow control, TCP window management, congestion control-slow start algorithm </a:t>
            </a:r>
          </a:p>
          <a:p>
            <a:pPr lvl="2" algn="just" fontAlgn="auto">
              <a:spcBef>
                <a:spcPts val="0"/>
              </a:spcBef>
              <a:spcAft>
                <a:spcPts val="0"/>
              </a:spcAft>
              <a:defRPr/>
            </a:pPr>
            <a:r>
              <a:rPr lang="en-US" sz="2600" b="1" dirty="0">
                <a:solidFill>
                  <a:srgbClr val="FFC000"/>
                </a:solidFill>
                <a:latin typeface="Times New Roman" panose="02020603050405020304" pitchFamily="18" charset="0"/>
                <a:cs typeface="Times New Roman" panose="02020603050405020304" pitchFamily="18" charset="0"/>
              </a:rPr>
              <a:t>Application Layer: </a:t>
            </a:r>
            <a:r>
              <a:rPr lang="en-US" sz="2600" dirty="0">
                <a:latin typeface="Times New Roman" panose="02020603050405020304" pitchFamily="18" charset="0"/>
                <a:cs typeface="Times New Roman" panose="02020603050405020304" pitchFamily="18" charset="0"/>
              </a:rPr>
              <a:t>Data compression, Data Encryption, File Transfer, DNS, HTTP, SMTP, TELNET. </a:t>
            </a:r>
          </a:p>
        </p:txBody>
      </p:sp>
    </p:spTree>
    <p:extLst>
      <p:ext uri="{BB962C8B-B14F-4D97-AF65-F5344CB8AC3E}">
        <p14:creationId xmlns:p14="http://schemas.microsoft.com/office/powerpoint/2010/main" val="147857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28845802-DAA6-E6E6-D9F3-D1DD06629276}"/>
              </a:ext>
            </a:extLst>
          </p:cNvPr>
          <p:cNvSpPr>
            <a:spLocks noChangeArrowheads="1"/>
          </p:cNvSpPr>
          <p:nvPr/>
        </p:nvSpPr>
        <p:spPr bwMode="auto">
          <a:xfrm>
            <a:off x="781049" y="1419224"/>
            <a:ext cx="3524251" cy="43910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latin typeface="Calibri" panose="020F0502020204030204" pitchFamily="34" charset="0"/>
            </a:endParaRPr>
          </a:p>
        </p:txBody>
      </p:sp>
      <p:sp>
        <p:nvSpPr>
          <p:cNvPr id="4" name="object 4">
            <a:extLst>
              <a:ext uri="{FF2B5EF4-FFF2-40B4-BE49-F238E27FC236}">
                <a16:creationId xmlns:a16="http://schemas.microsoft.com/office/drawing/2014/main" id="{1FF9A194-467A-2EE6-04AB-6769B4578DD2}"/>
              </a:ext>
            </a:extLst>
          </p:cNvPr>
          <p:cNvSpPr>
            <a:spLocks noChangeArrowheads="1"/>
          </p:cNvSpPr>
          <p:nvPr/>
        </p:nvSpPr>
        <p:spPr bwMode="auto">
          <a:xfrm>
            <a:off x="4434682" y="1419222"/>
            <a:ext cx="3452020" cy="43910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latin typeface="Calibri" panose="020F0502020204030204" pitchFamily="34" charset="0"/>
            </a:endParaRPr>
          </a:p>
        </p:txBody>
      </p:sp>
      <p:sp>
        <p:nvSpPr>
          <p:cNvPr id="5" name="object 4">
            <a:extLst>
              <a:ext uri="{FF2B5EF4-FFF2-40B4-BE49-F238E27FC236}">
                <a16:creationId xmlns:a16="http://schemas.microsoft.com/office/drawing/2014/main" id="{A69342A1-532C-EC84-01B6-C484F53B3AA9}"/>
              </a:ext>
            </a:extLst>
          </p:cNvPr>
          <p:cNvSpPr>
            <a:spLocks noChangeArrowheads="1"/>
          </p:cNvSpPr>
          <p:nvPr/>
        </p:nvSpPr>
        <p:spPr bwMode="auto">
          <a:xfrm>
            <a:off x="7985918" y="1419222"/>
            <a:ext cx="3452020" cy="4391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latin typeface="Calibri" panose="020F0502020204030204" pitchFamily="34" charset="0"/>
            </a:endParaRPr>
          </a:p>
        </p:txBody>
      </p:sp>
      <p:sp>
        <p:nvSpPr>
          <p:cNvPr id="6" name="Rectangle 5">
            <a:extLst>
              <a:ext uri="{FF2B5EF4-FFF2-40B4-BE49-F238E27FC236}">
                <a16:creationId xmlns:a16="http://schemas.microsoft.com/office/drawing/2014/main" id="{26B405F3-CE14-F82A-8E73-415F5E18A3D0}"/>
              </a:ext>
            </a:extLst>
          </p:cNvPr>
          <p:cNvSpPr/>
          <p:nvPr/>
        </p:nvSpPr>
        <p:spPr>
          <a:xfrm>
            <a:off x="2676525" y="323850"/>
            <a:ext cx="6667500" cy="7239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Times New Roman" panose="02020603050405020304" pitchFamily="18" charset="0"/>
                <a:cs typeface="Times New Roman" panose="02020603050405020304" pitchFamily="18" charset="0"/>
              </a:rPr>
              <a:t>Suggested Books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56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2B60B7C-AC88-1CE7-442E-471918C57B64}"/>
              </a:ext>
            </a:extLst>
          </p:cNvPr>
          <p:cNvSpPr>
            <a:spLocks noGrp="1"/>
          </p:cNvSpPr>
          <p:nvPr>
            <p:ph type="subTitle" idx="1"/>
          </p:nvPr>
        </p:nvSpPr>
        <p:spPr>
          <a:xfrm>
            <a:off x="1381125" y="315913"/>
            <a:ext cx="9144000" cy="579437"/>
          </a:xfrm>
        </p:spPr>
        <p:txBody>
          <a:bodyPr>
            <a:normAutofit lnSpcReduction="10000"/>
          </a:bodyPr>
          <a:lstStyle/>
          <a:p>
            <a:r>
              <a:rPr lang="en-IN" altLang="en-US" sz="4000" b="1" dirty="0"/>
              <a:t>Computer Network</a:t>
            </a:r>
            <a:endParaRPr lang="en-IN" sz="4000" dirty="0"/>
          </a:p>
        </p:txBody>
      </p:sp>
      <p:sp>
        <p:nvSpPr>
          <p:cNvPr id="4" name="TextBox 3">
            <a:extLst>
              <a:ext uri="{FF2B5EF4-FFF2-40B4-BE49-F238E27FC236}">
                <a16:creationId xmlns:a16="http://schemas.microsoft.com/office/drawing/2014/main" id="{2F9FF6DA-16AC-9224-A2AC-BC2913B68160}"/>
              </a:ext>
            </a:extLst>
          </p:cNvPr>
          <p:cNvSpPr txBox="1"/>
          <p:nvPr/>
        </p:nvSpPr>
        <p:spPr>
          <a:xfrm>
            <a:off x="921544" y="2077135"/>
            <a:ext cx="4993481" cy="3416320"/>
          </a:xfrm>
          <a:prstGeom prst="rect">
            <a:avLst/>
          </a:prstGeom>
          <a:noFill/>
        </p:spPr>
        <p:txBody>
          <a:bodyPr wrap="square">
            <a:spAutoFit/>
          </a:bodyPr>
          <a:lstStyle/>
          <a:p>
            <a:pPr algn="just"/>
            <a:r>
              <a:rPr lang="en-US" sz="3600" i="1" dirty="0">
                <a:effectLst>
                  <a:outerShdw blurRad="38100" dist="38100" dir="2700000" algn="tl">
                    <a:srgbClr val="C0C0C0"/>
                  </a:outerShdw>
                </a:effectLst>
                <a:latin typeface="Times New Roman" pitchFamily="18" charset="0"/>
              </a:rPr>
              <a:t>Computer Network is a group of computers connected with each other through wires, optical fibers or optical links.</a:t>
            </a:r>
            <a:endParaRPr lang="en-IN" sz="3600" dirty="0"/>
          </a:p>
        </p:txBody>
      </p:sp>
      <p:pic>
        <p:nvPicPr>
          <p:cNvPr id="2050" name="Picture 2" descr="Computer network diagram - Wikipedia">
            <a:extLst>
              <a:ext uri="{FF2B5EF4-FFF2-40B4-BE49-F238E27FC236}">
                <a16:creationId xmlns:a16="http://schemas.microsoft.com/office/drawing/2014/main" id="{47275579-737D-134D-3CEF-8300A474D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978" y="1895475"/>
            <a:ext cx="5343522" cy="3524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7C6B88-5BFB-BF15-1F79-591462C374E2}"/>
              </a:ext>
            </a:extLst>
          </p:cNvPr>
          <p:cNvSpPr/>
          <p:nvPr/>
        </p:nvSpPr>
        <p:spPr>
          <a:xfrm>
            <a:off x="1200149" y="5565070"/>
            <a:ext cx="10525125" cy="66675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The aim of the computer network is the sharing of resources among various devices</a:t>
            </a:r>
            <a:endParaRPr lang="en-IN" sz="2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95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04277D4-9864-365A-8250-64FDD0916DDB}"/>
              </a:ext>
            </a:extLst>
          </p:cNvPr>
          <p:cNvSpPr>
            <a:spLocks noGrp="1"/>
          </p:cNvSpPr>
          <p:nvPr>
            <p:ph type="subTitle" idx="1"/>
          </p:nvPr>
        </p:nvSpPr>
        <p:spPr>
          <a:xfrm>
            <a:off x="1352550" y="2158206"/>
            <a:ext cx="3200400" cy="2541588"/>
          </a:xfrm>
        </p:spPr>
        <p:txBody>
          <a:bodyPr>
            <a:normAutofit fontScale="92500" lnSpcReduction="20000"/>
          </a:bodyPr>
          <a:lstStyle/>
          <a:p>
            <a:r>
              <a:rPr lang="en-IN" altLang="en-US" sz="5400" b="1" dirty="0">
                <a:solidFill>
                  <a:schemeClr val="tx1"/>
                </a:solidFill>
              </a:rPr>
              <a:t>Features of </a:t>
            </a:r>
          </a:p>
          <a:p>
            <a:r>
              <a:rPr lang="en-IN" altLang="en-US" sz="5400" b="1" dirty="0">
                <a:solidFill>
                  <a:schemeClr val="tx1"/>
                </a:solidFill>
              </a:rPr>
              <a:t>Computer Network</a:t>
            </a:r>
            <a:endParaRPr lang="en-IN" sz="5400" b="1" dirty="0"/>
          </a:p>
        </p:txBody>
      </p:sp>
      <p:sp>
        <p:nvSpPr>
          <p:cNvPr id="3" name="Arrow: Right 2">
            <a:extLst>
              <a:ext uri="{FF2B5EF4-FFF2-40B4-BE49-F238E27FC236}">
                <a16:creationId xmlns:a16="http://schemas.microsoft.com/office/drawing/2014/main" id="{67545EE4-984D-770D-F915-7CC714883E6E}"/>
              </a:ext>
            </a:extLst>
          </p:cNvPr>
          <p:cNvSpPr/>
          <p:nvPr/>
        </p:nvSpPr>
        <p:spPr>
          <a:xfrm>
            <a:off x="4876800" y="3067050"/>
            <a:ext cx="990600" cy="666750"/>
          </a:xfrm>
          <a:prstGeom prst="rightArrow">
            <a:avLst/>
          </a:prstGeom>
          <a:solidFill>
            <a:srgbClr val="6B9D7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5" descr="Features of Computer Network">
            <a:extLst>
              <a:ext uri="{FF2B5EF4-FFF2-40B4-BE49-F238E27FC236}">
                <a16:creationId xmlns:a16="http://schemas.microsoft.com/office/drawing/2014/main" id="{50ADF752-443F-29AB-184D-E5224D883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1433513"/>
            <a:ext cx="3743325"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11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D98AE10-6461-9317-5286-077CCE571C97}"/>
              </a:ext>
            </a:extLst>
          </p:cNvPr>
          <p:cNvSpPr>
            <a:spLocks noGrp="1"/>
          </p:cNvSpPr>
          <p:nvPr>
            <p:ph type="subTitle" idx="1"/>
          </p:nvPr>
        </p:nvSpPr>
        <p:spPr>
          <a:xfrm>
            <a:off x="1352550" y="258763"/>
            <a:ext cx="9144000" cy="588962"/>
          </a:xfrm>
        </p:spPr>
        <p:txBody>
          <a:bodyPr>
            <a:normAutofit/>
          </a:bodyPr>
          <a:lstStyle/>
          <a:p>
            <a:r>
              <a:rPr lang="en-IN" altLang="en-US" sz="3200" b="1" dirty="0"/>
              <a:t>Computer Network Architecture</a:t>
            </a:r>
            <a:endParaRPr lang="en-IN" sz="3200" dirty="0"/>
          </a:p>
        </p:txBody>
      </p:sp>
      <p:pic>
        <p:nvPicPr>
          <p:cNvPr id="3" name="Picture 5" descr="Computer Network Architecture">
            <a:extLst>
              <a:ext uri="{FF2B5EF4-FFF2-40B4-BE49-F238E27FC236}">
                <a16:creationId xmlns:a16="http://schemas.microsoft.com/office/drawing/2014/main" id="{C492F413-1204-F5E4-CA2A-F92C9F433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5850" y="1733550"/>
            <a:ext cx="46185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31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D5006B-3FC0-6EC4-1C7A-F067E4EF7CE8}"/>
              </a:ext>
            </a:extLst>
          </p:cNvPr>
          <p:cNvSpPr txBox="1">
            <a:spLocks/>
          </p:cNvSpPr>
          <p:nvPr/>
        </p:nvSpPr>
        <p:spPr>
          <a:xfrm>
            <a:off x="3457575" y="219075"/>
            <a:ext cx="4905375" cy="1143000"/>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a:lstStyle>
          <a:p>
            <a:br>
              <a:rPr lang="en-IN" altLang="en-US" dirty="0"/>
            </a:br>
            <a:r>
              <a:rPr lang="en-IN" altLang="en-US" b="1" dirty="0"/>
              <a:t>Peer-to-Peer Network</a:t>
            </a:r>
            <a:br>
              <a:rPr lang="en-IN" altLang="en-US" dirty="0"/>
            </a:br>
            <a:endParaRPr lang="en-IN" altLang="en-US" dirty="0"/>
          </a:p>
        </p:txBody>
      </p:sp>
      <p:sp>
        <p:nvSpPr>
          <p:cNvPr id="4" name="Content Placeholder 2">
            <a:extLst>
              <a:ext uri="{FF2B5EF4-FFF2-40B4-BE49-F238E27FC236}">
                <a16:creationId xmlns:a16="http://schemas.microsoft.com/office/drawing/2014/main" id="{578E109A-D7F9-F4B1-084A-FE28DD45AD6C}"/>
              </a:ext>
            </a:extLst>
          </p:cNvPr>
          <p:cNvSpPr txBox="1">
            <a:spLocks/>
          </p:cNvSpPr>
          <p:nvPr/>
        </p:nvSpPr>
        <p:spPr>
          <a:xfrm>
            <a:off x="6975475" y="2459039"/>
            <a:ext cx="3683000" cy="38465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en-US" sz="3200" dirty="0"/>
              <a:t>All the computers are linked together with equal privilege and responsibilities for processing the data.</a:t>
            </a:r>
            <a:endParaRPr lang="en-IN" altLang="en-US" sz="3200" dirty="0"/>
          </a:p>
        </p:txBody>
      </p:sp>
      <p:pic>
        <p:nvPicPr>
          <p:cNvPr id="5" name="Picture 2" descr="Computer Network Architecture">
            <a:extLst>
              <a:ext uri="{FF2B5EF4-FFF2-40B4-BE49-F238E27FC236}">
                <a16:creationId xmlns:a16="http://schemas.microsoft.com/office/drawing/2014/main" id="{4C6D5A4A-0C2B-89C1-D5A3-1E649891B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2249488"/>
            <a:ext cx="412432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83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7348619-3A2B-4FA1-9458-55966CA901D8}"/>
              </a:ext>
            </a:extLst>
          </p:cNvPr>
          <p:cNvSpPr txBox="1">
            <a:spLocks/>
          </p:cNvSpPr>
          <p:nvPr/>
        </p:nvSpPr>
        <p:spPr>
          <a:xfrm>
            <a:off x="3667125" y="565150"/>
            <a:ext cx="4857750" cy="1143000"/>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a:lstStyle>
          <a:p>
            <a:r>
              <a:rPr lang="en-IN" altLang="en-US" b="1" dirty="0"/>
              <a:t>Client/Server Network</a:t>
            </a:r>
          </a:p>
        </p:txBody>
      </p:sp>
      <p:sp>
        <p:nvSpPr>
          <p:cNvPr id="4" name="Content Placeholder 2">
            <a:extLst>
              <a:ext uri="{FF2B5EF4-FFF2-40B4-BE49-F238E27FC236}">
                <a16:creationId xmlns:a16="http://schemas.microsoft.com/office/drawing/2014/main" id="{70D4C623-9495-855E-9308-F38DDE072C30}"/>
              </a:ext>
            </a:extLst>
          </p:cNvPr>
          <p:cNvSpPr txBox="1">
            <a:spLocks/>
          </p:cNvSpPr>
          <p:nvPr/>
        </p:nvSpPr>
        <p:spPr>
          <a:xfrm>
            <a:off x="6821488" y="2219325"/>
            <a:ext cx="3970337" cy="3648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en-US" sz="2800" dirty="0"/>
              <a:t>Client/Server network is a network model designed for the end users called clients, to access the resources such as songs, video, etc. from a central computer known as Server.</a:t>
            </a:r>
            <a:endParaRPr lang="en-IN" altLang="en-US" sz="2800" dirty="0"/>
          </a:p>
        </p:txBody>
      </p:sp>
      <p:pic>
        <p:nvPicPr>
          <p:cNvPr id="5" name="Picture 2" descr="Computer Network Architecture">
            <a:extLst>
              <a:ext uri="{FF2B5EF4-FFF2-40B4-BE49-F238E27FC236}">
                <a16:creationId xmlns:a16="http://schemas.microsoft.com/office/drawing/2014/main" id="{5C574851-00C1-8666-ACAF-DD8FA9CA8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492375"/>
            <a:ext cx="36671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1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592</Words>
  <Application>Microsoft Office PowerPoint</Application>
  <PresentationFormat>Widescreen</PresentationFormat>
  <Paragraphs>72</Paragraphs>
  <Slides>17</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Bahnschrift</vt:lpstr>
      <vt:lpstr>Calibri</vt:lpstr>
      <vt:lpstr>Times New Roman</vt:lpstr>
      <vt:lpstr>Office Theme</vt:lpstr>
      <vt:lpstr>COMPUTER NETWORK  BCSC0008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Varshney</dc:creator>
  <cp:lastModifiedBy>Neeraj Varshney</cp:lastModifiedBy>
  <cp:revision>5</cp:revision>
  <dcterms:created xsi:type="dcterms:W3CDTF">2023-07-02T15:57:36Z</dcterms:created>
  <dcterms:modified xsi:type="dcterms:W3CDTF">2023-07-03T02:21:59Z</dcterms:modified>
</cp:coreProperties>
</file>