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3" r:id="rId6"/>
    <p:sldId id="274" r:id="rId7"/>
    <p:sldId id="264" r:id="rId8"/>
    <p:sldId id="266" r:id="rId9"/>
    <p:sldId id="271" r:id="rId10"/>
    <p:sldId id="273" r:id="rId11"/>
    <p:sldId id="275" r:id="rId12"/>
    <p:sldId id="272"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E82C3-2EC3-4470-B680-97D6A0ED38D0}" v="2" dt="2023-09-06T17:06:28.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347670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8A7B2-8589-4FF3-8B8D-3BF3BD7DB71D}"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96860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214501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62478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3489175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F8A7B2-8589-4FF3-8B8D-3BF3BD7DB71D}"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82335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F8A7B2-8589-4FF3-8B8D-3BF3BD7DB71D}" type="datetimeFigureOut">
              <a:rPr lang="en-IN" smtClean="0"/>
              <a:t>20-10-2023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377652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3796809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285550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139046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8A7B2-8589-4FF3-8B8D-3BF3BD7DB71D}"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104977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8A7B2-8589-4FF3-8B8D-3BF3BD7DB71D}"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188378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8A7B2-8589-4FF3-8B8D-3BF3BD7DB71D}"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25278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8A7B2-8589-4FF3-8B8D-3BF3BD7DB71D}"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31630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8A7B2-8589-4FF3-8B8D-3BF3BD7DB71D}"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190158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8A7B2-8589-4FF3-8B8D-3BF3BD7DB71D}"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354666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8A7B2-8589-4FF3-8B8D-3BF3BD7DB71D}"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8B171D-1045-4B56-A8D6-E21407B5F549}" type="slidenum">
              <a:rPr lang="en-IN" smtClean="0"/>
              <a:t>‹#›</a:t>
            </a:fld>
            <a:endParaRPr lang="en-IN"/>
          </a:p>
        </p:txBody>
      </p:sp>
    </p:spTree>
    <p:extLst>
      <p:ext uri="{BB962C8B-B14F-4D97-AF65-F5344CB8AC3E}">
        <p14:creationId xmlns:p14="http://schemas.microsoft.com/office/powerpoint/2010/main" val="197083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F8A7B2-8589-4FF3-8B8D-3BF3BD7DB71D}" type="datetimeFigureOut">
              <a:rPr lang="en-IN" smtClean="0"/>
              <a:t>20-10-2023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8B171D-1045-4B56-A8D6-E21407B5F549}" type="slidenum">
              <a:rPr lang="en-IN" smtClean="0"/>
              <a:t>‹#›</a:t>
            </a:fld>
            <a:endParaRPr lang="en-IN"/>
          </a:p>
        </p:txBody>
      </p:sp>
    </p:spTree>
    <p:extLst>
      <p:ext uri="{BB962C8B-B14F-4D97-AF65-F5344CB8AC3E}">
        <p14:creationId xmlns:p14="http://schemas.microsoft.com/office/powerpoint/2010/main" val="334235852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16DB-AC4F-E4B6-7D98-182C33233E21}"/>
              </a:ext>
            </a:extLst>
          </p:cNvPr>
          <p:cNvSpPr>
            <a:spLocks noGrp="1"/>
          </p:cNvSpPr>
          <p:nvPr>
            <p:ph type="ctrTitle"/>
          </p:nvPr>
        </p:nvSpPr>
        <p:spPr/>
        <p:txBody>
          <a:bodyPr/>
          <a:lstStyle/>
          <a:p>
            <a:r>
              <a:rPr lang="en-IN" b="1" u="sng" dirty="0">
                <a:latin typeface="Bahnschrift" panose="020B0502040204020203" pitchFamily="34" charset="0"/>
              </a:rPr>
              <a:t>AI COLOURIZATION</a:t>
            </a:r>
          </a:p>
        </p:txBody>
      </p:sp>
      <p:sp>
        <p:nvSpPr>
          <p:cNvPr id="3" name="Subtitle 2">
            <a:extLst>
              <a:ext uri="{FF2B5EF4-FFF2-40B4-BE49-F238E27FC236}">
                <a16:creationId xmlns:a16="http://schemas.microsoft.com/office/drawing/2014/main" id="{0C5184D1-DF77-2987-8582-A8E8679991EC}"/>
              </a:ext>
            </a:extLst>
          </p:cNvPr>
          <p:cNvSpPr>
            <a:spLocks noGrp="1"/>
          </p:cNvSpPr>
          <p:nvPr>
            <p:ph type="subTitle" idx="1"/>
          </p:nvPr>
        </p:nvSpPr>
        <p:spPr/>
        <p:txBody>
          <a:bodyPr/>
          <a:lstStyle/>
          <a:p>
            <a:r>
              <a:rPr lang="en-IN" b="1" dirty="0">
                <a:latin typeface="Bahnschrift" panose="020B0502040204020203" pitchFamily="34" charset="0"/>
              </a:rPr>
              <a:t>USING OPEN CV PYTHON</a:t>
            </a:r>
          </a:p>
        </p:txBody>
      </p:sp>
    </p:spTree>
    <p:extLst>
      <p:ext uri="{BB962C8B-B14F-4D97-AF65-F5344CB8AC3E}">
        <p14:creationId xmlns:p14="http://schemas.microsoft.com/office/powerpoint/2010/main" val="238306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8A47-F428-93C7-8E21-CCF3BF45FF55}"/>
              </a:ext>
            </a:extLst>
          </p:cNvPr>
          <p:cNvSpPr>
            <a:spLocks noGrp="1"/>
          </p:cNvSpPr>
          <p:nvPr>
            <p:ph type="title"/>
          </p:nvPr>
        </p:nvSpPr>
        <p:spPr/>
        <p:txBody>
          <a:bodyPr/>
          <a:lstStyle/>
          <a:p>
            <a:r>
              <a:rPr lang="en-IN" b="1" u="sng" dirty="0">
                <a:latin typeface="Bookman Old Style" panose="02050604050505020204" pitchFamily="18" charset="0"/>
              </a:rPr>
              <a:t>BLOCK DIAGRAM</a:t>
            </a:r>
          </a:p>
        </p:txBody>
      </p:sp>
      <p:pic>
        <p:nvPicPr>
          <p:cNvPr id="4" name="Picture 3">
            <a:extLst>
              <a:ext uri="{FF2B5EF4-FFF2-40B4-BE49-F238E27FC236}">
                <a16:creationId xmlns:a16="http://schemas.microsoft.com/office/drawing/2014/main" id="{87E4BF2B-0A43-882E-EFED-AB3F6F9DD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594" y="2839031"/>
            <a:ext cx="9310811" cy="2722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319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CE3B-980D-B726-E21C-425F0F0BCA23}"/>
              </a:ext>
            </a:extLst>
          </p:cNvPr>
          <p:cNvSpPr>
            <a:spLocks noGrp="1"/>
          </p:cNvSpPr>
          <p:nvPr>
            <p:ph type="title"/>
          </p:nvPr>
        </p:nvSpPr>
        <p:spPr/>
        <p:txBody>
          <a:bodyPr/>
          <a:lstStyle/>
          <a:p>
            <a:r>
              <a:rPr lang="en-IN" b="1" dirty="0">
                <a:latin typeface="Bookman Old Style" panose="02050604050505020204" pitchFamily="18" charset="0"/>
              </a:rPr>
              <a:t>COLORIZATION PROCESS</a:t>
            </a:r>
          </a:p>
        </p:txBody>
      </p:sp>
      <p:pic>
        <p:nvPicPr>
          <p:cNvPr id="4" name="Picture 3">
            <a:extLst>
              <a:ext uri="{FF2B5EF4-FFF2-40B4-BE49-F238E27FC236}">
                <a16:creationId xmlns:a16="http://schemas.microsoft.com/office/drawing/2014/main" id="{6999032B-7933-C774-3C74-BC2022D2F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881836"/>
            <a:ext cx="9927772" cy="27145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78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3A97-1717-AE9E-50F0-5095AE8135C6}"/>
              </a:ext>
            </a:extLst>
          </p:cNvPr>
          <p:cNvSpPr>
            <a:spLocks noGrp="1"/>
          </p:cNvSpPr>
          <p:nvPr>
            <p:ph type="title"/>
          </p:nvPr>
        </p:nvSpPr>
        <p:spPr/>
        <p:txBody>
          <a:bodyPr/>
          <a:lstStyle/>
          <a:p>
            <a:r>
              <a:rPr lang="en-IN" sz="3200" b="1" u="sng" dirty="0">
                <a:latin typeface="Bookman Old Style" panose="02050604050505020204" pitchFamily="18" charset="0"/>
              </a:rPr>
              <a:t>PROJECT OUTPUT</a:t>
            </a:r>
          </a:p>
        </p:txBody>
      </p:sp>
      <p:pic>
        <p:nvPicPr>
          <p:cNvPr id="8" name="Picture 7">
            <a:extLst>
              <a:ext uri="{FF2B5EF4-FFF2-40B4-BE49-F238E27FC236}">
                <a16:creationId xmlns:a16="http://schemas.microsoft.com/office/drawing/2014/main" id="{2E201F59-C9CF-78C7-DE72-D74A69519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45" y="2756612"/>
            <a:ext cx="5473960" cy="3280294"/>
          </a:xfrm>
          <a:prstGeom prst="rect">
            <a:avLst/>
          </a:prstGeom>
        </p:spPr>
      </p:pic>
      <p:pic>
        <p:nvPicPr>
          <p:cNvPr id="10" name="Picture 9">
            <a:extLst>
              <a:ext uri="{FF2B5EF4-FFF2-40B4-BE49-F238E27FC236}">
                <a16:creationId xmlns:a16="http://schemas.microsoft.com/office/drawing/2014/main" id="{14FB770D-46E7-DB0E-D12D-9D372FB2C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196" y="2756612"/>
            <a:ext cx="5701004" cy="3280294"/>
          </a:xfrm>
          <a:prstGeom prst="rect">
            <a:avLst/>
          </a:prstGeom>
        </p:spPr>
      </p:pic>
    </p:spTree>
    <p:extLst>
      <p:ext uri="{BB962C8B-B14F-4D97-AF65-F5344CB8AC3E}">
        <p14:creationId xmlns:p14="http://schemas.microsoft.com/office/powerpoint/2010/main" val="178113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5AAF-10C4-D198-BD30-0812161F414F}"/>
              </a:ext>
            </a:extLst>
          </p:cNvPr>
          <p:cNvSpPr>
            <a:spLocks noGrp="1"/>
          </p:cNvSpPr>
          <p:nvPr>
            <p:ph type="title"/>
          </p:nvPr>
        </p:nvSpPr>
        <p:spPr/>
        <p:txBody>
          <a:bodyPr/>
          <a:lstStyle/>
          <a:p>
            <a:r>
              <a:rPr lang="en-IN" sz="3200" b="1" u="sng" dirty="0">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id="{EA0796D6-D538-96AC-9D26-198A38D0EBEE}"/>
              </a:ext>
            </a:extLst>
          </p:cNvPr>
          <p:cNvSpPr>
            <a:spLocks noGrp="1"/>
          </p:cNvSpPr>
          <p:nvPr>
            <p:ph idx="1"/>
          </p:nvPr>
        </p:nvSpPr>
        <p:spPr>
          <a:xfrm>
            <a:off x="365983" y="2360905"/>
            <a:ext cx="11460034" cy="4590401"/>
          </a:xfrm>
        </p:spPr>
        <p:txBody>
          <a:bodyPr>
            <a:normAutofit/>
          </a:bodyPr>
          <a:lstStyle/>
          <a:p>
            <a:pPr algn="just"/>
            <a:r>
              <a:rPr lang="en-IN" dirty="0"/>
              <a:t>We have finally completed 100% of our project and during this period we have gone through various colorization sites and through many online references.</a:t>
            </a:r>
          </a:p>
          <a:p>
            <a:pPr algn="just"/>
            <a:r>
              <a:rPr lang="en-IN" dirty="0"/>
              <a:t>We have </a:t>
            </a:r>
            <a:r>
              <a:rPr lang="en-IN" dirty="0" err="1"/>
              <a:t>unlighten</a:t>
            </a:r>
            <a:r>
              <a:rPr lang="en-IN" dirty="0"/>
              <a:t> ourself through various python libraries, its uses and how to implement them in the desired code. </a:t>
            </a:r>
          </a:p>
          <a:p>
            <a:pPr algn="just"/>
            <a:r>
              <a:rPr lang="en-IN" dirty="0"/>
              <a:t>Initially, we were facing errors due to missing python libraries but by references and guidance we have resolved them.</a:t>
            </a:r>
          </a:p>
          <a:p>
            <a:pPr algn="just"/>
            <a:r>
              <a:rPr lang="en-IN" dirty="0"/>
              <a:t>So after resolving all the errors, we have successfully achieved the output of our project.</a:t>
            </a:r>
          </a:p>
        </p:txBody>
      </p:sp>
    </p:spTree>
    <p:extLst>
      <p:ext uri="{BB962C8B-B14F-4D97-AF65-F5344CB8AC3E}">
        <p14:creationId xmlns:p14="http://schemas.microsoft.com/office/powerpoint/2010/main" val="114620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C5A3-824E-942B-6645-9BE4D359DE04}"/>
              </a:ext>
            </a:extLst>
          </p:cNvPr>
          <p:cNvSpPr>
            <a:spLocks noGrp="1"/>
          </p:cNvSpPr>
          <p:nvPr>
            <p:ph type="title"/>
          </p:nvPr>
        </p:nvSpPr>
        <p:spPr/>
        <p:txBody>
          <a:bodyPr/>
          <a:lstStyle/>
          <a:p>
            <a:r>
              <a:rPr lang="en-IN" sz="2800" b="1" u="sng" dirty="0">
                <a:latin typeface="Bookman Old Style" panose="02050604050505020204" pitchFamily="18" charset="0"/>
              </a:rPr>
              <a:t>REFERENCE</a:t>
            </a:r>
          </a:p>
        </p:txBody>
      </p:sp>
      <p:sp>
        <p:nvSpPr>
          <p:cNvPr id="3" name="Content Placeholder 2">
            <a:extLst>
              <a:ext uri="{FF2B5EF4-FFF2-40B4-BE49-F238E27FC236}">
                <a16:creationId xmlns:a16="http://schemas.microsoft.com/office/drawing/2014/main" id="{0E2FB20A-1F66-BD93-7EBA-6901F8EB6C9C}"/>
              </a:ext>
            </a:extLst>
          </p:cNvPr>
          <p:cNvSpPr>
            <a:spLocks noGrp="1"/>
          </p:cNvSpPr>
          <p:nvPr>
            <p:ph idx="1"/>
          </p:nvPr>
        </p:nvSpPr>
        <p:spPr>
          <a:xfrm>
            <a:off x="365716" y="2169453"/>
            <a:ext cx="11460567" cy="4613902"/>
          </a:xfrm>
        </p:spPr>
        <p:txBody>
          <a:bodyPr>
            <a:noAutofit/>
          </a:bodyPr>
          <a:lstStyle/>
          <a:p>
            <a:pPr marL="0" indent="0">
              <a:buNone/>
            </a:pPr>
            <a:r>
              <a:rPr lang="en-IN" sz="1100" dirty="0">
                <a:solidFill>
                  <a:srgbClr val="222222"/>
                </a:solidFill>
              </a:rPr>
              <a:t>[1] </a:t>
            </a:r>
            <a:r>
              <a:rPr lang="en-US" sz="1100" dirty="0">
                <a:solidFill>
                  <a:srgbClr val="222222"/>
                </a:solidFill>
              </a:rPr>
              <a:t>“Image Colorization Based on Deep learning” - Tao Deng (2023)</a:t>
            </a:r>
          </a:p>
          <a:p>
            <a:pPr marL="0" indent="0">
              <a:buNone/>
            </a:pPr>
            <a:r>
              <a:rPr lang="en-IN" sz="1100" dirty="0">
                <a:solidFill>
                  <a:srgbClr val="222222"/>
                </a:solidFill>
              </a:rPr>
              <a:t>[2] </a:t>
            </a:r>
            <a:r>
              <a:rPr lang="en-US" sz="1100" dirty="0">
                <a:solidFill>
                  <a:srgbClr val="222222"/>
                </a:solidFill>
              </a:rPr>
              <a:t>“Deep Learning for the Automatic Colorization of Historical Aerial Images” - Elisa </a:t>
            </a:r>
            <a:r>
              <a:rPr lang="en-US" sz="1100" dirty="0" err="1">
                <a:solidFill>
                  <a:srgbClr val="222222"/>
                </a:solidFill>
              </a:rPr>
              <a:t>Farella</a:t>
            </a:r>
            <a:r>
              <a:rPr lang="en-US" sz="1100" dirty="0">
                <a:solidFill>
                  <a:srgbClr val="222222"/>
                </a:solidFill>
              </a:rPr>
              <a:t> (2022)</a:t>
            </a:r>
          </a:p>
          <a:p>
            <a:pPr marL="0" indent="0">
              <a:buNone/>
            </a:pPr>
            <a:r>
              <a:rPr lang="en-US" sz="1100" dirty="0">
                <a:solidFill>
                  <a:srgbClr val="222222"/>
                </a:solidFill>
              </a:rPr>
              <a:t>[3] “Deep learning for image colorization: Current and future prospects” - Shanshan Huang (2022)</a:t>
            </a:r>
          </a:p>
          <a:p>
            <a:pPr marL="0" indent="0">
              <a:buNone/>
            </a:pPr>
            <a:r>
              <a:rPr lang="en-US" sz="1100" dirty="0">
                <a:solidFill>
                  <a:srgbClr val="222222"/>
                </a:solidFill>
              </a:rPr>
              <a:t>[4] "Image Colorization: A Survey and Dataset” - Saeed Anwar (2020)</a:t>
            </a:r>
          </a:p>
          <a:p>
            <a:pPr marL="0" indent="0">
              <a:buNone/>
            </a:pPr>
            <a:r>
              <a:rPr lang="en-US" sz="1100" dirty="0">
                <a:solidFill>
                  <a:srgbClr val="222222"/>
                </a:solidFill>
              </a:rPr>
              <a:t>[5] “A Survey On Auto-Image Colorization Using Deep Learning Techniques With User Proposition” - C. </a:t>
            </a:r>
            <a:r>
              <a:rPr lang="en-US" sz="1100" dirty="0" err="1">
                <a:solidFill>
                  <a:srgbClr val="222222"/>
                </a:solidFill>
              </a:rPr>
              <a:t>Santhanakrishnan</a:t>
            </a:r>
            <a:r>
              <a:rPr lang="en-US" sz="1100" dirty="0">
                <a:solidFill>
                  <a:srgbClr val="222222"/>
                </a:solidFill>
              </a:rPr>
              <a:t> (2019)</a:t>
            </a:r>
          </a:p>
          <a:p>
            <a:pPr marL="0" indent="0">
              <a:buNone/>
            </a:pPr>
            <a:r>
              <a:rPr lang="en-IN" sz="1100" dirty="0">
                <a:solidFill>
                  <a:srgbClr val="222222"/>
                </a:solidFill>
              </a:rPr>
              <a:t>[6] </a:t>
            </a:r>
            <a:r>
              <a:rPr lang="en-US" sz="1100" dirty="0">
                <a:solidFill>
                  <a:srgbClr val="222222"/>
                </a:solidFill>
              </a:rPr>
              <a:t>“Colorization of black-and-white images using deep neural networks”  - David </a:t>
            </a:r>
            <a:r>
              <a:rPr lang="en-US" sz="1100" dirty="0" err="1">
                <a:solidFill>
                  <a:srgbClr val="222222"/>
                </a:solidFill>
              </a:rPr>
              <a:t>Futschik</a:t>
            </a:r>
            <a:r>
              <a:rPr lang="en-US" sz="1100" dirty="0">
                <a:solidFill>
                  <a:srgbClr val="222222"/>
                </a:solidFill>
              </a:rPr>
              <a:t> (2018)</a:t>
            </a:r>
            <a:endParaRPr lang="en-IN" sz="1100" dirty="0">
              <a:solidFill>
                <a:srgbClr val="222222"/>
              </a:solidFill>
            </a:endParaRPr>
          </a:p>
          <a:p>
            <a:pPr marL="0" indent="0">
              <a:buNone/>
            </a:pPr>
            <a:r>
              <a:rPr lang="en-IN" sz="1100" dirty="0">
                <a:solidFill>
                  <a:srgbClr val="222222"/>
                </a:solidFill>
              </a:rPr>
              <a:t>[7] </a:t>
            </a:r>
            <a:r>
              <a:rPr lang="en-IN" sz="1100" dirty="0"/>
              <a:t>Iizuka, Satoshi, Edgar Simo-Serra, and Hiroshi Ishikawa. "Let there be </a:t>
            </a:r>
            <a:r>
              <a:rPr lang="en-IN" sz="1100" dirty="0" err="1"/>
              <a:t>color</a:t>
            </a:r>
            <a:r>
              <a:rPr lang="en-IN" sz="1100" dirty="0"/>
              <a:t>!: joint end-to-end learning of global and local image priors for automatic image colorization with simultaneous classification." ACM Transactions on Graphics (TOG) 35.4 (2016).</a:t>
            </a:r>
          </a:p>
          <a:p>
            <a:pPr marL="0" indent="0">
              <a:buNone/>
            </a:pPr>
            <a:r>
              <a:rPr lang="en-IN" sz="1100" dirty="0"/>
              <a:t>[8] Cheng, </a:t>
            </a:r>
            <a:r>
              <a:rPr lang="en-IN" sz="1100" dirty="0" err="1"/>
              <a:t>Zezhou</a:t>
            </a:r>
            <a:r>
              <a:rPr lang="en-IN" sz="1100" dirty="0"/>
              <a:t>, </a:t>
            </a:r>
            <a:r>
              <a:rPr lang="en-IN" sz="1100" dirty="0" err="1"/>
              <a:t>Qingxiong</a:t>
            </a:r>
            <a:r>
              <a:rPr lang="en-IN" sz="1100" dirty="0"/>
              <a:t> Yang, and Bin Sheng. "Deep colorization." Proceedings of the IEEE International Conference on Computer Vision. 2015.</a:t>
            </a:r>
          </a:p>
          <a:p>
            <a:pPr marL="0" indent="0">
              <a:buNone/>
            </a:pPr>
            <a:r>
              <a:rPr lang="en-IN" sz="1100" dirty="0"/>
              <a:t>[9] Larsson, Gustav, Michael Maire, and Gregory </a:t>
            </a:r>
            <a:r>
              <a:rPr lang="en-IN" sz="1100" dirty="0" err="1"/>
              <a:t>Shakhnarovich</a:t>
            </a:r>
            <a:r>
              <a:rPr lang="en-IN" sz="1100" dirty="0"/>
              <a:t>. "Learning representations for automatic colorization." European Conference on Computer Vision. Springer, Cham, 2016.</a:t>
            </a:r>
          </a:p>
          <a:p>
            <a:pPr marL="0" indent="0">
              <a:buNone/>
            </a:pPr>
            <a:r>
              <a:rPr lang="en-IN" sz="1100" dirty="0"/>
              <a:t>[10] Li, Bo, et al. "Depth and surface normal estimation from monocular images using regression on deep features and hierarchical CRFs." Proceedings of the IEEE Conference on Computer Vision and Pattern Recognition. 2015.</a:t>
            </a:r>
          </a:p>
          <a:p>
            <a:pPr marL="0" indent="0">
              <a:buNone/>
            </a:pPr>
            <a:r>
              <a:rPr lang="en-IN" sz="1100" dirty="0"/>
              <a:t>[11] Zhang, Richard, et al. "Real-time user-guided image colorization with learned deep priors." </a:t>
            </a:r>
            <a:r>
              <a:rPr lang="en-IN" sz="1100" dirty="0" err="1"/>
              <a:t>arXiv</a:t>
            </a:r>
            <a:r>
              <a:rPr lang="en-IN" sz="1100" dirty="0"/>
              <a:t> preprint arXiv:1705.02999 (2017). </a:t>
            </a:r>
          </a:p>
          <a:p>
            <a:pPr marL="0" indent="0">
              <a:buNone/>
            </a:pPr>
            <a:r>
              <a:rPr lang="en-IN" sz="1100" dirty="0"/>
              <a:t>[12] Deshpande, Aditya, Jason Rock, and David Forsyth. "Learning large-scale automatic image colorization." Proceedings of the IEEE International Conference on Computer Vision. 2015.</a:t>
            </a:r>
          </a:p>
          <a:p>
            <a:pPr marL="0" indent="0">
              <a:buNone/>
            </a:pPr>
            <a:r>
              <a:rPr lang="en-IN" sz="1100" dirty="0"/>
              <a:t>[13] </a:t>
            </a:r>
            <a:r>
              <a:rPr lang="en-IN" sz="1100" dirty="0" err="1"/>
              <a:t>Limmer</a:t>
            </a:r>
            <a:r>
              <a:rPr lang="en-IN" sz="1100" dirty="0"/>
              <a:t>, Matthias, and Hendrik PA </a:t>
            </a:r>
            <a:r>
              <a:rPr lang="en-IN" sz="1100" dirty="0" err="1"/>
              <a:t>Lensch</a:t>
            </a:r>
            <a:r>
              <a:rPr lang="en-IN" sz="1100" dirty="0"/>
              <a:t>. "Infrared colorization using deep convolutional neural networks." Machine Learning and Applications (ICMLA), 2016 15th IEEE International Conference on. IEEE, 2016. </a:t>
            </a:r>
          </a:p>
        </p:txBody>
      </p:sp>
    </p:spTree>
    <p:extLst>
      <p:ext uri="{BB962C8B-B14F-4D97-AF65-F5344CB8AC3E}">
        <p14:creationId xmlns:p14="http://schemas.microsoft.com/office/powerpoint/2010/main" val="337032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AFCF-A227-091A-07AA-235365BF9E96}"/>
              </a:ext>
            </a:extLst>
          </p:cNvPr>
          <p:cNvSpPr>
            <a:spLocks noGrp="1"/>
          </p:cNvSpPr>
          <p:nvPr>
            <p:ph type="ctrTitle"/>
          </p:nvPr>
        </p:nvSpPr>
        <p:spPr>
          <a:xfrm>
            <a:off x="1683171" y="1191102"/>
            <a:ext cx="8825658" cy="2677648"/>
          </a:xfrm>
        </p:spPr>
        <p:txBody>
          <a:bodyPr/>
          <a:lstStyle/>
          <a:p>
            <a:pPr algn="ctr"/>
            <a:r>
              <a:rPr lang="en-IN" b="1" u="sng" dirty="0">
                <a:latin typeface="Bookman Old Style" panose="02050604050505020204" pitchFamily="18" charset="0"/>
              </a:rPr>
              <a:t>THANKYOU</a:t>
            </a:r>
          </a:p>
        </p:txBody>
      </p:sp>
    </p:spTree>
    <p:extLst>
      <p:ext uri="{BB962C8B-B14F-4D97-AF65-F5344CB8AC3E}">
        <p14:creationId xmlns:p14="http://schemas.microsoft.com/office/powerpoint/2010/main" val="34121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E44E-2079-63BD-3E71-1A7A5C743C8B}"/>
              </a:ext>
            </a:extLst>
          </p:cNvPr>
          <p:cNvSpPr>
            <a:spLocks noGrp="1"/>
          </p:cNvSpPr>
          <p:nvPr>
            <p:ph type="title"/>
          </p:nvPr>
        </p:nvSpPr>
        <p:spPr/>
        <p:txBody>
          <a:bodyPr>
            <a:normAutofit/>
          </a:bodyPr>
          <a:lstStyle/>
          <a:p>
            <a:r>
              <a:rPr lang="en-IN" sz="3200" b="1" dirty="0">
                <a:latin typeface="Bookman Old Style" panose="02050604050505020204" pitchFamily="18" charset="0"/>
              </a:rPr>
              <a:t>Project presented by:</a:t>
            </a:r>
            <a:endParaRPr lang="en-IN" sz="3200" dirty="0"/>
          </a:p>
        </p:txBody>
      </p:sp>
      <p:sp>
        <p:nvSpPr>
          <p:cNvPr id="3" name="Content Placeholder 2">
            <a:extLst>
              <a:ext uri="{FF2B5EF4-FFF2-40B4-BE49-F238E27FC236}">
                <a16:creationId xmlns:a16="http://schemas.microsoft.com/office/drawing/2014/main" id="{A4CA7E13-4C33-155E-4904-B64FDDF1AFAA}"/>
              </a:ext>
            </a:extLst>
          </p:cNvPr>
          <p:cNvSpPr>
            <a:spLocks noGrp="1"/>
          </p:cNvSpPr>
          <p:nvPr>
            <p:ph idx="1"/>
          </p:nvPr>
        </p:nvSpPr>
        <p:spPr/>
        <p:txBody>
          <a:bodyPr/>
          <a:lstStyle/>
          <a:p>
            <a:r>
              <a:rPr lang="en-IN" dirty="0">
                <a:latin typeface="Bookman Old Style" panose="02050604050505020204" pitchFamily="18" charset="0"/>
              </a:rPr>
              <a:t>Aditya Kokate</a:t>
            </a:r>
          </a:p>
          <a:p>
            <a:r>
              <a:rPr lang="en-IN" dirty="0">
                <a:latin typeface="Bookman Old Style" panose="02050604050505020204" pitchFamily="18" charset="0"/>
              </a:rPr>
              <a:t>Rashid Shaikh</a:t>
            </a:r>
          </a:p>
          <a:p>
            <a:r>
              <a:rPr lang="en-IN" dirty="0">
                <a:latin typeface="Bookman Old Style" panose="02050604050505020204" pitchFamily="18" charset="0"/>
              </a:rPr>
              <a:t>Ajay </a:t>
            </a:r>
            <a:r>
              <a:rPr lang="en-IN" dirty="0" err="1">
                <a:latin typeface="Bookman Old Style" panose="02050604050505020204" pitchFamily="18" charset="0"/>
              </a:rPr>
              <a:t>Shirke</a:t>
            </a:r>
            <a:endParaRPr lang="en-IN" dirty="0">
              <a:latin typeface="Bookman Old Style" panose="02050604050505020204" pitchFamily="18" charset="0"/>
            </a:endParaRPr>
          </a:p>
          <a:p>
            <a:r>
              <a:rPr lang="en-IN" dirty="0" err="1">
                <a:latin typeface="Bookman Old Style" panose="02050604050505020204" pitchFamily="18" charset="0"/>
              </a:rPr>
              <a:t>Sasmit</a:t>
            </a:r>
            <a:r>
              <a:rPr lang="en-IN" dirty="0">
                <a:latin typeface="Bookman Old Style" panose="02050604050505020204" pitchFamily="18" charset="0"/>
              </a:rPr>
              <a:t> Thakur</a:t>
            </a:r>
          </a:p>
        </p:txBody>
      </p:sp>
      <p:sp>
        <p:nvSpPr>
          <p:cNvPr id="4" name="TextBox 3">
            <a:extLst>
              <a:ext uri="{FF2B5EF4-FFF2-40B4-BE49-F238E27FC236}">
                <a16:creationId xmlns:a16="http://schemas.microsoft.com/office/drawing/2014/main" id="{89DC6697-890F-AA07-B3F1-A1F295ABEC36}"/>
              </a:ext>
            </a:extLst>
          </p:cNvPr>
          <p:cNvSpPr txBox="1"/>
          <p:nvPr/>
        </p:nvSpPr>
        <p:spPr>
          <a:xfrm>
            <a:off x="951722" y="4352374"/>
            <a:ext cx="5728996" cy="584775"/>
          </a:xfrm>
          <a:prstGeom prst="rect">
            <a:avLst/>
          </a:prstGeom>
          <a:noFill/>
        </p:spPr>
        <p:txBody>
          <a:bodyPr wrap="square" rtlCol="0">
            <a:spAutoFit/>
          </a:bodyPr>
          <a:lstStyle/>
          <a:p>
            <a:r>
              <a:rPr lang="en-IN" sz="3200" b="1" dirty="0">
                <a:latin typeface="Bookman Old Style" panose="02050604050505020204" pitchFamily="18" charset="0"/>
              </a:rPr>
              <a:t>Guided by:</a:t>
            </a:r>
          </a:p>
        </p:txBody>
      </p:sp>
      <p:sp>
        <p:nvSpPr>
          <p:cNvPr id="5" name="TextBox 4">
            <a:extLst>
              <a:ext uri="{FF2B5EF4-FFF2-40B4-BE49-F238E27FC236}">
                <a16:creationId xmlns:a16="http://schemas.microsoft.com/office/drawing/2014/main" id="{64ED3600-DFDB-3387-C4A3-95F6A6D0A701}"/>
              </a:ext>
            </a:extLst>
          </p:cNvPr>
          <p:cNvSpPr txBox="1"/>
          <p:nvPr/>
        </p:nvSpPr>
        <p:spPr>
          <a:xfrm>
            <a:off x="1045029" y="5262465"/>
            <a:ext cx="6662057" cy="523220"/>
          </a:xfrm>
          <a:prstGeom prst="rect">
            <a:avLst/>
          </a:prstGeom>
          <a:noFill/>
        </p:spPr>
        <p:txBody>
          <a:bodyPr wrap="square" rtlCol="0">
            <a:spAutoFit/>
          </a:bodyPr>
          <a:lstStyle/>
          <a:p>
            <a:r>
              <a:rPr lang="en-IN" sz="2800" dirty="0">
                <a:latin typeface="Bookman Old Style" panose="02050604050505020204" pitchFamily="18" charset="0"/>
              </a:rPr>
              <a:t>Prof. Amita Raman</a:t>
            </a:r>
          </a:p>
        </p:txBody>
      </p:sp>
    </p:spTree>
    <p:extLst>
      <p:ext uri="{BB962C8B-B14F-4D97-AF65-F5344CB8AC3E}">
        <p14:creationId xmlns:p14="http://schemas.microsoft.com/office/powerpoint/2010/main" val="249171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E27F-0A6D-F715-A5A8-8BEFCE200348}"/>
              </a:ext>
            </a:extLst>
          </p:cNvPr>
          <p:cNvSpPr>
            <a:spLocks noGrp="1"/>
          </p:cNvSpPr>
          <p:nvPr>
            <p:ph type="title"/>
          </p:nvPr>
        </p:nvSpPr>
        <p:spPr/>
        <p:txBody>
          <a:bodyPr/>
          <a:lstStyle/>
          <a:p>
            <a:r>
              <a:rPr lang="en-IN" b="1" u="sng"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35C1097D-781E-B8BD-1395-CD084ED26950}"/>
              </a:ext>
            </a:extLst>
          </p:cNvPr>
          <p:cNvSpPr>
            <a:spLocks noGrp="1"/>
          </p:cNvSpPr>
          <p:nvPr>
            <p:ph idx="1"/>
          </p:nvPr>
        </p:nvSpPr>
        <p:spPr>
          <a:xfrm>
            <a:off x="557795" y="2631491"/>
            <a:ext cx="10676262" cy="3416300"/>
          </a:xfrm>
        </p:spPr>
        <p:txBody>
          <a:bodyPr/>
          <a:lstStyle/>
          <a:p>
            <a:pPr algn="just"/>
            <a:r>
              <a:rPr lang="en-US" dirty="0"/>
              <a:t>Image colorization is the process of adding color to grayscale images, making them visually appealing and realistic.</a:t>
            </a:r>
          </a:p>
          <a:p>
            <a:pPr algn="just"/>
            <a:r>
              <a:rPr lang="en-US" dirty="0"/>
              <a:t>This project aims to leverage advanced machine learning techniques to automatically add color to black-and-white or grayscale images, thereby bringing them to life and evoking a sense of nostalgia and vibrancy.</a:t>
            </a:r>
          </a:p>
          <a:p>
            <a:pPr algn="just"/>
            <a:r>
              <a:rPr lang="en-US" dirty="0"/>
              <a:t>This project aims to implement image colorization using the OpenCV library in Python.</a:t>
            </a:r>
          </a:p>
          <a:p>
            <a:pPr algn="just"/>
            <a:r>
              <a:rPr lang="en-US" dirty="0"/>
              <a:t>OpenCV is a powerful computer vision library that provides tools and functions for image processing, making it an ideal choice for this task.</a:t>
            </a:r>
          </a:p>
          <a:p>
            <a:pPr algn="l"/>
            <a:endParaRPr lang="en-US" dirty="0"/>
          </a:p>
          <a:p>
            <a:pPr algn="l"/>
            <a:endParaRPr lang="en-IN" dirty="0"/>
          </a:p>
        </p:txBody>
      </p:sp>
    </p:spTree>
    <p:extLst>
      <p:ext uri="{BB962C8B-B14F-4D97-AF65-F5344CB8AC3E}">
        <p14:creationId xmlns:p14="http://schemas.microsoft.com/office/powerpoint/2010/main" val="249842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E71-E848-B716-F7E1-532DDD66AB83}"/>
              </a:ext>
            </a:extLst>
          </p:cNvPr>
          <p:cNvSpPr>
            <a:spLocks noGrp="1"/>
          </p:cNvSpPr>
          <p:nvPr>
            <p:ph type="title"/>
          </p:nvPr>
        </p:nvSpPr>
        <p:spPr/>
        <p:txBody>
          <a:bodyPr/>
          <a:lstStyle/>
          <a:p>
            <a:r>
              <a:rPr lang="en-IN" b="1" u="sng"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2918C0CB-7F2B-7BC0-0572-F5B48752965F}"/>
              </a:ext>
            </a:extLst>
          </p:cNvPr>
          <p:cNvSpPr>
            <a:spLocks noGrp="1"/>
          </p:cNvSpPr>
          <p:nvPr>
            <p:ph idx="1"/>
          </p:nvPr>
        </p:nvSpPr>
        <p:spPr>
          <a:xfrm>
            <a:off x="400745" y="2225436"/>
            <a:ext cx="11094569" cy="3416300"/>
          </a:xfrm>
        </p:spPr>
        <p:txBody>
          <a:bodyPr/>
          <a:lstStyle/>
          <a:p>
            <a:pPr algn="just"/>
            <a:r>
              <a:rPr lang="en-US" dirty="0"/>
              <a:t>The primary objective of this image colorization project is to develop an intelligent system that can analyze and interpret grayscale images, discern the objects and scenes within them, and accurately assign appropriate colors to different elements. </a:t>
            </a:r>
          </a:p>
          <a:p>
            <a:pPr algn="just"/>
            <a:r>
              <a:rPr lang="en-US" dirty="0"/>
              <a:t>Gray scale image means the value of each pixel represents only the intensity information of the light.</a:t>
            </a:r>
          </a:p>
          <a:p>
            <a:pPr algn="just"/>
            <a:r>
              <a:rPr lang="en-US" dirty="0"/>
              <a:t>Such images commonly display inly the darkest black to the brightest white.</a:t>
            </a:r>
          </a:p>
          <a:p>
            <a:pPr algn="just"/>
            <a:r>
              <a:rPr lang="en-US" dirty="0"/>
              <a:t>The image carries only black, white and gray colors, in which gray has multiple levels.</a:t>
            </a:r>
          </a:p>
          <a:p>
            <a:pPr algn="just"/>
            <a:r>
              <a:rPr lang="en-US" dirty="0"/>
              <a:t>Each pixel typically consists of 8 bits for gray scale images and there are 256 possible grayscale colors.</a:t>
            </a:r>
            <a:endParaRPr lang="en-IN" dirty="0"/>
          </a:p>
        </p:txBody>
      </p:sp>
      <p:sp>
        <p:nvSpPr>
          <p:cNvPr id="4" name="TextBox 3">
            <a:extLst>
              <a:ext uri="{FF2B5EF4-FFF2-40B4-BE49-F238E27FC236}">
                <a16:creationId xmlns:a16="http://schemas.microsoft.com/office/drawing/2014/main" id="{36A68448-5856-F50F-0A66-A2774BCAF295}"/>
              </a:ext>
            </a:extLst>
          </p:cNvPr>
          <p:cNvSpPr txBox="1"/>
          <p:nvPr/>
        </p:nvSpPr>
        <p:spPr>
          <a:xfrm>
            <a:off x="400745" y="5263210"/>
            <a:ext cx="7466532" cy="461665"/>
          </a:xfrm>
          <a:prstGeom prst="rect">
            <a:avLst/>
          </a:prstGeom>
          <a:noFill/>
        </p:spPr>
        <p:txBody>
          <a:bodyPr wrap="square" rtlCol="0">
            <a:spAutoFit/>
          </a:bodyPr>
          <a:lstStyle/>
          <a:p>
            <a:r>
              <a:rPr lang="en-IN" sz="2400" b="1" dirty="0">
                <a:latin typeface="Bookman Old Style" panose="02050604050505020204" pitchFamily="18" charset="0"/>
              </a:rPr>
              <a:t>Why Image colourizations matters?</a:t>
            </a:r>
          </a:p>
        </p:txBody>
      </p:sp>
      <p:sp>
        <p:nvSpPr>
          <p:cNvPr id="5" name="TextBox 4">
            <a:extLst>
              <a:ext uri="{FF2B5EF4-FFF2-40B4-BE49-F238E27FC236}">
                <a16:creationId xmlns:a16="http://schemas.microsoft.com/office/drawing/2014/main" id="{BCC9F21D-1C37-FF48-9B0E-9C8CA7BB529C}"/>
              </a:ext>
            </a:extLst>
          </p:cNvPr>
          <p:cNvSpPr txBox="1"/>
          <p:nvPr/>
        </p:nvSpPr>
        <p:spPr>
          <a:xfrm>
            <a:off x="664029" y="5724875"/>
            <a:ext cx="7847045"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Historical Preservation</a:t>
            </a:r>
          </a:p>
          <a:p>
            <a:pPr marL="285750" indent="-285750">
              <a:buFont typeface="Wingdings" panose="05000000000000000000" pitchFamily="2" charset="2"/>
              <a:buChar char="Ø"/>
            </a:pPr>
            <a:r>
              <a:rPr lang="en-IN" dirty="0" err="1"/>
              <a:t>Enhanched</a:t>
            </a:r>
            <a:r>
              <a:rPr lang="en-IN" dirty="0"/>
              <a:t> Visual Experience</a:t>
            </a:r>
          </a:p>
          <a:p>
            <a:pPr marL="285750" indent="-285750">
              <a:buFont typeface="Wingdings" panose="05000000000000000000" pitchFamily="2" charset="2"/>
              <a:buChar char="Ø"/>
            </a:pPr>
            <a:r>
              <a:rPr lang="en-IN" dirty="0"/>
              <a:t>Artistic Expression</a:t>
            </a:r>
          </a:p>
        </p:txBody>
      </p:sp>
    </p:spTree>
    <p:extLst>
      <p:ext uri="{BB962C8B-B14F-4D97-AF65-F5344CB8AC3E}">
        <p14:creationId xmlns:p14="http://schemas.microsoft.com/office/powerpoint/2010/main" val="296418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C4F4-16F1-E890-EF53-2E096F3819FC}"/>
              </a:ext>
            </a:extLst>
          </p:cNvPr>
          <p:cNvSpPr>
            <a:spLocks noGrp="1"/>
          </p:cNvSpPr>
          <p:nvPr>
            <p:ph type="title"/>
          </p:nvPr>
        </p:nvSpPr>
        <p:spPr/>
        <p:txBody>
          <a:bodyPr/>
          <a:lstStyle/>
          <a:p>
            <a:r>
              <a:rPr lang="en-IN" b="1" u="sng" dirty="0">
                <a:latin typeface="Bookman Old Style" panose="02050604050505020204" pitchFamily="18" charset="0"/>
              </a:rPr>
              <a:t>Literature Survey:</a:t>
            </a:r>
          </a:p>
        </p:txBody>
      </p:sp>
      <p:graphicFrame>
        <p:nvGraphicFramePr>
          <p:cNvPr id="4" name="Table 4">
            <a:extLst>
              <a:ext uri="{FF2B5EF4-FFF2-40B4-BE49-F238E27FC236}">
                <a16:creationId xmlns:a16="http://schemas.microsoft.com/office/drawing/2014/main" id="{C33BE000-B2FA-DA39-DB72-E2A2B03EB476}"/>
              </a:ext>
            </a:extLst>
          </p:cNvPr>
          <p:cNvGraphicFramePr>
            <a:graphicFrameLocks noGrp="1"/>
          </p:cNvGraphicFramePr>
          <p:nvPr>
            <p:ph idx="1"/>
            <p:extLst>
              <p:ext uri="{D42A27DB-BD31-4B8C-83A1-F6EECF244321}">
                <p14:modId xmlns:p14="http://schemas.microsoft.com/office/powerpoint/2010/main" val="4064343494"/>
              </p:ext>
            </p:extLst>
          </p:nvPr>
        </p:nvGraphicFramePr>
        <p:xfrm>
          <a:off x="483637" y="2332912"/>
          <a:ext cx="11224726" cy="3931920"/>
        </p:xfrm>
        <a:graphic>
          <a:graphicData uri="http://schemas.openxmlformats.org/drawingml/2006/table">
            <a:tbl>
              <a:tblPr firstRow="1" bandRow="1">
                <a:tableStyleId>{BDBED569-4797-4DF1-A0F4-6AAB3CD982D8}</a:tableStyleId>
              </a:tblPr>
              <a:tblGrid>
                <a:gridCol w="2824843">
                  <a:extLst>
                    <a:ext uri="{9D8B030D-6E8A-4147-A177-3AD203B41FA5}">
                      <a16:colId xmlns:a16="http://schemas.microsoft.com/office/drawing/2014/main" val="376624558"/>
                    </a:ext>
                  </a:extLst>
                </a:gridCol>
                <a:gridCol w="1905778">
                  <a:extLst>
                    <a:ext uri="{9D8B030D-6E8A-4147-A177-3AD203B41FA5}">
                      <a16:colId xmlns:a16="http://schemas.microsoft.com/office/drawing/2014/main" val="3229309357"/>
                    </a:ext>
                  </a:extLst>
                </a:gridCol>
                <a:gridCol w="2920481">
                  <a:extLst>
                    <a:ext uri="{9D8B030D-6E8A-4147-A177-3AD203B41FA5}">
                      <a16:colId xmlns:a16="http://schemas.microsoft.com/office/drawing/2014/main" val="459566271"/>
                    </a:ext>
                  </a:extLst>
                </a:gridCol>
                <a:gridCol w="3573624">
                  <a:extLst>
                    <a:ext uri="{9D8B030D-6E8A-4147-A177-3AD203B41FA5}">
                      <a16:colId xmlns:a16="http://schemas.microsoft.com/office/drawing/2014/main" val="1146052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u="sng" dirty="0">
                          <a:latin typeface="Bookman Old Style" panose="02050604050505020204" pitchFamily="18" charset="0"/>
                        </a:rPr>
                        <a:t>TITLE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u="sng" dirty="0">
                          <a:latin typeface="Bookman Old Style" panose="02050604050505020204" pitchFamily="18" charset="0"/>
                        </a:rPr>
                        <a:t>YEAR OF PUBLICATION</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u="sng" dirty="0">
                          <a:latin typeface="Bookman Old Style" panose="02050604050505020204" pitchFamily="18" charset="0"/>
                        </a:rPr>
                        <a:t>AUTHOR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u="sng" dirty="0">
                          <a:latin typeface="Bookman Old Style" panose="02050604050505020204" pitchFamily="18" charset="0"/>
                        </a:rPr>
                        <a:t>DESCRIPTION</a:t>
                      </a:r>
                    </a:p>
                    <a:p>
                      <a:endParaRPr lang="en-IN" dirty="0"/>
                    </a:p>
                  </a:txBody>
                  <a:tcPr/>
                </a:tc>
                <a:extLst>
                  <a:ext uri="{0D108BD9-81ED-4DB2-BD59-A6C34878D82A}">
                    <a16:rowId xmlns:a16="http://schemas.microsoft.com/office/drawing/2014/main" val="30045389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a:t>
                      </a:r>
                      <a:r>
                        <a:rPr lang="en-US" sz="1400" b="1" dirty="0"/>
                        <a:t>Image Colorization Based on Deep learning”[1]</a:t>
                      </a:r>
                      <a:endParaRPr lang="en-IN" sz="1400" b="1" dirty="0"/>
                    </a:p>
                  </a:txBody>
                  <a:tcPr/>
                </a:tc>
                <a:tc>
                  <a:txBody>
                    <a:bodyPr/>
                    <a:lstStyle/>
                    <a:p>
                      <a:r>
                        <a:rPr lang="en-IN" sz="1400" dirty="0"/>
                        <a:t>2023</a:t>
                      </a:r>
                    </a:p>
                  </a:txBody>
                  <a:tcPr/>
                </a:tc>
                <a:tc>
                  <a:txBody>
                    <a:bodyPr/>
                    <a:lstStyle/>
                    <a:p>
                      <a:r>
                        <a:rPr lang="en-IN" sz="1400" b="1" dirty="0"/>
                        <a:t>Tao Deng</a:t>
                      </a:r>
                    </a:p>
                  </a:txBody>
                  <a:tcPr/>
                </a:tc>
                <a:tc>
                  <a:txBody>
                    <a:bodyPr/>
                    <a:lstStyle/>
                    <a:p>
                      <a:pPr marL="171450" indent="-171450">
                        <a:buFont typeface="Wingdings" panose="05000000000000000000" pitchFamily="2" charset="2"/>
                        <a:buChar char="q"/>
                      </a:pPr>
                      <a:r>
                        <a:rPr lang="en-US" sz="1200" b="0" i="0" kern="1200" dirty="0">
                          <a:solidFill>
                            <a:schemeClr val="tx1"/>
                          </a:solidFill>
                          <a:effectLst/>
                          <a:latin typeface="+mn-lt"/>
                          <a:ea typeface="+mn-ea"/>
                          <a:cs typeface="+mn-cs"/>
                        </a:rPr>
                        <a:t>This paper presents an interactive image colorization system that combines convolutional autoencoders with user guidance to improve colorization results. </a:t>
                      </a:r>
                    </a:p>
                  </a:txBody>
                  <a:tcPr/>
                </a:tc>
                <a:extLst>
                  <a:ext uri="{0D108BD9-81ED-4DB2-BD59-A6C34878D82A}">
                    <a16:rowId xmlns:a16="http://schemas.microsoft.com/office/drawing/2014/main" val="19310625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“Deep Learning for the Automatic Colorization of Historical Aerial Images”[2]</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i="0" kern="1200" dirty="0">
                          <a:solidFill>
                            <a:schemeClr val="tx1"/>
                          </a:solidFill>
                          <a:effectLst/>
                          <a:latin typeface="+mn-lt"/>
                          <a:ea typeface="+mn-ea"/>
                          <a:cs typeface="+mn-cs"/>
                        </a:rPr>
                        <a:t>Elisa </a:t>
                      </a:r>
                      <a:r>
                        <a:rPr lang="en-IN" sz="1400" b="1" i="0" kern="1200" dirty="0" err="1">
                          <a:solidFill>
                            <a:schemeClr val="tx1"/>
                          </a:solidFill>
                          <a:effectLst/>
                          <a:latin typeface="+mn-lt"/>
                          <a:ea typeface="+mn-ea"/>
                          <a:cs typeface="+mn-cs"/>
                        </a:rPr>
                        <a:t>Farella</a:t>
                      </a:r>
                      <a:endParaRPr lang="en-IN" sz="1400" dirty="0"/>
                    </a:p>
                    <a:p>
                      <a:endParaRPr lang="en-IN" sz="1400" dirty="0"/>
                    </a:p>
                  </a:txBody>
                  <a:tcPr/>
                </a:tc>
                <a:tc>
                  <a:txBody>
                    <a:bodyPr/>
                    <a:lstStyle/>
                    <a:p>
                      <a:pPr marL="171450" indent="-171450">
                        <a:buFont typeface="Wingdings" panose="05000000000000000000" pitchFamily="2" charset="2"/>
                        <a:buChar char="q"/>
                      </a:pPr>
                      <a:r>
                        <a:rPr lang="en-US" sz="1200" b="0" i="0" kern="1200" dirty="0">
                          <a:solidFill>
                            <a:schemeClr val="tx1"/>
                          </a:solidFill>
                          <a:effectLst/>
                          <a:latin typeface="+mn-lt"/>
                          <a:ea typeface="+mn-ea"/>
                          <a:cs typeface="+mn-cs"/>
                        </a:rPr>
                        <a:t>The article presents a new neural network architecture, Hyper-U-NET, which combines a U-NET-like architecture and </a:t>
                      </a:r>
                      <a:r>
                        <a:rPr lang="en-US" sz="1200" b="0" i="0" kern="1200" dirty="0" err="1">
                          <a:solidFill>
                            <a:schemeClr val="tx1"/>
                          </a:solidFill>
                          <a:effectLst/>
                          <a:latin typeface="+mn-lt"/>
                          <a:ea typeface="+mn-ea"/>
                          <a:cs typeface="+mn-cs"/>
                        </a:rPr>
                        <a:t>HyperConnections</a:t>
                      </a:r>
                      <a:r>
                        <a:rPr lang="en-US" sz="1200" b="0" i="0" kern="1200" dirty="0">
                          <a:solidFill>
                            <a:schemeClr val="tx1"/>
                          </a:solidFill>
                          <a:effectLst/>
                          <a:latin typeface="+mn-lt"/>
                          <a:ea typeface="+mn-ea"/>
                          <a:cs typeface="+mn-cs"/>
                        </a:rPr>
                        <a:t> to handle the colorization of historical black and white aerial images. </a:t>
                      </a:r>
                      <a:endParaRPr lang="en-IN" sz="1200" dirty="0"/>
                    </a:p>
                  </a:txBody>
                  <a:tcPr/>
                </a:tc>
                <a:extLst>
                  <a:ext uri="{0D108BD9-81ED-4DB2-BD59-A6C34878D82A}">
                    <a16:rowId xmlns:a16="http://schemas.microsoft.com/office/drawing/2014/main" val="319768915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“Deep learning for image colorization: Current and future prospects”[3]</a:t>
                      </a:r>
                    </a:p>
                  </a:txBody>
                  <a:tcPr/>
                </a:tc>
                <a:tc>
                  <a:txBody>
                    <a:bodyPr/>
                    <a:lstStyle/>
                    <a:p>
                      <a:r>
                        <a:rPr lang="en-IN" sz="1400" dirty="0"/>
                        <a:t>2022</a:t>
                      </a:r>
                    </a:p>
                  </a:txBody>
                  <a:tcPr/>
                </a:tc>
                <a:tc>
                  <a:txBody>
                    <a:bodyPr/>
                    <a:lstStyle/>
                    <a:p>
                      <a:r>
                        <a:rPr lang="en-IN" sz="1400" b="1" i="0" kern="1200" dirty="0">
                          <a:solidFill>
                            <a:schemeClr val="tx1"/>
                          </a:solidFill>
                          <a:effectLst/>
                          <a:latin typeface="+mn-lt"/>
                          <a:ea typeface="+mn-ea"/>
                          <a:cs typeface="+mn-cs"/>
                        </a:rPr>
                        <a:t>Shanshan Huang</a:t>
                      </a:r>
                      <a:endParaRPr lang="en-IN" sz="1400" b="1" dirty="0"/>
                    </a:p>
                  </a:txBody>
                  <a:tcPr/>
                </a:tc>
                <a:tc>
                  <a:txBody>
                    <a:bodyPr/>
                    <a:lstStyle/>
                    <a:p>
                      <a:pPr marL="171450" indent="-171450">
                        <a:buFont typeface="Wingdings" panose="05000000000000000000" pitchFamily="2" charset="2"/>
                        <a:buChar char="q"/>
                      </a:pPr>
                      <a:r>
                        <a:rPr lang="en-US" sz="1200" b="0" i="0" kern="1200" dirty="0">
                          <a:solidFill>
                            <a:schemeClr val="tx1"/>
                          </a:solidFill>
                          <a:effectLst/>
                          <a:latin typeface="+mn-lt"/>
                          <a:ea typeface="+mn-ea"/>
                          <a:cs typeface="+mn-cs"/>
                        </a:rPr>
                        <a:t>In this paper, a comprehensive review of recent DLIC approaches from algorithm </a:t>
                      </a:r>
                      <a:r>
                        <a:rPr lang="en-US" sz="1200" b="0" i="0" u="none" kern="1200" dirty="0">
                          <a:solidFill>
                            <a:schemeClr val="tx1"/>
                          </a:solidFill>
                          <a:effectLst/>
                          <a:latin typeface="+mn-lt"/>
                          <a:ea typeface="+mn-ea"/>
                          <a:cs typeface="+mn-cs"/>
                        </a:rPr>
                        <a:t>classifications</a:t>
                      </a:r>
                      <a:r>
                        <a:rPr lang="en-US" sz="1200" b="0" i="0" kern="1200" dirty="0">
                          <a:solidFill>
                            <a:schemeClr val="tx1"/>
                          </a:solidFill>
                          <a:effectLst/>
                          <a:latin typeface="+mn-lt"/>
                          <a:ea typeface="+mn-ea"/>
                          <a:cs typeface="+mn-cs"/>
                        </a:rPr>
                        <a:t> to existing challenges is provided to facilitate researchers’ in-depth understanding of DLIC</a:t>
                      </a:r>
                      <a:endParaRPr lang="en-IN" sz="1200" dirty="0"/>
                    </a:p>
                  </a:txBody>
                  <a:tcPr/>
                </a:tc>
                <a:extLst>
                  <a:ext uri="{0D108BD9-81ED-4DB2-BD59-A6C34878D82A}">
                    <a16:rowId xmlns:a16="http://schemas.microsoft.com/office/drawing/2014/main" val="2826158373"/>
                  </a:ext>
                </a:extLst>
              </a:tr>
            </a:tbl>
          </a:graphicData>
        </a:graphic>
      </p:graphicFrame>
    </p:spTree>
    <p:extLst>
      <p:ext uri="{BB962C8B-B14F-4D97-AF65-F5344CB8AC3E}">
        <p14:creationId xmlns:p14="http://schemas.microsoft.com/office/powerpoint/2010/main" val="118238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946D-5756-16A5-59E5-122E81C75E6F}"/>
              </a:ext>
            </a:extLst>
          </p:cNvPr>
          <p:cNvSpPr>
            <a:spLocks noGrp="1"/>
          </p:cNvSpPr>
          <p:nvPr>
            <p:ph type="title"/>
          </p:nvPr>
        </p:nvSpPr>
        <p:spPr/>
        <p:txBody>
          <a:bodyPr/>
          <a:lstStyle/>
          <a:p>
            <a:r>
              <a:rPr lang="en-IN" b="1" u="sng" dirty="0">
                <a:latin typeface="Bookman Old Style" panose="02050604050505020204" pitchFamily="18" charset="0"/>
              </a:rPr>
              <a:t>Literature Survey:</a:t>
            </a:r>
          </a:p>
        </p:txBody>
      </p:sp>
      <p:graphicFrame>
        <p:nvGraphicFramePr>
          <p:cNvPr id="4" name="Table 4">
            <a:extLst>
              <a:ext uri="{FF2B5EF4-FFF2-40B4-BE49-F238E27FC236}">
                <a16:creationId xmlns:a16="http://schemas.microsoft.com/office/drawing/2014/main" id="{E0A93210-577C-B2BE-7BD0-31226EF1DD51}"/>
              </a:ext>
            </a:extLst>
          </p:cNvPr>
          <p:cNvGraphicFramePr>
            <a:graphicFrameLocks noGrp="1"/>
          </p:cNvGraphicFramePr>
          <p:nvPr>
            <p:ph idx="1"/>
            <p:extLst>
              <p:ext uri="{D42A27DB-BD31-4B8C-83A1-F6EECF244321}">
                <p14:modId xmlns:p14="http://schemas.microsoft.com/office/powerpoint/2010/main" val="625659393"/>
              </p:ext>
            </p:extLst>
          </p:nvPr>
        </p:nvGraphicFramePr>
        <p:xfrm>
          <a:off x="517071" y="2537926"/>
          <a:ext cx="11157857" cy="4125997"/>
        </p:xfrm>
        <a:graphic>
          <a:graphicData uri="http://schemas.openxmlformats.org/drawingml/2006/table">
            <a:tbl>
              <a:tblPr firstRow="1" bandRow="1">
                <a:tableStyleId>{BDBED569-4797-4DF1-A0F4-6AAB3CD982D8}</a:tableStyleId>
              </a:tblPr>
              <a:tblGrid>
                <a:gridCol w="3680514">
                  <a:extLst>
                    <a:ext uri="{9D8B030D-6E8A-4147-A177-3AD203B41FA5}">
                      <a16:colId xmlns:a16="http://schemas.microsoft.com/office/drawing/2014/main" val="541364939"/>
                    </a:ext>
                  </a:extLst>
                </a:gridCol>
                <a:gridCol w="1542448">
                  <a:extLst>
                    <a:ext uri="{9D8B030D-6E8A-4147-A177-3AD203B41FA5}">
                      <a16:colId xmlns:a16="http://schemas.microsoft.com/office/drawing/2014/main" val="863006775"/>
                    </a:ext>
                  </a:extLst>
                </a:gridCol>
                <a:gridCol w="2292776">
                  <a:extLst>
                    <a:ext uri="{9D8B030D-6E8A-4147-A177-3AD203B41FA5}">
                      <a16:colId xmlns:a16="http://schemas.microsoft.com/office/drawing/2014/main" val="390784940"/>
                    </a:ext>
                  </a:extLst>
                </a:gridCol>
                <a:gridCol w="3642119">
                  <a:extLst>
                    <a:ext uri="{9D8B030D-6E8A-4147-A177-3AD203B41FA5}">
                      <a16:colId xmlns:a16="http://schemas.microsoft.com/office/drawing/2014/main" val="2781368321"/>
                    </a:ext>
                  </a:extLst>
                </a:gridCol>
              </a:tblGrid>
              <a:tr h="559837">
                <a:tc>
                  <a:txBody>
                    <a:bodyPr/>
                    <a:lstStyle/>
                    <a:p>
                      <a:r>
                        <a:rPr lang="en-IN" sz="1400" u="sng" dirty="0">
                          <a:latin typeface="Bookman Old Style" panose="02050604050505020204" pitchFamily="18" charset="0"/>
                        </a:rPr>
                        <a:t>TITLE</a:t>
                      </a:r>
                    </a:p>
                  </a:txBody>
                  <a:tcPr/>
                </a:tc>
                <a:tc>
                  <a:txBody>
                    <a:bodyPr/>
                    <a:lstStyle/>
                    <a:p>
                      <a:r>
                        <a:rPr lang="en-IN" sz="1400" u="sng" dirty="0">
                          <a:latin typeface="Bookman Old Style" panose="02050604050505020204" pitchFamily="18" charset="0"/>
                        </a:rPr>
                        <a:t>YEAR OF PUBLICATION</a:t>
                      </a:r>
                    </a:p>
                  </a:txBody>
                  <a:tcPr/>
                </a:tc>
                <a:tc>
                  <a:txBody>
                    <a:bodyPr/>
                    <a:lstStyle/>
                    <a:p>
                      <a:r>
                        <a:rPr lang="en-IN" sz="1400" u="sng" dirty="0">
                          <a:latin typeface="Bookman Old Style" panose="02050604050505020204" pitchFamily="18" charset="0"/>
                        </a:rPr>
                        <a:t>AUTHOR</a:t>
                      </a:r>
                    </a:p>
                  </a:txBody>
                  <a:tcPr/>
                </a:tc>
                <a:tc>
                  <a:txBody>
                    <a:bodyPr/>
                    <a:lstStyle/>
                    <a:p>
                      <a:r>
                        <a:rPr lang="en-IN" sz="1400" u="sng" dirty="0">
                          <a:latin typeface="Bookman Old Style" panose="02050604050505020204" pitchFamily="18" charset="0"/>
                        </a:rPr>
                        <a:t>DESCRIPTION</a:t>
                      </a:r>
                    </a:p>
                  </a:txBody>
                  <a:tcPr/>
                </a:tc>
                <a:extLst>
                  <a:ext uri="{0D108BD9-81ED-4DB2-BD59-A6C34878D82A}">
                    <a16:rowId xmlns:a16="http://schemas.microsoft.com/office/drawing/2014/main" val="3082141070"/>
                  </a:ext>
                </a:extLst>
              </a:tr>
              <a:tr h="437214">
                <a:tc>
                  <a:txBody>
                    <a:bodyPr/>
                    <a:lstStyle/>
                    <a:p>
                      <a:pPr algn="l"/>
                      <a:r>
                        <a:rPr lang="en-US" sz="1200" b="1" u="none" dirty="0"/>
                        <a:t>"</a:t>
                      </a:r>
                      <a:r>
                        <a:rPr lang="en-US" sz="1200" b="1" dirty="0"/>
                        <a:t>Image Colorization: A Survey and Dataset”[4]</a:t>
                      </a:r>
                      <a:endParaRPr lang="en-IN" sz="1200" b="1" u="none" dirty="0"/>
                    </a:p>
                  </a:txBody>
                  <a:tcPr/>
                </a:tc>
                <a:tc>
                  <a:txBody>
                    <a:bodyPr/>
                    <a:lstStyle/>
                    <a:p>
                      <a:r>
                        <a:rPr lang="en-IN" sz="1200" dirty="0"/>
                        <a:t>2020</a:t>
                      </a:r>
                    </a:p>
                  </a:txBody>
                  <a:tcPr/>
                </a:tc>
                <a:tc>
                  <a:txBody>
                    <a:bodyPr/>
                    <a:lstStyle/>
                    <a:p>
                      <a:r>
                        <a:rPr lang="en-IN" sz="1200" b="1" dirty="0"/>
                        <a:t>Saeed Anwar</a:t>
                      </a:r>
                      <a:endParaRPr lang="en-IN" sz="1200" b="1" u="none" dirty="0"/>
                    </a:p>
                  </a:txBody>
                  <a:tcPr/>
                </a:tc>
                <a:tc>
                  <a:txBody>
                    <a:bodyPr/>
                    <a:lstStyle/>
                    <a:p>
                      <a:pPr marL="171450" indent="-171450">
                        <a:buFont typeface="Wingdings" panose="05000000000000000000" pitchFamily="2" charset="2"/>
                        <a:buChar char="q"/>
                      </a:pPr>
                      <a:r>
                        <a:rPr lang="en-US" sz="1200" dirty="0"/>
                        <a:t>This article presents a comprehensive survey of recent state-of-the-art deep learning-based image colorization techniques, describing their fundamental block architectures, inputs, optimizers, loss functions, training protocols, and training data etc.</a:t>
                      </a:r>
                      <a:endParaRPr lang="en-IN" sz="1200" dirty="0"/>
                    </a:p>
                  </a:txBody>
                  <a:tcPr/>
                </a:tc>
                <a:extLst>
                  <a:ext uri="{0D108BD9-81ED-4DB2-BD59-A6C34878D82A}">
                    <a16:rowId xmlns:a16="http://schemas.microsoft.com/office/drawing/2014/main" val="1635011512"/>
                  </a:ext>
                </a:extLst>
              </a:tr>
              <a:tr h="566879">
                <a:tc>
                  <a:txBody>
                    <a:bodyPr/>
                    <a:lstStyle/>
                    <a:p>
                      <a:r>
                        <a:rPr lang="en-US" sz="1200" b="1" dirty="0"/>
                        <a:t>“A Survey On Auto-Image Colorization Using Deep Learning Techniques With User Proposition”[5]</a:t>
                      </a:r>
                      <a:endParaRPr lang="en-IN" sz="1200" b="1" dirty="0"/>
                    </a:p>
                  </a:txBody>
                  <a:tcPr/>
                </a:tc>
                <a:tc>
                  <a:txBody>
                    <a:bodyPr/>
                    <a:lstStyle/>
                    <a:p>
                      <a:r>
                        <a:rPr lang="en-IN" sz="1200" dirty="0"/>
                        <a:t>2019</a:t>
                      </a:r>
                    </a:p>
                  </a:txBody>
                  <a:tcPr/>
                </a:tc>
                <a:tc>
                  <a:txBody>
                    <a:bodyPr/>
                    <a:lstStyle/>
                    <a:p>
                      <a:r>
                        <a:rPr lang="en-IN" sz="1200" b="1" dirty="0"/>
                        <a:t>C. </a:t>
                      </a:r>
                      <a:r>
                        <a:rPr lang="en-IN" sz="1200" b="1" dirty="0" err="1"/>
                        <a:t>Santhanakrishnan</a:t>
                      </a:r>
                      <a:endParaRPr lang="en-IN" sz="1200" b="1" dirty="0"/>
                    </a:p>
                  </a:txBody>
                  <a:tcPr/>
                </a:tc>
                <a:tc>
                  <a:txBody>
                    <a:bodyPr/>
                    <a:lstStyle/>
                    <a:p>
                      <a:pPr marL="171450" indent="-171450">
                        <a:buFont typeface="Wingdings" panose="05000000000000000000" pitchFamily="2" charset="2"/>
                        <a:buChar char="q"/>
                      </a:pPr>
                      <a:r>
                        <a:rPr lang="en-US" sz="1200" dirty="0"/>
                        <a:t>An approach based on deep learning for automatic colorization of image with optional user-guided hints. The system maps a gray-scale image, along with, user hints” (selected colors) to an output colorization with a Convolution Neural Network (CNN).</a:t>
                      </a:r>
                      <a:endParaRPr lang="en-IN" sz="1200" dirty="0"/>
                    </a:p>
                  </a:txBody>
                  <a:tcPr/>
                </a:tc>
                <a:extLst>
                  <a:ext uri="{0D108BD9-81ED-4DB2-BD59-A6C34878D82A}">
                    <a16:rowId xmlns:a16="http://schemas.microsoft.com/office/drawing/2014/main" val="3242129135"/>
                  </a:ext>
                </a:extLst>
              </a:tr>
              <a:tr h="788885">
                <a:tc>
                  <a:txBody>
                    <a:bodyPr/>
                    <a:lstStyle/>
                    <a:p>
                      <a:r>
                        <a:rPr lang="en-US" sz="1200" b="1" i="0" kern="1200" dirty="0">
                          <a:solidFill>
                            <a:schemeClr val="tx1"/>
                          </a:solidFill>
                          <a:effectLst/>
                          <a:latin typeface="+mn-lt"/>
                          <a:ea typeface="+mn-ea"/>
                          <a:cs typeface="+mn-cs"/>
                        </a:rPr>
                        <a:t>“</a:t>
                      </a:r>
                      <a:r>
                        <a:rPr lang="en-US" sz="1200" b="1" dirty="0"/>
                        <a:t>Colorization of black-and-white images using deep neural networks”[6]</a:t>
                      </a:r>
                      <a:endParaRPr lang="en-IN" sz="1200" b="1" dirty="0"/>
                    </a:p>
                    <a:p>
                      <a:endParaRPr lang="en-IN" sz="1200" dirty="0"/>
                    </a:p>
                  </a:txBody>
                  <a:tcPr/>
                </a:tc>
                <a:tc>
                  <a:txBody>
                    <a:bodyPr/>
                    <a:lstStyle/>
                    <a:p>
                      <a:r>
                        <a:rPr lang="en-IN" sz="1200" dirty="0"/>
                        <a:t>2018</a:t>
                      </a:r>
                    </a:p>
                  </a:txBody>
                  <a:tcPr/>
                </a:tc>
                <a:tc>
                  <a:txBody>
                    <a:bodyPr/>
                    <a:lstStyle/>
                    <a:p>
                      <a:r>
                        <a:rPr lang="en-IN" sz="1200" b="1" dirty="0"/>
                        <a:t>David </a:t>
                      </a:r>
                      <a:r>
                        <a:rPr lang="en-IN" sz="1200" b="1" dirty="0" err="1"/>
                        <a:t>Futschik</a:t>
                      </a:r>
                      <a:endParaRPr lang="en-IN" sz="1200" b="1" dirty="0"/>
                    </a:p>
                  </a:txBody>
                  <a:tcPr/>
                </a:tc>
                <a:tc>
                  <a:txBody>
                    <a:bodyPr/>
                    <a:lstStyle/>
                    <a:p>
                      <a:pPr marL="171450" indent="-171450">
                        <a:buFont typeface="Wingdings" panose="05000000000000000000" pitchFamily="2" charset="2"/>
                        <a:buChar char="q"/>
                      </a:pPr>
                      <a:r>
                        <a:rPr lang="en-US" sz="1200" dirty="0"/>
                        <a:t>Our proposed method is a fully automated process. To implement it, we propose and compare two distinct convolutional neural network architectures trained under various loss functions.</a:t>
                      </a:r>
                      <a:endParaRPr lang="en-IN" sz="1200" dirty="0"/>
                    </a:p>
                  </a:txBody>
                  <a:tcPr/>
                </a:tc>
                <a:extLst>
                  <a:ext uri="{0D108BD9-81ED-4DB2-BD59-A6C34878D82A}">
                    <a16:rowId xmlns:a16="http://schemas.microsoft.com/office/drawing/2014/main" val="683423528"/>
                  </a:ext>
                </a:extLst>
              </a:tr>
            </a:tbl>
          </a:graphicData>
        </a:graphic>
      </p:graphicFrame>
    </p:spTree>
    <p:extLst>
      <p:ext uri="{BB962C8B-B14F-4D97-AF65-F5344CB8AC3E}">
        <p14:creationId xmlns:p14="http://schemas.microsoft.com/office/powerpoint/2010/main" val="340555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372-73DE-0671-11DB-1D6F7549BC05}"/>
              </a:ext>
            </a:extLst>
          </p:cNvPr>
          <p:cNvSpPr>
            <a:spLocks noGrp="1"/>
          </p:cNvSpPr>
          <p:nvPr>
            <p:ph type="title"/>
          </p:nvPr>
        </p:nvSpPr>
        <p:spPr/>
        <p:txBody>
          <a:bodyPr/>
          <a:lstStyle/>
          <a:p>
            <a:r>
              <a:rPr lang="en-IN" sz="2800" b="1" u="sng" dirty="0">
                <a:latin typeface="Bookman Old Style" panose="02050604050505020204" pitchFamily="18" charset="0"/>
              </a:rPr>
              <a:t>PROBLEM STATEMENT</a:t>
            </a:r>
          </a:p>
        </p:txBody>
      </p:sp>
      <p:sp>
        <p:nvSpPr>
          <p:cNvPr id="3" name="Content Placeholder 2">
            <a:extLst>
              <a:ext uri="{FF2B5EF4-FFF2-40B4-BE49-F238E27FC236}">
                <a16:creationId xmlns:a16="http://schemas.microsoft.com/office/drawing/2014/main" id="{252CBE16-5459-D9CE-8204-DB12FC8BFDE7}"/>
              </a:ext>
            </a:extLst>
          </p:cNvPr>
          <p:cNvSpPr>
            <a:spLocks noGrp="1"/>
          </p:cNvSpPr>
          <p:nvPr>
            <p:ph idx="1"/>
          </p:nvPr>
        </p:nvSpPr>
        <p:spPr>
          <a:xfrm>
            <a:off x="539134" y="2556847"/>
            <a:ext cx="10890866" cy="3416300"/>
          </a:xfrm>
        </p:spPr>
        <p:txBody>
          <a:bodyPr/>
          <a:lstStyle/>
          <a:p>
            <a:pPr marL="0" indent="0" algn="just">
              <a:buNone/>
            </a:pPr>
            <a:r>
              <a:rPr lang="en-US" dirty="0"/>
              <a:t>This project addresses the challenge of automatically adding colors to black and white or grayscale images, enhancing their visual appeal, and potentially making them more informative for various applications such as historical image restoration, artistic image enhancement, and computer vision tasks</a:t>
            </a:r>
            <a:endParaRPr lang="en-IN" dirty="0"/>
          </a:p>
        </p:txBody>
      </p:sp>
    </p:spTree>
    <p:extLst>
      <p:ext uri="{BB962C8B-B14F-4D97-AF65-F5344CB8AC3E}">
        <p14:creationId xmlns:p14="http://schemas.microsoft.com/office/powerpoint/2010/main" val="325821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B6C0-6AF1-1962-1B4E-BC9F33F4598D}"/>
              </a:ext>
            </a:extLst>
          </p:cNvPr>
          <p:cNvSpPr>
            <a:spLocks noGrp="1"/>
          </p:cNvSpPr>
          <p:nvPr>
            <p:ph type="title"/>
          </p:nvPr>
        </p:nvSpPr>
        <p:spPr/>
        <p:txBody>
          <a:bodyPr/>
          <a:lstStyle/>
          <a:p>
            <a:r>
              <a:rPr lang="en-IN" sz="3200" b="1" u="sng" dirty="0">
                <a:latin typeface="Bookman Old Style" panose="02050604050505020204" pitchFamily="18" charset="0"/>
              </a:rPr>
              <a:t>ALGORITHM</a:t>
            </a:r>
          </a:p>
        </p:txBody>
      </p:sp>
      <p:sp>
        <p:nvSpPr>
          <p:cNvPr id="5" name="Content Placeholder 4">
            <a:extLst>
              <a:ext uri="{FF2B5EF4-FFF2-40B4-BE49-F238E27FC236}">
                <a16:creationId xmlns:a16="http://schemas.microsoft.com/office/drawing/2014/main" id="{B1A252D8-C623-85E5-2801-DA5B682B1BD3}"/>
              </a:ext>
            </a:extLst>
          </p:cNvPr>
          <p:cNvSpPr>
            <a:spLocks noGrp="1"/>
          </p:cNvSpPr>
          <p:nvPr>
            <p:ph idx="1"/>
          </p:nvPr>
        </p:nvSpPr>
        <p:spPr>
          <a:xfrm>
            <a:off x="539133" y="2468032"/>
            <a:ext cx="11264091" cy="3416300"/>
          </a:xfrm>
        </p:spPr>
        <p:txBody>
          <a:bodyPr>
            <a:noAutofit/>
          </a:bodyPr>
          <a:lstStyle/>
          <a:p>
            <a:pPr>
              <a:buFont typeface="Wingdings" panose="05000000000000000000" pitchFamily="2" charset="2"/>
              <a:buChar char="q"/>
            </a:pPr>
            <a:r>
              <a:rPr lang="en-US" b="1" i="0" dirty="0">
                <a:solidFill>
                  <a:srgbClr val="374151"/>
                </a:solidFill>
                <a:effectLst/>
                <a:latin typeface="Söhne"/>
              </a:rPr>
              <a:t>Step 1: </a:t>
            </a:r>
            <a:r>
              <a:rPr lang="en-US" i="0" dirty="0">
                <a:solidFill>
                  <a:srgbClr val="374151"/>
                </a:solidFill>
                <a:effectLst/>
                <a:latin typeface="Söhne"/>
              </a:rPr>
              <a:t>Import Necessary Libraries</a:t>
            </a:r>
          </a:p>
          <a:p>
            <a:pPr>
              <a:buFont typeface="Wingdings" panose="05000000000000000000" pitchFamily="2" charset="2"/>
              <a:buChar char="q"/>
            </a:pPr>
            <a:r>
              <a:rPr lang="en-US" b="1" i="0" dirty="0">
                <a:solidFill>
                  <a:srgbClr val="374151"/>
                </a:solidFill>
                <a:effectLst/>
                <a:latin typeface="Söhne"/>
              </a:rPr>
              <a:t>Step 2: </a:t>
            </a:r>
            <a:r>
              <a:rPr lang="en-US" b="0" i="0" dirty="0">
                <a:solidFill>
                  <a:srgbClr val="374151"/>
                </a:solidFill>
                <a:effectLst/>
                <a:latin typeface="Söhne"/>
              </a:rPr>
              <a:t>Define Paths to Model Files</a:t>
            </a:r>
          </a:p>
          <a:p>
            <a:pPr>
              <a:buFont typeface="Wingdings" panose="05000000000000000000" pitchFamily="2" charset="2"/>
              <a:buChar char="q"/>
            </a:pPr>
            <a:r>
              <a:rPr lang="en-IN" b="1" i="0" dirty="0">
                <a:solidFill>
                  <a:srgbClr val="374151"/>
                </a:solidFill>
                <a:effectLst/>
                <a:latin typeface="Söhne"/>
              </a:rPr>
              <a:t>Step 3: </a:t>
            </a:r>
            <a:r>
              <a:rPr lang="en-IN" b="0" i="0" dirty="0">
                <a:solidFill>
                  <a:srgbClr val="374151"/>
                </a:solidFill>
                <a:effectLst/>
                <a:latin typeface="Söhne"/>
              </a:rPr>
              <a:t>Argument Parsing</a:t>
            </a:r>
          </a:p>
          <a:p>
            <a:pPr>
              <a:buFont typeface="Wingdings" panose="05000000000000000000" pitchFamily="2" charset="2"/>
              <a:buChar char="q"/>
            </a:pPr>
            <a:r>
              <a:rPr lang="en-IN" b="1" i="0" dirty="0">
                <a:solidFill>
                  <a:srgbClr val="374151"/>
                </a:solidFill>
                <a:effectLst/>
                <a:latin typeface="Söhne"/>
              </a:rPr>
              <a:t>Step 4: </a:t>
            </a:r>
            <a:r>
              <a:rPr lang="en-IN" b="0" i="0" dirty="0">
                <a:solidFill>
                  <a:srgbClr val="374151"/>
                </a:solidFill>
                <a:effectLst/>
                <a:latin typeface="Söhne"/>
              </a:rPr>
              <a:t>Load the Pre-Trained Model</a:t>
            </a:r>
          </a:p>
          <a:p>
            <a:pPr>
              <a:buFont typeface="Wingdings" panose="05000000000000000000" pitchFamily="2" charset="2"/>
              <a:buChar char="q"/>
            </a:pPr>
            <a:r>
              <a:rPr lang="en-IN" b="1" dirty="0">
                <a:solidFill>
                  <a:srgbClr val="374151"/>
                </a:solidFill>
                <a:latin typeface="Söhne"/>
              </a:rPr>
              <a:t>Step 5: </a:t>
            </a:r>
            <a:r>
              <a:rPr lang="en-IN" dirty="0">
                <a:solidFill>
                  <a:srgbClr val="374151"/>
                </a:solidFill>
                <a:latin typeface="Söhne"/>
              </a:rPr>
              <a:t>Configure Model for AB channel Quantization</a:t>
            </a:r>
          </a:p>
          <a:p>
            <a:pPr>
              <a:buFont typeface="Wingdings" panose="05000000000000000000" pitchFamily="2" charset="2"/>
              <a:buChar char="q"/>
            </a:pPr>
            <a:r>
              <a:rPr lang="en-IN" b="1" i="0" dirty="0">
                <a:solidFill>
                  <a:srgbClr val="374151"/>
                </a:solidFill>
                <a:effectLst/>
                <a:latin typeface="Söhne"/>
              </a:rPr>
              <a:t>Step 6: </a:t>
            </a:r>
            <a:r>
              <a:rPr lang="en-IN" b="0" i="0" dirty="0">
                <a:solidFill>
                  <a:srgbClr val="374151"/>
                </a:solidFill>
                <a:effectLst/>
                <a:latin typeface="Söhne"/>
              </a:rPr>
              <a:t>Load and </a:t>
            </a:r>
            <a:r>
              <a:rPr lang="en-IN" dirty="0">
                <a:solidFill>
                  <a:srgbClr val="374151"/>
                </a:solidFill>
                <a:latin typeface="Söhne"/>
              </a:rPr>
              <a:t>P</a:t>
            </a:r>
            <a:r>
              <a:rPr lang="en-IN" b="0" i="0" dirty="0">
                <a:solidFill>
                  <a:srgbClr val="374151"/>
                </a:solidFill>
                <a:effectLst/>
                <a:latin typeface="Söhne"/>
              </a:rPr>
              <a:t>re-process the input image</a:t>
            </a:r>
          </a:p>
          <a:p>
            <a:pPr>
              <a:buFont typeface="Wingdings" panose="05000000000000000000" pitchFamily="2" charset="2"/>
              <a:buChar char="q"/>
            </a:pPr>
            <a:r>
              <a:rPr lang="en-IN" b="1" dirty="0">
                <a:solidFill>
                  <a:srgbClr val="374151"/>
                </a:solidFill>
                <a:latin typeface="Söhne"/>
              </a:rPr>
              <a:t>Step 7: </a:t>
            </a:r>
            <a:r>
              <a:rPr lang="en-IN" dirty="0">
                <a:solidFill>
                  <a:srgbClr val="374151"/>
                </a:solidFill>
                <a:latin typeface="Söhne"/>
              </a:rPr>
              <a:t>Colorize the image</a:t>
            </a:r>
          </a:p>
          <a:p>
            <a:pPr>
              <a:buFont typeface="Wingdings" panose="05000000000000000000" pitchFamily="2" charset="2"/>
              <a:buChar char="q"/>
            </a:pPr>
            <a:r>
              <a:rPr lang="en-IN" b="1" i="0" dirty="0">
                <a:solidFill>
                  <a:srgbClr val="374151"/>
                </a:solidFill>
                <a:effectLst/>
                <a:latin typeface="Söhne"/>
              </a:rPr>
              <a:t>Step 8: </a:t>
            </a:r>
            <a:r>
              <a:rPr lang="en-IN" b="0" i="0" dirty="0">
                <a:solidFill>
                  <a:srgbClr val="374151"/>
                </a:solidFill>
                <a:effectLst/>
                <a:latin typeface="Söhne"/>
              </a:rPr>
              <a:t>Covert LAB image to BGR and Post</a:t>
            </a:r>
            <a:r>
              <a:rPr lang="en-IN" dirty="0">
                <a:solidFill>
                  <a:srgbClr val="374151"/>
                </a:solidFill>
                <a:latin typeface="Söhne"/>
              </a:rPr>
              <a:t>-Processing</a:t>
            </a:r>
          </a:p>
          <a:p>
            <a:pPr>
              <a:buFont typeface="Wingdings" panose="05000000000000000000" pitchFamily="2" charset="2"/>
              <a:buChar char="q"/>
            </a:pPr>
            <a:r>
              <a:rPr lang="en-IN" b="1" i="0" dirty="0">
                <a:solidFill>
                  <a:srgbClr val="374151"/>
                </a:solidFill>
                <a:effectLst/>
                <a:latin typeface="Söhne"/>
              </a:rPr>
              <a:t>Step 9</a:t>
            </a:r>
            <a:r>
              <a:rPr lang="en-IN" b="1" dirty="0">
                <a:solidFill>
                  <a:srgbClr val="374151"/>
                </a:solidFill>
                <a:latin typeface="Söhne"/>
              </a:rPr>
              <a:t>: </a:t>
            </a:r>
            <a:r>
              <a:rPr lang="en-IN" dirty="0">
                <a:solidFill>
                  <a:srgbClr val="374151"/>
                </a:solidFill>
                <a:latin typeface="Söhne"/>
              </a:rPr>
              <a:t>Display the results</a:t>
            </a:r>
            <a:endParaRPr lang="en-IN" b="0" i="0" dirty="0">
              <a:solidFill>
                <a:srgbClr val="374151"/>
              </a:solidFill>
              <a:effectLst/>
              <a:latin typeface="Söhne"/>
            </a:endParaRPr>
          </a:p>
          <a:p>
            <a:pPr>
              <a:buFont typeface="Wingdings" panose="05000000000000000000" pitchFamily="2" charset="2"/>
              <a:buChar char="q"/>
            </a:pPr>
            <a:endParaRPr lang="en-IN" b="0" i="0" dirty="0">
              <a:solidFill>
                <a:srgbClr val="374151"/>
              </a:solidFill>
              <a:effectLst/>
              <a:latin typeface="Söhne"/>
            </a:endParaRPr>
          </a:p>
          <a:p>
            <a:pPr>
              <a:buFont typeface="Wingdings" panose="05000000000000000000" pitchFamily="2" charset="2"/>
              <a:buChar char="q"/>
            </a:pPr>
            <a:endParaRPr lang="en-IN" b="0" i="0" dirty="0">
              <a:solidFill>
                <a:srgbClr val="374151"/>
              </a:solidFill>
              <a:effectLst/>
              <a:latin typeface="Söhne"/>
            </a:endParaRPr>
          </a:p>
          <a:p>
            <a:pPr>
              <a:buFont typeface="Wingdings" panose="05000000000000000000" pitchFamily="2" charset="2"/>
              <a:buChar char="q"/>
            </a:pPr>
            <a:endParaRPr lang="en-IN" b="0" i="0" dirty="0">
              <a:solidFill>
                <a:srgbClr val="374151"/>
              </a:solidFill>
              <a:effectLst/>
              <a:latin typeface="Söhne"/>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4540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1998C14-3607-49B1-5540-22C711957404}"/>
              </a:ext>
            </a:extLst>
          </p:cNvPr>
          <p:cNvSpPr/>
          <p:nvPr/>
        </p:nvSpPr>
        <p:spPr>
          <a:xfrm>
            <a:off x="5190148" y="147929"/>
            <a:ext cx="1572602" cy="5283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START</a:t>
            </a:r>
          </a:p>
        </p:txBody>
      </p:sp>
      <p:sp>
        <p:nvSpPr>
          <p:cNvPr id="11" name="Rectangle 10">
            <a:extLst>
              <a:ext uri="{FF2B5EF4-FFF2-40B4-BE49-F238E27FC236}">
                <a16:creationId xmlns:a16="http://schemas.microsoft.com/office/drawing/2014/main" id="{FE3A80E0-7CCC-7743-50E0-3AF4B5829E77}"/>
              </a:ext>
            </a:extLst>
          </p:cNvPr>
          <p:cNvSpPr/>
          <p:nvPr/>
        </p:nvSpPr>
        <p:spPr>
          <a:xfrm>
            <a:off x="4999479" y="891365"/>
            <a:ext cx="1953940" cy="528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Import Necessary Libraries</a:t>
            </a:r>
          </a:p>
        </p:txBody>
      </p:sp>
      <p:sp>
        <p:nvSpPr>
          <p:cNvPr id="15" name="Rectangle 14">
            <a:extLst>
              <a:ext uri="{FF2B5EF4-FFF2-40B4-BE49-F238E27FC236}">
                <a16:creationId xmlns:a16="http://schemas.microsoft.com/office/drawing/2014/main" id="{25ECB3F4-CB3E-52A8-8B82-F1A457CDB980}"/>
              </a:ext>
            </a:extLst>
          </p:cNvPr>
          <p:cNvSpPr/>
          <p:nvPr/>
        </p:nvSpPr>
        <p:spPr>
          <a:xfrm>
            <a:off x="4999479" y="1634801"/>
            <a:ext cx="1953934" cy="528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0" i="0" dirty="0">
                <a:solidFill>
                  <a:srgbClr val="374151"/>
                </a:solidFill>
                <a:effectLst/>
                <a:latin typeface="Söhne"/>
              </a:rPr>
              <a:t>Define Paths to Model Files</a:t>
            </a:r>
          </a:p>
        </p:txBody>
      </p:sp>
      <p:sp>
        <p:nvSpPr>
          <p:cNvPr id="16" name="Rectangle 15">
            <a:extLst>
              <a:ext uri="{FF2B5EF4-FFF2-40B4-BE49-F238E27FC236}">
                <a16:creationId xmlns:a16="http://schemas.microsoft.com/office/drawing/2014/main" id="{2D5AAF73-2C9D-9A94-5432-6C13051F2F91}"/>
              </a:ext>
            </a:extLst>
          </p:cNvPr>
          <p:cNvSpPr/>
          <p:nvPr/>
        </p:nvSpPr>
        <p:spPr>
          <a:xfrm>
            <a:off x="4999479" y="2378237"/>
            <a:ext cx="1953934" cy="528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0" i="0" dirty="0">
                <a:solidFill>
                  <a:srgbClr val="374151"/>
                </a:solidFill>
                <a:effectLst/>
                <a:latin typeface="Söhne"/>
              </a:rPr>
              <a:t>Argument Parsing</a:t>
            </a:r>
          </a:p>
        </p:txBody>
      </p:sp>
      <p:sp>
        <p:nvSpPr>
          <p:cNvPr id="17" name="Rectangle 16">
            <a:extLst>
              <a:ext uri="{FF2B5EF4-FFF2-40B4-BE49-F238E27FC236}">
                <a16:creationId xmlns:a16="http://schemas.microsoft.com/office/drawing/2014/main" id="{52002C8D-673A-50DB-D4CF-5DC38CCB0E27}"/>
              </a:ext>
            </a:extLst>
          </p:cNvPr>
          <p:cNvSpPr/>
          <p:nvPr/>
        </p:nvSpPr>
        <p:spPr>
          <a:xfrm>
            <a:off x="4999479" y="3121673"/>
            <a:ext cx="1953934" cy="528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0" i="0" dirty="0">
                <a:solidFill>
                  <a:srgbClr val="374151"/>
                </a:solidFill>
                <a:effectLst/>
                <a:latin typeface="Söhne"/>
              </a:rPr>
              <a:t>Load the Pre-Trained Model</a:t>
            </a:r>
          </a:p>
        </p:txBody>
      </p:sp>
      <p:sp>
        <p:nvSpPr>
          <p:cNvPr id="18" name="Parallelogram 17">
            <a:extLst>
              <a:ext uri="{FF2B5EF4-FFF2-40B4-BE49-F238E27FC236}">
                <a16:creationId xmlns:a16="http://schemas.microsoft.com/office/drawing/2014/main" id="{A2AC1482-0278-59F7-3898-37D8A724463A}"/>
              </a:ext>
            </a:extLst>
          </p:cNvPr>
          <p:cNvSpPr/>
          <p:nvPr/>
        </p:nvSpPr>
        <p:spPr>
          <a:xfrm>
            <a:off x="4695663" y="3865109"/>
            <a:ext cx="2561566" cy="52834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rgbClr val="374151"/>
                </a:solidFill>
                <a:latin typeface="Söhne"/>
              </a:rPr>
              <a:t>Configure Model for AB channel Quantization</a:t>
            </a:r>
          </a:p>
        </p:txBody>
      </p:sp>
      <p:sp>
        <p:nvSpPr>
          <p:cNvPr id="19" name="Parallelogram 18">
            <a:extLst>
              <a:ext uri="{FF2B5EF4-FFF2-40B4-BE49-F238E27FC236}">
                <a16:creationId xmlns:a16="http://schemas.microsoft.com/office/drawing/2014/main" id="{B466381D-19B2-ABE4-0566-BC800C572C63}"/>
              </a:ext>
            </a:extLst>
          </p:cNvPr>
          <p:cNvSpPr/>
          <p:nvPr/>
        </p:nvSpPr>
        <p:spPr>
          <a:xfrm>
            <a:off x="4695663" y="5332931"/>
            <a:ext cx="2561566" cy="52834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rgbClr val="374151"/>
                </a:solidFill>
                <a:latin typeface="Söhne"/>
              </a:rPr>
              <a:t>Colorize the image</a:t>
            </a:r>
          </a:p>
        </p:txBody>
      </p:sp>
      <p:sp>
        <p:nvSpPr>
          <p:cNvPr id="20" name="Rectangle 19">
            <a:extLst>
              <a:ext uri="{FF2B5EF4-FFF2-40B4-BE49-F238E27FC236}">
                <a16:creationId xmlns:a16="http://schemas.microsoft.com/office/drawing/2014/main" id="{344212EE-BE41-A915-CFC0-8594861463D3}"/>
              </a:ext>
            </a:extLst>
          </p:cNvPr>
          <p:cNvSpPr/>
          <p:nvPr/>
        </p:nvSpPr>
        <p:spPr>
          <a:xfrm>
            <a:off x="4999479" y="4599020"/>
            <a:ext cx="1953934" cy="528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i="0" dirty="0">
                <a:solidFill>
                  <a:srgbClr val="374151"/>
                </a:solidFill>
                <a:effectLst/>
                <a:latin typeface="Söhne"/>
              </a:rPr>
              <a:t> </a:t>
            </a:r>
            <a:r>
              <a:rPr lang="en-IN" sz="1400" b="0" i="0" dirty="0">
                <a:solidFill>
                  <a:srgbClr val="374151"/>
                </a:solidFill>
                <a:effectLst/>
                <a:latin typeface="Söhne"/>
              </a:rPr>
              <a:t>Load and </a:t>
            </a:r>
            <a:r>
              <a:rPr lang="en-IN" sz="1400" dirty="0">
                <a:solidFill>
                  <a:srgbClr val="374151"/>
                </a:solidFill>
                <a:latin typeface="Söhne"/>
              </a:rPr>
              <a:t>P</a:t>
            </a:r>
            <a:r>
              <a:rPr lang="en-IN" sz="1400" b="0" i="0" dirty="0">
                <a:solidFill>
                  <a:srgbClr val="374151"/>
                </a:solidFill>
                <a:effectLst/>
                <a:latin typeface="Söhne"/>
              </a:rPr>
              <a:t>re-process the input image</a:t>
            </a:r>
          </a:p>
        </p:txBody>
      </p:sp>
      <p:sp>
        <p:nvSpPr>
          <p:cNvPr id="22" name="Parallelogram 21">
            <a:extLst>
              <a:ext uri="{FF2B5EF4-FFF2-40B4-BE49-F238E27FC236}">
                <a16:creationId xmlns:a16="http://schemas.microsoft.com/office/drawing/2014/main" id="{B9101DFF-8E76-F14E-700D-BC58FD676B5F}"/>
              </a:ext>
            </a:extLst>
          </p:cNvPr>
          <p:cNvSpPr/>
          <p:nvPr/>
        </p:nvSpPr>
        <p:spPr>
          <a:xfrm>
            <a:off x="4600607" y="5954582"/>
            <a:ext cx="2561566" cy="52834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0" i="0" dirty="0">
                <a:solidFill>
                  <a:srgbClr val="374151"/>
                </a:solidFill>
                <a:effectLst/>
                <a:latin typeface="Söhne"/>
              </a:rPr>
              <a:t>Covert LAB image to BGR and Post</a:t>
            </a:r>
            <a:r>
              <a:rPr lang="en-IN" sz="1400" dirty="0">
                <a:solidFill>
                  <a:srgbClr val="374151"/>
                </a:solidFill>
                <a:latin typeface="Söhne"/>
              </a:rPr>
              <a:t>-Processing</a:t>
            </a:r>
          </a:p>
        </p:txBody>
      </p:sp>
      <p:sp>
        <p:nvSpPr>
          <p:cNvPr id="23" name="Oval 22">
            <a:extLst>
              <a:ext uri="{FF2B5EF4-FFF2-40B4-BE49-F238E27FC236}">
                <a16:creationId xmlns:a16="http://schemas.microsoft.com/office/drawing/2014/main" id="{7887DF76-066A-E2F0-9FA7-15FAA67F8FEB}"/>
              </a:ext>
            </a:extLst>
          </p:cNvPr>
          <p:cNvSpPr/>
          <p:nvPr/>
        </p:nvSpPr>
        <p:spPr>
          <a:xfrm>
            <a:off x="7635275" y="5954582"/>
            <a:ext cx="1615362" cy="5233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rgbClr val="374151"/>
                </a:solidFill>
                <a:latin typeface="Söhne"/>
              </a:rPr>
              <a:t>Display the results</a:t>
            </a:r>
            <a:endParaRPr lang="en-IN" sz="1400" b="0" i="0" dirty="0">
              <a:solidFill>
                <a:srgbClr val="374151"/>
              </a:solidFill>
              <a:effectLst/>
              <a:latin typeface="Söhne"/>
            </a:endParaRPr>
          </a:p>
        </p:txBody>
      </p:sp>
      <p:cxnSp>
        <p:nvCxnSpPr>
          <p:cNvPr id="26" name="Straight Arrow Connector 25">
            <a:extLst>
              <a:ext uri="{FF2B5EF4-FFF2-40B4-BE49-F238E27FC236}">
                <a16:creationId xmlns:a16="http://schemas.microsoft.com/office/drawing/2014/main" id="{4D2624AF-F7AB-E176-9D08-35951CBC9575}"/>
              </a:ext>
            </a:extLst>
          </p:cNvPr>
          <p:cNvCxnSpPr>
            <a:cxnSpLocks/>
            <a:stCxn id="6" idx="4"/>
            <a:endCxn id="11" idx="0"/>
          </p:cNvCxnSpPr>
          <p:nvPr/>
        </p:nvCxnSpPr>
        <p:spPr>
          <a:xfrm>
            <a:off x="5976449" y="676275"/>
            <a:ext cx="0" cy="2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66B59F-374A-C9C6-12F0-04AD2C4852F3}"/>
              </a:ext>
            </a:extLst>
          </p:cNvPr>
          <p:cNvCxnSpPr>
            <a:cxnSpLocks/>
            <a:stCxn id="11" idx="2"/>
            <a:endCxn id="15" idx="0"/>
          </p:cNvCxnSpPr>
          <p:nvPr/>
        </p:nvCxnSpPr>
        <p:spPr>
          <a:xfrm flipH="1">
            <a:off x="5976446" y="1419711"/>
            <a:ext cx="3" cy="2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A323A1F-8B44-A042-7C0C-74E2DBF5CD89}"/>
              </a:ext>
            </a:extLst>
          </p:cNvPr>
          <p:cNvCxnSpPr>
            <a:cxnSpLocks/>
            <a:stCxn id="15" idx="2"/>
            <a:endCxn id="16" idx="0"/>
          </p:cNvCxnSpPr>
          <p:nvPr/>
        </p:nvCxnSpPr>
        <p:spPr>
          <a:xfrm>
            <a:off x="5976446" y="2163147"/>
            <a:ext cx="0" cy="2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1E68E21-6EE2-7A77-95B4-341EB3974A44}"/>
              </a:ext>
            </a:extLst>
          </p:cNvPr>
          <p:cNvCxnSpPr>
            <a:cxnSpLocks/>
            <a:endCxn id="17" idx="0"/>
          </p:cNvCxnSpPr>
          <p:nvPr/>
        </p:nvCxnSpPr>
        <p:spPr>
          <a:xfrm>
            <a:off x="5976446" y="2890546"/>
            <a:ext cx="0" cy="231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10A538-184D-3395-8887-6A5A4BDEECCC}"/>
              </a:ext>
            </a:extLst>
          </p:cNvPr>
          <p:cNvCxnSpPr>
            <a:cxnSpLocks/>
            <a:stCxn id="17" idx="2"/>
            <a:endCxn id="18" idx="0"/>
          </p:cNvCxnSpPr>
          <p:nvPr/>
        </p:nvCxnSpPr>
        <p:spPr>
          <a:xfrm>
            <a:off x="5976446" y="3650019"/>
            <a:ext cx="0" cy="2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4FDC7C-4B6D-9D15-1CE2-2D26A8255EAF}"/>
              </a:ext>
            </a:extLst>
          </p:cNvPr>
          <p:cNvCxnSpPr>
            <a:cxnSpLocks/>
            <a:endCxn id="20" idx="0"/>
          </p:cNvCxnSpPr>
          <p:nvPr/>
        </p:nvCxnSpPr>
        <p:spPr>
          <a:xfrm>
            <a:off x="5976446" y="4382181"/>
            <a:ext cx="0" cy="21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3BF9770-9391-DAF1-22A4-6BF857FE6409}"/>
              </a:ext>
            </a:extLst>
          </p:cNvPr>
          <p:cNvCxnSpPr>
            <a:cxnSpLocks/>
            <a:stCxn id="20" idx="2"/>
            <a:endCxn id="19" idx="0"/>
          </p:cNvCxnSpPr>
          <p:nvPr/>
        </p:nvCxnSpPr>
        <p:spPr>
          <a:xfrm>
            <a:off x="5976446" y="5127366"/>
            <a:ext cx="0" cy="205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ACCDAC4-E350-EB31-354A-A6D475053244}"/>
              </a:ext>
            </a:extLst>
          </p:cNvPr>
          <p:cNvCxnSpPr>
            <a:cxnSpLocks/>
          </p:cNvCxnSpPr>
          <p:nvPr/>
        </p:nvCxnSpPr>
        <p:spPr>
          <a:xfrm>
            <a:off x="5976446" y="5856320"/>
            <a:ext cx="0" cy="10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BE0AB1-E0B0-DB23-0AA8-0AA1FB30CFFB}"/>
              </a:ext>
            </a:extLst>
          </p:cNvPr>
          <p:cNvCxnSpPr>
            <a:cxnSpLocks/>
            <a:stCxn id="22" idx="2"/>
          </p:cNvCxnSpPr>
          <p:nvPr/>
        </p:nvCxnSpPr>
        <p:spPr>
          <a:xfrm>
            <a:off x="7096130" y="6218755"/>
            <a:ext cx="508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6B34A34-2464-5427-DEB7-966B445FDB83}"/>
              </a:ext>
            </a:extLst>
          </p:cNvPr>
          <p:cNvSpPr txBox="1"/>
          <p:nvPr/>
        </p:nvSpPr>
        <p:spPr>
          <a:xfrm>
            <a:off x="485192" y="279918"/>
            <a:ext cx="3537314" cy="584775"/>
          </a:xfrm>
          <a:prstGeom prst="rect">
            <a:avLst/>
          </a:prstGeom>
          <a:noFill/>
        </p:spPr>
        <p:txBody>
          <a:bodyPr wrap="square" rtlCol="0">
            <a:spAutoFit/>
          </a:bodyPr>
          <a:lstStyle/>
          <a:p>
            <a:r>
              <a:rPr lang="en-IN" sz="3200" b="1" u="sng" dirty="0"/>
              <a:t>FLOWCHART</a:t>
            </a:r>
          </a:p>
        </p:txBody>
      </p:sp>
    </p:spTree>
    <p:extLst>
      <p:ext uri="{BB962C8B-B14F-4D97-AF65-F5344CB8AC3E}">
        <p14:creationId xmlns:p14="http://schemas.microsoft.com/office/powerpoint/2010/main" val="3907217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1401</TotalTime>
  <Words>1161</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Bookman Old Style</vt:lpstr>
      <vt:lpstr>Century Gothic</vt:lpstr>
      <vt:lpstr>Söhne</vt:lpstr>
      <vt:lpstr>Wingdings</vt:lpstr>
      <vt:lpstr>Wingdings 3</vt:lpstr>
      <vt:lpstr>Ion Boardroom</vt:lpstr>
      <vt:lpstr>AI COLOURIZATION</vt:lpstr>
      <vt:lpstr>Project presented by:</vt:lpstr>
      <vt:lpstr>INTRODUCTION</vt:lpstr>
      <vt:lpstr>INTRODUCTION</vt:lpstr>
      <vt:lpstr>Literature Survey:</vt:lpstr>
      <vt:lpstr>Literature Survey:</vt:lpstr>
      <vt:lpstr>PROBLEM STATEMENT</vt:lpstr>
      <vt:lpstr>ALGORITHM</vt:lpstr>
      <vt:lpstr>PowerPoint Presentation</vt:lpstr>
      <vt:lpstr>BLOCK DIAGRAM</vt:lpstr>
      <vt:lpstr>COLORIZATION PROCESS</vt:lpstr>
      <vt:lpstr>PROJECT OUTPUT</vt:lpstr>
      <vt:lpstr>CONCLUSION</vt:lpstr>
      <vt:lpstr>REFERENCE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COLOURIZATION</dc:title>
  <dc:creator>Aditya Kokate</dc:creator>
  <cp:lastModifiedBy>Aditya Kokate</cp:lastModifiedBy>
  <cp:revision>21</cp:revision>
  <dcterms:created xsi:type="dcterms:W3CDTF">2023-09-06T12:31:55Z</dcterms:created>
  <dcterms:modified xsi:type="dcterms:W3CDTF">2023-10-20T05:32:25Z</dcterms:modified>
</cp:coreProperties>
</file>