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3"/>
  </p:notesMasterIdLst>
  <p:sldIdLst>
    <p:sldId id="256" r:id="rId3"/>
    <p:sldId id="336" r:id="rId4"/>
    <p:sldId id="337" r:id="rId5"/>
    <p:sldId id="338" r:id="rId6"/>
    <p:sldId id="339" r:id="rId7"/>
    <p:sldId id="340" r:id="rId8"/>
    <p:sldId id="379" r:id="rId9"/>
    <p:sldId id="454" r:id="rId10"/>
    <p:sldId id="455" r:id="rId11"/>
    <p:sldId id="471" r:id="rId12"/>
    <p:sldId id="465" r:id="rId13"/>
    <p:sldId id="466" r:id="rId14"/>
    <p:sldId id="467" r:id="rId15"/>
    <p:sldId id="468" r:id="rId16"/>
    <p:sldId id="456" r:id="rId17"/>
    <p:sldId id="457" r:id="rId18"/>
    <p:sldId id="469" r:id="rId19"/>
    <p:sldId id="458" r:id="rId20"/>
    <p:sldId id="459" r:id="rId21"/>
    <p:sldId id="460" r:id="rId22"/>
    <p:sldId id="461" r:id="rId23"/>
    <p:sldId id="462" r:id="rId24"/>
    <p:sldId id="463" r:id="rId25"/>
    <p:sldId id="464" r:id="rId26"/>
    <p:sldId id="453" r:id="rId27"/>
    <p:sldId id="470" r:id="rId28"/>
    <p:sldId id="325" r:id="rId29"/>
    <p:sldId id="326" r:id="rId30"/>
    <p:sldId id="327" r:id="rId31"/>
    <p:sldId id="328" r:id="rId32"/>
  </p:sldIdLst>
  <p:sldSz cx="12192000" cy="6858000"/>
  <p:notesSz cx="7104063" cy="10234613"/>
  <p:embeddedFontLst>
    <p:embeddedFont>
      <p:font typeface="Calibri" panose="020F0502020204030204" pitchFamily="34" charset="0"/>
      <p:regular r:id="rId34"/>
      <p:bold r:id="rId35"/>
      <p:italic r:id="rId36"/>
      <p:boldItalic r:id="rId37"/>
    </p:embeddedFont>
    <p:embeddedFont>
      <p:font typeface="Cambria" panose="02040503050406030204" pitchFamily="18" charset="0"/>
      <p:regular r:id="rId38"/>
      <p:bold r:id="rId39"/>
      <p:italic r:id="rId40"/>
      <p:boldItalic r:id="rId41"/>
    </p:embeddedFont>
    <p:embeddedFont>
      <p:font typeface="Helvetica Neue"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3" roundtripDataSignature="AMtx7miUVzNu8q6GkJ70hXnxnxkroly7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E84864-6F94-417D-8EF0-1D0E790106A9}">
  <a:tblStyle styleId="{CAE84864-6F94-417D-8EF0-1D0E790106A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0824" autoAdjust="0"/>
  </p:normalViewPr>
  <p:slideViewPr>
    <p:cSldViewPr snapToGrid="0">
      <p:cViewPr varScale="1">
        <p:scale>
          <a:sx n="71" d="100"/>
          <a:sy n="71" d="100"/>
        </p:scale>
        <p:origin x="946" y="53"/>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54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9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9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6.xml"/><Relationship Id="rId9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8427" cy="513507"/>
          </a:xfrm>
          <a:prstGeom prst="rect">
            <a:avLst/>
          </a:prstGeom>
          <a:noFill/>
          <a:ln>
            <a:noFill/>
          </a:ln>
        </p:spPr>
        <p:txBody>
          <a:bodyPr spcFirstLastPara="1" wrap="square" lIns="99059" tIns="49516" rIns="99059" bIns="49516"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991" y="1"/>
            <a:ext cx="3078427" cy="513507"/>
          </a:xfrm>
          <a:prstGeom prst="rect">
            <a:avLst/>
          </a:prstGeom>
          <a:noFill/>
          <a:ln>
            <a:noFill/>
          </a:ln>
        </p:spPr>
        <p:txBody>
          <a:bodyPr spcFirstLastPara="1" wrap="square" lIns="99059" tIns="49516" rIns="99059" bIns="49516"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721105"/>
            <a:ext cx="3078427" cy="513507"/>
          </a:xfrm>
          <a:prstGeom prst="rect">
            <a:avLst/>
          </a:prstGeom>
          <a:noFill/>
          <a:ln>
            <a:noFill/>
          </a:ln>
        </p:spPr>
        <p:txBody>
          <a:bodyPr spcFirstLastPara="1" wrap="square" lIns="99059" tIns="49516" rIns="99059" bIns="49516"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a:t>
            </a:fld>
            <a:endParaRPr lang="en-US" sz="1500" dirty="0"/>
          </a:p>
        </p:txBody>
      </p:sp>
    </p:spTree>
    <p:extLst>
      <p:ext uri="{BB962C8B-B14F-4D97-AF65-F5344CB8AC3E}">
        <p14:creationId xmlns:p14="http://schemas.microsoft.com/office/powerpoint/2010/main" val="1603602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35" name="Google Shape;35;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5936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10</a:t>
            </a:fld>
            <a:endParaRPr lang="en-US" sz="1500" dirty="0"/>
          </a:p>
        </p:txBody>
      </p:sp>
    </p:spTree>
    <p:extLst>
      <p:ext uri="{BB962C8B-B14F-4D97-AF65-F5344CB8AC3E}">
        <p14:creationId xmlns:p14="http://schemas.microsoft.com/office/powerpoint/2010/main" val="42471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11</a:t>
            </a:fld>
            <a:endParaRPr lang="en-US" sz="1500" dirty="0"/>
          </a:p>
        </p:txBody>
      </p:sp>
    </p:spTree>
    <p:extLst>
      <p:ext uri="{BB962C8B-B14F-4D97-AF65-F5344CB8AC3E}">
        <p14:creationId xmlns:p14="http://schemas.microsoft.com/office/powerpoint/2010/main" val="672581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12</a:t>
            </a:fld>
            <a:endParaRPr lang="en-US" sz="1500" dirty="0"/>
          </a:p>
        </p:txBody>
      </p:sp>
    </p:spTree>
    <p:extLst>
      <p:ext uri="{BB962C8B-B14F-4D97-AF65-F5344CB8AC3E}">
        <p14:creationId xmlns:p14="http://schemas.microsoft.com/office/powerpoint/2010/main" val="7352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13</a:t>
            </a:fld>
            <a:endParaRPr lang="en-US" sz="1500" dirty="0"/>
          </a:p>
        </p:txBody>
      </p:sp>
    </p:spTree>
    <p:extLst>
      <p:ext uri="{BB962C8B-B14F-4D97-AF65-F5344CB8AC3E}">
        <p14:creationId xmlns:p14="http://schemas.microsoft.com/office/powerpoint/2010/main" val="3305563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14</a:t>
            </a:fld>
            <a:endParaRPr lang="en-US" sz="1500" dirty="0"/>
          </a:p>
        </p:txBody>
      </p:sp>
    </p:spTree>
    <p:extLst>
      <p:ext uri="{BB962C8B-B14F-4D97-AF65-F5344CB8AC3E}">
        <p14:creationId xmlns:p14="http://schemas.microsoft.com/office/powerpoint/2010/main" val="142712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15</a:t>
            </a:fld>
            <a:endParaRPr lang="en-US" sz="1500" dirty="0"/>
          </a:p>
        </p:txBody>
      </p:sp>
    </p:spTree>
    <p:extLst>
      <p:ext uri="{BB962C8B-B14F-4D97-AF65-F5344CB8AC3E}">
        <p14:creationId xmlns:p14="http://schemas.microsoft.com/office/powerpoint/2010/main" val="2333980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16</a:t>
            </a:fld>
            <a:endParaRPr lang="en-US" sz="1500" dirty="0"/>
          </a:p>
        </p:txBody>
      </p:sp>
    </p:spTree>
    <p:extLst>
      <p:ext uri="{BB962C8B-B14F-4D97-AF65-F5344CB8AC3E}">
        <p14:creationId xmlns:p14="http://schemas.microsoft.com/office/powerpoint/2010/main" val="3776107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17</a:t>
            </a:fld>
            <a:endParaRPr lang="en-US" sz="1500" dirty="0"/>
          </a:p>
        </p:txBody>
      </p:sp>
    </p:spTree>
    <p:extLst>
      <p:ext uri="{BB962C8B-B14F-4D97-AF65-F5344CB8AC3E}">
        <p14:creationId xmlns:p14="http://schemas.microsoft.com/office/powerpoint/2010/main" val="2030306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18</a:t>
            </a:fld>
            <a:endParaRPr lang="en-US" sz="1500" dirty="0"/>
          </a:p>
        </p:txBody>
      </p:sp>
    </p:spTree>
    <p:extLst>
      <p:ext uri="{BB962C8B-B14F-4D97-AF65-F5344CB8AC3E}">
        <p14:creationId xmlns:p14="http://schemas.microsoft.com/office/powerpoint/2010/main" val="262006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19</a:t>
            </a:fld>
            <a:endParaRPr lang="en-US" sz="1500" dirty="0"/>
          </a:p>
        </p:txBody>
      </p:sp>
    </p:spTree>
    <p:extLst>
      <p:ext uri="{BB962C8B-B14F-4D97-AF65-F5344CB8AC3E}">
        <p14:creationId xmlns:p14="http://schemas.microsoft.com/office/powerpoint/2010/main" val="428508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43" name="Google Shape;43;p2: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05292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20</a:t>
            </a:fld>
            <a:endParaRPr lang="en-US" sz="1500" dirty="0"/>
          </a:p>
        </p:txBody>
      </p:sp>
    </p:spTree>
    <p:extLst>
      <p:ext uri="{BB962C8B-B14F-4D97-AF65-F5344CB8AC3E}">
        <p14:creationId xmlns:p14="http://schemas.microsoft.com/office/powerpoint/2010/main" val="3453754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21</a:t>
            </a:fld>
            <a:endParaRPr lang="en-US" sz="1500" dirty="0"/>
          </a:p>
        </p:txBody>
      </p:sp>
    </p:spTree>
    <p:extLst>
      <p:ext uri="{BB962C8B-B14F-4D97-AF65-F5344CB8AC3E}">
        <p14:creationId xmlns:p14="http://schemas.microsoft.com/office/powerpoint/2010/main" val="1533299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22</a:t>
            </a:fld>
            <a:endParaRPr lang="en-US" sz="1500" dirty="0"/>
          </a:p>
        </p:txBody>
      </p:sp>
    </p:spTree>
    <p:extLst>
      <p:ext uri="{BB962C8B-B14F-4D97-AF65-F5344CB8AC3E}">
        <p14:creationId xmlns:p14="http://schemas.microsoft.com/office/powerpoint/2010/main" val="3385540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23</a:t>
            </a:fld>
            <a:endParaRPr lang="en-US" sz="1500" dirty="0"/>
          </a:p>
        </p:txBody>
      </p:sp>
    </p:spTree>
    <p:extLst>
      <p:ext uri="{BB962C8B-B14F-4D97-AF65-F5344CB8AC3E}">
        <p14:creationId xmlns:p14="http://schemas.microsoft.com/office/powerpoint/2010/main" val="54404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24</a:t>
            </a:fld>
            <a:endParaRPr lang="en-US" sz="1500" dirty="0"/>
          </a:p>
        </p:txBody>
      </p:sp>
    </p:spTree>
    <p:extLst>
      <p:ext uri="{BB962C8B-B14F-4D97-AF65-F5344CB8AC3E}">
        <p14:creationId xmlns:p14="http://schemas.microsoft.com/office/powerpoint/2010/main" val="1006118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25</a:t>
            </a:fld>
            <a:endParaRPr lang="en-US" sz="1500" dirty="0"/>
          </a:p>
        </p:txBody>
      </p:sp>
    </p:spTree>
    <p:extLst>
      <p:ext uri="{BB962C8B-B14F-4D97-AF65-F5344CB8AC3E}">
        <p14:creationId xmlns:p14="http://schemas.microsoft.com/office/powerpoint/2010/main" val="333452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26</a:t>
            </a:fld>
            <a:endParaRPr lang="en-US" sz="1500" dirty="0"/>
          </a:p>
        </p:txBody>
      </p:sp>
    </p:spTree>
    <p:extLst>
      <p:ext uri="{BB962C8B-B14F-4D97-AF65-F5344CB8AC3E}">
        <p14:creationId xmlns:p14="http://schemas.microsoft.com/office/powerpoint/2010/main" val="421649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7: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3" name="Google Shape;533;p57: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34" name="Google Shape;534;p57: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800"/>
            </a:pPr>
            <a:fld id="{00000000-1234-1234-1234-123412341234}" type="slidenum">
              <a:rPr lang="en-US" sz="2000"/>
              <a:pPr algn="r">
                <a:buSzPts val="1800"/>
              </a:pPr>
              <a:t>27</a:t>
            </a:fld>
            <a:endParaRPr sz="1500"/>
          </a:p>
        </p:txBody>
      </p:sp>
    </p:spTree>
    <p:extLst>
      <p:ext uri="{BB962C8B-B14F-4D97-AF65-F5344CB8AC3E}">
        <p14:creationId xmlns:p14="http://schemas.microsoft.com/office/powerpoint/2010/main" val="1355716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58: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2" name="Google Shape;542;p58: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43" name="Google Shape;543;p58:notes"/>
          <p:cNvSpPr txBox="1"/>
          <p:nvPr/>
        </p:nvSpPr>
        <p:spPr>
          <a:xfrm>
            <a:off x="4023991" y="9721105"/>
            <a:ext cx="3078427" cy="513507"/>
          </a:xfrm>
          <a:prstGeom prst="rect">
            <a:avLst/>
          </a:prstGeom>
          <a:noFill/>
          <a:ln>
            <a:noFill/>
          </a:ln>
        </p:spPr>
        <p:txBody>
          <a:bodyPr spcFirstLastPara="1" wrap="square" lIns="99059" tIns="49516" rIns="99059" bIns="49516" anchor="b" anchorCtr="0">
            <a:noAutofit/>
          </a:bodyPr>
          <a:lstStyle/>
          <a:p>
            <a:pPr algn="r">
              <a:buSzPts val="1200"/>
            </a:pPr>
            <a:fld id="{00000000-1234-1234-1234-123412341234}" type="slidenum">
              <a:rPr lang="en-US" sz="1300">
                <a:latin typeface="Calibri"/>
                <a:ea typeface="Calibri"/>
                <a:cs typeface="Calibri"/>
                <a:sym typeface="Calibri"/>
              </a:rPr>
              <a:pPr algn="r">
                <a:buSzPts val="1200"/>
              </a:pPr>
              <a:t>28</a:t>
            </a:fld>
            <a:endParaRPr sz="1500"/>
          </a:p>
        </p:txBody>
      </p:sp>
    </p:spTree>
    <p:extLst>
      <p:ext uri="{BB962C8B-B14F-4D97-AF65-F5344CB8AC3E}">
        <p14:creationId xmlns:p14="http://schemas.microsoft.com/office/powerpoint/2010/main" val="632496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9: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51" name="Google Shape;551;p59: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6042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1" name="Google Shape;51;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44145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60: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59" name="Google Shape;559;p60: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1948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59" name="Google Shape;59;p4: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4721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68" name="Google Shape;68;p5: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05243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710407" y="4925407"/>
            <a:ext cx="5683250" cy="4029879"/>
          </a:xfrm>
          <a:prstGeom prst="rect">
            <a:avLst/>
          </a:prstGeom>
          <a:noFill/>
          <a:ln>
            <a:noFill/>
          </a:ln>
        </p:spPr>
        <p:txBody>
          <a:bodyPr spcFirstLastPara="1" wrap="square" lIns="99059" tIns="49516" rIns="99059" bIns="49516" anchor="t" anchorCtr="0">
            <a:noAutofit/>
          </a:bodyPr>
          <a:lstStyle/>
          <a:p>
            <a:pPr marL="0" indent="0"/>
            <a:endParaRPr/>
          </a:p>
        </p:txBody>
      </p:sp>
      <p:sp>
        <p:nvSpPr>
          <p:cNvPr id="76" name="Google Shape;76;p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3347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7</a:t>
            </a:fld>
            <a:endParaRPr lang="en-US" sz="1500" dirty="0"/>
          </a:p>
        </p:txBody>
      </p:sp>
    </p:spTree>
    <p:extLst>
      <p:ext uri="{BB962C8B-B14F-4D97-AF65-F5344CB8AC3E}">
        <p14:creationId xmlns:p14="http://schemas.microsoft.com/office/powerpoint/2010/main" val="185684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8</a:t>
            </a:fld>
            <a:endParaRPr lang="en-US" sz="1500" dirty="0"/>
          </a:p>
        </p:txBody>
      </p:sp>
    </p:spTree>
    <p:extLst>
      <p:ext uri="{BB962C8B-B14F-4D97-AF65-F5344CB8AC3E}">
        <p14:creationId xmlns:p14="http://schemas.microsoft.com/office/powerpoint/2010/main" val="33306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buSzPts val="1200"/>
              <a:buFont typeface="Calibri"/>
              <a:buNone/>
            </a:pPr>
            <a:fld id="{00000000-1234-1234-1234-123412341234}" type="slidenum">
              <a:rPr lang="en-US" sz="1300" smtClean="0">
                <a:latin typeface="Calibri"/>
                <a:ea typeface="Calibri"/>
                <a:cs typeface="Calibri"/>
                <a:sym typeface="Calibri"/>
              </a:rPr>
              <a:pPr algn="r">
                <a:buSzPts val="1200"/>
                <a:buFont typeface="Calibri"/>
                <a:buNone/>
              </a:pPr>
              <a:t>9</a:t>
            </a:fld>
            <a:endParaRPr lang="en-US" sz="1500" dirty="0"/>
          </a:p>
        </p:txBody>
      </p:sp>
    </p:spTree>
    <p:extLst>
      <p:ext uri="{BB962C8B-B14F-4D97-AF65-F5344CB8AC3E}">
        <p14:creationId xmlns:p14="http://schemas.microsoft.com/office/powerpoint/2010/main" val="342209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6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6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4"/>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6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6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4"/>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61"/>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6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Google Shape;26;p63"/>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cherryservers.com/blog/introduction-to-gpu-programming-with-cuda-and-python"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elkie.macalester.edu/csinparallel/modules/ConceptDataDecomposition/build/html/Decomposition/CUDA_VecAdd.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wFlejBXX9Gk&amp;list=PL3xCBlatwrsXCGW4SfEoLzKiMSUCE7S_X"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www.youtube.com/watch?v=2NgpYFdsduY&amp;list=PLxNPSjHT5qvtYRVdNN1yDcdSl39uHV_s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p:nvPr/>
        </p:nvSpPr>
        <p:spPr>
          <a:xfrm>
            <a:off x="120650" y="138112"/>
            <a:ext cx="11904662" cy="186372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8" name="Google Shape;38;p1"/>
          <p:cNvCxnSpPr/>
          <p:nvPr/>
        </p:nvCxnSpPr>
        <p:spPr>
          <a:xfrm>
            <a:off x="3219450" y="2278062"/>
            <a:ext cx="5797550" cy="0"/>
          </a:xfrm>
          <a:prstGeom prst="straightConnector1">
            <a:avLst/>
          </a:prstGeom>
          <a:noFill/>
          <a:ln w="9525" cap="flat" cmpd="sng">
            <a:solidFill>
              <a:srgbClr val="BFBFBF"/>
            </a:solidFill>
            <a:prstDash val="solid"/>
            <a:miter lim="800000"/>
            <a:headEnd type="none" w="sm" len="sm"/>
            <a:tailEnd type="none" w="sm" len="sm"/>
          </a:ln>
        </p:spPr>
      </p:cxnSp>
      <p:pic>
        <p:nvPicPr>
          <p:cNvPr id="39" name="Google Shape;39;p1"/>
          <p:cNvPicPr preferRelativeResize="0"/>
          <p:nvPr/>
        </p:nvPicPr>
        <p:blipFill rotWithShape="1">
          <a:blip r:embed="rId3">
            <a:alphaModFix/>
          </a:blip>
          <a:srcRect/>
          <a:stretch/>
        </p:blipFill>
        <p:spPr>
          <a:xfrm>
            <a:off x="4432300" y="512762"/>
            <a:ext cx="3419475" cy="1462087"/>
          </a:xfrm>
          <a:prstGeom prst="rect">
            <a:avLst/>
          </a:prstGeom>
          <a:noFill/>
          <a:ln>
            <a:noFill/>
          </a:ln>
        </p:spPr>
      </p:pic>
      <p:sp>
        <p:nvSpPr>
          <p:cNvPr id="40" name="Google Shape;40;p1"/>
          <p:cNvSpPr txBox="1"/>
          <p:nvPr/>
        </p:nvSpPr>
        <p:spPr>
          <a:xfrm>
            <a:off x="993774" y="2695575"/>
            <a:ext cx="10588625" cy="2369839"/>
          </a:xfrm>
          <a:prstGeom prst="rect">
            <a:avLst/>
          </a:prstGeom>
          <a:noFill/>
          <a:ln>
            <a:noFill/>
          </a:ln>
        </p:spPr>
        <p:txBody>
          <a:bodyPr spcFirstLastPara="1" wrap="square" lIns="91425" tIns="45700" rIns="91425" bIns="45700" anchor="t" anchorCtr="0">
            <a:spAutoFit/>
          </a:bodyPr>
          <a:lstStyle/>
          <a:p>
            <a:pPr lvl="0" algn="ctr">
              <a:buClr>
                <a:schemeClr val="dk1"/>
              </a:buClr>
              <a:buSzPts val="4000"/>
            </a:pPr>
            <a:r>
              <a:rPr lang="en-US" sz="3700" b="1" dirty="0">
                <a:solidFill>
                  <a:schemeClr val="dk1"/>
                </a:solidFill>
                <a:latin typeface="Helvetica Neue"/>
                <a:ea typeface="Helvetica Neue"/>
                <a:cs typeface="Helvetica Neue"/>
                <a:sym typeface="Helvetica Neue"/>
              </a:rPr>
              <a:t>Subject Name: </a:t>
            </a:r>
            <a:r>
              <a:rPr lang="en-US" sz="3200" b="1" dirty="0" smtClean="0">
                <a:solidFill>
                  <a:schemeClr val="dk1"/>
                </a:solidFill>
                <a:latin typeface="Helvetica Neue"/>
                <a:ea typeface="Helvetica Neue"/>
                <a:cs typeface="Helvetica Neue"/>
                <a:sym typeface="Helvetica Neue"/>
              </a:rPr>
              <a:t>High Performance Computing</a:t>
            </a:r>
            <a:endParaRPr lang="en-US" sz="3700" b="1" dirty="0" smtClean="0">
              <a:solidFill>
                <a:schemeClr val="dk1"/>
              </a:solidFill>
              <a:latin typeface="Helvetica Neue"/>
              <a:ea typeface="Helvetica Neue"/>
              <a:cs typeface="Helvetica Neue"/>
              <a:sym typeface="Helvetica Neue"/>
            </a:endParaRPr>
          </a:p>
          <a:p>
            <a:pPr lvl="0" algn="ctr">
              <a:buClr>
                <a:schemeClr val="dk1"/>
              </a:buClr>
              <a:buSzPts val="4000"/>
            </a:pPr>
            <a:r>
              <a:rPr lang="en-US" sz="3700" b="1" dirty="0" smtClean="0">
                <a:solidFill>
                  <a:schemeClr val="dk1"/>
                </a:solidFill>
                <a:latin typeface="Helvetica Neue"/>
                <a:ea typeface="Helvetica Neue"/>
                <a:cs typeface="Helvetica Neue"/>
                <a:sym typeface="Helvetica Neue"/>
              </a:rPr>
              <a:t> </a:t>
            </a:r>
            <a:r>
              <a:rPr lang="en-US" sz="1800" b="1" i="0" u="none" strike="noStrike" cap="none" dirty="0" smtClean="0">
                <a:solidFill>
                  <a:schemeClr val="dk1"/>
                </a:solidFill>
                <a:latin typeface="Helvetica Neue"/>
                <a:ea typeface="Helvetica Neue"/>
                <a:cs typeface="Helvetica Neue"/>
                <a:sym typeface="Helvetica Neue"/>
              </a:rPr>
              <a:t>Module </a:t>
            </a:r>
            <a:r>
              <a:rPr lang="en-US" sz="1800" b="1" i="0" u="none" strike="noStrike" cap="none" dirty="0">
                <a:solidFill>
                  <a:schemeClr val="dk1"/>
                </a:solidFill>
                <a:latin typeface="Helvetica Neue"/>
                <a:ea typeface="Helvetica Neue"/>
                <a:cs typeface="Helvetica Neue"/>
                <a:sym typeface="Helvetica Neue"/>
              </a:rPr>
              <a:t>Number: </a:t>
            </a:r>
            <a:r>
              <a:rPr lang="en-US" sz="1800" b="1" i="0" u="none" strike="noStrike" cap="none" dirty="0" smtClean="0">
                <a:solidFill>
                  <a:schemeClr val="dk1"/>
                </a:solidFill>
                <a:latin typeface="Helvetica Neue"/>
                <a:ea typeface="Helvetica Neue"/>
                <a:cs typeface="Helvetica Neue"/>
                <a:sym typeface="Helvetica Neue"/>
              </a:rPr>
              <a:t>03</a:t>
            </a:r>
          </a:p>
          <a:p>
            <a:pPr lvl="0" algn="ctr">
              <a:buClr>
                <a:schemeClr val="dk1"/>
              </a:buClr>
              <a:buSzPts val="4000"/>
            </a:pPr>
            <a:endParaRPr sz="1000" b="1" i="0" u="none" strike="noStrike" cap="none">
              <a:solidFill>
                <a:schemeClr val="dk1"/>
              </a:solidFill>
              <a:latin typeface="Helvetica Neue"/>
              <a:ea typeface="Helvetica Neue"/>
              <a:cs typeface="Helvetica Neue"/>
              <a:sym typeface="Helvetica Neue"/>
            </a:endParaRPr>
          </a:p>
          <a:p>
            <a:pPr algn="ctr">
              <a:buClr>
                <a:schemeClr val="dk1"/>
              </a:buClr>
              <a:buSzPts val="2800"/>
            </a:pPr>
            <a:r>
              <a:rPr lang="en-US" sz="2800" b="1" i="0" u="none" strike="noStrike" cap="none" dirty="0">
                <a:solidFill>
                  <a:schemeClr val="dk1"/>
                </a:solidFill>
                <a:latin typeface="Helvetica Neue"/>
                <a:ea typeface="Helvetica Neue"/>
                <a:cs typeface="Helvetica Neue"/>
                <a:sym typeface="Helvetica Neue"/>
              </a:rPr>
              <a:t>Module Name: </a:t>
            </a:r>
            <a:r>
              <a:rPr lang="en-US" sz="2800" b="1" dirty="0" smtClean="0"/>
              <a:t>Graphics Processing Units</a:t>
            </a:r>
            <a:endParaRPr lang="en-US" sz="2800" b="1" dirty="0" smtClean="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2800"/>
              <a:buFont typeface="Helvetica Neue"/>
              <a:buNone/>
            </a:pPr>
            <a:endParaRPr sz="1800" b="1"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solidFill>
                  <a:srgbClr val="0D0D0D"/>
                </a:solidFill>
                <a:latin typeface="Söhne"/>
              </a:rPr>
              <a:t>3. Interconnects </a:t>
            </a:r>
            <a:r>
              <a:rPr lang="en-US" sz="2400" b="1" dirty="0">
                <a:solidFill>
                  <a:srgbClr val="0D0D0D"/>
                </a:solidFill>
                <a:latin typeface="Söhne"/>
              </a:rPr>
              <a:t>(for communication between processors):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464560" y="1707253"/>
            <a:ext cx="10443695" cy="5293319"/>
          </a:xfrm>
          <a:prstGeom prst="rect">
            <a:avLst/>
          </a:prstGeom>
          <a:noFill/>
          <a:ln>
            <a:noFill/>
          </a:ln>
        </p:spPr>
        <p:txBody>
          <a:bodyPr spcFirstLastPara="1" wrap="square" lIns="91425" tIns="45700" rIns="91425" bIns="45700" anchor="t" anchorCtr="0">
            <a:noAutofit/>
          </a:bodyPr>
          <a:lstStyle/>
          <a:p>
            <a:pPr marL="285750" lvl="0" indent="-285750" algn="just">
              <a:buFont typeface="Wingdings" panose="05000000000000000000" pitchFamily="2" charset="2"/>
              <a:buChar char="v"/>
            </a:pPr>
            <a:r>
              <a:rPr lang="en-US" sz="1800" b="1" dirty="0">
                <a:solidFill>
                  <a:srgbClr val="0D0D0D"/>
                </a:solidFill>
                <a:latin typeface="Times New Roman" panose="02020603050405020304" pitchFamily="18" charset="0"/>
                <a:cs typeface="Times New Roman" panose="02020603050405020304" pitchFamily="18" charset="0"/>
              </a:rPr>
              <a:t>Interconnects (for communication between processors):</a:t>
            </a:r>
          </a:p>
          <a:p>
            <a:pPr algn="just"/>
            <a:endParaRPr lang="en-US" sz="1800" dirty="0" smtClean="0">
              <a:solidFill>
                <a:srgbClr val="0D0D0D"/>
              </a:solidFill>
              <a:latin typeface="Times New Roman" panose="02020603050405020304" pitchFamily="18" charset="0"/>
              <a:cs typeface="Times New Roman" panose="02020603050405020304" pitchFamily="18" charset="0"/>
            </a:endParaRPr>
          </a:p>
          <a:p>
            <a:pPr algn="just"/>
            <a:r>
              <a:rPr lang="en-US" sz="1800" dirty="0" smtClean="0">
                <a:solidFill>
                  <a:srgbClr val="0D0D0D"/>
                </a:solidFill>
                <a:latin typeface="Times New Roman" panose="02020603050405020304" pitchFamily="18" charset="0"/>
                <a:cs typeface="Times New Roman" panose="02020603050405020304" pitchFamily="18" charset="0"/>
              </a:rPr>
              <a:t>	Interconnects </a:t>
            </a:r>
            <a:r>
              <a:rPr lang="en-US" sz="1800" dirty="0">
                <a:solidFill>
                  <a:srgbClr val="0D0D0D"/>
                </a:solidFill>
                <a:latin typeface="Times New Roman" panose="02020603050405020304" pitchFamily="18" charset="0"/>
                <a:cs typeface="Times New Roman" panose="02020603050405020304" pitchFamily="18" charset="0"/>
              </a:rPr>
              <a:t>are communication pathways that enable data transfer between different components in a computer </a:t>
            </a:r>
            <a:r>
              <a:rPr lang="en-US" sz="1800" dirty="0" smtClean="0">
                <a:solidFill>
                  <a:srgbClr val="0D0D0D"/>
                </a:solidFill>
                <a:latin typeface="Times New Roman" panose="02020603050405020304" pitchFamily="18" charset="0"/>
                <a:cs typeface="Times New Roman" panose="02020603050405020304" pitchFamily="18" charset="0"/>
              </a:rPr>
              <a:t>	system</a:t>
            </a:r>
            <a:r>
              <a:rPr lang="en-US" sz="1800" dirty="0">
                <a:solidFill>
                  <a:srgbClr val="0D0D0D"/>
                </a:solidFill>
                <a:latin typeface="Times New Roman" panose="02020603050405020304" pitchFamily="18" charset="0"/>
                <a:cs typeface="Times New Roman" panose="02020603050405020304" pitchFamily="18" charset="0"/>
              </a:rPr>
              <a:t>.</a:t>
            </a:r>
          </a:p>
          <a:p>
            <a:pPr algn="just"/>
            <a:endParaRPr lang="en-US" sz="1800" b="1" dirty="0" smtClean="0">
              <a:solidFill>
                <a:srgbClr val="0D0D0D"/>
              </a:solidFill>
              <a:latin typeface="Times New Roman" panose="02020603050405020304" pitchFamily="18" charset="0"/>
              <a:cs typeface="Times New Roman" panose="02020603050405020304" pitchFamily="18" charset="0"/>
            </a:endParaRPr>
          </a:p>
          <a:p>
            <a:pPr algn="just"/>
            <a:r>
              <a:rPr lang="en-US" sz="1800" b="1" dirty="0" smtClean="0">
                <a:solidFill>
                  <a:srgbClr val="0D0D0D"/>
                </a:solidFill>
                <a:latin typeface="Times New Roman" panose="02020603050405020304" pitchFamily="18" charset="0"/>
                <a:cs typeface="Times New Roman" panose="02020603050405020304" pitchFamily="18" charset="0"/>
              </a:rPr>
              <a:t>Working </a:t>
            </a:r>
            <a:r>
              <a:rPr lang="en-US" sz="1800" b="1" dirty="0">
                <a:solidFill>
                  <a:srgbClr val="0D0D0D"/>
                </a:solidFill>
                <a:latin typeface="Times New Roman" panose="02020603050405020304" pitchFamily="18" charset="0"/>
                <a:cs typeface="Times New Roman" panose="02020603050405020304" pitchFamily="18" charset="0"/>
              </a:rPr>
              <a:t>Concept</a:t>
            </a:r>
            <a:r>
              <a:rPr lang="en-US" sz="1800" b="1" dirty="0" smtClean="0">
                <a:solidFill>
                  <a:srgbClr val="0D0D0D"/>
                </a:solidFill>
                <a:latin typeface="Times New Roman" panose="02020603050405020304" pitchFamily="18" charset="0"/>
                <a:cs typeface="Times New Roman" panose="02020603050405020304" pitchFamily="18" charset="0"/>
              </a:rPr>
              <a:t>:</a:t>
            </a:r>
          </a:p>
          <a:p>
            <a:pPr algn="just"/>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rgbClr val="0D0D0D"/>
                </a:solidFill>
                <a:latin typeface="Times New Roman" panose="02020603050405020304" pitchFamily="18" charset="0"/>
                <a:cs typeface="Times New Roman" panose="02020603050405020304" pitchFamily="18" charset="0"/>
              </a:rPr>
              <a:t>Buses, such as the system bus, connect various hardware components to the CPU, facilitating data exchange</a:t>
            </a:r>
            <a:r>
              <a:rPr lang="en-US" sz="1800" dirty="0" smtClean="0">
                <a:solidFill>
                  <a:srgbClr val="0D0D0D"/>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rgbClr val="0D0D0D"/>
                </a:solidFill>
                <a:latin typeface="Times New Roman" panose="02020603050405020304" pitchFamily="18" charset="0"/>
                <a:cs typeface="Times New Roman" panose="02020603050405020304" pitchFamily="18" charset="0"/>
              </a:rPr>
              <a:t>High-speed interconnects, like </a:t>
            </a:r>
            <a:r>
              <a:rPr lang="en-US" sz="1800" dirty="0" err="1">
                <a:solidFill>
                  <a:srgbClr val="0D0D0D"/>
                </a:solidFill>
                <a:latin typeface="Times New Roman" panose="02020603050405020304" pitchFamily="18" charset="0"/>
                <a:cs typeface="Times New Roman" panose="02020603050405020304" pitchFamily="18" charset="0"/>
              </a:rPr>
              <a:t>PCIe</a:t>
            </a:r>
            <a:r>
              <a:rPr lang="en-US" sz="1800" dirty="0">
                <a:solidFill>
                  <a:srgbClr val="0D0D0D"/>
                </a:solidFill>
                <a:latin typeface="Times New Roman" panose="02020603050405020304" pitchFamily="18" charset="0"/>
                <a:cs typeface="Times New Roman" panose="02020603050405020304" pitchFamily="18" charset="0"/>
              </a:rPr>
              <a:t> (Peripheral Component Interconnect Express), enable communication between the CPU and peripheral devices</a:t>
            </a:r>
            <a:r>
              <a:rPr lang="en-US" sz="1800" dirty="0" smtClean="0">
                <a:solidFill>
                  <a:srgbClr val="0D0D0D"/>
                </a:solidFill>
                <a:latin typeface="Times New Roman" panose="02020603050405020304" pitchFamily="18" charset="0"/>
                <a:cs typeface="Times New Roman" panose="02020603050405020304" pitchFamily="18" charset="0"/>
              </a:rPr>
              <a:t>.</a:t>
            </a:r>
          </a:p>
          <a:p>
            <a:pPr algn="just"/>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solidFill>
                  <a:srgbClr val="0D0D0D"/>
                </a:solidFill>
                <a:latin typeface="Times New Roman" panose="02020603050405020304" pitchFamily="18" charset="0"/>
                <a:cs typeface="Times New Roman" panose="02020603050405020304" pitchFamily="18" charset="0"/>
              </a:rPr>
              <a:t>In multi-processor systems, interconnects (e.g., </a:t>
            </a:r>
            <a:r>
              <a:rPr lang="en-US" sz="1800" dirty="0" err="1">
                <a:solidFill>
                  <a:srgbClr val="0D0D0D"/>
                </a:solidFill>
                <a:latin typeface="Times New Roman" panose="02020603050405020304" pitchFamily="18" charset="0"/>
                <a:cs typeface="Times New Roman" panose="02020603050405020304" pitchFamily="18" charset="0"/>
              </a:rPr>
              <a:t>HyperTransport</a:t>
            </a:r>
            <a:r>
              <a:rPr lang="en-US" sz="1800" dirty="0">
                <a:solidFill>
                  <a:srgbClr val="0D0D0D"/>
                </a:solidFill>
                <a:latin typeface="Times New Roman" panose="02020603050405020304" pitchFamily="18" charset="0"/>
                <a:cs typeface="Times New Roman" panose="02020603050405020304" pitchFamily="18" charset="0"/>
              </a:rPr>
              <a:t>, </a:t>
            </a:r>
            <a:r>
              <a:rPr lang="en-US" sz="1800" dirty="0" err="1">
                <a:solidFill>
                  <a:srgbClr val="0D0D0D"/>
                </a:solidFill>
                <a:latin typeface="Times New Roman" panose="02020603050405020304" pitchFamily="18" charset="0"/>
                <a:cs typeface="Times New Roman" panose="02020603050405020304" pitchFamily="18" charset="0"/>
              </a:rPr>
              <a:t>NVLink</a:t>
            </a:r>
            <a:r>
              <a:rPr lang="en-US" sz="1800" dirty="0">
                <a:solidFill>
                  <a:srgbClr val="0D0D0D"/>
                </a:solidFill>
                <a:latin typeface="Times New Roman" panose="02020603050405020304" pitchFamily="18" charset="0"/>
                <a:cs typeface="Times New Roman" panose="02020603050405020304" pitchFamily="18" charset="0"/>
              </a:rPr>
              <a:t>) allow processors to share data and work collaboratively.</a:t>
            </a:r>
          </a:p>
        </p:txBody>
      </p:sp>
    </p:spTree>
    <p:extLst>
      <p:ext uri="{BB962C8B-B14F-4D97-AF65-F5344CB8AC3E}">
        <p14:creationId xmlns:p14="http://schemas.microsoft.com/office/powerpoint/2010/main" val="1010666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anose="02020603050405020304" pitchFamily="18" charset="0"/>
                <a:cs typeface="Times New Roman" panose="02020603050405020304" pitchFamily="18" charset="0"/>
              </a:rPr>
              <a:t>Advantages and </a:t>
            </a:r>
            <a:r>
              <a:rPr lang="en-US" sz="2400" b="1" dirty="0" smtClean="0">
                <a:latin typeface="Times New Roman" panose="02020603050405020304" pitchFamily="18" charset="0"/>
                <a:cs typeface="Times New Roman" panose="02020603050405020304" pitchFamily="18" charset="0"/>
              </a:rPr>
              <a:t>Disadvantages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Heterogeneous Parallel computing</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55600" y="1419453"/>
            <a:ext cx="11836399" cy="4701648"/>
          </a:xfrm>
          <a:prstGeom prst="rect">
            <a:avLst/>
          </a:prstGeom>
          <a:noFill/>
          <a:ln>
            <a:noFill/>
          </a:ln>
        </p:spPr>
        <p:txBody>
          <a:bodyPr spcFirstLastPara="1" wrap="square" lIns="91425" tIns="45700" rIns="91425" bIns="45700" anchor="t" anchorCtr="0">
            <a:noAutofit/>
          </a:bodyPr>
          <a:lstStyle/>
          <a:p>
            <a:pPr marL="34290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Advantages</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Efficient utilization of specialized processors.</a:t>
            </a:r>
          </a:p>
          <a:p>
            <a:r>
              <a:rPr lang="en-US" sz="2000" dirty="0">
                <a:latin typeface="Times New Roman" panose="02020603050405020304" pitchFamily="18" charset="0"/>
                <a:cs typeface="Times New Roman" panose="02020603050405020304" pitchFamily="18" charset="0"/>
              </a:rPr>
              <a:t>Improved performance for parallelizable tasks.</a:t>
            </a:r>
          </a:p>
          <a:p>
            <a:r>
              <a:rPr lang="en-US" sz="2000" dirty="0">
                <a:latin typeface="Times New Roman" panose="02020603050405020304" pitchFamily="18" charset="0"/>
                <a:cs typeface="Times New Roman" panose="02020603050405020304" pitchFamily="18" charset="0"/>
              </a:rPr>
              <a:t>Flexibility in handling diverse workloads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Disadvantages</a:t>
            </a:r>
            <a:r>
              <a:rPr lang="en-US" sz="20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Complex programming models.</a:t>
            </a:r>
          </a:p>
          <a:p>
            <a:r>
              <a:rPr lang="en-US" sz="2000" dirty="0">
                <a:latin typeface="Times New Roman" panose="02020603050405020304" pitchFamily="18" charset="0"/>
                <a:cs typeface="Times New Roman" panose="02020603050405020304" pitchFamily="18" charset="0"/>
              </a:rPr>
              <a:t>Potential increased power consumption.</a:t>
            </a:r>
          </a:p>
        </p:txBody>
      </p:sp>
    </p:spTree>
    <p:extLst>
      <p:ext uri="{BB962C8B-B14F-4D97-AF65-F5344CB8AC3E}">
        <p14:creationId xmlns:p14="http://schemas.microsoft.com/office/powerpoint/2010/main" val="3783641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a:t>GPU Architecture:</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04800" y="1419453"/>
            <a:ext cx="11887199" cy="2493962"/>
          </a:xfrm>
          <a:prstGeom prst="rect">
            <a:avLst/>
          </a:prstGeom>
          <a:noFill/>
          <a:ln>
            <a:noFill/>
          </a:ln>
        </p:spPr>
        <p:txBody>
          <a:bodyPr spcFirstLastPara="1" wrap="square" lIns="91425" tIns="45700" rIns="91425" bIns="45700" anchor="t" anchorCtr="0">
            <a:noAutofit/>
          </a:bodyPr>
          <a:lstStyle/>
          <a:p>
            <a:endParaRPr lang="en-US" sz="2000" b="1" dirty="0" smtClean="0"/>
          </a:p>
          <a:p>
            <a:r>
              <a:rPr lang="en-US" sz="2000" b="1" dirty="0" smtClean="0"/>
              <a:t>Types of GPU </a:t>
            </a:r>
          </a:p>
          <a:p>
            <a:endParaRPr lang="en-US" sz="2000" b="1" dirty="0"/>
          </a:p>
          <a:p>
            <a:endParaRPr lang="en-US" sz="2000" b="1" dirty="0"/>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Integrated Graphics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Discrete Graphics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Mobile GPUs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Workstation and Server GPUs</a:t>
            </a:r>
          </a:p>
        </p:txBody>
      </p:sp>
    </p:spTree>
    <p:extLst>
      <p:ext uri="{BB962C8B-B14F-4D97-AF65-F5344CB8AC3E}">
        <p14:creationId xmlns:p14="http://schemas.microsoft.com/office/powerpoint/2010/main" val="241031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206375" y="957829"/>
            <a:ext cx="11836400" cy="461624"/>
          </a:xfrm>
          <a:prstGeom prst="rect">
            <a:avLst/>
          </a:prstGeom>
          <a:noFill/>
          <a:ln>
            <a:noFill/>
          </a:ln>
        </p:spPr>
        <p:txBody>
          <a:bodyPr spcFirstLastPara="1" wrap="square" lIns="91425" tIns="45700" rIns="91425" bIns="45700" anchor="t" anchorCtr="0">
            <a:spAutoFit/>
          </a:bodyPr>
          <a:lstStyle/>
          <a:p>
            <a:r>
              <a:rPr lang="en-US" sz="2400" b="1" dirty="0" smtClean="0"/>
              <a:t>Components of GPU Architecture</a:t>
            </a:r>
            <a:endParaRPr lang="en-US" sz="2400" dirty="0"/>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810410" y="2269307"/>
            <a:ext cx="9979511" cy="2493962"/>
          </a:xfrm>
          <a:prstGeom prst="rect">
            <a:avLst/>
          </a:prstGeom>
          <a:noFill/>
          <a:ln>
            <a:noFill/>
          </a:ln>
        </p:spPr>
        <p:txBody>
          <a:bodyPr spcFirstLastPara="1" wrap="square" lIns="91425" tIns="45700" rIns="91425" bIns="45700" anchor="t" anchorCtr="0">
            <a:noAutofit/>
          </a:bodyPr>
          <a:lstStyle/>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Streaming </a:t>
            </a:r>
            <a:r>
              <a:rPr lang="en-US" sz="2000" dirty="0">
                <a:latin typeface="Times New Roman" panose="02020603050405020304" pitchFamily="18" charset="0"/>
                <a:cs typeface="Times New Roman" panose="02020603050405020304" pitchFamily="18" charset="0"/>
              </a:rPr>
              <a:t>Multiprocessors (SMs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Processing Cores (CUDA cores or Stream Processors)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Thread </a:t>
            </a:r>
            <a:r>
              <a:rPr lang="en-US" sz="2000" dirty="0">
                <a:latin typeface="Times New Roman" panose="02020603050405020304" pitchFamily="18" charset="0"/>
                <a:cs typeface="Times New Roman" panose="02020603050405020304" pitchFamily="18" charset="0"/>
              </a:rPr>
              <a:t>Hierarchy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Memory Hierarchy</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22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206375" y="1009196"/>
            <a:ext cx="11985625" cy="830956"/>
          </a:xfrm>
          <a:prstGeom prst="rect">
            <a:avLst/>
          </a:prstGeom>
          <a:noFill/>
          <a:ln>
            <a:noFill/>
          </a:ln>
        </p:spPr>
        <p:txBody>
          <a:bodyPr spcFirstLastPara="1" wrap="square" lIns="91425" tIns="45700" rIns="91425" bIns="45700" anchor="t" anchorCtr="0">
            <a:spAutoFit/>
          </a:bodyPr>
          <a:lstStyle/>
          <a:p>
            <a:r>
              <a:rPr lang="en-US" sz="2400" b="1" dirty="0" smtClean="0"/>
              <a:t>Advantages and Disadvantages:</a:t>
            </a:r>
            <a:endParaRPr lang="en-US" sz="2400" dirty="0" smtClean="0"/>
          </a:p>
          <a:p>
            <a:endParaRPr lang="en-US" sz="2400" dirty="0"/>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1043492" y="2025774"/>
            <a:ext cx="8788998" cy="4116842"/>
          </a:xfrm>
          <a:prstGeom prst="rect">
            <a:avLst/>
          </a:prstGeom>
          <a:noFill/>
          <a:ln>
            <a:noFill/>
          </a:ln>
        </p:spPr>
        <p:txBody>
          <a:bodyPr spcFirstLastPara="1" wrap="square" lIns="91425" tIns="45700" rIns="91425" bIns="45700" anchor="t" anchorCtr="0">
            <a:noAutofit/>
          </a:bodyPr>
          <a:lstStyle/>
          <a:p>
            <a:endParaRPr lang="en-US" sz="2000" b="1" dirty="0" smtClean="0"/>
          </a:p>
          <a:p>
            <a:endParaRPr lang="en-US" sz="2000" b="1" dirty="0"/>
          </a:p>
          <a:p>
            <a:r>
              <a:rPr lang="en-US" sz="2000" b="1" dirty="0" smtClean="0">
                <a:latin typeface="Times New Roman" panose="02020603050405020304" pitchFamily="18" charset="0"/>
                <a:cs typeface="Times New Roman" panose="02020603050405020304" pitchFamily="18" charset="0"/>
              </a:rPr>
              <a:t>Advantages: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parallel processing capabilities.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Specialized units for graphics rendering.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Suitable for scientific computing, AI, and machine learning</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Disadvantages</a:t>
            </a:r>
            <a:r>
              <a:rPr lang="en-US" sz="2000" b="1"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 programming models.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power consumption for high-performance GPUs</a:t>
            </a:r>
            <a:r>
              <a:rPr lang="en-US" sz="2000" dirty="0"/>
              <a:t>.</a:t>
            </a:r>
          </a:p>
        </p:txBody>
      </p:sp>
    </p:spTree>
    <p:extLst>
      <p:ext uri="{BB962C8B-B14F-4D97-AF65-F5344CB8AC3E}">
        <p14:creationId xmlns:p14="http://schemas.microsoft.com/office/powerpoint/2010/main" val="2140775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dirty="0" smtClean="0">
                <a:latin typeface="Times New Roman" panose="02020603050405020304" pitchFamily="18" charset="0"/>
                <a:cs typeface="Times New Roman" panose="02020603050405020304" pitchFamily="18" charset="0"/>
              </a:rPr>
              <a:t>Streaming </a:t>
            </a:r>
            <a:r>
              <a:rPr lang="en-US" sz="2400" dirty="0">
                <a:latin typeface="Times New Roman" panose="02020603050405020304" pitchFamily="18" charset="0"/>
                <a:cs typeface="Times New Roman" panose="02020603050405020304" pitchFamily="18" charset="0"/>
              </a:rPr>
              <a:t>Multiprocessors (SMs):-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206376" y="1419452"/>
            <a:ext cx="11985624" cy="4131493"/>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dirty="0">
                <a:solidFill>
                  <a:srgbClr val="040C28"/>
                </a:solidFill>
                <a:latin typeface="Google Sans"/>
              </a:rPr>
              <a:t>A stream multiprocessor is a type of SIMD or a MIMD machine where the constituent processors are streaming processors (SPs) or thread processors</a:t>
            </a:r>
            <a:r>
              <a:rPr lang="en-US" sz="2000" dirty="0">
                <a:solidFill>
                  <a:srgbClr val="4D5156"/>
                </a:solidFill>
                <a:latin typeface="Google Sans"/>
              </a:rPr>
              <a:t>. A stream processor is defined as a processor that deals with data streams, and its instruction set architecture (ISA) contains kernels to process these </a:t>
            </a:r>
            <a:r>
              <a:rPr lang="en-US" sz="2000" dirty="0" smtClean="0">
                <a:solidFill>
                  <a:srgbClr val="4D5156"/>
                </a:solidFill>
                <a:latin typeface="Google Sans"/>
              </a:rPr>
              <a:t>streams</a:t>
            </a:r>
          </a:p>
          <a:p>
            <a:pPr algn="just">
              <a:lnSpc>
                <a:spcPct val="150000"/>
              </a:lnSpc>
            </a:pPr>
            <a:endParaRPr lang="en-US" sz="2000" b="1" dirty="0">
              <a:solidFill>
                <a:srgbClr val="4D5156"/>
              </a:solidFill>
              <a:latin typeface="Google Sans"/>
              <a:cs typeface="Times New Roman" pitchFamily="18" charset="0"/>
            </a:endParaRPr>
          </a:p>
          <a:p>
            <a:pPr algn="just">
              <a:lnSpc>
                <a:spcPct val="150000"/>
              </a:lnSpc>
            </a:pPr>
            <a:endParaRPr lang="en-US" sz="2000" b="1" dirty="0" smtClean="0">
              <a:solidFill>
                <a:srgbClr val="4D5156"/>
              </a:solidFill>
              <a:latin typeface="Google Sans"/>
              <a:cs typeface="Times New Roman" pitchFamily="18" charset="0"/>
            </a:endParaRPr>
          </a:p>
          <a:p>
            <a:pPr marL="342900" indent="-342900">
              <a:buFont typeface="Wingdings" panose="05000000000000000000" pitchFamily="2" charset="2"/>
              <a:buChar char="v"/>
            </a:pPr>
            <a:r>
              <a:rPr lang="en-US" sz="2000" dirty="0">
                <a:solidFill>
                  <a:srgbClr val="202124"/>
                </a:solidFill>
                <a:latin typeface="Google Sans"/>
              </a:rPr>
              <a:t>How many threads does a streaming multiprocessor have</a:t>
            </a:r>
            <a:r>
              <a:rPr lang="en-US" sz="2000" dirty="0" smtClean="0">
                <a:solidFill>
                  <a:srgbClr val="202124"/>
                </a:solidFill>
                <a:latin typeface="Google Sans"/>
              </a:rPr>
              <a:t>?</a:t>
            </a:r>
          </a:p>
          <a:p>
            <a:endParaRPr lang="en-US" sz="2000" dirty="0">
              <a:solidFill>
                <a:srgbClr val="202124"/>
              </a:solidFill>
              <a:latin typeface="arial" panose="020B0604020202020204" pitchFamily="34" charset="0"/>
            </a:endParaRPr>
          </a:p>
          <a:p>
            <a:r>
              <a:rPr lang="en-US" sz="2000" dirty="0">
                <a:solidFill>
                  <a:srgbClr val="4D5156"/>
                </a:solidFill>
                <a:latin typeface="Google Sans"/>
              </a:rPr>
              <a:t>In general an SM can handle multiple thread blocks at the same time. An SM may contain </a:t>
            </a:r>
            <a:r>
              <a:rPr lang="en-US" sz="2000" dirty="0">
                <a:solidFill>
                  <a:srgbClr val="040C28"/>
                </a:solidFill>
                <a:latin typeface="Google Sans"/>
              </a:rPr>
              <a:t>up to 8 thread blocks in total</a:t>
            </a:r>
            <a:r>
              <a:rPr lang="en-US" sz="2000" dirty="0">
                <a:solidFill>
                  <a:srgbClr val="4D5156"/>
                </a:solidFill>
                <a:latin typeface="Google Sans"/>
              </a:rPr>
              <a:t>. A thread ID is assigned to a thread by its respective SM.</a:t>
            </a:r>
            <a:endParaRPr lang="en-US" sz="2000" dirty="0">
              <a:solidFill>
                <a:srgbClr val="202124"/>
              </a:solidFill>
              <a:latin typeface="arial" panose="020B0604020202020204" pitchFamily="34" charset="0"/>
            </a:endParaRPr>
          </a:p>
          <a:p>
            <a:pPr algn="just">
              <a:lnSpc>
                <a:spcPct val="150000"/>
              </a:lnSpc>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614408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pPr algn="just"/>
            <a:r>
              <a:rPr lang="en-US" sz="2400" b="1" dirty="0" smtClean="0">
                <a:solidFill>
                  <a:srgbClr val="0D0D0D"/>
                </a:solidFill>
                <a:latin typeface="Söhne"/>
              </a:rPr>
              <a:t>Working of Streaming </a:t>
            </a:r>
            <a:r>
              <a:rPr lang="en-US" sz="2400" b="1" dirty="0">
                <a:solidFill>
                  <a:srgbClr val="0D0D0D"/>
                </a:solidFill>
                <a:latin typeface="Söhne"/>
              </a:rPr>
              <a:t>Multiprocessors (SMs):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206376" y="1817485"/>
            <a:ext cx="12011024" cy="4551041"/>
          </a:xfrm>
          <a:prstGeom prst="rect">
            <a:avLst/>
          </a:prstGeom>
          <a:noFill/>
          <a:ln>
            <a:noFill/>
          </a:ln>
        </p:spPr>
        <p:txBody>
          <a:bodyPr spcFirstLastPara="1" wrap="square" lIns="91425" tIns="45700" rIns="91425" bIns="45700" anchor="t" anchorCtr="0">
            <a:noAutofit/>
          </a:bodyPr>
          <a:lstStyle/>
          <a:p>
            <a:pPr algn="just"/>
            <a:endParaRPr lang="en-US" b="1" dirty="0">
              <a:solidFill>
                <a:srgbClr val="0D0D0D"/>
              </a:solidFill>
              <a:latin typeface="Söhne"/>
            </a:endParaRPr>
          </a:p>
          <a:p>
            <a:pPr algn="just">
              <a:buFont typeface="+mj-lt"/>
              <a:buAutoNum type="arabicPeriod"/>
            </a:pPr>
            <a:r>
              <a:rPr lang="en-US" b="1" dirty="0">
                <a:solidFill>
                  <a:srgbClr val="0D0D0D"/>
                </a:solidFill>
                <a:latin typeface="Söhne"/>
              </a:rPr>
              <a:t>Handling Multiple Thread Blocks:</a:t>
            </a:r>
            <a:endParaRPr lang="en-US" dirty="0">
              <a:solidFill>
                <a:srgbClr val="0D0D0D"/>
              </a:solidFill>
              <a:latin typeface="Söhne"/>
            </a:endParaRPr>
          </a:p>
          <a:p>
            <a:pPr marL="742950" lvl="1" indent="-285750" algn="just">
              <a:buFont typeface="+mj-lt"/>
              <a:buAutoNum type="arabicPeriod"/>
            </a:pPr>
            <a:r>
              <a:rPr lang="en-US" dirty="0">
                <a:solidFill>
                  <a:srgbClr val="0D0D0D"/>
                </a:solidFill>
                <a:latin typeface="Söhne"/>
              </a:rPr>
              <a:t>In NVIDIA's GPU architecture, each SM can handle multiple thread blocks concurrently.</a:t>
            </a:r>
          </a:p>
          <a:p>
            <a:pPr marL="742950" lvl="1" indent="-285750" algn="just">
              <a:buFont typeface="+mj-lt"/>
              <a:buAutoNum type="arabicPeriod"/>
            </a:pPr>
            <a:r>
              <a:rPr lang="en-US" dirty="0">
                <a:solidFill>
                  <a:srgbClr val="0D0D0D"/>
                </a:solidFill>
                <a:latin typeface="Söhne"/>
              </a:rPr>
              <a:t>The ability to process multiple thread blocks simultaneously is a key feature of parallel execution on GPUs, enhancing throughput and efficiency.</a:t>
            </a:r>
          </a:p>
          <a:p>
            <a:pPr algn="just">
              <a:buFont typeface="+mj-lt"/>
              <a:buAutoNum type="arabicPeriod"/>
            </a:pPr>
            <a:r>
              <a:rPr lang="en-US" b="1" dirty="0">
                <a:solidFill>
                  <a:srgbClr val="0D0D0D"/>
                </a:solidFill>
                <a:latin typeface="Söhne"/>
              </a:rPr>
              <a:t>Maximum Number of Thread Blocks:</a:t>
            </a:r>
            <a:endParaRPr lang="en-US" dirty="0">
              <a:solidFill>
                <a:srgbClr val="0D0D0D"/>
              </a:solidFill>
              <a:latin typeface="Söhne"/>
            </a:endParaRPr>
          </a:p>
          <a:p>
            <a:pPr marL="742950" lvl="1" indent="-285750" algn="just">
              <a:buFont typeface="+mj-lt"/>
              <a:buAutoNum type="arabicPeriod"/>
            </a:pPr>
            <a:r>
              <a:rPr lang="en-US" dirty="0">
                <a:solidFill>
                  <a:srgbClr val="0D0D0D"/>
                </a:solidFill>
                <a:latin typeface="Söhne"/>
              </a:rPr>
              <a:t>The maximum number of thread blocks an SM can handle concurrently depends on the specific GPU architecture.</a:t>
            </a:r>
          </a:p>
          <a:p>
            <a:pPr marL="742950" lvl="1" indent="-285750" algn="just">
              <a:buFont typeface="+mj-lt"/>
              <a:buAutoNum type="arabicPeriod"/>
            </a:pPr>
            <a:r>
              <a:rPr lang="en-US" dirty="0">
                <a:solidFill>
                  <a:srgbClr val="0D0D0D"/>
                </a:solidFill>
                <a:latin typeface="Söhne"/>
              </a:rPr>
              <a:t>As of my last knowledge update in January 2022, the maximum number of active thread blocks per SM is typically in the range of 16 to 32.</a:t>
            </a:r>
          </a:p>
          <a:p>
            <a:pPr algn="just">
              <a:buFont typeface="+mj-lt"/>
              <a:buAutoNum type="arabicPeriod"/>
            </a:pPr>
            <a:r>
              <a:rPr lang="en-US" b="1" dirty="0">
                <a:solidFill>
                  <a:srgbClr val="0D0D0D"/>
                </a:solidFill>
                <a:latin typeface="Söhne"/>
              </a:rPr>
              <a:t>Thread ID Assignment:</a:t>
            </a:r>
            <a:endParaRPr lang="en-US" dirty="0">
              <a:solidFill>
                <a:srgbClr val="0D0D0D"/>
              </a:solidFill>
              <a:latin typeface="Söhne"/>
            </a:endParaRPr>
          </a:p>
          <a:p>
            <a:pPr marL="742950" lvl="1" indent="-285750" algn="just">
              <a:buFont typeface="+mj-lt"/>
              <a:buAutoNum type="arabicPeriod"/>
            </a:pPr>
            <a:r>
              <a:rPr lang="en-US" dirty="0">
                <a:solidFill>
                  <a:srgbClr val="0D0D0D"/>
                </a:solidFill>
                <a:latin typeface="Söhne"/>
              </a:rPr>
              <a:t>Each thread within a thread block is assigned a unique thread ID by its respective SM.</a:t>
            </a:r>
          </a:p>
          <a:p>
            <a:pPr marL="742950" lvl="1" indent="-285750" algn="just">
              <a:buFont typeface="+mj-lt"/>
              <a:buAutoNum type="arabicPeriod"/>
            </a:pPr>
            <a:r>
              <a:rPr lang="en-US" dirty="0">
                <a:solidFill>
                  <a:srgbClr val="0D0D0D"/>
                </a:solidFill>
                <a:latin typeface="Söhne"/>
              </a:rPr>
              <a:t>Thread IDs are crucial for identifying and coordinating individual threads during parallel execution.</a:t>
            </a:r>
          </a:p>
          <a:p>
            <a:pPr algn="just">
              <a:buFont typeface="+mj-lt"/>
              <a:buAutoNum type="arabicPeriod"/>
            </a:pPr>
            <a:r>
              <a:rPr lang="en-US" b="1" dirty="0">
                <a:solidFill>
                  <a:srgbClr val="0D0D0D"/>
                </a:solidFill>
                <a:latin typeface="Söhne"/>
              </a:rPr>
              <a:t>Concurrency:</a:t>
            </a:r>
            <a:endParaRPr lang="en-US" dirty="0">
              <a:solidFill>
                <a:srgbClr val="0D0D0D"/>
              </a:solidFill>
              <a:latin typeface="Söhne"/>
            </a:endParaRPr>
          </a:p>
          <a:p>
            <a:pPr marL="742950" lvl="1" indent="-285750" algn="just">
              <a:buFont typeface="+mj-lt"/>
              <a:buAutoNum type="arabicPeriod"/>
            </a:pPr>
            <a:r>
              <a:rPr lang="en-US" dirty="0">
                <a:solidFill>
                  <a:srgbClr val="0D0D0D"/>
                </a:solidFill>
                <a:latin typeface="Söhne"/>
              </a:rPr>
              <a:t>Multiple thread blocks within an SM can execute concurrently, which is essential for maximizing the parallel processing capabilities of the GPU.</a:t>
            </a:r>
          </a:p>
        </p:txBody>
      </p:sp>
    </p:spTree>
    <p:extLst>
      <p:ext uri="{BB962C8B-B14F-4D97-AF65-F5344CB8AC3E}">
        <p14:creationId xmlns:p14="http://schemas.microsoft.com/office/powerpoint/2010/main" val="3552708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pPr algn="just"/>
            <a:r>
              <a:rPr lang="en-US" sz="2400" b="1" dirty="0" smtClean="0">
                <a:solidFill>
                  <a:srgbClr val="0D0D0D"/>
                </a:solidFill>
                <a:latin typeface="Söhne"/>
              </a:rPr>
              <a:t>Working of Streaming </a:t>
            </a:r>
            <a:r>
              <a:rPr lang="en-US" sz="2400" b="1" dirty="0">
                <a:solidFill>
                  <a:srgbClr val="0D0D0D"/>
                </a:solidFill>
                <a:latin typeface="Söhne"/>
              </a:rPr>
              <a:t>Multiprocessors (SMs):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57580" y="2032639"/>
            <a:ext cx="10248899" cy="2066026"/>
          </a:xfrm>
          <a:prstGeom prst="rect">
            <a:avLst/>
          </a:prstGeom>
          <a:noFill/>
          <a:ln>
            <a:noFill/>
          </a:ln>
        </p:spPr>
        <p:txBody>
          <a:bodyPr spcFirstLastPara="1" wrap="square" lIns="91425" tIns="45700" rIns="91425" bIns="45700" anchor="t" anchorCtr="0">
            <a:noAutofit/>
          </a:bodyPr>
          <a:lstStyle/>
          <a:p>
            <a:pPr marL="285750" indent="-285750" algn="just">
              <a:buFont typeface="Arial" panose="020B0604020202020204" pitchFamily="34" charset="0"/>
              <a:buChar char="•"/>
            </a:pPr>
            <a:r>
              <a:rPr lang="en-US" sz="2000" dirty="0">
                <a:solidFill>
                  <a:srgbClr val="040C28"/>
                </a:solidFill>
                <a:latin typeface="Times New Roman" panose="02020603050405020304" pitchFamily="18" charset="0"/>
                <a:cs typeface="Times New Roman" panose="02020603050405020304" pitchFamily="18" charset="0"/>
              </a:rPr>
              <a:t>SMs are the heart of a GPU</a:t>
            </a:r>
            <a:r>
              <a:rPr lang="en-US" sz="2000" dirty="0">
                <a:solidFill>
                  <a:srgbClr val="4D5156"/>
                </a:solidFill>
                <a:latin typeface="Times New Roman" panose="02020603050405020304" pitchFamily="18" charset="0"/>
                <a:cs typeface="Times New Roman" panose="02020603050405020304" pitchFamily="18" charset="0"/>
              </a:rPr>
              <a:t>. </a:t>
            </a:r>
            <a:endParaRPr lang="en-US" sz="2000" dirty="0" smtClean="0">
              <a:solidFill>
                <a:srgbClr val="4D515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4D5156"/>
                </a:solidFill>
                <a:latin typeface="Times New Roman" panose="02020603050405020304" pitchFamily="18" charset="0"/>
                <a:cs typeface="Times New Roman" panose="02020603050405020304" pitchFamily="18" charset="0"/>
              </a:rPr>
              <a:t>Each </a:t>
            </a:r>
            <a:r>
              <a:rPr lang="en-US" sz="2000" dirty="0">
                <a:solidFill>
                  <a:srgbClr val="4D5156"/>
                </a:solidFill>
                <a:latin typeface="Times New Roman" panose="02020603050405020304" pitchFamily="18" charset="0"/>
                <a:cs typeface="Times New Roman" panose="02020603050405020304" pitchFamily="18" charset="0"/>
              </a:rPr>
              <a:t>GPU contains multiple SMs, which are individual processing units responsible for executing tasks in parallel. </a:t>
            </a:r>
            <a:endParaRPr lang="en-US" sz="2000" dirty="0" smtClean="0">
              <a:solidFill>
                <a:srgbClr val="4D515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rgbClr val="4D5156"/>
                </a:solidFill>
                <a:latin typeface="Times New Roman" panose="02020603050405020304" pitchFamily="18" charset="0"/>
                <a:cs typeface="Times New Roman" panose="02020603050405020304" pitchFamily="18" charset="0"/>
              </a:rPr>
              <a:t>SMs </a:t>
            </a:r>
            <a:r>
              <a:rPr lang="en-US" sz="2000" dirty="0">
                <a:solidFill>
                  <a:srgbClr val="4D5156"/>
                </a:solidFill>
                <a:latin typeface="Times New Roman" panose="02020603050405020304" pitchFamily="18" charset="0"/>
                <a:cs typeface="Times New Roman" panose="02020603050405020304" pitchFamily="18" charset="0"/>
              </a:rPr>
              <a:t>consist of ALUs (Arithmetic Logic Units) and control units, allowing them to perform mathematical operations simultaneously</a:t>
            </a:r>
            <a:endParaRPr lang="en-US" sz="20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031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Graphics Processing Units</a:t>
            </a:r>
            <a:r>
              <a:rPr lang="en-US" sz="2400" dirty="0" smtClean="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04800" y="1419452"/>
            <a:ext cx="11887199" cy="3335427"/>
          </a:xfrm>
          <a:prstGeom prst="rect">
            <a:avLst/>
          </a:prstGeom>
          <a:noFill/>
          <a:ln>
            <a:noFill/>
          </a:ln>
        </p:spPr>
        <p:txBody>
          <a:bodyPr spcFirstLastPara="1" wrap="square" lIns="91425" tIns="45700" rIns="91425" bIns="45700" numCol="3" anchor="t" anchorCtr="0">
            <a:noAutofit/>
          </a:bodyPr>
          <a:lstStyle/>
          <a:p>
            <a:r>
              <a:rPr lang="en-US" sz="2000" b="1" dirty="0">
                <a:solidFill>
                  <a:srgbClr val="0D0D0D"/>
                </a:solidFill>
                <a:latin typeface="Times New Roman" panose="02020603050405020304" pitchFamily="18" charset="0"/>
                <a:cs typeface="Times New Roman" panose="02020603050405020304" pitchFamily="18" charset="0"/>
              </a:rPr>
              <a:t>Example:</a:t>
            </a:r>
          </a:p>
          <a:p>
            <a:r>
              <a:rPr lang="en-US" sz="2000" dirty="0">
                <a:solidFill>
                  <a:srgbClr val="0D0D0D"/>
                </a:solidFill>
                <a:latin typeface="Times New Roman" panose="02020603050405020304" pitchFamily="18" charset="0"/>
                <a:cs typeface="Times New Roman" panose="02020603050405020304" pitchFamily="18" charset="0"/>
              </a:rPr>
              <a:t>For instance, in NVIDIA's CUDA architecture, an SM might be able to handle, for example, 32 concurrent thread blocks, each comprising a certain number of threads. The exact numbers can vary based on the GPU model and architecture</a:t>
            </a:r>
            <a:r>
              <a:rPr lang="en-US" sz="2000" dirty="0" smtClean="0">
                <a:solidFill>
                  <a:srgbClr val="0D0D0D"/>
                </a:solidFill>
                <a:latin typeface="Times New Roman" panose="02020603050405020304" pitchFamily="18" charset="0"/>
                <a:cs typeface="Times New Roman" panose="02020603050405020304" pitchFamily="18" charset="0"/>
              </a:rPr>
              <a:t>.</a:t>
            </a:r>
          </a:p>
          <a:p>
            <a:endParaRPr lang="en-US" sz="2000" dirty="0">
              <a:solidFill>
                <a:srgbClr val="0D0D0D"/>
              </a:solidFill>
              <a:latin typeface="Times New Roman" panose="02020603050405020304" pitchFamily="18" charset="0"/>
              <a:cs typeface="Times New Roman" panose="02020603050405020304" pitchFamily="18" charset="0"/>
            </a:endParaRPr>
          </a:p>
          <a:p>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dirty="0">
                <a:solidFill>
                  <a:srgbClr val="0D0D0D"/>
                </a:solidFill>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Increased parallelism: Multiple thread blocks can be processed simultaneously, enhancing overall throughput.</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Efficient resource utilization: </a:t>
            </a:r>
            <a:r>
              <a:rPr lang="en-US" sz="2000" dirty="0" smtClean="0">
                <a:solidFill>
                  <a:srgbClr val="0D0D0D"/>
                </a:solidFill>
                <a:latin typeface="Times New Roman" panose="02020603050405020304" pitchFamily="18" charset="0"/>
                <a:cs typeface="Times New Roman" panose="02020603050405020304" pitchFamily="18" charset="0"/>
              </a:rPr>
              <a:t>Allows   </a:t>
            </a:r>
            <a:r>
              <a:rPr lang="en-US" sz="2000" dirty="0">
                <a:solidFill>
                  <a:srgbClr val="0D0D0D"/>
                </a:solidFill>
                <a:latin typeface="Times New Roman" panose="02020603050405020304" pitchFamily="18" charset="0"/>
                <a:cs typeface="Times New Roman" panose="02020603050405020304" pitchFamily="18" charset="0"/>
              </a:rPr>
              <a:t>the GPU to efficiently manage and execute diverse workloads concurrently</a:t>
            </a:r>
            <a:r>
              <a:rPr lang="en-US" sz="2000" dirty="0" smtClean="0">
                <a:solidFill>
                  <a:srgbClr val="0D0D0D"/>
                </a:solidFill>
                <a:latin typeface="Times New Roman" panose="02020603050405020304" pitchFamily="18" charset="0"/>
                <a:cs typeface="Times New Roman" panose="02020603050405020304" pitchFamily="18" charset="0"/>
              </a:rPr>
              <a:t>.</a:t>
            </a:r>
          </a:p>
          <a:p>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dirty="0">
                <a:solidFill>
                  <a:srgbClr val="0D0D0D"/>
                </a:solidFill>
                <a:latin typeface="Times New Roman" panose="02020603050405020304" pitchFamily="18" charset="0"/>
                <a:cs typeface="Times New Roman" panose="02020603050405020304" pitchFamily="18" charset="0"/>
              </a:rPr>
              <a:t>Disadvantages</a:t>
            </a:r>
            <a:r>
              <a:rPr lang="en-US" sz="2000" b="1" dirty="0" smtClean="0">
                <a:solidFill>
                  <a:srgbClr val="0D0D0D"/>
                </a:solidFill>
                <a:latin typeface="Times New Roman" panose="02020603050405020304" pitchFamily="18" charset="0"/>
                <a:cs typeface="Times New Roman" panose="02020603050405020304" pitchFamily="18" charset="0"/>
              </a:rPr>
              <a:t>:</a:t>
            </a:r>
            <a:endParaRPr lang="en-US" sz="2000" b="1"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Increased complexity: Coordinating the execution of multiple thread blocks requires careful programming to avoid race conditions and ensure proper synchronization.</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Resource constraints: The total number of thread blocks that can be accommodated is limited by the specific GPU architecture.</a:t>
            </a:r>
          </a:p>
        </p:txBody>
      </p:sp>
    </p:spTree>
    <p:extLst>
      <p:ext uri="{BB962C8B-B14F-4D97-AF65-F5344CB8AC3E}">
        <p14:creationId xmlns:p14="http://schemas.microsoft.com/office/powerpoint/2010/main" val="1168696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a:latin typeface="Times New Roman" panose="02020603050405020304" pitchFamily="18" charset="0"/>
                <a:cs typeface="Times New Roman" panose="02020603050405020304" pitchFamily="18" charset="0"/>
              </a:rPr>
              <a:t>Processing Cores (CUDA cores or Stream Processors)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pic>
        <p:nvPicPr>
          <p:cNvPr id="2052" name="Picture 4" descr="How many CUDA cores equal a stream processor?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823" y="1570616"/>
            <a:ext cx="4955319"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029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2</a:t>
            </a:fld>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Syllabus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7" name="Google Shape;47;p2"/>
          <p:cNvSpPr txBox="1"/>
          <p:nvPr/>
        </p:nvSpPr>
        <p:spPr>
          <a:xfrm>
            <a:off x="206375" y="322262"/>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US" sz="2400" b="1" dirty="0" smtClean="0"/>
              <a:t>Graphics Processing Units</a:t>
            </a:r>
            <a:endParaRPr sz="1400" b="0" i="0" u="none" strike="noStrike" cap="none">
              <a:solidFill>
                <a:srgbClr val="000000"/>
              </a:solidFill>
              <a:latin typeface="Arial"/>
              <a:ea typeface="Arial"/>
              <a:cs typeface="Arial"/>
              <a:sym typeface="Arial"/>
            </a:endParaRPr>
          </a:p>
        </p:txBody>
      </p:sp>
      <p:sp>
        <p:nvSpPr>
          <p:cNvPr id="48" name="Google Shape;48;p2"/>
          <p:cNvSpPr txBox="1"/>
          <p:nvPr/>
        </p:nvSpPr>
        <p:spPr>
          <a:xfrm>
            <a:off x="1021849" y="1928979"/>
            <a:ext cx="10239709" cy="16557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pitchFamily="18" charset="0"/>
                <a:ea typeface="Times New Roman"/>
                <a:cs typeface="Times New Roman" pitchFamily="18" charset="0"/>
                <a:sym typeface="Times New Roman"/>
              </a:rPr>
              <a:t>Graphics Processing Units </a:t>
            </a:r>
          </a:p>
          <a:p>
            <a:pPr algn="just">
              <a:lnSpc>
                <a:spcPct val="150000"/>
              </a:lnSpc>
            </a:pPr>
            <a:r>
              <a:rPr lang="en-US" sz="2000" b="1" dirty="0" smtClean="0">
                <a:latin typeface="Times New Roman" pitchFamily="18" charset="0"/>
                <a:cs typeface="Times New Roman" pitchFamily="18" charset="0"/>
              </a:rPr>
              <a:t>Graphics Processing Units</a:t>
            </a:r>
            <a:r>
              <a:rPr lang="en-US" sz="2000" dirty="0" smtClean="0">
                <a:latin typeface="Times New Roman" pitchFamily="18" charset="0"/>
                <a:cs typeface="Times New Roman" pitchFamily="18" charset="0"/>
              </a:rPr>
              <a:t> : Introduction to Heterogeneous Parallel Computing. GPU architecture. Thread hierarchy. GPU Memory Hierarchy.</a:t>
            </a:r>
          </a:p>
          <a:p>
            <a:pPr algn="just">
              <a:lnSpc>
                <a:spcPct val="150000"/>
              </a:lnSpc>
            </a:pPr>
            <a:r>
              <a:rPr lang="en-US" sz="2000" dirty="0" smtClean="0">
                <a:latin typeface="Times New Roman" pitchFamily="18" charset="0"/>
                <a:cs typeface="Times New Roman" pitchFamily="18" charset="0"/>
              </a:rPr>
              <a:t>GPU Programming: Vector Addition, Matrix Multiplication algorithms. 1D, 2D, and 3D Stencil Operations. Image Processing algorithms, Image Blur, Gray scaling. Histogram Ming, Convolution, Scan, Reduction techniques.</a:t>
            </a:r>
            <a:endParaRPr lang="en-US" sz="2000" dirty="0">
              <a:latin typeface="Times New Roman" pitchFamily="18" charset="0"/>
              <a:ea typeface="Times New Roman"/>
              <a:cs typeface="Times New Roman"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dirty="0"/>
              <a:t>What are CUDA processing cores?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30200" y="1785213"/>
            <a:ext cx="11887199" cy="2493962"/>
          </a:xfrm>
          <a:prstGeom prst="rect">
            <a:avLst/>
          </a:prstGeom>
          <a:noFill/>
          <a:ln>
            <a:noFill/>
          </a:ln>
        </p:spPr>
        <p:txBody>
          <a:bodyPr spcFirstLastPara="1" wrap="square" lIns="91425" tIns="45700" rIns="91425" bIns="45700" anchor="t" anchorCtr="0">
            <a:noAutofit/>
          </a:bodyPr>
          <a:lstStyle/>
          <a:p>
            <a:r>
              <a:rPr lang="en-US" sz="2000" dirty="0" smtClean="0">
                <a:latin typeface="Times New Roman" panose="02020603050405020304" pitchFamily="18" charset="0"/>
                <a:cs typeface="Times New Roman" panose="02020603050405020304" pitchFamily="18" charset="0"/>
              </a:rPr>
              <a:t>CUDA </a:t>
            </a:r>
            <a:r>
              <a:rPr lang="en-US" sz="2000" dirty="0">
                <a:latin typeface="Times New Roman" panose="02020603050405020304" pitchFamily="18" charset="0"/>
                <a:cs typeface="Times New Roman" panose="02020603050405020304" pitchFamily="18" charset="0"/>
              </a:rPr>
              <a:t>cores are parallel processors in </a:t>
            </a:r>
            <a:r>
              <a:rPr lang="en-US" sz="2000" dirty="0" err="1">
                <a:latin typeface="Times New Roman" panose="02020603050405020304" pitchFamily="18" charset="0"/>
                <a:cs typeface="Times New Roman" panose="02020603050405020304" pitchFamily="18" charset="0"/>
              </a:rPr>
              <a:t>Nvidia's</a:t>
            </a:r>
            <a:r>
              <a:rPr lang="en-US" sz="2000" dirty="0">
                <a:latin typeface="Times New Roman" panose="02020603050405020304" pitchFamily="18" charset="0"/>
                <a:cs typeface="Times New Roman" panose="02020603050405020304" pitchFamily="18" charset="0"/>
              </a:rPr>
              <a:t> GPUs that perform computations. They are designed to handle multiple tasks simultaneously, making them ideal for applications that require high computational power, such as gaming, machine learning, and AI</a:t>
            </a:r>
          </a:p>
        </p:txBody>
      </p:sp>
    </p:spTree>
    <p:extLst>
      <p:ext uri="{BB962C8B-B14F-4D97-AF65-F5344CB8AC3E}">
        <p14:creationId xmlns:p14="http://schemas.microsoft.com/office/powerpoint/2010/main" val="3015255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CUDA Core Working Flow</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136673" y="5582558"/>
            <a:ext cx="15747373" cy="1446947"/>
          </a:xfrm>
          <a:prstGeom prst="rect">
            <a:avLst/>
          </a:prstGeom>
          <a:noFill/>
          <a:ln>
            <a:noFill/>
          </a:ln>
        </p:spPr>
        <p:txBody>
          <a:bodyPr spcFirstLastPara="1" wrap="square" lIns="91425" tIns="45700" rIns="91425" bIns="45700" anchor="t" anchorCtr="0">
            <a:noAutofit/>
          </a:bodyPr>
          <a:lstStyle/>
          <a:p>
            <a:pPr algn="just">
              <a:lnSpc>
                <a:spcPct val="150000"/>
              </a:lnSpc>
            </a:pPr>
            <a:endParaRPr lang="en-US" sz="2000" b="1" dirty="0">
              <a:latin typeface="Times New Roman" pitchFamily="18" charset="0"/>
              <a:cs typeface="Times New Roman" pitchFamily="18" charset="0"/>
            </a:endParaRPr>
          </a:p>
        </p:txBody>
      </p:sp>
      <p:pic>
        <p:nvPicPr>
          <p:cNvPr id="3074" name="Picture 2" descr="CUDA Streaming Multiprocessors The Beard Sage, 55%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36" y="1656442"/>
            <a:ext cx="10725375" cy="479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235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Graphics Processing Units</a:t>
            </a:r>
            <a:r>
              <a:rPr lang="en-US" sz="2400" dirty="0" smtClean="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206376" y="1419452"/>
            <a:ext cx="11985624" cy="4873771"/>
          </a:xfrm>
          <a:prstGeom prst="rect">
            <a:avLst/>
          </a:prstGeom>
          <a:noFill/>
          <a:ln>
            <a:noFill/>
          </a:ln>
        </p:spPr>
        <p:txBody>
          <a:bodyPr spcFirstLastPara="1" wrap="square" lIns="91425" tIns="45700" rIns="91425" bIns="45700" anchor="t" anchorCtr="0">
            <a:noAutofit/>
          </a:bodyPr>
          <a:lstStyle/>
          <a:p>
            <a:r>
              <a:rPr lang="en-US" sz="1800" b="1" dirty="0">
                <a:solidFill>
                  <a:srgbClr val="0D0D0D"/>
                </a:solidFill>
                <a:latin typeface="Times New Roman" panose="02020603050405020304" pitchFamily="18" charset="0"/>
                <a:cs typeface="Times New Roman" panose="02020603050405020304" pitchFamily="18" charset="0"/>
              </a:rPr>
              <a:t>Definition:</a:t>
            </a:r>
          </a:p>
          <a:p>
            <a:r>
              <a:rPr lang="en-US" sz="1800" dirty="0">
                <a:solidFill>
                  <a:srgbClr val="0D0D0D"/>
                </a:solidFill>
                <a:latin typeface="Times New Roman" panose="02020603050405020304" pitchFamily="18" charset="0"/>
                <a:cs typeface="Times New Roman" panose="02020603050405020304" pitchFamily="18" charset="0"/>
              </a:rPr>
              <a:t>CUDA cores, also known as streaming processors or CUDA processing units, are the individual processing units within a GPU that perform parallel computations. These cores are responsible for executing parallel threads concurrently, enabling the GPU to process massive amounts of data in parallel</a:t>
            </a:r>
            <a:r>
              <a:rPr lang="en-US" sz="1800" dirty="0" smtClean="0">
                <a:solidFill>
                  <a:srgbClr val="0D0D0D"/>
                </a:solidFill>
                <a:latin typeface="Times New Roman" panose="02020603050405020304" pitchFamily="18" charset="0"/>
                <a:cs typeface="Times New Roman" panose="02020603050405020304" pitchFamily="18" charset="0"/>
              </a:rPr>
              <a:t>.</a:t>
            </a:r>
          </a:p>
          <a:p>
            <a:endParaRPr lang="en-US" sz="1800" dirty="0" smtClean="0">
              <a:solidFill>
                <a:srgbClr val="0D0D0D"/>
              </a:solidFill>
              <a:latin typeface="Times New Roman" panose="02020603050405020304" pitchFamily="18" charset="0"/>
              <a:cs typeface="Times New Roman" panose="02020603050405020304" pitchFamily="18" charset="0"/>
            </a:endParaRPr>
          </a:p>
          <a:p>
            <a:endParaRPr lang="en-US" sz="1800" dirty="0" smtClean="0">
              <a:solidFill>
                <a:srgbClr val="0D0D0D"/>
              </a:solidFill>
              <a:latin typeface="Times New Roman" panose="02020603050405020304" pitchFamily="18" charset="0"/>
              <a:cs typeface="Times New Roman" panose="02020603050405020304" pitchFamily="18" charset="0"/>
            </a:endParaRPr>
          </a:p>
          <a:p>
            <a:r>
              <a:rPr lang="en-US" sz="1800" dirty="0" smtClean="0">
                <a:solidFill>
                  <a:srgbClr val="0D0D0D"/>
                </a:solidFill>
                <a:latin typeface="Times New Roman" panose="02020603050405020304" pitchFamily="18" charset="0"/>
                <a:cs typeface="Times New Roman" panose="02020603050405020304" pitchFamily="18" charset="0"/>
              </a:rPr>
              <a:t>OR</a:t>
            </a:r>
          </a:p>
          <a:p>
            <a:endParaRPr lang="en-US" sz="1800" dirty="0">
              <a:solidFill>
                <a:srgbClr val="0D0D0D"/>
              </a:solidFill>
              <a:latin typeface="Times New Roman" panose="02020603050405020304" pitchFamily="18" charset="0"/>
              <a:cs typeface="Times New Roman" panose="02020603050405020304" pitchFamily="18" charset="0"/>
            </a:endParaRPr>
          </a:p>
          <a:p>
            <a:r>
              <a:rPr lang="en-US" sz="1800" dirty="0">
                <a:solidFill>
                  <a:srgbClr val="4D5156"/>
                </a:solidFill>
                <a:latin typeface="Times New Roman" panose="02020603050405020304" pitchFamily="18" charset="0"/>
                <a:cs typeface="Times New Roman" panose="02020603050405020304" pitchFamily="18" charset="0"/>
              </a:rPr>
              <a:t>CUDA cores can be defined as </a:t>
            </a:r>
            <a:r>
              <a:rPr lang="en-US" sz="1800" dirty="0">
                <a:solidFill>
                  <a:srgbClr val="040C28"/>
                </a:solidFill>
                <a:latin typeface="Times New Roman" panose="02020603050405020304" pitchFamily="18" charset="0"/>
                <a:cs typeface="Times New Roman" panose="02020603050405020304" pitchFamily="18" charset="0"/>
              </a:rPr>
              <a:t>a parallel computing platform and application programming interface (API) model created by </a:t>
            </a:r>
            <a:r>
              <a:rPr lang="en-US" sz="1800" dirty="0" err="1">
                <a:solidFill>
                  <a:srgbClr val="040C28"/>
                </a:solidFill>
                <a:latin typeface="Times New Roman" panose="02020603050405020304" pitchFamily="18" charset="0"/>
                <a:cs typeface="Times New Roman" panose="02020603050405020304" pitchFamily="18" charset="0"/>
              </a:rPr>
              <a:t>Nvidia</a:t>
            </a:r>
            <a:r>
              <a:rPr lang="en-US" sz="1800" dirty="0">
                <a:solidFill>
                  <a:srgbClr val="040C28"/>
                </a:solidFill>
                <a:latin typeface="Times New Roman" panose="02020603050405020304" pitchFamily="18" charset="0"/>
                <a:cs typeface="Times New Roman" panose="02020603050405020304" pitchFamily="18" charset="0"/>
              </a:rPr>
              <a:t>, to handle multiple tasks simultaneously</a:t>
            </a:r>
            <a:r>
              <a:rPr lang="en-US" sz="1800" dirty="0">
                <a:solidFill>
                  <a:srgbClr val="4D5156"/>
                </a:solidFill>
                <a:latin typeface="Times New Roman" panose="02020603050405020304" pitchFamily="18" charset="0"/>
                <a:cs typeface="Times New Roman" panose="02020603050405020304" pitchFamily="18" charset="0"/>
              </a:rPr>
              <a:t>, making them highly efficient for jobs that can be broken down into parallel processes</a:t>
            </a:r>
            <a:endParaRPr lang="en-US" sz="18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76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830956"/>
          </a:xfrm>
          <a:prstGeom prst="rect">
            <a:avLst/>
          </a:prstGeom>
          <a:noFill/>
          <a:ln>
            <a:noFill/>
          </a:ln>
        </p:spPr>
        <p:txBody>
          <a:bodyPr spcFirstLastPara="1" wrap="square" lIns="91425" tIns="45700" rIns="91425" bIns="45700" anchor="t" anchorCtr="0">
            <a:spAutoFit/>
          </a:bodyPr>
          <a:lstStyle/>
          <a:p>
            <a:r>
              <a:rPr lang="en-US" sz="2400" b="1" dirty="0">
                <a:solidFill>
                  <a:srgbClr val="0D0D0D"/>
                </a:solidFill>
                <a:latin typeface="Times New Roman" panose="02020603050405020304" pitchFamily="18" charset="0"/>
                <a:cs typeface="Times New Roman" panose="02020603050405020304" pitchFamily="18" charset="0"/>
              </a:rPr>
              <a:t>Functionality</a:t>
            </a:r>
            <a:r>
              <a:rPr lang="en-US" sz="2400" b="1" dirty="0" smtClean="0">
                <a:solidFill>
                  <a:srgbClr val="0D0D0D"/>
                </a:solidFill>
                <a:latin typeface="Times New Roman" panose="02020603050405020304" pitchFamily="18" charset="0"/>
                <a:cs typeface="Times New Roman" panose="02020603050405020304" pitchFamily="18" charset="0"/>
              </a:rPr>
              <a:t>: and </a:t>
            </a:r>
            <a:r>
              <a:rPr lang="en-US" sz="2400" b="1" dirty="0">
                <a:solidFill>
                  <a:srgbClr val="0D0D0D"/>
                </a:solidFill>
                <a:latin typeface="Times New Roman" panose="02020603050405020304" pitchFamily="18" charset="0"/>
                <a:cs typeface="Times New Roman" panose="02020603050405020304" pitchFamily="18" charset="0"/>
              </a:rPr>
              <a:t>Architecture:</a:t>
            </a:r>
          </a:p>
          <a:p>
            <a:r>
              <a:rPr lang="en-US" sz="2400" b="1" dirty="0" smtClean="0">
                <a:solidFill>
                  <a:srgbClr val="0D0D0D"/>
                </a:solidFill>
                <a:latin typeface="Times New Roman" panose="02020603050405020304" pitchFamily="18" charset="0"/>
                <a:cs typeface="Times New Roman" panose="02020603050405020304" pitchFamily="18" charset="0"/>
              </a:rPr>
              <a:t> </a:t>
            </a:r>
            <a:endParaRPr lang="en-US" sz="2400" b="1" dirty="0">
              <a:solidFill>
                <a:srgbClr val="0D0D0D"/>
              </a:solidFill>
              <a:latin typeface="Times New Roman" panose="02020603050405020304" pitchFamily="18" charset="0"/>
              <a:cs typeface="Times New Roman" panose="02020603050405020304"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96820" y="1419452"/>
            <a:ext cx="12095180" cy="4368161"/>
          </a:xfrm>
          <a:prstGeom prst="rect">
            <a:avLst/>
          </a:prstGeom>
          <a:noFill/>
          <a:ln>
            <a:noFill/>
          </a:ln>
        </p:spPr>
        <p:txBody>
          <a:bodyPr spcFirstLastPara="1" wrap="square" lIns="91425" tIns="45700" rIns="91425" bIns="45700" anchor="t" anchorCtr="0">
            <a:noAutofit/>
          </a:bodyPr>
          <a:lstStyle/>
          <a:p>
            <a:pPr algn="just"/>
            <a:endParaRPr lang="en-US" sz="1800" b="1" dirty="0" smtClean="0">
              <a:solidFill>
                <a:srgbClr val="0D0D0D"/>
              </a:solidFill>
              <a:latin typeface="Times New Roman" panose="02020603050405020304" pitchFamily="18" charset="0"/>
              <a:cs typeface="Times New Roman" panose="02020603050405020304" pitchFamily="18" charset="0"/>
            </a:endParaRPr>
          </a:p>
          <a:p>
            <a:pPr algn="just"/>
            <a:r>
              <a:rPr lang="en-US" sz="1800" b="1" dirty="0" smtClean="0">
                <a:solidFill>
                  <a:srgbClr val="0D0D0D"/>
                </a:solidFill>
                <a:latin typeface="Times New Roman" panose="02020603050405020304" pitchFamily="18" charset="0"/>
                <a:cs typeface="Times New Roman" panose="02020603050405020304" pitchFamily="18" charset="0"/>
              </a:rPr>
              <a:t>Architecture:</a:t>
            </a:r>
          </a:p>
          <a:p>
            <a:pPr algn="just"/>
            <a:endParaRPr lang="en-US" sz="1800" b="1" dirty="0" smtClean="0">
              <a:solidFill>
                <a:srgbClr val="0D0D0D"/>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smtClean="0">
                <a:solidFill>
                  <a:srgbClr val="0D0D0D"/>
                </a:solidFill>
                <a:latin typeface="Times New Roman" panose="02020603050405020304" pitchFamily="18" charset="0"/>
                <a:cs typeface="Times New Roman" panose="02020603050405020304" pitchFamily="18" charset="0"/>
              </a:rPr>
              <a:t>Parallel Processing Units:</a:t>
            </a:r>
            <a:endParaRPr lang="en-US" sz="1800" dirty="0" smtClean="0">
              <a:solidFill>
                <a:srgbClr val="0D0D0D"/>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solidFill>
                  <a:srgbClr val="0D0D0D"/>
                </a:solidFill>
                <a:latin typeface="Times New Roman" panose="02020603050405020304" pitchFamily="18" charset="0"/>
                <a:cs typeface="Times New Roman" panose="02020603050405020304" pitchFamily="18" charset="0"/>
              </a:rPr>
              <a:t>CUDA cores are organized into parallel processing units, each capable of executing a thread independently.</a:t>
            </a:r>
          </a:p>
          <a:p>
            <a:pPr algn="just">
              <a:buFont typeface="Arial" panose="020B0604020202020204" pitchFamily="34" charset="0"/>
              <a:buChar char="•"/>
            </a:pPr>
            <a:r>
              <a:rPr lang="en-US" sz="1800" b="1" dirty="0" smtClean="0">
                <a:solidFill>
                  <a:srgbClr val="0D0D0D"/>
                </a:solidFill>
                <a:latin typeface="Times New Roman" panose="02020603050405020304" pitchFamily="18" charset="0"/>
                <a:cs typeface="Times New Roman" panose="02020603050405020304" pitchFamily="18" charset="0"/>
              </a:rPr>
              <a:t>SIMT Architecture:</a:t>
            </a:r>
            <a:endParaRPr lang="en-US" sz="1800" dirty="0" smtClean="0">
              <a:solidFill>
                <a:srgbClr val="0D0D0D"/>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solidFill>
                  <a:srgbClr val="0D0D0D"/>
                </a:solidFill>
                <a:latin typeface="Times New Roman" panose="02020603050405020304" pitchFamily="18" charset="0"/>
                <a:cs typeface="Times New Roman" panose="02020603050405020304" pitchFamily="18" charset="0"/>
              </a:rPr>
              <a:t>NVIDIA GPUs use the Single Instruction, Multiple Threads (SIMT) architecture, where each CUDA core processes multiple threads simultaneously.</a:t>
            </a:r>
          </a:p>
          <a:p>
            <a:pPr marL="742950" lvl="1" indent="-285750" algn="just">
              <a:buFont typeface="Arial" panose="020B0604020202020204" pitchFamily="34" charset="0"/>
              <a:buChar char="•"/>
            </a:pPr>
            <a:endParaRPr lang="en-US" sz="1800" dirty="0" smtClean="0">
              <a:solidFill>
                <a:srgbClr val="0D0D0D"/>
              </a:solidFill>
              <a:latin typeface="Times New Roman" panose="02020603050405020304" pitchFamily="18" charset="0"/>
              <a:cs typeface="Times New Roman" panose="02020603050405020304" pitchFamily="18" charset="0"/>
            </a:endParaRPr>
          </a:p>
          <a:p>
            <a:pPr algn="just"/>
            <a:r>
              <a:rPr lang="en-US" sz="1800" b="1" dirty="0" smtClean="0">
                <a:solidFill>
                  <a:srgbClr val="0D0D0D"/>
                </a:solidFill>
                <a:latin typeface="Times New Roman" panose="02020603050405020304" pitchFamily="18" charset="0"/>
                <a:cs typeface="Times New Roman" panose="02020603050405020304" pitchFamily="18" charset="0"/>
              </a:rPr>
              <a:t>Functionality:</a:t>
            </a:r>
          </a:p>
          <a:p>
            <a:pPr algn="just"/>
            <a:endParaRPr lang="en-US" sz="1800" b="1" dirty="0" smtClean="0">
              <a:solidFill>
                <a:srgbClr val="0D0D0D"/>
              </a:solidFill>
              <a:latin typeface="Times New Roman" panose="02020603050405020304" pitchFamily="18" charset="0"/>
              <a:cs typeface="Times New Roman" panose="02020603050405020304" pitchFamily="18" charset="0"/>
            </a:endParaRPr>
          </a:p>
          <a:p>
            <a:pPr algn="just"/>
            <a:endParaRPr lang="en-US" sz="1800" b="1" dirty="0" smtClean="0">
              <a:solidFill>
                <a:srgbClr val="0D0D0D"/>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smtClean="0">
                <a:solidFill>
                  <a:srgbClr val="0D0D0D"/>
                </a:solidFill>
                <a:latin typeface="Times New Roman" panose="02020603050405020304" pitchFamily="18" charset="0"/>
                <a:cs typeface="Times New Roman" panose="02020603050405020304" pitchFamily="18" charset="0"/>
              </a:rPr>
              <a:t>Parallel Execution:</a:t>
            </a:r>
            <a:endParaRPr lang="en-US" sz="1800" dirty="0" smtClean="0">
              <a:solidFill>
                <a:srgbClr val="0D0D0D"/>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800" dirty="0" smtClean="0">
                <a:solidFill>
                  <a:srgbClr val="0D0D0D"/>
                </a:solidFill>
                <a:latin typeface="Times New Roman" panose="02020603050405020304" pitchFamily="18" charset="0"/>
                <a:cs typeface="Times New Roman" panose="02020603050405020304" pitchFamily="18" charset="0"/>
              </a:rPr>
              <a:t>CUDA cores excel at parallel execution, allowing them to perform multiple calculations simultaneously</a:t>
            </a:r>
            <a:endParaRPr lang="en-US" sz="2000" b="1" dirty="0">
              <a:latin typeface="Times New Roman" pitchFamily="18" charset="0"/>
              <a:cs typeface="Times New Roman" pitchFamily="18" charset="0"/>
            </a:endParaRPr>
          </a:p>
        </p:txBody>
      </p:sp>
      <p:sp>
        <p:nvSpPr>
          <p:cNvPr id="2" name="Rectangle 1"/>
          <p:cNvSpPr/>
          <p:nvPr/>
        </p:nvSpPr>
        <p:spPr>
          <a:xfrm>
            <a:off x="206375" y="5644827"/>
            <a:ext cx="11584006" cy="923330"/>
          </a:xfrm>
          <a:prstGeom prst="rect">
            <a:avLst/>
          </a:prstGeom>
        </p:spPr>
        <p:txBody>
          <a:bodyPr wrap="square">
            <a:spAutoFit/>
          </a:bodyPr>
          <a:lstStyle/>
          <a:p>
            <a:r>
              <a:rPr lang="en-US" sz="1800" b="1" dirty="0">
                <a:solidFill>
                  <a:srgbClr val="0D0D0D"/>
                </a:solidFill>
                <a:latin typeface="Times New Roman" panose="02020603050405020304" pitchFamily="18" charset="0"/>
                <a:cs typeface="Times New Roman" panose="02020603050405020304" pitchFamily="18" charset="0"/>
              </a:rPr>
              <a:t>Task Division</a:t>
            </a:r>
            <a:r>
              <a:rPr lang="en-US" sz="1800" b="1" dirty="0" smtClean="0">
                <a:solidFill>
                  <a:srgbClr val="0D0D0D"/>
                </a:solidFill>
                <a:latin typeface="Times New Roman" panose="02020603050405020304" pitchFamily="18" charset="0"/>
                <a:cs typeface="Times New Roman" panose="02020603050405020304" pitchFamily="18" charset="0"/>
              </a:rPr>
              <a:t>:</a:t>
            </a:r>
          </a:p>
          <a:p>
            <a:endParaRPr lang="en-US" sz="18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solidFill>
                  <a:srgbClr val="0D0D0D"/>
                </a:solidFill>
                <a:latin typeface="Times New Roman" panose="02020603050405020304" pitchFamily="18" charset="0"/>
                <a:cs typeface="Times New Roman" panose="02020603050405020304" pitchFamily="18" charset="0"/>
              </a:rPr>
              <a:t>CUDA cores divide the workload into smaller tasks that can be executed concurrently, optimizing throughput.</a:t>
            </a:r>
          </a:p>
        </p:txBody>
      </p:sp>
    </p:spTree>
    <p:extLst>
      <p:ext uri="{BB962C8B-B14F-4D97-AF65-F5344CB8AC3E}">
        <p14:creationId xmlns:p14="http://schemas.microsoft.com/office/powerpoint/2010/main" val="1878021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646290"/>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dirty="0">
                <a:latin typeface="Times New Roman" pitchFamily="18" charset="0"/>
                <a:cs typeface="Times New Roman" pitchFamily="18" charset="0"/>
              </a:rPr>
              <a:t>CUDA Cores vs. CPU Cores:</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55600" y="2161730"/>
            <a:ext cx="11654117" cy="4066947"/>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1" dirty="0" smtClean="0">
                <a:latin typeface="Times New Roman" pitchFamily="18" charset="0"/>
                <a:cs typeface="Times New Roman" pitchFamily="18" charset="0"/>
              </a:rPr>
              <a:t>Specialization</a:t>
            </a:r>
            <a:r>
              <a:rPr lang="en-US" sz="2000" b="1" dirty="0">
                <a:latin typeface="Times New Roman" pitchFamily="18" charset="0"/>
                <a:cs typeface="Times New Roman" pitchFamily="18" charset="0"/>
              </a:rPr>
              <a:t>:</a:t>
            </a:r>
          </a:p>
          <a:p>
            <a:pPr algn="just">
              <a:lnSpc>
                <a:spcPct val="150000"/>
              </a:lnSpc>
            </a:pPr>
            <a:endParaRPr lang="en-US" sz="20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While CPU cores are designed for general-purpose computing, CUDA cores are specialized for parallel computing tasks, particularly in graphics and scientific computing</a:t>
            </a:r>
            <a:r>
              <a:rPr lang="en-US" sz="2000" dirty="0" smtClean="0">
                <a:latin typeface="Times New Roman" pitchFamily="18" charset="0"/>
                <a:cs typeface="Times New Roman" pitchFamily="18" charset="0"/>
              </a:rPr>
              <a:t>.</a:t>
            </a:r>
          </a:p>
          <a:p>
            <a:pPr marL="342900" indent="-342900" algn="just">
              <a:lnSpc>
                <a:spcPct val="150000"/>
              </a:lnSpc>
              <a:buFont typeface="Arial" panose="020B0604020202020204" pitchFamily="34" charset="0"/>
              <a:buChar char="•"/>
            </a:pPr>
            <a:endParaRPr lang="en-US"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High Throughput:</a:t>
            </a:r>
          </a:p>
          <a:p>
            <a:pPr marL="342900" indent="-342900" algn="just">
              <a:lnSpc>
                <a:spcPct val="150000"/>
              </a:lnSpc>
              <a:buFont typeface="Arial" panose="020B0604020202020204" pitchFamily="34" charset="0"/>
              <a:buChar char="•"/>
            </a:pPr>
            <a:endParaRPr lang="en-US" sz="20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CUDA cores are optimized for high-throughput parallel processing, making GPUs suitable for tasks that involve processing large datasets concurrently.</a:t>
            </a:r>
          </a:p>
        </p:txBody>
      </p:sp>
    </p:spTree>
    <p:extLst>
      <p:ext uri="{BB962C8B-B14F-4D97-AF65-F5344CB8AC3E}">
        <p14:creationId xmlns:p14="http://schemas.microsoft.com/office/powerpoint/2010/main" val="1891703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Advantage and Disadvantage of CUDA Core</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04800" y="1419453"/>
            <a:ext cx="11887199" cy="2493962"/>
          </a:xfrm>
          <a:prstGeom prst="rect">
            <a:avLst/>
          </a:prstGeom>
          <a:noFill/>
          <a:ln>
            <a:noFill/>
          </a:ln>
        </p:spPr>
        <p:txBody>
          <a:bodyPr spcFirstLastPara="1" wrap="square" lIns="91425" tIns="45700" rIns="91425" bIns="45700" numCol="2" anchor="t" anchorCtr="0">
            <a:noAutofit/>
          </a:bodyPr>
          <a:lstStyle/>
          <a:p>
            <a:r>
              <a:rPr lang="en-US" sz="2400" b="1" dirty="0">
                <a:solidFill>
                  <a:srgbClr val="0D0D0D"/>
                </a:solidFill>
                <a:latin typeface="Söhne"/>
              </a:rPr>
              <a:t>Advantages:</a:t>
            </a:r>
          </a:p>
          <a:p>
            <a:pPr>
              <a:buFont typeface="Arial" panose="020B0604020202020204" pitchFamily="34" charset="0"/>
              <a:buChar char="•"/>
            </a:pPr>
            <a:r>
              <a:rPr lang="en-US" sz="2400" b="1" dirty="0">
                <a:solidFill>
                  <a:srgbClr val="0D0D0D"/>
                </a:solidFill>
                <a:latin typeface="Söhne"/>
              </a:rPr>
              <a:t>Parallel Processing Power:</a:t>
            </a:r>
            <a:endParaRPr lang="en-US" sz="2400" dirty="0">
              <a:solidFill>
                <a:srgbClr val="0D0D0D"/>
              </a:solidFill>
              <a:latin typeface="Söhne"/>
            </a:endParaRPr>
          </a:p>
          <a:p>
            <a:pPr marL="742950" lvl="1" indent="-285750" algn="just">
              <a:buFont typeface="Arial" panose="020B0604020202020204" pitchFamily="34" charset="0"/>
              <a:buChar char="•"/>
            </a:pPr>
            <a:r>
              <a:rPr lang="en-US" sz="2400" dirty="0">
                <a:solidFill>
                  <a:srgbClr val="0D0D0D"/>
                </a:solidFill>
                <a:latin typeface="Söhne"/>
              </a:rPr>
              <a:t>CUDA cores provide significant parallel processing power, making GPUs suitable for tasks like graphics rendering, scientific simulations, and machine learning.</a:t>
            </a:r>
          </a:p>
          <a:p>
            <a:pPr>
              <a:buFont typeface="Arial" panose="020B0604020202020204" pitchFamily="34" charset="0"/>
              <a:buChar char="•"/>
            </a:pPr>
            <a:r>
              <a:rPr lang="en-US" sz="2400" b="1" dirty="0">
                <a:solidFill>
                  <a:srgbClr val="0D0D0D"/>
                </a:solidFill>
                <a:latin typeface="Söhne"/>
              </a:rPr>
              <a:t>Optimized for Graphics:</a:t>
            </a:r>
            <a:endParaRPr lang="en-US" sz="2400" dirty="0">
              <a:solidFill>
                <a:srgbClr val="0D0D0D"/>
              </a:solidFill>
              <a:latin typeface="Söhne"/>
            </a:endParaRPr>
          </a:p>
          <a:p>
            <a:pPr marL="742950" lvl="1" indent="-285750" algn="just">
              <a:buFont typeface="Arial" panose="020B0604020202020204" pitchFamily="34" charset="0"/>
              <a:buChar char="•"/>
            </a:pPr>
            <a:r>
              <a:rPr lang="en-US" sz="2400" dirty="0">
                <a:solidFill>
                  <a:srgbClr val="0D0D0D"/>
                </a:solidFill>
                <a:latin typeface="Söhne"/>
              </a:rPr>
              <a:t>Originally designed for graphics rendering, CUDA cores are well-suited for parallelizable tasks in graphics applications.</a:t>
            </a:r>
          </a:p>
          <a:p>
            <a:r>
              <a:rPr lang="en-US" sz="2400" b="1" dirty="0" smtClean="0">
                <a:solidFill>
                  <a:srgbClr val="0D0D0D"/>
                </a:solidFill>
                <a:latin typeface="Söhne"/>
              </a:rPr>
              <a:t> </a:t>
            </a:r>
            <a:r>
              <a:rPr lang="en-US" sz="2400" b="1" dirty="0">
                <a:solidFill>
                  <a:srgbClr val="0D0D0D"/>
                </a:solidFill>
                <a:latin typeface="Söhne"/>
              </a:rPr>
              <a:t>Disadvantages:</a:t>
            </a:r>
          </a:p>
          <a:p>
            <a:pPr>
              <a:buFont typeface="Arial" panose="020B0604020202020204" pitchFamily="34" charset="0"/>
              <a:buChar char="•"/>
            </a:pPr>
            <a:r>
              <a:rPr lang="en-US" sz="2400" b="1" dirty="0">
                <a:solidFill>
                  <a:srgbClr val="0D0D0D"/>
                </a:solidFill>
                <a:latin typeface="Söhne"/>
              </a:rPr>
              <a:t>Specialized Use Cases:</a:t>
            </a:r>
            <a:endParaRPr lang="en-US" sz="2400" dirty="0">
              <a:solidFill>
                <a:srgbClr val="0D0D0D"/>
              </a:solidFill>
              <a:latin typeface="Söhne"/>
            </a:endParaRPr>
          </a:p>
          <a:p>
            <a:pPr marL="742950" lvl="1" indent="-285750" algn="just">
              <a:buFont typeface="Arial" panose="020B0604020202020204" pitchFamily="34" charset="0"/>
              <a:buChar char="•"/>
            </a:pPr>
            <a:r>
              <a:rPr lang="en-US" sz="2400" dirty="0">
                <a:solidFill>
                  <a:srgbClr val="0D0D0D"/>
                </a:solidFill>
                <a:latin typeface="Söhne"/>
              </a:rPr>
              <a:t>CUDA cores are optimized for specific parallel workloads, and their efficiency may vary for general-purpose computing tasks.</a:t>
            </a:r>
          </a:p>
          <a:p>
            <a:pPr>
              <a:buFont typeface="Arial" panose="020B0604020202020204" pitchFamily="34" charset="0"/>
              <a:buChar char="•"/>
            </a:pPr>
            <a:r>
              <a:rPr lang="en-US" sz="2400" b="1" dirty="0">
                <a:solidFill>
                  <a:srgbClr val="0D0D0D"/>
                </a:solidFill>
                <a:latin typeface="Söhne"/>
              </a:rPr>
              <a:t>Programming Complexity:</a:t>
            </a:r>
            <a:endParaRPr lang="en-US" sz="2400" dirty="0">
              <a:solidFill>
                <a:srgbClr val="0D0D0D"/>
              </a:solidFill>
              <a:latin typeface="Söhne"/>
            </a:endParaRPr>
          </a:p>
          <a:p>
            <a:pPr marL="742950" lvl="1" indent="-285750" algn="just">
              <a:buFont typeface="Arial" panose="020B0604020202020204" pitchFamily="34" charset="0"/>
              <a:buChar char="•"/>
            </a:pPr>
            <a:r>
              <a:rPr lang="en-US" sz="2400" dirty="0">
                <a:solidFill>
                  <a:srgbClr val="0D0D0D"/>
                </a:solidFill>
                <a:latin typeface="Söhne"/>
              </a:rPr>
              <a:t>Writing efficient CUDA code requires an understanding of parallel programming concepts, which can be complex.</a:t>
            </a:r>
          </a:p>
        </p:txBody>
      </p:sp>
    </p:spTree>
    <p:extLst>
      <p:ext uri="{BB962C8B-B14F-4D97-AF65-F5344CB8AC3E}">
        <p14:creationId xmlns:p14="http://schemas.microsoft.com/office/powerpoint/2010/main" val="1800344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Advantage and Disadvantage of CUDA Core</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903642" y="2387641"/>
            <a:ext cx="9551634" cy="2493962"/>
          </a:xfrm>
          <a:prstGeom prst="rect">
            <a:avLst/>
          </a:prstGeom>
          <a:noFill/>
          <a:ln>
            <a:noFill/>
          </a:ln>
        </p:spPr>
        <p:txBody>
          <a:bodyPr spcFirstLastPara="1" wrap="square" lIns="91425" tIns="45700" rIns="91425" bIns="45700" numCol="1" anchor="t" anchorCtr="0">
            <a:noAutofit/>
          </a:bodyPr>
          <a:lstStyle/>
          <a:p>
            <a:pPr algn="just"/>
            <a:r>
              <a:rPr lang="en-US" sz="2400" b="1" dirty="0">
                <a:latin typeface="Times New Roman" panose="02020603050405020304" pitchFamily="18" charset="0"/>
                <a:cs typeface="Times New Roman" panose="02020603050405020304" pitchFamily="18" charset="0"/>
              </a:rPr>
              <a:t>Example</a:t>
            </a:r>
            <a:r>
              <a:rPr lang="en-US" sz="2400" b="1" dirty="0" smtClean="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Suppose you are performing a matrix multiplication using CUDA. Each CUDA core could be responsible for calculating a specific element in the resulting matrix. As the matrix is split into smaller tasks, CUDA cores handle these tasks concurrently, speeding up the overall computation compared to a sequential approach.</a:t>
            </a:r>
          </a:p>
        </p:txBody>
      </p:sp>
    </p:spTree>
    <p:extLst>
      <p:ext uri="{BB962C8B-B14F-4D97-AF65-F5344CB8AC3E}">
        <p14:creationId xmlns:p14="http://schemas.microsoft.com/office/powerpoint/2010/main" val="3416379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7"/>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27</a:t>
            </a:fld>
            <a:endParaRPr sz="1400" b="0" i="0" u="none" strike="noStrike" cap="none">
              <a:solidFill>
                <a:srgbClr val="000000"/>
              </a:solidFill>
              <a:latin typeface="Arial"/>
              <a:ea typeface="Arial"/>
              <a:cs typeface="Arial"/>
              <a:sym typeface="Arial"/>
            </a:endParaRPr>
          </a:p>
        </p:txBody>
      </p:sp>
      <p:sp>
        <p:nvSpPr>
          <p:cNvPr id="537" name="Google Shape;537;p57"/>
          <p:cNvSpPr txBox="1"/>
          <p:nvPr/>
        </p:nvSpPr>
        <p:spPr>
          <a:xfrm>
            <a:off x="206375" y="1120775"/>
            <a:ext cx="11836400" cy="461962"/>
          </a:xfrm>
          <a:prstGeom prst="rect">
            <a:avLst/>
          </a:prstGeom>
          <a:noFill/>
          <a:ln>
            <a:noFill/>
          </a:ln>
        </p:spPr>
        <p:txBody>
          <a:bodyPr spcFirstLastPara="1" wrap="square" lIns="91425" tIns="45700" rIns="91425" bIns="45700" anchor="t" anchorCtr="0">
            <a:spAutoFit/>
          </a:bodyPr>
          <a:lstStyle/>
          <a:p>
            <a:pPr marL="358775"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Assignment</a:t>
            </a:r>
            <a:endParaRPr sz="1400" b="0" i="0" u="none" strike="noStrike" cap="none">
              <a:solidFill>
                <a:srgbClr val="000000"/>
              </a:solidFill>
              <a:latin typeface="Arial"/>
              <a:ea typeface="Arial"/>
              <a:cs typeface="Arial"/>
              <a:sym typeface="Arial"/>
            </a:endParaRPr>
          </a:p>
        </p:txBody>
      </p:sp>
      <p:sp>
        <p:nvSpPr>
          <p:cNvPr id="539" name="Google Shape;539;p57"/>
          <p:cNvSpPr txBox="1">
            <a:spLocks noGrp="1"/>
          </p:cNvSpPr>
          <p:nvPr>
            <p:ph type="body" idx="1"/>
          </p:nvPr>
        </p:nvSpPr>
        <p:spPr>
          <a:xfrm>
            <a:off x="708025" y="1582738"/>
            <a:ext cx="11315700" cy="2796758"/>
          </a:xfrm>
          <a:prstGeom prst="rect">
            <a:avLst/>
          </a:prstGeom>
          <a:noFill/>
          <a:ln>
            <a:noFill/>
          </a:ln>
        </p:spPr>
        <p:txBody>
          <a:bodyPr spcFirstLastPara="1" wrap="square" lIns="91425" tIns="45700" rIns="91425" bIns="45700" anchor="t" anchorCtr="0">
            <a:noAutofit/>
          </a:bodyPr>
          <a:lstStyle/>
          <a:p>
            <a:pPr indent="-355600">
              <a:lnSpc>
                <a:spcPct val="150000"/>
              </a:lnSpc>
              <a:spcBef>
                <a:spcPts val="0"/>
              </a:spcBef>
              <a:buClr>
                <a:srgbClr val="000000"/>
              </a:buClr>
              <a:buSzPts val="2000"/>
              <a:buFont typeface="Times New Roman"/>
              <a:buAutoNum type="arabicPeriod"/>
            </a:pPr>
            <a:r>
              <a:rPr lang="en-US" sz="2000" b="0" i="0" u="none" dirty="0" smtClean="0">
                <a:solidFill>
                  <a:srgbClr val="000000"/>
                </a:solidFill>
                <a:latin typeface="Times New Roman"/>
                <a:ea typeface="Times New Roman"/>
                <a:cs typeface="Times New Roman"/>
                <a:sym typeface="Times New Roman"/>
              </a:rPr>
              <a:t>Explain </a:t>
            </a:r>
            <a:r>
              <a:rPr lang="en-US" sz="2000" dirty="0" smtClean="0">
                <a:latin typeface="Times New Roman" pitchFamily="18" charset="0"/>
                <a:cs typeface="Times New Roman" pitchFamily="18" charset="0"/>
              </a:rPr>
              <a:t>Heterogeneous Parallel Computing</a:t>
            </a:r>
            <a:r>
              <a:rPr lang="en-US" sz="2000" dirty="0" smtClean="0">
                <a:solidFill>
                  <a:srgbClr val="000000"/>
                </a:solidFill>
                <a:latin typeface="Times New Roman"/>
                <a:ea typeface="Times New Roman"/>
                <a:cs typeface="Times New Roman"/>
                <a:sym typeface="Times New Roman"/>
              </a:rPr>
              <a:t> with diagram.</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Describe </a:t>
            </a:r>
            <a:r>
              <a:rPr lang="en-US" sz="2000" dirty="0" smtClean="0">
                <a:latin typeface="Times New Roman" pitchFamily="18" charset="0"/>
                <a:cs typeface="Times New Roman" pitchFamily="18" charset="0"/>
              </a:rPr>
              <a:t>GPU architecture  </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Define </a:t>
            </a:r>
            <a:r>
              <a:rPr lang="en-US" sz="2000" dirty="0" smtClean="0">
                <a:latin typeface="Times New Roman" pitchFamily="18" charset="0"/>
                <a:cs typeface="Times New Roman" pitchFamily="18" charset="0"/>
              </a:rPr>
              <a:t>GPU Memory Hierarchy.</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Why </a:t>
            </a:r>
            <a:r>
              <a:rPr lang="en-US" sz="2000" dirty="0" smtClean="0">
                <a:latin typeface="Times New Roman" pitchFamily="18" charset="0"/>
                <a:cs typeface="Times New Roman" pitchFamily="18" charset="0"/>
              </a:rPr>
              <a:t>Image Processing algorithms  is </a:t>
            </a:r>
            <a:r>
              <a:rPr lang="en-US" sz="2000" dirty="0" err="1" smtClean="0">
                <a:latin typeface="Times New Roman" pitchFamily="18" charset="0"/>
                <a:cs typeface="Times New Roman" pitchFamily="18" charset="0"/>
              </a:rPr>
              <a:t>requred</a:t>
            </a:r>
            <a:r>
              <a:rPr lang="en-US" sz="2000" dirty="0" smtClean="0">
                <a:solidFill>
                  <a:srgbClr val="000000"/>
                </a:solidFill>
                <a:latin typeface="Times New Roman"/>
                <a:ea typeface="Times New Roman"/>
                <a:cs typeface="Times New Roman"/>
                <a:sym typeface="Times New Roman"/>
              </a:rPr>
              <a:t>?</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Explain </a:t>
            </a:r>
            <a:r>
              <a:rPr lang="en-US" sz="2000" dirty="0" smtClean="0">
                <a:latin typeface="Times New Roman" pitchFamily="18" charset="0"/>
                <a:cs typeface="Times New Roman" pitchFamily="18" charset="0"/>
              </a:rPr>
              <a:t>Image Blur in image processing </a:t>
            </a:r>
            <a:r>
              <a:rPr lang="en-US" sz="2000" dirty="0" smtClean="0">
                <a:solidFill>
                  <a:srgbClr val="000000"/>
                </a:solidFill>
                <a:latin typeface="Times New Roman"/>
                <a:ea typeface="Times New Roman"/>
                <a:cs typeface="Times New Roman"/>
                <a:sym typeface="Times New Roman"/>
              </a:rPr>
              <a:t>.</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Define </a:t>
            </a:r>
            <a:r>
              <a:rPr lang="en-US" sz="2000" dirty="0" smtClean="0">
                <a:latin typeface="Times New Roman" pitchFamily="18" charset="0"/>
                <a:cs typeface="Times New Roman" pitchFamily="18" charset="0"/>
              </a:rPr>
              <a:t>Convolution </a:t>
            </a:r>
            <a:r>
              <a:rPr lang="en-US" sz="2000" dirty="0" smtClean="0">
                <a:solidFill>
                  <a:srgbClr val="000000"/>
                </a:solidFill>
                <a:latin typeface="Times New Roman"/>
                <a:ea typeface="Times New Roman"/>
                <a:cs typeface="Times New Roman"/>
                <a:sym typeface="Times New Roman"/>
              </a:rPr>
              <a:t>.</a:t>
            </a:r>
          </a:p>
          <a:p>
            <a:pPr indent="-355600">
              <a:lnSpc>
                <a:spcPct val="150000"/>
              </a:lnSpc>
              <a:spcBef>
                <a:spcPts val="0"/>
              </a:spcBef>
              <a:buClr>
                <a:srgbClr val="000000"/>
              </a:buClr>
              <a:buSzPts val="2000"/>
              <a:buFont typeface="Times New Roman"/>
              <a:buAutoNum type="arabicPeriod"/>
            </a:pPr>
            <a:r>
              <a:rPr lang="en-US" sz="2000" dirty="0" smtClean="0">
                <a:solidFill>
                  <a:srgbClr val="000000"/>
                </a:solidFill>
                <a:latin typeface="Times New Roman"/>
                <a:ea typeface="Times New Roman"/>
                <a:cs typeface="Times New Roman"/>
                <a:sym typeface="Times New Roman"/>
              </a:rPr>
              <a:t>Explain </a:t>
            </a:r>
            <a:r>
              <a:rPr lang="en-US" sz="2000" dirty="0" smtClean="0">
                <a:latin typeface="Times New Roman" pitchFamily="18" charset="0"/>
                <a:cs typeface="Times New Roman" pitchFamily="18" charset="0"/>
              </a:rPr>
              <a:t>Reduction techniques .</a:t>
            </a: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None/>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b="1" dirty="0" smtClean="0"/>
          </a:p>
          <a:p>
            <a:pPr indent="-355600">
              <a:lnSpc>
                <a:spcPct val="150000"/>
              </a:lnSpc>
              <a:spcBef>
                <a:spcPts val="0"/>
              </a:spcBef>
              <a:buClr>
                <a:srgbClr val="000000"/>
              </a:buClr>
              <a:buSzPts val="2000"/>
              <a:buFont typeface="Times New Roman"/>
              <a:buAutoNum type="arabicPeriod"/>
            </a:pPr>
            <a:endParaRPr lang="en-US" sz="2000" b="1" dirty="0" smtClean="0"/>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solidFill>
                <a:srgbClr val="000000"/>
              </a:solidFill>
              <a:latin typeface="Times New Roman"/>
              <a:ea typeface="Times New Roman"/>
              <a:cs typeface="Times New Roman"/>
              <a:sym typeface="Times New Roman"/>
            </a:endParaRPr>
          </a:p>
          <a:p>
            <a:pPr indent="-355600">
              <a:lnSpc>
                <a:spcPct val="150000"/>
              </a:lnSpc>
              <a:spcBef>
                <a:spcPts val="0"/>
              </a:spcBef>
              <a:buClr>
                <a:srgbClr val="000000"/>
              </a:buClr>
              <a:buSzPts val="2000"/>
              <a:buFont typeface="Times New Roman"/>
              <a:buAutoNum type="arabicPeriod"/>
            </a:pPr>
            <a:endParaRPr lang="en-US" sz="2000" dirty="0" smtClean="0">
              <a:latin typeface="Times New Roman"/>
              <a:ea typeface="Times New Roman"/>
              <a:cs typeface="Times New Roman"/>
              <a:sym typeface="Times New Roman"/>
            </a:endParaRPr>
          </a:p>
          <a:p>
            <a:pPr marL="457200" marR="0" lvl="0" indent="-330200" algn="just" rtl="0">
              <a:lnSpc>
                <a:spcPct val="150000"/>
              </a:lnSpc>
              <a:spcBef>
                <a:spcPts val="10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graphicFrame>
        <p:nvGraphicFramePr>
          <p:cNvPr id="545" name="Google Shape;545;p58"/>
          <p:cNvGraphicFramePr/>
          <p:nvPr/>
        </p:nvGraphicFramePr>
        <p:xfrm>
          <a:off x="1108075" y="1919287"/>
          <a:ext cx="10137750" cy="2851185"/>
        </p:xfrm>
        <a:graphic>
          <a:graphicData uri="http://schemas.openxmlformats.org/drawingml/2006/table">
            <a:tbl>
              <a:tblPr>
                <a:noFill/>
                <a:tableStyleId>{CAE84864-6F94-417D-8EF0-1D0E790106A9}</a:tableStyleId>
              </a:tblPr>
              <a:tblGrid>
                <a:gridCol w="3100100"/>
                <a:gridCol w="3518825"/>
                <a:gridCol w="3518825"/>
              </a:tblGrid>
              <a:tr h="392100">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smtClean="0">
                          <a:solidFill>
                            <a:schemeClr val="dk1"/>
                          </a:solidFill>
                          <a:latin typeface="Calibri"/>
                          <a:ea typeface="Calibri"/>
                          <a:cs typeface="Calibri"/>
                          <a:sym typeface="Calibri"/>
                        </a:rPr>
                        <a:t>Topic</a:t>
                      </a:r>
                      <a:endParaRPr sz="1400" u="none" strike="noStrike" cap="none"/>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URL</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Calibri"/>
                          <a:ea typeface="Calibri"/>
                          <a:cs typeface="Calibri"/>
                          <a:sym typeface="Calibri"/>
                        </a:rPr>
                        <a:t>Notes</a:t>
                      </a:r>
                      <a:endParaRPr sz="1800" b="1" i="0" u="none" strike="noStrike" cap="none">
                        <a:solidFill>
                          <a:schemeClr val="dk1"/>
                        </a:solidFill>
                        <a:latin typeface="Calibri"/>
                        <a:ea typeface="Calibri"/>
                        <a:cs typeface="Calibri"/>
                        <a:sym typeface="Calibri"/>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r>
              <a:tr h="1087425">
                <a:tc>
                  <a:txBody>
                    <a:bodyPr/>
                    <a:lstStyle/>
                    <a:p>
                      <a:r>
                        <a:rPr lang="en-US" sz="1400" b="1" i="0" u="none" strike="noStrike" cap="none" dirty="0" smtClean="0">
                          <a:solidFill>
                            <a:srgbClr val="000000"/>
                          </a:solidFill>
                          <a:latin typeface="Arial"/>
                          <a:ea typeface="Arial"/>
                          <a:cs typeface="Arial"/>
                          <a:sym typeface="Arial"/>
                        </a:rPr>
                        <a:t> Complete Introduction to GPU Programming With Practical Examples in CUDA and Python</a:t>
                      </a:r>
                      <a:endParaRPr lang="en-US" sz="1400" b="1" i="0" u="none" strike="noStrike" cap="none" dirty="0">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u="none" strike="noStrike" cap="none" dirty="0" smtClean="0">
                          <a:hlinkClick r:id="rId3"/>
                        </a:rPr>
                        <a:t>https://www.cherryservers.com/blog/introduction-to-gpu-programming-with-cuda-and-python#:~:text=GPU%20Programming%20is%20a%20method,(GPGPU%20computing)%20as%20well</a:t>
                      </a:r>
                      <a:r>
                        <a:rPr lang="en-US" sz="1400" u="none" strike="noStrike" cap="none" dirty="0" smtClean="0"/>
                        <a:t>. </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r>
                        <a:rPr lang="en-US" sz="1400" b="1" i="0" u="none" strike="noStrike" cap="none" dirty="0" smtClean="0">
                          <a:solidFill>
                            <a:srgbClr val="000000"/>
                          </a:solidFill>
                          <a:latin typeface="Arial"/>
                          <a:ea typeface="Arial"/>
                          <a:cs typeface="Arial"/>
                          <a:sym typeface="Arial"/>
                        </a:rPr>
                        <a:t>this link  explain Complete Introduction to GPU Programming With Practical Examples in CUDA and Python</a:t>
                      </a:r>
                      <a:endParaRPr lang="en-US" sz="1400" b="1" i="0" u="none" strike="noStrike" cap="none" dirty="0">
                        <a:solidFill>
                          <a:srgbClr val="000000"/>
                        </a:solidFill>
                        <a:latin typeface="Arial"/>
                        <a:ea typeface="Arial"/>
                        <a:cs typeface="Arial"/>
                        <a:sym typeface="Arial"/>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r h="1087425">
                <a:tc>
                  <a:txBody>
                    <a:bodyPr/>
                    <a:lstStyle/>
                    <a:p>
                      <a:r>
                        <a:rPr lang="en-US" sz="1400" b="0" i="0" u="none" strike="noStrike" cap="none" dirty="0" smtClean="0">
                          <a:solidFill>
                            <a:srgbClr val="000000"/>
                          </a:solidFill>
                          <a:latin typeface="Arial"/>
                          <a:ea typeface="Arial"/>
                          <a:cs typeface="Arial"/>
                          <a:sym typeface="Arial"/>
                        </a:rPr>
                        <a:t>vector Add with CUDA</a:t>
                      </a:r>
                      <a:endParaRPr lang="en-US" sz="1400" b="0" i="0" u="none" strike="noStrike" cap="none" dirty="0">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u="none" strike="noStrike" cap="none" dirty="0" smtClean="0">
                          <a:hlinkClick r:id="rId4"/>
                        </a:rPr>
                        <a:t>http://selkie.macalester.edu/csinparallel/modules/ConceptDataDecomposition/build/html/Decomposition/CUDA_VecAdd.html</a:t>
                      </a:r>
                      <a:r>
                        <a:rPr lang="en-US" sz="1400" u="none" strike="noStrike" cap="none" dirty="0" smtClean="0"/>
                        <a:t> </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smtClean="0"/>
                        <a:t>This link explains about </a:t>
                      </a:r>
                      <a:r>
                        <a:rPr lang="en-US" sz="1800" b="0" i="0" u="none" strike="noStrike" cap="none" dirty="0" smtClean="0">
                          <a:solidFill>
                            <a:srgbClr val="000000"/>
                          </a:solidFill>
                          <a:latin typeface="Arial"/>
                          <a:ea typeface="Arial"/>
                          <a:cs typeface="Arial"/>
                          <a:sym typeface="Arial"/>
                        </a:rPr>
                        <a:t> </a:t>
                      </a:r>
                      <a:r>
                        <a:rPr lang="en-US" sz="1800" b="0" i="0" u="none" strike="noStrike" cap="none" dirty="0" err="1" smtClean="0">
                          <a:solidFill>
                            <a:srgbClr val="000000"/>
                          </a:solidFill>
                          <a:latin typeface="Arial"/>
                          <a:ea typeface="Arial"/>
                          <a:cs typeface="Arial"/>
                          <a:sym typeface="Arial"/>
                        </a:rPr>
                        <a:t>cuda</a:t>
                      </a:r>
                      <a:r>
                        <a:rPr lang="en-US" sz="1800" b="0" i="0" u="none" strike="noStrike" cap="none" dirty="0" smtClean="0">
                          <a:solidFill>
                            <a:srgbClr val="000000"/>
                          </a:solidFill>
                          <a:latin typeface="Arial"/>
                          <a:ea typeface="Arial"/>
                          <a:cs typeface="Arial"/>
                          <a:sym typeface="Arial"/>
                        </a:rPr>
                        <a:t> vector code</a:t>
                      </a:r>
                      <a:endParaRPr sz="1800" b="0" i="0" u="none" strike="noStrike" cap="none"/>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bl>
          </a:graphicData>
        </a:graphic>
      </p:graphicFrame>
      <p:sp>
        <p:nvSpPr>
          <p:cNvPr id="546" name="Google Shape;546;p58"/>
          <p:cNvSpPr txBox="1"/>
          <p:nvPr/>
        </p:nvSpPr>
        <p:spPr>
          <a:xfrm>
            <a:off x="430212" y="1123950"/>
            <a:ext cx="110394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Document Links</a:t>
            </a:r>
            <a:endParaRPr sz="1400" b="0" i="0" u="none" strike="noStrike" cap="none">
              <a:solidFill>
                <a:srgbClr val="000000"/>
              </a:solidFill>
              <a:latin typeface="Arial"/>
              <a:ea typeface="Arial"/>
              <a:cs typeface="Arial"/>
              <a:sym typeface="Arial"/>
            </a:endParaRPr>
          </a:p>
        </p:txBody>
      </p:sp>
      <p:sp>
        <p:nvSpPr>
          <p:cNvPr id="548" name="Google Shape;548;p58"/>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28</a:t>
            </a:fld>
            <a:endParaRPr sz="1400" b="0" i="0" u="none" strike="noStrike" cap="none">
              <a:solidFill>
                <a:srgbClr val="000000"/>
              </a:solidFill>
              <a:latin typeface="Arial"/>
              <a:ea typeface="Arial"/>
              <a:cs typeface="Arial"/>
              <a:sym typeface="Arial"/>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graphicFrame>
        <p:nvGraphicFramePr>
          <p:cNvPr id="553" name="Google Shape;553;p59"/>
          <p:cNvGraphicFramePr/>
          <p:nvPr/>
        </p:nvGraphicFramePr>
        <p:xfrm>
          <a:off x="1027112" y="1920875"/>
          <a:ext cx="10153625" cy="2031790"/>
        </p:xfrm>
        <a:graphic>
          <a:graphicData uri="http://schemas.openxmlformats.org/drawingml/2006/table">
            <a:tbl>
              <a:tblPr>
                <a:noFill/>
                <a:tableStyleId>{CAE84864-6F94-417D-8EF0-1D0E790106A9}</a:tableStyleId>
              </a:tblPr>
              <a:tblGrid>
                <a:gridCol w="2805075"/>
                <a:gridCol w="3674275"/>
                <a:gridCol w="3674275"/>
              </a:tblGrid>
              <a:tr h="385750">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Topic</a:t>
                      </a:r>
                      <a:endParaRPr sz="1400" u="none" strike="noStrike" cap="none"/>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URL</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Calibri"/>
                          <a:ea typeface="Calibri"/>
                          <a:cs typeface="Calibri"/>
                          <a:sym typeface="Calibri"/>
                        </a:rPr>
                        <a:t>Notes</a:t>
                      </a:r>
                      <a:endParaRPr sz="1800" b="1" i="0" u="none" strike="noStrike" cap="none">
                        <a:solidFill>
                          <a:schemeClr val="dk1"/>
                        </a:solidFill>
                        <a:latin typeface="Calibri"/>
                        <a:ea typeface="Calibri"/>
                        <a:cs typeface="Calibri"/>
                        <a:sym typeface="Calibri"/>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r>
              <a:tr h="392100">
                <a:tc>
                  <a:txBody>
                    <a:bodyPr/>
                    <a:lstStyle/>
                    <a:p>
                      <a:r>
                        <a:rPr lang="en-US" sz="1800" b="0" i="0" u="none" strike="noStrike" cap="none" dirty="0" smtClean="0">
                          <a:solidFill>
                            <a:srgbClr val="000000"/>
                          </a:solidFill>
                          <a:latin typeface="Times New Roman"/>
                          <a:ea typeface="Times New Roman"/>
                          <a:cs typeface="Times New Roman"/>
                          <a:sym typeface="Arial"/>
                        </a:rPr>
                        <a:t>Graphics Processing Units</a:t>
                      </a:r>
                      <a:r>
                        <a:rPr lang="en-US" sz="1800" b="0" i="0" u="none" strike="noStrike" cap="none" baseline="0" dirty="0" smtClean="0">
                          <a:solidFill>
                            <a:srgbClr val="000000"/>
                          </a:solidFill>
                          <a:latin typeface="Times New Roman"/>
                          <a:ea typeface="Times New Roman"/>
                          <a:cs typeface="Times New Roman"/>
                          <a:sym typeface="Arial"/>
                        </a:rPr>
                        <a:t> </a:t>
                      </a:r>
                      <a:endParaRPr lang="en-US" sz="1800" b="0" i="0" u="none" strike="noStrike" cap="none" dirty="0">
                        <a:solidFill>
                          <a:srgbClr val="000000"/>
                        </a:solidFill>
                        <a:latin typeface="Times New Roman"/>
                        <a:ea typeface="Times New Roman"/>
                        <a:cs typeface="Times New Roman"/>
                        <a:sym typeface="Arial"/>
                      </a:endParaRPr>
                    </a:p>
                  </a:txBody>
                  <a:tcPr marL="91425" marR="91425" marT="45725" marB="45725"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400" u="none" strike="noStrike" cap="none" dirty="0" smtClean="0">
                          <a:hlinkClick r:id="rId3"/>
                        </a:rPr>
                        <a:t>https://www.youtube.com/watch?v=wFlejBXX9Gk&amp;list=PL3xCBlatwrsXCGW4SfEoLzKiMSUCE7S_X</a:t>
                      </a:r>
                      <a:r>
                        <a:rPr lang="en-US" sz="1400" u="none" strike="noStrike" cap="none" dirty="0" smtClean="0"/>
                        <a:t> </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Explains about </a:t>
                      </a:r>
                      <a:r>
                        <a:rPr lang="en-US" sz="1800" u="none" strike="noStrike" cap="none" baseline="0" dirty="0" smtClean="0">
                          <a:latin typeface="Times New Roman"/>
                          <a:ea typeface="Times New Roman"/>
                          <a:cs typeface="Times New Roman"/>
                          <a:sym typeface="Times New Roman"/>
                        </a:rPr>
                        <a:t> GPU PROGRAMMING</a:t>
                      </a:r>
                      <a:endParaRPr sz="1800" b="0" i="0" u="none" strike="noStrike" cap="none">
                        <a:solidFill>
                          <a:srgbClr val="000000"/>
                        </a:solidFill>
                        <a:latin typeface="Times New Roman"/>
                        <a:ea typeface="Times New Roman"/>
                        <a:cs typeface="Times New Roman"/>
                        <a:sym typeface="Times New Roman"/>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r h="39052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i="0" u="none" strike="noStrike" cap="none" dirty="0" smtClean="0">
                          <a:solidFill>
                            <a:srgbClr val="000000"/>
                          </a:solidFill>
                          <a:latin typeface="Times New Roman"/>
                          <a:ea typeface="Times New Roman"/>
                          <a:cs typeface="Times New Roman"/>
                          <a:sym typeface="Times New Roman"/>
                        </a:rPr>
                        <a:t>CUDA</a:t>
                      </a:r>
                      <a:r>
                        <a:rPr lang="en-US" sz="1800" b="0" i="0" u="none" strike="noStrike" cap="none" baseline="0" dirty="0" smtClean="0">
                          <a:solidFill>
                            <a:srgbClr val="000000"/>
                          </a:solidFill>
                          <a:latin typeface="Times New Roman"/>
                          <a:ea typeface="Times New Roman"/>
                          <a:cs typeface="Times New Roman"/>
                          <a:sym typeface="Times New Roman"/>
                        </a:rPr>
                        <a:t> </a:t>
                      </a:r>
                      <a:endParaRPr lang="en-US" sz="1800" b="0" i="0" u="none" strike="noStrike" cap="none" dirty="0" smtClean="0">
                        <a:solidFill>
                          <a:srgbClr val="000000"/>
                        </a:solidFill>
                        <a:latin typeface="Times New Roman"/>
                        <a:ea typeface="Times New Roman"/>
                        <a:cs typeface="Times New Roman"/>
                        <a:sym typeface="Arial"/>
                      </a:endParaRPr>
                    </a:p>
                    <a:p>
                      <a:pPr marL="0" marR="0" lvl="0" indent="0" algn="l" rtl="0">
                        <a:lnSpc>
                          <a:spcPct val="100000"/>
                        </a:lnSpc>
                        <a:spcBef>
                          <a:spcPts val="0"/>
                        </a:spcBef>
                        <a:spcAft>
                          <a:spcPts val="0"/>
                        </a:spcAft>
                        <a:buClr>
                          <a:srgbClr val="000000"/>
                        </a:buClr>
                        <a:buSzPts val="1800"/>
                        <a:buFont typeface="Times New Roman"/>
                        <a:buNone/>
                      </a:pPr>
                      <a:endParaRPr sz="1400" u="none" strike="noStrike" cap="none"/>
                    </a:p>
                  </a:txBody>
                  <a:tcPr marL="91425" marR="91425" marT="45725" marB="45725"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dirty="0" smtClean="0">
                          <a:solidFill>
                            <a:srgbClr val="000000"/>
                          </a:solidFill>
                          <a:latin typeface="Times New Roman"/>
                          <a:ea typeface="Times New Roman"/>
                          <a:cs typeface="Times New Roman"/>
                          <a:sym typeface="Times New Roman"/>
                          <a:hlinkClick r:id="rId4"/>
                        </a:rPr>
                        <a:t>https://www.youtube.com/watch?v=2NgpYFdsduY&amp;list=PLxNPSjHT5qvtYRVdNN1yDcdSl39uHV_sU</a:t>
                      </a:r>
                      <a:r>
                        <a:rPr lang="en-US" sz="1800" b="0" i="0" u="none" strike="noStrike" cap="none" dirty="0" smtClean="0">
                          <a:solidFill>
                            <a:srgbClr val="000000"/>
                          </a:solidFill>
                          <a:latin typeface="Times New Roman"/>
                          <a:ea typeface="Times New Roman"/>
                          <a:cs typeface="Times New Roman"/>
                          <a:sym typeface="Times New Roman"/>
                        </a:rPr>
                        <a:t> </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latin typeface="Times New Roman"/>
                          <a:ea typeface="Times New Roman"/>
                          <a:cs typeface="Times New Roman"/>
                          <a:sym typeface="Times New Roman"/>
                        </a:rPr>
                        <a:t>This video talks about </a:t>
                      </a:r>
                      <a:r>
                        <a:rPr lang="en-US" sz="1800" b="0" i="0" u="none" strike="noStrike" cap="none" dirty="0" smtClean="0">
                          <a:solidFill>
                            <a:srgbClr val="000000"/>
                          </a:solidFill>
                          <a:latin typeface="Times New Roman"/>
                          <a:ea typeface="Times New Roman"/>
                          <a:cs typeface="Times New Roman"/>
                          <a:sym typeface="Arial"/>
                        </a:rPr>
                        <a:t>CUD</a:t>
                      </a:r>
                      <a:r>
                        <a:rPr lang="en-US" sz="1800" b="0" i="0" u="none" strike="noStrike" cap="none" baseline="0" dirty="0" smtClean="0">
                          <a:solidFill>
                            <a:srgbClr val="000000"/>
                          </a:solidFill>
                          <a:latin typeface="Times New Roman"/>
                          <a:ea typeface="Times New Roman"/>
                          <a:cs typeface="Times New Roman"/>
                          <a:sym typeface="Arial"/>
                        </a:rPr>
                        <a:t>A </a:t>
                      </a:r>
                      <a:r>
                        <a:rPr lang="en-US" sz="1800" b="0" i="0" u="none" strike="noStrike" cap="none" baseline="0" dirty="0" err="1" smtClean="0">
                          <a:solidFill>
                            <a:srgbClr val="000000"/>
                          </a:solidFill>
                          <a:latin typeface="Times New Roman"/>
                          <a:ea typeface="Times New Roman"/>
                          <a:cs typeface="Times New Roman"/>
                          <a:sym typeface="Arial"/>
                        </a:rPr>
                        <a:t>architure</a:t>
                      </a:r>
                      <a:endParaRPr lang="en-US" sz="1800" b="0" i="0" u="none" strike="noStrike" cap="none" dirty="0" smtClean="0">
                        <a:solidFill>
                          <a:srgbClr val="000000"/>
                        </a:solidFill>
                        <a:latin typeface="Times New Roman"/>
                        <a:ea typeface="Times New Roman"/>
                        <a:cs typeface="Times New Roman"/>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bl>
          </a:graphicData>
        </a:graphic>
      </p:graphicFrame>
      <p:sp>
        <p:nvSpPr>
          <p:cNvPr id="554" name="Google Shape;554;p59"/>
          <p:cNvSpPr txBox="1"/>
          <p:nvPr/>
        </p:nvSpPr>
        <p:spPr>
          <a:xfrm>
            <a:off x="430212" y="1123950"/>
            <a:ext cx="110394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Video Links</a:t>
            </a:r>
            <a:endParaRPr sz="1400" b="0" i="0" u="none" strike="noStrike" cap="none">
              <a:solidFill>
                <a:srgbClr val="000000"/>
              </a:solidFill>
              <a:latin typeface="Arial"/>
              <a:ea typeface="Arial"/>
              <a:cs typeface="Arial"/>
              <a:sym typeface="Arial"/>
            </a:endParaRPr>
          </a:p>
        </p:txBody>
      </p:sp>
      <p:sp>
        <p:nvSpPr>
          <p:cNvPr id="556" name="Google Shape;556;p59"/>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29</a:t>
            </a:fld>
            <a:endParaRPr sz="1400" b="0" i="0" u="none" strike="noStrike" cap="none">
              <a:solidFill>
                <a:srgbClr val="000000"/>
              </a:solidFill>
              <a:latin typeface="Arial"/>
              <a:ea typeface="Arial"/>
              <a:cs typeface="Arial"/>
              <a:sym typeface="Arial"/>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3</a:t>
            </a:fld>
            <a:endParaRPr sz="1400" b="0" i="0" u="none" strike="noStrike" cap="none">
              <a:solidFill>
                <a:srgbClr val="000000"/>
              </a:solidFill>
              <a:latin typeface="Arial"/>
              <a:ea typeface="Arial"/>
              <a:cs typeface="Arial"/>
              <a:sym typeface="Arial"/>
            </a:endParaRPr>
          </a:p>
        </p:txBody>
      </p:sp>
      <p:sp>
        <p:nvSpPr>
          <p:cNvPr id="54" name="Google Shape;54;p3"/>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Aim</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55" name="Google Shape;55;p3"/>
          <p:cNvSpPr txBox="1"/>
          <p:nvPr/>
        </p:nvSpPr>
        <p:spPr>
          <a:xfrm>
            <a:off x="206375" y="322262"/>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endParaRPr lang="en-US" sz="2400" b="1" dirty="0" smtClean="0">
              <a:solidFill>
                <a:schemeClr val="dk1"/>
              </a:solidFill>
              <a:latin typeface="Helvetica Neue"/>
              <a:ea typeface="Helvetica Neue"/>
              <a:cs typeface="Helvetica Neue"/>
              <a:sym typeface="Times New Roman"/>
            </a:endParaRPr>
          </a:p>
          <a:p>
            <a:pPr marL="12700" marR="0" lvl="0" indent="0" algn="l" rtl="0">
              <a:lnSpc>
                <a:spcPct val="100000"/>
              </a:lnSpc>
              <a:spcBef>
                <a:spcPts val="0"/>
              </a:spcBef>
              <a:spcAft>
                <a:spcPts val="0"/>
              </a:spcAft>
              <a:buClr>
                <a:schemeClr val="dk1"/>
              </a:buClr>
              <a:buSzPts val="2400"/>
              <a:buFont typeface="Helvetica Neue"/>
              <a:buNone/>
            </a:pPr>
            <a:endParaRPr sz="1400" b="0" i="0" u="none" strike="noStrike" cap="none">
              <a:solidFill>
                <a:srgbClr val="000000"/>
              </a:solidFill>
              <a:latin typeface="Arial"/>
              <a:ea typeface="Arial"/>
              <a:cs typeface="Arial"/>
              <a:sym typeface="Arial"/>
            </a:endParaRPr>
          </a:p>
        </p:txBody>
      </p:sp>
      <p:sp>
        <p:nvSpPr>
          <p:cNvPr id="56" name="Google Shape;56;p3"/>
          <p:cNvSpPr txBox="1"/>
          <p:nvPr/>
        </p:nvSpPr>
        <p:spPr>
          <a:xfrm>
            <a:off x="1069975" y="1912937"/>
            <a:ext cx="9729787" cy="1655762"/>
          </a:xfrm>
          <a:prstGeom prst="rect">
            <a:avLst/>
          </a:prstGeom>
          <a:noFill/>
          <a:ln>
            <a:noFill/>
          </a:ln>
        </p:spPr>
        <p:txBody>
          <a:bodyPr spcFirstLastPara="1" wrap="square" lIns="91425" tIns="45700" rIns="91425" bIns="45700" anchor="t" anchorCtr="0">
            <a:noAutofit/>
          </a:bodyPr>
          <a:lstStyle/>
          <a:p>
            <a:pPr lvl="4" algn="just">
              <a:lnSpc>
                <a:spcPct val="150000"/>
              </a:lnSpc>
              <a:buSzPts val="2000"/>
            </a:pPr>
            <a:r>
              <a:rPr lang="en-US" sz="2000" dirty="0" smtClean="0">
                <a:latin typeface="Times New Roman" pitchFamily="18" charset="0"/>
                <a:cs typeface="Times New Roman" pitchFamily="18" charset="0"/>
              </a:rPr>
              <a:t>Graphics processing unit, a specialized processor originally designed to accelerate graphics rendering. GPUs can process many pieces of data simultaneously, making them useful for machine learning, video editing, and gaming applications.</a:t>
            </a:r>
            <a:endParaRPr lang="en-US" sz="2000" dirty="0" smtClean="0">
              <a:solidFill>
                <a:schemeClr val="dk1"/>
              </a:solidFill>
              <a:latin typeface="Times New Roman" pitchFamily="18" charset="0"/>
              <a:ea typeface="Times New Roman"/>
              <a:cs typeface="Times New Roman" pitchFamily="18" charset="0"/>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graphicFrame>
        <p:nvGraphicFramePr>
          <p:cNvPr id="561" name="Google Shape;561;p60"/>
          <p:cNvGraphicFramePr/>
          <p:nvPr/>
        </p:nvGraphicFramePr>
        <p:xfrm>
          <a:off x="1042987" y="1909762"/>
          <a:ext cx="10106000" cy="1574775"/>
        </p:xfrm>
        <a:graphic>
          <a:graphicData uri="http://schemas.openxmlformats.org/drawingml/2006/table">
            <a:tbl>
              <a:tblPr>
                <a:noFill/>
                <a:tableStyleId>{CAE84864-6F94-417D-8EF0-1D0E790106A9}</a:tableStyleId>
              </a:tblPr>
              <a:tblGrid>
                <a:gridCol w="2172800"/>
                <a:gridCol w="3966600"/>
                <a:gridCol w="3966600"/>
              </a:tblGrid>
              <a:tr h="38575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Topic</a:t>
                      </a:r>
                      <a:endParaRPr sz="1400" u="none" strike="noStrike" cap="none"/>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URL</a:t>
                      </a:r>
                      <a:endParaRPr sz="1400" u="none" strike="noStrike" cap="none"/>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latin typeface="Times New Roman"/>
                          <a:ea typeface="Times New Roman"/>
                          <a:cs typeface="Times New Roman"/>
                          <a:sym typeface="Times New Roman"/>
                        </a:rPr>
                        <a:t>Notes</a:t>
                      </a:r>
                      <a:endParaRPr sz="1800" b="1" i="0" u="none" strike="noStrike" cap="none">
                        <a:solidFill>
                          <a:schemeClr val="dk1"/>
                        </a:solidFill>
                        <a:latin typeface="Times New Roman"/>
                        <a:ea typeface="Times New Roman"/>
                        <a:cs typeface="Times New Roman"/>
                        <a:sym typeface="Times New Roman"/>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solidFill>
                      <a:srgbClr val="FFC000"/>
                    </a:solidFill>
                  </a:tcPr>
                </a:tc>
              </a:tr>
              <a:tr h="1189025">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Times New Roman"/>
                        <a:buNone/>
                        <a:tabLst/>
                        <a:defRPr/>
                      </a:pPr>
                      <a:r>
                        <a:rPr lang="en-US" sz="1800" b="0" i="0" u="none" strike="noStrike" cap="none" dirty="0" smtClean="0">
                          <a:solidFill>
                            <a:srgbClr val="000000"/>
                          </a:solidFill>
                          <a:latin typeface="Arial"/>
                          <a:ea typeface="Arial"/>
                          <a:cs typeface="Arial"/>
                          <a:sym typeface="Arial"/>
                        </a:rPr>
                        <a:t>Handbook of High-Performance Computing</a:t>
                      </a:r>
                    </a:p>
                    <a:p>
                      <a:pPr marL="0" marR="0" lvl="0" indent="0" algn="l" rtl="0">
                        <a:lnSpc>
                          <a:spcPct val="100000"/>
                        </a:lnSpc>
                        <a:spcBef>
                          <a:spcPts val="0"/>
                        </a:spcBef>
                        <a:spcAft>
                          <a:spcPts val="0"/>
                        </a:spcAft>
                        <a:buClr>
                          <a:srgbClr val="000000"/>
                        </a:buClr>
                        <a:buSzPts val="1800"/>
                        <a:buFont typeface="Times New Roman"/>
                        <a:buNone/>
                      </a:pPr>
                      <a:endParaRPr lang="en-US" sz="1800" b="0" i="0" u="none" strike="noStrike" cap="none" dirty="0">
                        <a:solidFill>
                          <a:srgbClr val="000000"/>
                        </a:solidFill>
                        <a:latin typeface="Arial"/>
                        <a:ea typeface="Arial"/>
                        <a:cs typeface="Arial"/>
                        <a:sym typeface="Arial"/>
                      </a:endParaRPr>
                    </a:p>
                  </a:txBody>
                  <a:tcPr marL="91425" marR="91425" marT="45750" marB="45750" anchor="ctr">
                    <a:lnL w="9525" cap="flat" cmpd="sng">
                      <a:solidFill>
                        <a:srgbClr val="FFC000"/>
                      </a:solidFill>
                      <a:prstDash val="solid"/>
                      <a:round/>
                      <a:headEnd type="none" w="sm" len="sm"/>
                      <a:tailEnd type="none" w="sm" len="sm"/>
                    </a:lnL>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Calibri"/>
                        <a:buNone/>
                      </a:pPr>
                      <a:r>
                        <a:rPr lang="en-US" sz="1800" b="0" i="0" u="none" strike="noStrike" cap="none" dirty="0" smtClean="0">
                          <a:solidFill>
                            <a:srgbClr val="000000"/>
                          </a:solidFill>
                          <a:latin typeface="Arial"/>
                          <a:ea typeface="Arial"/>
                          <a:cs typeface="Arial"/>
                          <a:sym typeface="Arial"/>
                        </a:rPr>
                        <a:t>https://www.routledge.com/rsc/downloads/High_Performance_Computing_ChapterSampler.pdf</a:t>
                      </a:r>
                      <a:endParaRPr lang="en-US" sz="1800" b="0" i="0" u="none" strike="noStrike" cap="none" dirty="0">
                        <a:solidFill>
                          <a:srgbClr val="000000"/>
                        </a:solidFill>
                        <a:latin typeface="Arial"/>
                        <a:ea typeface="Arial"/>
                        <a:cs typeface="Arial"/>
                        <a:sym typeface="Arial"/>
                      </a:endParaRPr>
                    </a:p>
                  </a:txBody>
                  <a:tcPr marL="91425" marR="91425" marT="45750" marB="45750" anchor="ct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i="0" u="none" strike="noStrike" cap="none" dirty="0" err="1">
                          <a:solidFill>
                            <a:srgbClr val="000000"/>
                          </a:solidFill>
                          <a:latin typeface="Arial"/>
                          <a:ea typeface="Arial"/>
                          <a:cs typeface="Arial"/>
                          <a:sym typeface="Arial"/>
                        </a:rPr>
                        <a:t>Ebook</a:t>
                      </a:r>
                      <a:r>
                        <a:rPr lang="en-US" sz="1800" b="0" i="0" u="none" strike="noStrike" cap="none" dirty="0">
                          <a:solidFill>
                            <a:srgbClr val="000000"/>
                          </a:solidFill>
                          <a:latin typeface="Arial"/>
                          <a:ea typeface="Arial"/>
                          <a:cs typeface="Arial"/>
                          <a:sym typeface="Arial"/>
                        </a:rPr>
                        <a:t> gives an comprehensive knowledge </a:t>
                      </a:r>
                      <a:r>
                        <a:rPr lang="en-US" sz="1800" b="0" i="0" u="none" strike="noStrike" cap="none" dirty="0" smtClean="0">
                          <a:solidFill>
                            <a:srgbClr val="000000"/>
                          </a:solidFill>
                          <a:latin typeface="Arial"/>
                          <a:ea typeface="Arial"/>
                          <a:cs typeface="Arial"/>
                          <a:sym typeface="Arial"/>
                        </a:rPr>
                        <a:t>on High-Performance Computing</a:t>
                      </a:r>
                    </a:p>
                    <a:p>
                      <a:pPr marL="0" marR="0" lvl="0" indent="0" algn="just"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Arial"/>
                        <a:ea typeface="Arial"/>
                        <a:cs typeface="Arial"/>
                        <a:sym typeface="Arial"/>
                      </a:endParaRPr>
                    </a:p>
                  </a:txBody>
                  <a:tcPr marL="91425" marR="91425" marT="45750" marB="45750" anchor="ctr">
                    <a:lnR w="9525" cap="flat" cmpd="sng">
                      <a:solidFill>
                        <a:srgbClr val="FFC000"/>
                      </a:solidFill>
                      <a:prstDash val="solid"/>
                      <a:round/>
                      <a:headEnd type="none" w="sm" len="sm"/>
                      <a:tailEnd type="none" w="sm" len="sm"/>
                    </a:lnR>
                    <a:lnT w="9525" cap="flat" cmpd="sng">
                      <a:solidFill>
                        <a:srgbClr val="FFC000"/>
                      </a:solidFill>
                      <a:prstDash val="solid"/>
                      <a:round/>
                      <a:headEnd type="none" w="sm" len="sm"/>
                      <a:tailEnd type="none" w="sm" len="sm"/>
                    </a:lnT>
                    <a:lnB w="9525" cap="flat" cmpd="sng">
                      <a:solidFill>
                        <a:srgbClr val="FFC000"/>
                      </a:solidFill>
                      <a:prstDash val="solid"/>
                      <a:round/>
                      <a:headEnd type="none" w="sm" len="sm"/>
                      <a:tailEnd type="none" w="sm" len="sm"/>
                    </a:lnB>
                  </a:tcPr>
                </a:tc>
              </a:tr>
            </a:tbl>
          </a:graphicData>
        </a:graphic>
      </p:graphicFrame>
      <p:sp>
        <p:nvSpPr>
          <p:cNvPr id="562" name="Google Shape;562;p60"/>
          <p:cNvSpPr txBox="1"/>
          <p:nvPr/>
        </p:nvSpPr>
        <p:spPr>
          <a:xfrm>
            <a:off x="430212" y="1123950"/>
            <a:ext cx="110394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E-Book Links</a:t>
            </a:r>
            <a:endParaRPr sz="1400" b="0" i="0" u="none" strike="noStrike" cap="none">
              <a:solidFill>
                <a:srgbClr val="000000"/>
              </a:solidFill>
              <a:latin typeface="Arial"/>
              <a:ea typeface="Arial"/>
              <a:cs typeface="Arial"/>
              <a:sym typeface="Arial"/>
            </a:endParaRPr>
          </a:p>
        </p:txBody>
      </p:sp>
      <p:sp>
        <p:nvSpPr>
          <p:cNvPr id="564" name="Google Shape;564;p60"/>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30</a:t>
            </a:fld>
            <a:endParaRPr sz="1400" b="0" i="0" u="none" strike="noStrike" cap="none">
              <a:solidFill>
                <a:srgbClr val="000000"/>
              </a:solidFill>
              <a:latin typeface="Arial"/>
              <a:ea typeface="Arial"/>
              <a:cs typeface="Arial"/>
              <a:sym typeface="Arial"/>
            </a:endParaRPr>
          </a:p>
        </p:txBody>
      </p:sp>
      <p:sp>
        <p:nvSpPr>
          <p:cNvPr id="6"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4</a:t>
            </a:fld>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Objectives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63" name="Google Shape;63;p4"/>
          <p:cNvSpPr txBox="1"/>
          <p:nvPr/>
        </p:nvSpPr>
        <p:spPr>
          <a:xfrm>
            <a:off x="5138737" y="2074194"/>
            <a:ext cx="8253412" cy="1655762"/>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p:txBody>
      </p:sp>
      <p:sp>
        <p:nvSpPr>
          <p:cNvPr id="64" name="Google Shape;64;p4"/>
          <p:cNvSpPr txBox="1"/>
          <p:nvPr/>
        </p:nvSpPr>
        <p:spPr>
          <a:xfrm>
            <a:off x="1028700" y="1798637"/>
            <a:ext cx="10561500" cy="2708393"/>
          </a:xfrm>
          <a:prstGeom prst="rect">
            <a:avLst/>
          </a:prstGeom>
          <a:noFill/>
          <a:ln>
            <a:noFill/>
          </a:ln>
        </p:spPr>
        <p:txBody>
          <a:bodyPr spcFirstLastPara="1" wrap="square" lIns="91425" tIns="45700" rIns="91425" bIns="45700" anchor="t" anchorCtr="0">
            <a:spAutoFit/>
          </a:bodyPr>
          <a:lstStyle/>
          <a:p>
            <a:pPr lvl="0">
              <a:buSzPts val="2000"/>
            </a:pPr>
            <a:r>
              <a:rPr lang="en-US" sz="2000" b="1" i="0" u="none" strike="noStrike" cap="none" dirty="0">
                <a:solidFill>
                  <a:srgbClr val="000000"/>
                </a:solidFill>
                <a:latin typeface="Times New Roman" pitchFamily="18" charset="0"/>
                <a:ea typeface="Times New Roman"/>
                <a:cs typeface="Times New Roman" pitchFamily="18" charset="0"/>
                <a:sym typeface="Times New Roman"/>
              </a:rPr>
              <a:t>The Objectives of this module </a:t>
            </a:r>
            <a:r>
              <a:rPr lang="en-US" sz="2000" b="1" i="0" u="none" strike="noStrike" cap="none" dirty="0" smtClean="0">
                <a:solidFill>
                  <a:srgbClr val="000000"/>
                </a:solidFill>
                <a:latin typeface="Times New Roman" pitchFamily="18" charset="0"/>
                <a:ea typeface="Times New Roman"/>
                <a:cs typeface="Times New Roman" pitchFamily="18" charset="0"/>
                <a:sym typeface="Times New Roman"/>
              </a:rPr>
              <a:t>are</a:t>
            </a:r>
            <a:endParaRPr sz="2000" b="1" i="0" u="none" strike="noStrike" cap="none">
              <a:solidFill>
                <a:srgbClr val="000000"/>
              </a:solidFill>
              <a:latin typeface="Times New Roman" pitchFamily="18" charset="0"/>
              <a:ea typeface="Times New Roman"/>
              <a:cs typeface="Times New Roman" pitchFamily="18" charset="0"/>
              <a:sym typeface="Times New Roman"/>
            </a:endParaRPr>
          </a:p>
          <a:p>
            <a:pPr marL="457200" lvl="0" indent="-355600">
              <a:lnSpc>
                <a:spcPct val="150000"/>
              </a:lnSpc>
              <a:buClr>
                <a:schemeClr val="dk1"/>
              </a:buClr>
              <a:buSzPts val="2000"/>
              <a:buFont typeface="Arial" pitchFamily="34" charset="0"/>
              <a:buChar char="•"/>
            </a:pPr>
            <a:r>
              <a:rPr lang="en-US" sz="2000" dirty="0" smtClean="0">
                <a:latin typeface="Times New Roman"/>
                <a:ea typeface="Times New Roman"/>
                <a:cs typeface="Times New Roman"/>
                <a:sym typeface="Times New Roman"/>
              </a:rPr>
              <a:t>Identify different  GPU architecture.</a:t>
            </a:r>
          </a:p>
          <a:p>
            <a:pPr marL="457200" lvl="0" indent="-355600">
              <a:lnSpc>
                <a:spcPct val="150000"/>
              </a:lnSpc>
              <a:buClr>
                <a:schemeClr val="dk1"/>
              </a:buClr>
              <a:buSzPts val="2000"/>
              <a:buFont typeface="Arial" pitchFamily="34" charset="0"/>
              <a:buChar char="•"/>
            </a:pPr>
            <a:r>
              <a:rPr lang="en-US" sz="2000" dirty="0" smtClean="0">
                <a:latin typeface="Times New Roman"/>
                <a:ea typeface="Times New Roman"/>
                <a:cs typeface="Times New Roman"/>
                <a:sym typeface="Times New Roman"/>
              </a:rPr>
              <a:t>Learn about GPU programming.</a:t>
            </a:r>
          </a:p>
          <a:p>
            <a:pPr marL="457200" lvl="0" indent="-355600">
              <a:lnSpc>
                <a:spcPct val="150000"/>
              </a:lnSpc>
              <a:buClr>
                <a:schemeClr val="dk1"/>
              </a:buClr>
              <a:buSzPts val="2000"/>
              <a:buFont typeface="Arial" pitchFamily="34" charset="0"/>
              <a:buChar char="•"/>
            </a:pPr>
            <a:r>
              <a:rPr lang="en-US" sz="2000" dirty="0" smtClean="0">
                <a:latin typeface="Times New Roman"/>
                <a:ea typeface="Times New Roman"/>
                <a:cs typeface="Times New Roman"/>
                <a:sym typeface="Times New Roman"/>
              </a:rPr>
              <a:t>Learn about 2D and 3D image processing</a:t>
            </a:r>
          </a:p>
          <a:p>
            <a:pPr marL="457200" lvl="0" indent="-355600">
              <a:lnSpc>
                <a:spcPct val="150000"/>
              </a:lnSpc>
              <a:buClr>
                <a:schemeClr val="dk1"/>
              </a:buClr>
              <a:buSzPts val="2000"/>
              <a:buFont typeface="Arial" pitchFamily="34" charset="0"/>
              <a:buChar char="•"/>
            </a:pPr>
            <a:r>
              <a:rPr lang="en-US" sz="2000" dirty="0" smtClean="0">
                <a:latin typeface="Times New Roman"/>
                <a:ea typeface="Times New Roman"/>
                <a:cs typeface="Times New Roman"/>
                <a:sym typeface="Times New Roman"/>
              </a:rPr>
              <a:t>Identify Image Processing technique. </a:t>
            </a:r>
          </a:p>
          <a:p>
            <a:pPr marL="457200" lvl="0" indent="-355600">
              <a:lnSpc>
                <a:spcPct val="150000"/>
              </a:lnSpc>
              <a:buClr>
                <a:schemeClr val="dk1"/>
              </a:buClr>
              <a:buSzPts val="2000"/>
              <a:buFont typeface="Times New Roman"/>
              <a:buChar char="●"/>
            </a:pPr>
            <a:endParaRPr sz="2000" b="0" i="0" u="none" strike="noStrike" cap="none">
              <a:solidFill>
                <a:schemeClr val="dk1"/>
              </a:solidFill>
              <a:latin typeface="Times New Roman"/>
              <a:ea typeface="Times New Roman"/>
              <a:cs typeface="Times New Roman"/>
              <a:sym typeface="Times New Roman"/>
            </a:endParaRPr>
          </a:p>
        </p:txBody>
      </p:sp>
      <p:sp>
        <p:nvSpPr>
          <p:cNvPr id="65" name="Google Shape;65;p4"/>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a:p>
            <a:pPr marL="12700" lvl="0">
              <a:buClr>
                <a:schemeClr val="dk1"/>
              </a:buClr>
              <a:buSzPts val="2400"/>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5</a:t>
            </a:fld>
            <a:endParaRPr sz="1400" b="0" i="0" u="none" strike="noStrike" cap="none">
              <a:solidFill>
                <a:srgbClr val="000000"/>
              </a:solidFill>
              <a:latin typeface="Arial"/>
              <a:ea typeface="Arial"/>
              <a:cs typeface="Arial"/>
              <a:sym typeface="Arial"/>
            </a:endParaRPr>
          </a:p>
        </p:txBody>
      </p:sp>
      <p:sp>
        <p:nvSpPr>
          <p:cNvPr id="71" name="Google Shape;71;p5"/>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Outcome</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72" name="Google Shape;72;p5"/>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a:p>
            <a:pPr marL="12700" lvl="0">
              <a:buClr>
                <a:schemeClr val="dk1"/>
              </a:buClr>
              <a:buSzPts val="2400"/>
            </a:pPr>
            <a:endParaRPr lang="en-IN" dirty="0"/>
          </a:p>
        </p:txBody>
      </p:sp>
      <p:sp>
        <p:nvSpPr>
          <p:cNvPr id="73" name="Google Shape;73;p5"/>
          <p:cNvSpPr txBox="1"/>
          <p:nvPr/>
        </p:nvSpPr>
        <p:spPr>
          <a:xfrm>
            <a:off x="1058862" y="1819275"/>
            <a:ext cx="9996600" cy="28622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0" i="0" u="none" strike="noStrike" cap="none" dirty="0">
                <a:solidFill>
                  <a:srgbClr val="000000"/>
                </a:solidFill>
                <a:latin typeface="Times New Roman"/>
                <a:ea typeface="Times New Roman"/>
                <a:cs typeface="Times New Roman"/>
                <a:sym typeface="Times New Roman"/>
              </a:rPr>
              <a:t>At the end of this module, you are expected to: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57200" lvl="0" indent="-355600">
              <a:lnSpc>
                <a:spcPct val="150000"/>
              </a:lnSpc>
              <a:buSzPts val="2000"/>
              <a:buFont typeface="Times New Roman"/>
              <a:buChar char="●"/>
            </a:pPr>
            <a:r>
              <a:rPr lang="en-US" sz="2000" dirty="0" smtClean="0">
                <a:solidFill>
                  <a:schemeClr val="dk1"/>
                </a:solidFill>
                <a:latin typeface="Times New Roman"/>
                <a:ea typeface="Times New Roman"/>
                <a:cs typeface="Times New Roman"/>
                <a:sym typeface="Times New Roman"/>
              </a:rPr>
              <a:t>Recognize important GPU architecture and understand working of GPU .</a:t>
            </a:r>
          </a:p>
          <a:p>
            <a:pPr marL="457200" lvl="0" indent="-355600">
              <a:lnSpc>
                <a:spcPct val="150000"/>
              </a:lnSpc>
              <a:buSzPts val="2000"/>
              <a:buFont typeface="Times New Roman"/>
              <a:buChar char="●"/>
            </a:pPr>
            <a:r>
              <a:rPr lang="en-US" sz="2000" dirty="0" smtClean="0">
                <a:solidFill>
                  <a:schemeClr val="dk1"/>
                </a:solidFill>
                <a:latin typeface="Times New Roman"/>
                <a:ea typeface="Times New Roman"/>
                <a:cs typeface="Times New Roman"/>
                <a:sym typeface="Times New Roman"/>
              </a:rPr>
              <a:t>Understand 2D and 3D image Processing</a:t>
            </a:r>
          </a:p>
          <a:p>
            <a:pPr marL="457200" lvl="0" indent="-355600">
              <a:lnSpc>
                <a:spcPct val="150000"/>
              </a:lnSpc>
              <a:buSzPts val="2000"/>
              <a:buFont typeface="Times New Roman"/>
              <a:buChar char="●"/>
            </a:pPr>
            <a:r>
              <a:rPr lang="en-US" sz="2000" dirty="0" smtClean="0">
                <a:solidFill>
                  <a:schemeClr val="dk1"/>
                </a:solidFill>
                <a:latin typeface="Times New Roman"/>
                <a:ea typeface="Times New Roman"/>
                <a:cs typeface="Times New Roman"/>
                <a:sym typeface="Times New Roman"/>
              </a:rPr>
              <a:t> Understand GPU memory  </a:t>
            </a:r>
            <a:r>
              <a:rPr lang="en-US" sz="2000" dirty="0" err="1" smtClean="0">
                <a:solidFill>
                  <a:schemeClr val="dk1"/>
                </a:solidFill>
                <a:latin typeface="Times New Roman"/>
                <a:ea typeface="Times New Roman"/>
                <a:cs typeface="Times New Roman"/>
                <a:sym typeface="Times New Roman"/>
              </a:rPr>
              <a:t>hierachy</a:t>
            </a:r>
            <a:r>
              <a:rPr lang="en-US" sz="2000" dirty="0" smtClean="0">
                <a:solidFill>
                  <a:schemeClr val="dk1"/>
                </a:solidFill>
                <a:latin typeface="Times New Roman"/>
                <a:ea typeface="Times New Roman"/>
                <a:cs typeface="Times New Roman"/>
                <a:sym typeface="Times New Roman"/>
              </a:rPr>
              <a:t>.</a:t>
            </a:r>
          </a:p>
          <a:p>
            <a:pPr marL="457200" lvl="0" indent="-355600">
              <a:lnSpc>
                <a:spcPct val="150000"/>
              </a:lnSpc>
              <a:buSzPts val="2000"/>
              <a:buFont typeface="Times New Roman"/>
              <a:buChar char="●"/>
            </a:pPr>
            <a:r>
              <a:rPr lang="en-US" sz="2000" b="0" i="0" u="none" strike="noStrike" cap="none" dirty="0" smtClean="0">
                <a:solidFill>
                  <a:schemeClr val="dk1"/>
                </a:solidFill>
                <a:latin typeface="Times New Roman"/>
                <a:ea typeface="Times New Roman"/>
                <a:cs typeface="Times New Roman"/>
                <a:sym typeface="Times New Roman"/>
              </a:rPr>
              <a:t>Recognize various image processing  method</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pPr marL="0" marR="0" lvl="0" indent="0" algn="r" rtl="0">
                <a:lnSpc>
                  <a:spcPct val="100000"/>
                </a:lnSpc>
                <a:spcBef>
                  <a:spcPts val="0"/>
                </a:spcBef>
                <a:spcAft>
                  <a:spcPts val="0"/>
                </a:spcAft>
                <a:buClr>
                  <a:srgbClr val="C00000"/>
                </a:buClr>
                <a:buSzPts val="1200"/>
                <a:buFont typeface="Calibri"/>
                <a:buNone/>
              </a:pPr>
              <a:t>6</a:t>
            </a:fld>
            <a:endParaRPr sz="1400" b="0" i="0" u="none" strike="noStrike" cap="none">
              <a:solidFill>
                <a:srgbClr val="000000"/>
              </a:solidFill>
              <a:latin typeface="Arial"/>
              <a:ea typeface="Arial"/>
              <a:cs typeface="Arial"/>
              <a:sym typeface="Arial"/>
            </a:endParaRPr>
          </a:p>
        </p:txBody>
      </p:sp>
      <p:sp>
        <p:nvSpPr>
          <p:cNvPr id="79" name="Google Shape;79;p6"/>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Contents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80" name="Google Shape;80;p6"/>
          <p:cNvSpPr txBox="1"/>
          <p:nvPr/>
        </p:nvSpPr>
        <p:spPr>
          <a:xfrm>
            <a:off x="206375" y="361950"/>
            <a:ext cx="10248900" cy="677068"/>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a:p>
            <a:pPr marL="12700" lvl="0">
              <a:buClr>
                <a:schemeClr val="dk1"/>
              </a:buClr>
              <a:buSzPts val="2400"/>
            </a:pPr>
            <a:endParaRPr lang="en-IN" dirty="0"/>
          </a:p>
        </p:txBody>
      </p:sp>
      <p:sp>
        <p:nvSpPr>
          <p:cNvPr id="81" name="Google Shape;81;p6"/>
          <p:cNvSpPr txBox="1"/>
          <p:nvPr/>
        </p:nvSpPr>
        <p:spPr>
          <a:xfrm>
            <a:off x="561557" y="1661026"/>
            <a:ext cx="9331325" cy="424727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smtClean="0">
                <a:latin typeface="Times New Roman" pitchFamily="18" charset="0"/>
                <a:cs typeface="Times New Roman" pitchFamily="18" charset="0"/>
              </a:rPr>
              <a:t>Introduction to Heterogeneous Parallel Computing. </a:t>
            </a:r>
          </a:p>
          <a:p>
            <a:pPr>
              <a:lnSpc>
                <a:spcPct val="150000"/>
              </a:lnSpc>
            </a:pPr>
            <a:r>
              <a:rPr lang="en-US" sz="2000" dirty="0" smtClean="0">
                <a:latin typeface="Times New Roman" pitchFamily="18" charset="0"/>
                <a:cs typeface="Times New Roman" pitchFamily="18" charset="0"/>
              </a:rPr>
              <a:t>GPU architecture. Thread hierarchy</a:t>
            </a:r>
          </a:p>
          <a:p>
            <a:pPr>
              <a:lnSpc>
                <a:spcPct val="150000"/>
              </a:lnSpc>
            </a:pPr>
            <a:r>
              <a:rPr lang="en-US" sz="2000" dirty="0" smtClean="0">
                <a:latin typeface="Times New Roman" pitchFamily="18" charset="0"/>
                <a:cs typeface="Times New Roman" pitchFamily="18" charset="0"/>
              </a:rPr>
              <a:t>GPU Memory Hierarchy.</a:t>
            </a:r>
          </a:p>
          <a:p>
            <a:pPr>
              <a:lnSpc>
                <a:spcPct val="150000"/>
              </a:lnSpc>
            </a:pPr>
            <a:r>
              <a:rPr lang="en-US" sz="2000" dirty="0" smtClean="0">
                <a:latin typeface="Times New Roman" pitchFamily="18" charset="0"/>
                <a:cs typeface="Times New Roman" pitchFamily="18" charset="0"/>
              </a:rPr>
              <a:t>GPU Programming: Vector Addition, Matrix Multiplication algorithms. </a:t>
            </a:r>
          </a:p>
          <a:p>
            <a:pPr>
              <a:lnSpc>
                <a:spcPct val="150000"/>
              </a:lnSpc>
            </a:pPr>
            <a:r>
              <a:rPr lang="en-US" sz="2000" dirty="0" smtClean="0">
                <a:latin typeface="Times New Roman" pitchFamily="18" charset="0"/>
                <a:cs typeface="Times New Roman" pitchFamily="18" charset="0"/>
              </a:rPr>
              <a:t>1D, 2D, and 3D Stencil Operations. </a:t>
            </a:r>
          </a:p>
          <a:p>
            <a:pPr>
              <a:lnSpc>
                <a:spcPct val="150000"/>
              </a:lnSpc>
            </a:pPr>
            <a:r>
              <a:rPr lang="en-US" sz="2000" dirty="0" smtClean="0">
                <a:latin typeface="Times New Roman" pitchFamily="18" charset="0"/>
                <a:cs typeface="Times New Roman" pitchFamily="18" charset="0"/>
              </a:rPr>
              <a:t>Image Processing algorithms – Image Blur, Gray scaling. </a:t>
            </a:r>
          </a:p>
          <a:p>
            <a:pPr>
              <a:lnSpc>
                <a:spcPct val="150000"/>
              </a:lnSpc>
            </a:pPr>
            <a:r>
              <a:rPr lang="en-US" sz="2000" dirty="0" smtClean="0">
                <a:latin typeface="Times New Roman" pitchFamily="18" charset="0"/>
                <a:cs typeface="Times New Roman" pitchFamily="18" charset="0"/>
              </a:rPr>
              <a:t>Histogram Ming, </a:t>
            </a:r>
          </a:p>
          <a:p>
            <a:pPr>
              <a:lnSpc>
                <a:spcPct val="150000"/>
              </a:lnSpc>
            </a:pPr>
            <a:r>
              <a:rPr lang="en-US" sz="2000" dirty="0" smtClean="0">
                <a:latin typeface="Times New Roman" pitchFamily="18" charset="0"/>
                <a:cs typeface="Times New Roman" pitchFamily="18" charset="0"/>
              </a:rPr>
              <a:t>Convolution, Scan, </a:t>
            </a:r>
          </a:p>
          <a:p>
            <a:pPr>
              <a:lnSpc>
                <a:spcPct val="150000"/>
              </a:lnSpc>
            </a:pPr>
            <a:r>
              <a:rPr lang="en-US" sz="2000" dirty="0" smtClean="0">
                <a:latin typeface="Times New Roman" pitchFamily="18" charset="0"/>
                <a:cs typeface="Times New Roman" pitchFamily="18" charset="0"/>
              </a:rPr>
              <a:t>Reduction techniques.</a:t>
            </a:r>
            <a:endParaRPr lang="en-US" sz="2000" dirty="0">
              <a:latin typeface="Times New Roman" pitchFamily="18" charset="0"/>
              <a:ea typeface="Times New Roman"/>
              <a:cs typeface="Times New Roman"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a:solidFill>
                  <a:srgbClr val="0D0D0D"/>
                </a:solidFill>
                <a:latin typeface="Söhne"/>
              </a:rPr>
              <a:t>Introduction to Heterogeneous Parallel Computing:</a:t>
            </a: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355600" y="1419452"/>
            <a:ext cx="11836399" cy="4314373"/>
          </a:xfrm>
          <a:prstGeom prst="rect">
            <a:avLst/>
          </a:prstGeom>
          <a:noFill/>
          <a:ln>
            <a:noFill/>
          </a:ln>
        </p:spPr>
        <p:txBody>
          <a:bodyPr spcFirstLastPara="1" wrap="square" lIns="91425" tIns="45700" rIns="91425" bIns="45700" anchor="t" anchorCtr="0">
            <a:noAutofit/>
          </a:bodyPr>
          <a:lstStyle/>
          <a:p>
            <a:endParaRPr lang="en-US" sz="2000" b="1" dirty="0" smtClean="0">
              <a:solidFill>
                <a:srgbClr val="0D0D0D"/>
              </a:solidFill>
              <a:latin typeface="Times New Roman" panose="02020603050405020304" pitchFamily="18" charset="0"/>
              <a:cs typeface="Times New Roman" panose="02020603050405020304" pitchFamily="18" charset="0"/>
            </a:endParaRPr>
          </a:p>
          <a:p>
            <a:r>
              <a:rPr lang="en-US" sz="2000" b="1" dirty="0" smtClean="0">
                <a:solidFill>
                  <a:srgbClr val="0D0D0D"/>
                </a:solidFill>
                <a:latin typeface="Times New Roman" panose="02020603050405020304" pitchFamily="18" charset="0"/>
                <a:cs typeface="Times New Roman" panose="02020603050405020304" pitchFamily="18" charset="0"/>
              </a:rPr>
              <a:t>Concept</a:t>
            </a:r>
            <a:r>
              <a:rPr lang="en-US" sz="2000" b="1" dirty="0">
                <a:solidFill>
                  <a:srgbClr val="0D0D0D"/>
                </a:solidFill>
                <a:latin typeface="Times New Roman" panose="02020603050405020304" pitchFamily="18" charset="0"/>
                <a:cs typeface="Times New Roman" panose="02020603050405020304" pitchFamily="18" charset="0"/>
              </a:rPr>
              <a:t>:</a:t>
            </a:r>
            <a:r>
              <a:rPr lang="en-US" sz="2000" dirty="0">
                <a:solidFill>
                  <a:srgbClr val="0D0D0D"/>
                </a:solidFill>
                <a:latin typeface="Times New Roman" panose="02020603050405020304" pitchFamily="18" charset="0"/>
                <a:cs typeface="Times New Roman" panose="02020603050405020304" pitchFamily="18" charset="0"/>
              </a:rPr>
              <a:t> Heterogeneous parallel computing involves utilizing different types of processors or computing units to handle various tasks simultaneously. It aims to improve overall computational efficiency by assigning specific tasks to the most suitable processing units</a:t>
            </a:r>
            <a:r>
              <a:rPr lang="en-US" sz="2000" dirty="0" smtClean="0">
                <a:solidFill>
                  <a:srgbClr val="0D0D0D"/>
                </a:solidFill>
                <a:latin typeface="Times New Roman" panose="02020603050405020304" pitchFamily="18" charset="0"/>
                <a:cs typeface="Times New Roman" panose="02020603050405020304" pitchFamily="18" charset="0"/>
              </a:rPr>
              <a:t>.</a:t>
            </a:r>
          </a:p>
          <a:p>
            <a:endParaRPr lang="en-US" sz="2000" dirty="0">
              <a:solidFill>
                <a:srgbClr val="0D0D0D"/>
              </a:solidFill>
              <a:latin typeface="Times New Roman" panose="02020603050405020304" pitchFamily="18" charset="0"/>
              <a:cs typeface="Times New Roman" panose="02020603050405020304" pitchFamily="18" charset="0"/>
            </a:endParaRPr>
          </a:p>
          <a:p>
            <a:endParaRPr lang="en-US" sz="2000" dirty="0">
              <a:solidFill>
                <a:srgbClr val="0D0D0D"/>
              </a:solidFill>
              <a:latin typeface="Times New Roman" panose="02020603050405020304" pitchFamily="18" charset="0"/>
              <a:cs typeface="Times New Roman" panose="02020603050405020304" pitchFamily="18" charset="0"/>
            </a:endParaRPr>
          </a:p>
          <a:p>
            <a:r>
              <a:rPr lang="en-US" sz="2000" b="1" dirty="0">
                <a:solidFill>
                  <a:srgbClr val="0D0D0D"/>
                </a:solidFill>
                <a:latin typeface="Times New Roman" panose="02020603050405020304" pitchFamily="18" charset="0"/>
                <a:cs typeface="Times New Roman" panose="02020603050405020304" pitchFamily="18" charset="0"/>
              </a:rPr>
              <a:t>Types:</a:t>
            </a:r>
            <a:endParaRPr lang="en-US" sz="20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CPUs (Central Processing Units)</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GPUs (Graphics Processing Units)</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TPUs (Tensor Processing Units)</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FPGAs (Field-Programmable Gate Arrays)</a:t>
            </a:r>
          </a:p>
        </p:txBody>
      </p:sp>
      <p:pic>
        <p:nvPicPr>
          <p:cNvPr id="5" name="Picture 3"/>
          <p:cNvPicPr>
            <a:picLocks noChangeAspect="1" noChangeArrowheads="1"/>
          </p:cNvPicPr>
          <p:nvPr/>
        </p:nvPicPr>
        <p:blipFill>
          <a:blip r:embed="rId3"/>
          <a:srcRect l="12299" t="34821" r="60970" b="33929"/>
          <a:stretch>
            <a:fillRect/>
          </a:stretch>
        </p:blipFill>
        <p:spPr bwMode="auto">
          <a:xfrm>
            <a:off x="6273799" y="2621509"/>
            <a:ext cx="5880857" cy="38653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latin typeface="Times New Roman" pitchFamily="18" charset="0"/>
                <a:cs typeface="Times New Roman" pitchFamily="18" charset="0"/>
              </a:rPr>
              <a:t>Graphics Processing Units</a:t>
            </a:r>
            <a:r>
              <a:rPr lang="en-US" sz="2400" dirty="0" smtClean="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pic>
        <p:nvPicPr>
          <p:cNvPr id="2052" name="Picture 4" descr="Introduction to Heterogeneous Computing — Heterogeneous Computing  Fundament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126" y="1656442"/>
            <a:ext cx="10598767" cy="4671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21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9;p8"/>
          <p:cNvSpPr txBox="1"/>
          <p:nvPr/>
        </p:nvSpPr>
        <p:spPr>
          <a:xfrm>
            <a:off x="355600" y="1009196"/>
            <a:ext cx="11836400" cy="461624"/>
          </a:xfrm>
          <a:prstGeom prst="rect">
            <a:avLst/>
          </a:prstGeom>
          <a:noFill/>
          <a:ln>
            <a:noFill/>
          </a:ln>
        </p:spPr>
        <p:txBody>
          <a:bodyPr spcFirstLastPara="1" wrap="square" lIns="91425" tIns="45700" rIns="91425" bIns="45700" anchor="t" anchorCtr="0">
            <a:spAutoFit/>
          </a:bodyPr>
          <a:lstStyle/>
          <a:p>
            <a:r>
              <a:rPr lang="en-US" sz="2400" b="1" dirty="0" smtClean="0"/>
              <a:t>Components Heterogeneous Parallel computing</a:t>
            </a:r>
            <a:endParaRPr lang="en-US" sz="2400" dirty="0"/>
          </a:p>
        </p:txBody>
      </p:sp>
      <p:sp>
        <p:nvSpPr>
          <p:cNvPr id="12" name="Google Shape;100;p8"/>
          <p:cNvSpPr txBox="1"/>
          <p:nvPr/>
        </p:nvSpPr>
        <p:spPr>
          <a:xfrm>
            <a:off x="206375" y="361950"/>
            <a:ext cx="10248900" cy="461624"/>
          </a:xfrm>
          <a:prstGeom prst="rect">
            <a:avLst/>
          </a:prstGeom>
          <a:noFill/>
          <a:ln>
            <a:noFill/>
          </a:ln>
        </p:spPr>
        <p:txBody>
          <a:bodyPr spcFirstLastPara="1" wrap="square" lIns="91425" tIns="45700" rIns="91425" bIns="45700" anchor="t" anchorCtr="0">
            <a:spAutoFit/>
          </a:bodyPr>
          <a:lstStyle/>
          <a:p>
            <a:pPr marL="12700">
              <a:buClr>
                <a:schemeClr val="dk1"/>
              </a:buClr>
              <a:buSzPts val="2400"/>
            </a:pPr>
            <a:r>
              <a:rPr lang="en-IN" sz="2400" b="1" dirty="0" smtClean="0">
                <a:solidFill>
                  <a:schemeClr val="dk1"/>
                </a:solidFill>
                <a:latin typeface="Helvetica Neue"/>
                <a:ea typeface="Helvetica Neue"/>
                <a:cs typeface="Helvetica Neue"/>
                <a:sym typeface="Times New Roman"/>
              </a:rPr>
              <a:t>Graphics Processing Units</a:t>
            </a:r>
          </a:p>
        </p:txBody>
      </p:sp>
      <p:sp>
        <p:nvSpPr>
          <p:cNvPr id="13" name="Google Shape;48;p2"/>
          <p:cNvSpPr txBox="1"/>
          <p:nvPr/>
        </p:nvSpPr>
        <p:spPr>
          <a:xfrm>
            <a:off x="206376" y="1419452"/>
            <a:ext cx="11985624" cy="5293319"/>
          </a:xfrm>
          <a:prstGeom prst="rect">
            <a:avLst/>
          </a:prstGeom>
          <a:noFill/>
          <a:ln>
            <a:noFill/>
          </a:ln>
        </p:spPr>
        <p:txBody>
          <a:bodyPr spcFirstLastPara="1" wrap="square" lIns="91425" tIns="45700" rIns="91425" bIns="45700" anchor="t" anchorCtr="0">
            <a:noAutofit/>
          </a:bodyPr>
          <a:lstStyle/>
          <a:p>
            <a:pPr marL="457200" indent="-457200">
              <a:buFont typeface="+mj-lt"/>
              <a:buAutoNum type="arabicPeriod"/>
            </a:pPr>
            <a:endParaRPr lang="en-US" sz="16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b="1" dirty="0" smtClean="0">
                <a:latin typeface="Times New Roman" panose="02020603050405020304" pitchFamily="18" charset="0"/>
                <a:cs typeface="Times New Roman" panose="02020603050405020304" pitchFamily="18" charset="0"/>
              </a:rPr>
              <a:t>Processors </a:t>
            </a:r>
            <a:r>
              <a:rPr lang="en-US" sz="1600" b="1" dirty="0">
                <a:latin typeface="Times New Roman" panose="02020603050405020304" pitchFamily="18" charset="0"/>
                <a:cs typeface="Times New Roman" panose="02020603050405020304" pitchFamily="18" charset="0"/>
              </a:rPr>
              <a:t>(CPUs, GPUs, etc</a:t>
            </a:r>
            <a:r>
              <a:rPr lang="en-US" sz="1600" b="1"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CPUs (Central Processing Units) are general-purpose processors handling a wide range of tasks in a computer system</a:t>
            </a:r>
            <a:r>
              <a:rPr lang="en-US" sz="1600" dirty="0" smtClean="0">
                <a:latin typeface="Times New Roman" panose="02020603050405020304" pitchFamily="18" charset="0"/>
                <a:cs typeface="Times New Roman" panose="02020603050405020304" pitchFamily="18" charset="0"/>
              </a:rPr>
              <a:t>.</a:t>
            </a:r>
          </a:p>
          <a:p>
            <a:pPr marL="285750" lvl="2"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GPUs (Graphics Processing Units) are specialized processors designed for parallel processing, primarily used in graphics rendering and parallelizable computing tasks</a:t>
            </a:r>
            <a:r>
              <a:rPr lang="en-US" sz="1600" dirty="0" smtClean="0">
                <a:latin typeface="Times New Roman" panose="02020603050405020304" pitchFamily="18" charset="0"/>
                <a:cs typeface="Times New Roman" panose="02020603050405020304" pitchFamily="18" charset="0"/>
              </a:rPr>
              <a:t>.</a:t>
            </a:r>
          </a:p>
          <a:p>
            <a:pPr marL="285750" lvl="2"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TPUs (Tensor Processing Units) are specialized accelerators optimized for machine learning tasks, particularly neural networks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en-IN" dirty="0"/>
              <a:t>Multi-Layer </a:t>
            </a:r>
            <a:r>
              <a:rPr lang="en-IN" dirty="0" err="1"/>
              <a:t>Perceptrons</a:t>
            </a:r>
            <a:r>
              <a:rPr lang="en-IN" dirty="0"/>
              <a:t> (MLP)</a:t>
            </a:r>
          </a:p>
          <a:p>
            <a:r>
              <a:rPr lang="en-IN" dirty="0" smtClean="0"/>
              <a:t>		Convolutional </a:t>
            </a:r>
            <a:r>
              <a:rPr lang="en-IN" dirty="0"/>
              <a:t>Neural Networks (CNN)</a:t>
            </a:r>
          </a:p>
          <a:p>
            <a:r>
              <a:rPr lang="en-IN" dirty="0" smtClean="0"/>
              <a:t>		Recurrent </a:t>
            </a:r>
            <a:r>
              <a:rPr lang="en-IN" dirty="0"/>
              <a:t>Neural Networks (RNN</a:t>
            </a:r>
            <a:r>
              <a:rPr lang="en-IN" dirty="0" smtClean="0"/>
              <a:t>)</a:t>
            </a:r>
            <a:endParaRPr lang="en-US" sz="1600" b="1"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2. Memory</a:t>
            </a: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Memory </a:t>
            </a:r>
            <a:r>
              <a:rPr lang="en-US" sz="1600" dirty="0">
                <a:latin typeface="Times New Roman" panose="02020603050405020304" pitchFamily="18" charset="0"/>
                <a:cs typeface="Times New Roman" panose="02020603050405020304" pitchFamily="18" charset="0"/>
              </a:rPr>
              <a:t>refers to the storage space used by a computer to store data temporarily for processing</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Working Concept:</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RAM (Random Access Memory) provides fast, volatile storage for actively used data and programs.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Cache memory is a smaller, faster type of memory used to store frequently accessed data for quicker retrieval by the processor.</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Storage devices like hard drives and SSDs offer non-volatile, long-term storage for data and programs.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14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28537</TotalTime>
  <Words>1566</Words>
  <Application>Microsoft Office PowerPoint</Application>
  <PresentationFormat>Widescreen</PresentationFormat>
  <Paragraphs>313</Paragraphs>
  <Slides>30</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Calibri</vt:lpstr>
      <vt:lpstr>Times New Roman</vt:lpstr>
      <vt:lpstr>arial</vt:lpstr>
      <vt:lpstr>Söhne</vt:lpstr>
      <vt:lpstr>arial</vt:lpstr>
      <vt:lpstr>Wingdings</vt:lpstr>
      <vt:lpstr>Cambria</vt:lpstr>
      <vt:lpstr>Helvetica Neue</vt:lpstr>
      <vt:lpstr>Google Sans</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 Anand</dc:creator>
  <cp:lastModifiedBy>Microsoft account</cp:lastModifiedBy>
  <cp:revision>169</cp:revision>
  <dcterms:created xsi:type="dcterms:W3CDTF">2018-01-29T06:10:27Z</dcterms:created>
  <dcterms:modified xsi:type="dcterms:W3CDTF">2024-03-13T05:02:09Z</dcterms:modified>
</cp:coreProperties>
</file>