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metadata" ContentType="application/binary"/>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58"/>
  </p:notesMasterIdLst>
  <p:sldIdLst>
    <p:sldId id="256" r:id="rId3"/>
    <p:sldId id="336" r:id="rId4"/>
    <p:sldId id="337" r:id="rId5"/>
    <p:sldId id="338" r:id="rId6"/>
    <p:sldId id="339" r:id="rId7"/>
    <p:sldId id="340" r:id="rId8"/>
    <p:sldId id="263" r:id="rId9"/>
    <p:sldId id="341" r:id="rId10"/>
    <p:sldId id="343" r:id="rId11"/>
    <p:sldId id="342" r:id="rId12"/>
    <p:sldId id="344" r:id="rId13"/>
    <p:sldId id="345" r:id="rId14"/>
    <p:sldId id="346" r:id="rId15"/>
    <p:sldId id="347" r:id="rId16"/>
    <p:sldId id="348"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3" r:id="rId30"/>
    <p:sldId id="364" r:id="rId31"/>
    <p:sldId id="365" r:id="rId32"/>
    <p:sldId id="376" r:id="rId33"/>
    <p:sldId id="366" r:id="rId34"/>
    <p:sldId id="367" r:id="rId35"/>
    <p:sldId id="368" r:id="rId36"/>
    <p:sldId id="369" r:id="rId37"/>
    <p:sldId id="373" r:id="rId38"/>
    <p:sldId id="372" r:id="rId39"/>
    <p:sldId id="374" r:id="rId40"/>
    <p:sldId id="375" r:id="rId41"/>
    <p:sldId id="377" r:id="rId42"/>
    <p:sldId id="378" r:id="rId43"/>
    <p:sldId id="379" r:id="rId44"/>
    <p:sldId id="380" r:id="rId45"/>
    <p:sldId id="381" r:id="rId46"/>
    <p:sldId id="322" r:id="rId47"/>
    <p:sldId id="323" r:id="rId48"/>
    <p:sldId id="382" r:id="rId49"/>
    <p:sldId id="383" r:id="rId50"/>
    <p:sldId id="384" r:id="rId51"/>
    <p:sldId id="385" r:id="rId52"/>
    <p:sldId id="386" r:id="rId53"/>
    <p:sldId id="325" r:id="rId54"/>
    <p:sldId id="326" r:id="rId55"/>
    <p:sldId id="327" r:id="rId56"/>
    <p:sldId id="328" r:id="rId57"/>
  </p:sldIdLst>
  <p:sldSz cx="12192000" cy="6858000"/>
  <p:notesSz cx="7104063" cy="10234613"/>
  <p:embeddedFontLst>
    <p:embeddedFont>
      <p:font typeface="Helvetica Neue" charset="0"/>
      <p:regular r:id="rId59"/>
      <p:bold r:id="rId60"/>
      <p:italic r:id="rId61"/>
      <p:boldItalic r:id="rId62"/>
    </p:embeddedFont>
    <p:embeddedFont>
      <p:font typeface="Calibri" pitchFamily="34" charset="0"/>
      <p:regular r:id="rId63"/>
      <p:bold r:id="rId64"/>
      <p:italic r:id="rId65"/>
      <p:boldItalic r:id="rId66"/>
    </p:embeddedFont>
    <p:embeddedFont>
      <p:font typeface="Cambria" pitchFamily="18" charset="0"/>
      <p:regular r:id="rId67"/>
      <p:bold r:id="rId68"/>
      <p:italic r:id="rId69"/>
      <p:boldItalic r:id="rId7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7" roundtripDataSignature="AMtx7miUVzNu8q6GkJ70hXnxnxkroly7eA=="/>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CAE84864-6F94-417D-8EF0-1D0E790106A9}">
  <a:tblStyle styleId="{CAE84864-6F94-417D-8EF0-1D0E790106A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191" autoAdjust="0"/>
    <p:restoredTop sz="95161" autoAdjust="0"/>
  </p:normalViewPr>
  <p:slideViewPr>
    <p:cSldViewPr snapToGrid="0">
      <p:cViewPr>
        <p:scale>
          <a:sx n="40" d="100"/>
          <a:sy n="40" d="100"/>
        </p:scale>
        <p:origin x="-1728" y="-738"/>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font" Target="fonts/font5.fntdata"/><Relationship Id="rId68" Type="http://schemas.openxmlformats.org/officeDocument/2006/relationships/font" Target="fonts/font10.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66" Type="http://schemas.openxmlformats.org/officeDocument/2006/relationships/font" Target="fonts/font8.fntdata"/><Relationship Id="rId79"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font" Target="fonts/font3.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2.fntdata"/><Relationship Id="rId65" Type="http://schemas.openxmlformats.org/officeDocument/2006/relationships/font" Target="fonts/font7.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font" Target="fonts/font6.fntdata"/><Relationship Id="rId69" Type="http://schemas.openxmlformats.org/officeDocument/2006/relationships/font" Target="fonts/font11.fntdata"/><Relationship Id="rId77" Type="http://customschemas.google.com/relationships/presentationmetadata" Target="metadata"/><Relationship Id="rId8" Type="http://schemas.openxmlformats.org/officeDocument/2006/relationships/slide" Target="slides/slide6.xml"/><Relationship Id="rId51" Type="http://schemas.openxmlformats.org/officeDocument/2006/relationships/slide" Target="slides/slide49.xml"/><Relationship Id="rId80"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1.fntdata"/><Relationship Id="rId67" Type="http://schemas.openxmlformats.org/officeDocument/2006/relationships/font" Target="fonts/font9.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4.fntdata"/><Relationship Id="rId7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3078427" cy="513507"/>
          </a:xfrm>
          <a:prstGeom prst="rect">
            <a:avLst/>
          </a:prstGeom>
          <a:noFill/>
          <a:ln>
            <a:noFill/>
          </a:ln>
        </p:spPr>
        <p:txBody>
          <a:bodyPr spcFirstLastPara="1" wrap="square" lIns="99059" tIns="49516" rIns="99059" bIns="49516" anchor="t"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023991" y="1"/>
            <a:ext cx="3078427" cy="513507"/>
          </a:xfrm>
          <a:prstGeom prst="rect">
            <a:avLst/>
          </a:prstGeom>
          <a:noFill/>
          <a:ln>
            <a:noFill/>
          </a:ln>
        </p:spPr>
        <p:txBody>
          <a:bodyPr spcFirstLastPara="1" wrap="square" lIns="99059" tIns="49516" rIns="99059" bIns="49516"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721105"/>
            <a:ext cx="3078427" cy="513507"/>
          </a:xfrm>
          <a:prstGeom prst="rect">
            <a:avLst/>
          </a:prstGeom>
          <a:noFill/>
          <a:ln>
            <a:noFill/>
          </a:ln>
        </p:spPr>
        <p:txBody>
          <a:bodyPr spcFirstLastPara="1" wrap="square" lIns="99059" tIns="49516" rIns="99059" bIns="49516" anchor="b"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023991" y="9721105"/>
            <a:ext cx="3078427" cy="513507"/>
          </a:xfrm>
          <a:prstGeom prst="rect">
            <a:avLst/>
          </a:prstGeom>
          <a:noFill/>
          <a:ln>
            <a:noFill/>
          </a:ln>
        </p:spPr>
        <p:txBody>
          <a:bodyPr spcFirstLastPara="1" wrap="square" lIns="99059" tIns="49516" rIns="99059" bIns="49516" anchor="b" anchorCtr="0">
            <a:noAutofit/>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a:t>
            </a:fld>
            <a:endParaRPr lang="en-US" sz="1500"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1: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endParaRPr/>
          </a:p>
        </p:txBody>
      </p:sp>
      <p:sp>
        <p:nvSpPr>
          <p:cNvPr id="35" name="Google Shape;35;p1: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8: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94" name="Google Shape;94;p8: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r>
              <a:rPr lang="en-US" dirty="0" smtClean="0"/>
              <a:t>Image source: https://datasciencedojo.com/wp-content/uploads/MicrosoftTeams-image-34-1.jpg</a:t>
            </a:r>
            <a:endParaRPr/>
          </a:p>
        </p:txBody>
      </p:sp>
      <p:sp>
        <p:nvSpPr>
          <p:cNvPr id="95" name="Google Shape;95;p8:notes"/>
          <p:cNvSpPr txBox="1"/>
          <p:nvPr/>
        </p:nvSpPr>
        <p:spPr>
          <a:xfrm>
            <a:off x="4023991" y="9721105"/>
            <a:ext cx="3078427" cy="513507"/>
          </a:xfrm>
          <a:prstGeom prst="rect">
            <a:avLst/>
          </a:prstGeom>
          <a:noFill/>
          <a:ln>
            <a:noFill/>
          </a:ln>
        </p:spPr>
        <p:txBody>
          <a:bodyPr spcFirstLastPara="1" wrap="square" lIns="99059" tIns="49516" rIns="99059" bIns="49516" anchor="b" anchorCtr="0">
            <a:noAutofit/>
          </a:bodyPr>
          <a:lstStyle/>
          <a:p>
            <a:pPr algn="r">
              <a:buSzPts val="1800"/>
            </a:pPr>
            <a:fld id="{00000000-1234-1234-1234-123412341234}" type="slidenum">
              <a:rPr lang="en-US" sz="2000"/>
              <a:pPr algn="r">
                <a:buSzPts val="1800"/>
              </a:pPr>
              <a:t>10</a:t>
            </a:fld>
            <a:endParaRPr sz="15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457200" marR="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smtClean="0"/>
              <a:t>Image </a:t>
            </a:r>
            <a:r>
              <a:rPr lang="en-US" dirty="0" err="1" smtClean="0"/>
              <a:t>source:https</a:t>
            </a:r>
            <a:r>
              <a:rPr lang="en-US" dirty="0" smtClean="0"/>
              <a:t>://</a:t>
            </a:r>
            <a:r>
              <a:rPr lang="en-US" dirty="0" err="1" smtClean="0"/>
              <a:t>www.google.com</a:t>
            </a:r>
            <a:r>
              <a:rPr lang="en-US" dirty="0" smtClean="0"/>
              <a:t>/</a:t>
            </a:r>
            <a:r>
              <a:rPr lang="en-US" dirty="0" err="1" smtClean="0"/>
              <a:t>url?sa</a:t>
            </a:r>
            <a:r>
              <a:rPr lang="en-US" dirty="0" smtClean="0"/>
              <a:t>=</a:t>
            </a:r>
            <a:r>
              <a:rPr lang="en-US" dirty="0" err="1" smtClean="0"/>
              <a:t>i&amp;url</a:t>
            </a:r>
            <a:r>
              <a:rPr lang="en-US" dirty="0" smtClean="0"/>
              <a:t>=https%3A%2F%2Fwww.includehelp.com%2Fbasics%2Fflynns-classification-of-computer-architecture.aspx&amp;psig=AOvVaw1uaq9O4tm2kgtV8nuvM1sn&amp;ust=1677077123530000&amp;source=</a:t>
            </a:r>
            <a:r>
              <a:rPr lang="en-US" dirty="0" err="1" smtClean="0"/>
              <a:t>images&amp;cd</a:t>
            </a:r>
            <a:r>
              <a:rPr lang="en-US" dirty="0" smtClean="0"/>
              <a:t>=</a:t>
            </a:r>
            <a:r>
              <a:rPr lang="en-US" dirty="0" err="1" smtClean="0"/>
              <a:t>vfe&amp;ved</a:t>
            </a:r>
            <a:r>
              <a:rPr lang="en-US" dirty="0" smtClean="0"/>
              <a:t>=0CA0QjRxqFwoTCPDk9Kntpv0CFQAAAAAdAAAAABAD</a:t>
            </a:r>
          </a:p>
          <a:p>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11</a:t>
            </a:fld>
            <a:endParaRPr lang="en-US" sz="15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457200" marR="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smtClean="0"/>
              <a:t>Image </a:t>
            </a:r>
            <a:r>
              <a:rPr lang="en-US" dirty="0" err="1" smtClean="0"/>
              <a:t>source:https</a:t>
            </a:r>
            <a:r>
              <a:rPr lang="en-US" dirty="0" smtClean="0"/>
              <a:t>://</a:t>
            </a:r>
            <a:r>
              <a:rPr lang="en-US" dirty="0" err="1" smtClean="0"/>
              <a:t>www.google.com</a:t>
            </a:r>
            <a:r>
              <a:rPr lang="en-US" dirty="0" smtClean="0"/>
              <a:t>/</a:t>
            </a:r>
            <a:r>
              <a:rPr lang="en-US" dirty="0" err="1" smtClean="0"/>
              <a:t>url?sa</a:t>
            </a:r>
            <a:r>
              <a:rPr lang="en-US" dirty="0" smtClean="0"/>
              <a:t>=</a:t>
            </a:r>
            <a:r>
              <a:rPr lang="en-US" dirty="0" err="1" smtClean="0"/>
              <a:t>i&amp;url</a:t>
            </a:r>
            <a:r>
              <a:rPr lang="en-US" dirty="0" smtClean="0"/>
              <a:t>=https%3A%2F%2Fwww.includehelp.com%2Fbasics%2Fflynns-classification-of-computer-architecture.aspx&amp;psig=AOvVaw1uaq9O4tm2kgtV8nuvM1sn&amp;ust=1677077123530000&amp;source=</a:t>
            </a:r>
            <a:r>
              <a:rPr lang="en-US" dirty="0" err="1" smtClean="0"/>
              <a:t>images&amp;cd</a:t>
            </a:r>
            <a:r>
              <a:rPr lang="en-US" dirty="0" smtClean="0"/>
              <a:t>=</a:t>
            </a:r>
            <a:r>
              <a:rPr lang="en-US" dirty="0" err="1" smtClean="0"/>
              <a:t>vfe&amp;ved</a:t>
            </a:r>
            <a:r>
              <a:rPr lang="en-US" dirty="0" smtClean="0"/>
              <a:t>=0CA0QjRxqFwoTCPDk9Kntpv0CFQAAAAAdAAAAABAD</a:t>
            </a:r>
          </a:p>
          <a:p>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12</a:t>
            </a:fld>
            <a:endParaRPr lang="en-US" sz="15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Image </a:t>
            </a:r>
            <a:r>
              <a:rPr lang="en-US" dirty="0" err="1" smtClean="0"/>
              <a:t>source:https</a:t>
            </a:r>
            <a:r>
              <a:rPr lang="en-US" dirty="0" smtClean="0"/>
              <a:t>://</a:t>
            </a:r>
            <a:r>
              <a:rPr lang="en-US" dirty="0" err="1" smtClean="0"/>
              <a:t>www.google.com</a:t>
            </a:r>
            <a:r>
              <a:rPr lang="en-US" dirty="0" smtClean="0"/>
              <a:t>/</a:t>
            </a:r>
            <a:r>
              <a:rPr lang="en-US" dirty="0" err="1" smtClean="0"/>
              <a:t>url?sa</a:t>
            </a:r>
            <a:r>
              <a:rPr lang="en-US" dirty="0" smtClean="0"/>
              <a:t>=</a:t>
            </a:r>
            <a:r>
              <a:rPr lang="en-US" dirty="0" err="1" smtClean="0"/>
              <a:t>i&amp;url</a:t>
            </a:r>
            <a:r>
              <a:rPr lang="en-US" dirty="0" smtClean="0"/>
              <a:t>=https%3A%2F%2Fwww.includehelp.com%2Fbasics%2Fflynns-classification-of-computer-architecture.aspx&amp;psig=AOvVaw1uaq9O4tm2kgtV8nuvM1sn&amp;ust=1677077123530000&amp;source=</a:t>
            </a:r>
            <a:r>
              <a:rPr lang="en-US" dirty="0" err="1" smtClean="0"/>
              <a:t>images&amp;cd</a:t>
            </a:r>
            <a:r>
              <a:rPr lang="en-US" dirty="0" smtClean="0"/>
              <a:t>=</a:t>
            </a:r>
            <a:r>
              <a:rPr lang="en-US" dirty="0" err="1" smtClean="0"/>
              <a:t>vfe&amp;ved</a:t>
            </a:r>
            <a:r>
              <a:rPr lang="en-US" dirty="0" smtClean="0"/>
              <a:t>=0CA0QjRxqFwoTCPDk9Kntpv0CFQAAAAAdAAAAABAD</a:t>
            </a:r>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13</a:t>
            </a:fld>
            <a:endParaRPr lang="en-US" sz="15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14</a:t>
            </a:fld>
            <a:endParaRPr lang="en-US" sz="15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15</a:t>
            </a:fld>
            <a:endParaRPr lang="en-US" sz="15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16</a:t>
            </a:fld>
            <a:endParaRPr lang="en-US" sz="15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17</a:t>
            </a:fld>
            <a:endParaRPr lang="en-US" sz="15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18</a:t>
            </a:fld>
            <a:endParaRPr lang="en-US" sz="15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19</a:t>
            </a:fld>
            <a:endParaRPr lang="en-US" sz="15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2: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endParaRPr/>
          </a:p>
        </p:txBody>
      </p:sp>
      <p:sp>
        <p:nvSpPr>
          <p:cNvPr id="43" name="Google Shape;43;p2: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20</a:t>
            </a:fld>
            <a:endParaRPr lang="en-US" sz="15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21</a:t>
            </a:fld>
            <a:endParaRPr lang="en-US" sz="15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22</a:t>
            </a:fld>
            <a:endParaRPr lang="en-US" sz="15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23</a:t>
            </a:fld>
            <a:endParaRPr lang="en-US" sz="15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24</a:t>
            </a:fld>
            <a:endParaRPr lang="en-US" sz="150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25</a:t>
            </a:fld>
            <a:endParaRPr lang="en-US" sz="150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26</a:t>
            </a:fld>
            <a:endParaRPr lang="en-US" sz="150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Image </a:t>
            </a:r>
            <a:r>
              <a:rPr lang="en-US" dirty="0" err="1" smtClean="0"/>
              <a:t>source:https</a:t>
            </a:r>
            <a:r>
              <a:rPr lang="en-US" dirty="0" smtClean="0"/>
              <a:t>://</a:t>
            </a:r>
            <a:r>
              <a:rPr lang="en-US" dirty="0" err="1" smtClean="0"/>
              <a:t>ars.els-cdn.com</a:t>
            </a:r>
            <a:r>
              <a:rPr lang="en-US" dirty="0" smtClean="0"/>
              <a:t>/content/image/3-s2.0-B9780128007280000035-f03-02-9780128007280.jpg</a:t>
            </a:r>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27</a:t>
            </a:fld>
            <a:endParaRPr lang="en-US" sz="150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Image </a:t>
            </a:r>
            <a:r>
              <a:rPr lang="en-US" dirty="0" err="1" smtClean="0"/>
              <a:t>source:https</a:t>
            </a:r>
            <a:r>
              <a:rPr lang="en-US" dirty="0" smtClean="0"/>
              <a:t>://</a:t>
            </a:r>
            <a:r>
              <a:rPr lang="en-US" dirty="0" err="1" smtClean="0"/>
              <a:t>upload.wikimedia.org</a:t>
            </a:r>
            <a:r>
              <a:rPr lang="en-US" dirty="0" smtClean="0"/>
              <a:t>/</a:t>
            </a:r>
            <a:r>
              <a:rPr lang="en-US" dirty="0" err="1" smtClean="0"/>
              <a:t>wikipedia</a:t>
            </a:r>
            <a:r>
              <a:rPr lang="en-US" dirty="0" smtClean="0"/>
              <a:t>/commons/thumb/1/1c/</a:t>
            </a:r>
            <a:r>
              <a:rPr lang="en-US" dirty="0" err="1" smtClean="0"/>
              <a:t>SMP_-_Symmetric_Multiprocessor_System.svg</a:t>
            </a:r>
            <a:r>
              <a:rPr lang="en-US" dirty="0" smtClean="0"/>
              <a:t>/440px-SMP_-_Symmetric_Multiprocessor_System.svg.png</a:t>
            </a:r>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28</a:t>
            </a:fld>
            <a:endParaRPr lang="en-US" sz="150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Image source: https://media.geeksforgeeks.org/wp-content/cdn-uploads/20200611194511/3331-660x565.png</a:t>
            </a:r>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29</a:t>
            </a:fld>
            <a:endParaRPr lang="en-US" sz="15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endParaRPr/>
          </a:p>
        </p:txBody>
      </p:sp>
      <p:sp>
        <p:nvSpPr>
          <p:cNvPr id="51" name="Google Shape;51;p3: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30</a:t>
            </a:fld>
            <a:endParaRPr lang="en-US" sz="150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31</a:t>
            </a:fld>
            <a:endParaRPr lang="en-US" sz="1500"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32</a:t>
            </a:fld>
            <a:endParaRPr lang="en-US" sz="1500"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33</a:t>
            </a:fld>
            <a:endParaRPr lang="en-US" sz="1500"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34</a:t>
            </a:fld>
            <a:endParaRPr lang="en-US" sz="1500"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35</a:t>
            </a:fld>
            <a:endParaRPr lang="en-US" sz="1500"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36</a:t>
            </a:fld>
            <a:endParaRPr lang="en-US" sz="1500"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37</a:t>
            </a:fld>
            <a:endParaRPr lang="en-US" sz="1500"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38</a:t>
            </a:fld>
            <a:endParaRPr lang="en-US" sz="150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39</a:t>
            </a:fld>
            <a:endParaRPr lang="en-US" sz="15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4: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endParaRPr/>
          </a:p>
        </p:txBody>
      </p:sp>
      <p:sp>
        <p:nvSpPr>
          <p:cNvPr id="59" name="Google Shape;59;p4: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40</a:t>
            </a:fld>
            <a:endParaRPr lang="en-US" sz="1500"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41</a:t>
            </a:fld>
            <a:endParaRPr lang="en-US" sz="1500"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42</a:t>
            </a:fld>
            <a:endParaRPr lang="en-US" sz="1500"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43</a:t>
            </a:fld>
            <a:endParaRPr lang="en-US" sz="1500"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44</a:t>
            </a:fld>
            <a:endParaRPr lang="en-US" sz="1500"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56: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89" name="Google Shape;489;p56: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endParaRPr/>
          </a:p>
        </p:txBody>
      </p:sp>
      <p:sp>
        <p:nvSpPr>
          <p:cNvPr id="490" name="Google Shape;490;p56:notes"/>
          <p:cNvSpPr txBox="1"/>
          <p:nvPr/>
        </p:nvSpPr>
        <p:spPr>
          <a:xfrm>
            <a:off x="4023991" y="9721105"/>
            <a:ext cx="3078427" cy="513507"/>
          </a:xfrm>
          <a:prstGeom prst="rect">
            <a:avLst/>
          </a:prstGeom>
          <a:noFill/>
          <a:ln>
            <a:noFill/>
          </a:ln>
        </p:spPr>
        <p:txBody>
          <a:bodyPr spcFirstLastPara="1" wrap="square" lIns="99059" tIns="49516" rIns="99059" bIns="49516" anchor="b" anchorCtr="0">
            <a:noAutofit/>
          </a:bodyPr>
          <a:lstStyle/>
          <a:p>
            <a:pPr algn="r">
              <a:buSzPts val="1800"/>
            </a:pPr>
            <a:fld id="{00000000-1234-1234-1234-123412341234}" type="slidenum">
              <a:rPr lang="en-US" sz="2000"/>
              <a:pPr algn="r">
                <a:buSzPts val="1800"/>
              </a:pPr>
              <a:t>45</a:t>
            </a:fld>
            <a:endParaRPr sz="150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52: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97" name="Google Shape;497;p52: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endParaRPr/>
          </a:p>
        </p:txBody>
      </p:sp>
      <p:sp>
        <p:nvSpPr>
          <p:cNvPr id="498" name="Google Shape;498;p52:notes"/>
          <p:cNvSpPr txBox="1"/>
          <p:nvPr/>
        </p:nvSpPr>
        <p:spPr>
          <a:xfrm>
            <a:off x="4023991" y="9721105"/>
            <a:ext cx="3078427" cy="513507"/>
          </a:xfrm>
          <a:prstGeom prst="rect">
            <a:avLst/>
          </a:prstGeom>
          <a:noFill/>
          <a:ln>
            <a:noFill/>
          </a:ln>
        </p:spPr>
        <p:txBody>
          <a:bodyPr spcFirstLastPara="1" wrap="square" lIns="99059" tIns="49516" rIns="99059" bIns="49516" anchor="b" anchorCtr="0">
            <a:noAutofit/>
          </a:bodyPr>
          <a:lstStyle/>
          <a:p>
            <a:pPr algn="r">
              <a:buSzPts val="1800"/>
            </a:pPr>
            <a:fld id="{00000000-1234-1234-1234-123412341234}" type="slidenum">
              <a:rPr lang="en-US" sz="2000"/>
              <a:pPr algn="r">
                <a:buSzPts val="1800"/>
              </a:pPr>
              <a:t>46</a:t>
            </a:fld>
            <a:endParaRPr sz="150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52: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97" name="Google Shape;497;p52: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endParaRPr/>
          </a:p>
        </p:txBody>
      </p:sp>
      <p:sp>
        <p:nvSpPr>
          <p:cNvPr id="498" name="Google Shape;498;p52:notes"/>
          <p:cNvSpPr txBox="1"/>
          <p:nvPr/>
        </p:nvSpPr>
        <p:spPr>
          <a:xfrm>
            <a:off x="4023991" y="9721105"/>
            <a:ext cx="3078427" cy="513507"/>
          </a:xfrm>
          <a:prstGeom prst="rect">
            <a:avLst/>
          </a:prstGeom>
          <a:noFill/>
          <a:ln>
            <a:noFill/>
          </a:ln>
        </p:spPr>
        <p:txBody>
          <a:bodyPr spcFirstLastPara="1" wrap="square" lIns="99059" tIns="49516" rIns="99059" bIns="49516" anchor="b" anchorCtr="0">
            <a:noAutofit/>
          </a:bodyPr>
          <a:lstStyle/>
          <a:p>
            <a:pPr algn="r">
              <a:buSzPts val="1800"/>
            </a:pPr>
            <a:fld id="{00000000-1234-1234-1234-123412341234}" type="slidenum">
              <a:rPr lang="en-US" sz="2000"/>
              <a:pPr algn="r">
                <a:buSzPts val="1800"/>
              </a:pPr>
              <a:t>47</a:t>
            </a:fld>
            <a:endParaRPr sz="150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52: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97" name="Google Shape;497;p52: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endParaRPr/>
          </a:p>
        </p:txBody>
      </p:sp>
      <p:sp>
        <p:nvSpPr>
          <p:cNvPr id="498" name="Google Shape;498;p52:notes"/>
          <p:cNvSpPr txBox="1"/>
          <p:nvPr/>
        </p:nvSpPr>
        <p:spPr>
          <a:xfrm>
            <a:off x="4023991" y="9721105"/>
            <a:ext cx="3078427" cy="513507"/>
          </a:xfrm>
          <a:prstGeom prst="rect">
            <a:avLst/>
          </a:prstGeom>
          <a:noFill/>
          <a:ln>
            <a:noFill/>
          </a:ln>
        </p:spPr>
        <p:txBody>
          <a:bodyPr spcFirstLastPara="1" wrap="square" lIns="99059" tIns="49516" rIns="99059" bIns="49516" anchor="b" anchorCtr="0">
            <a:noAutofit/>
          </a:bodyPr>
          <a:lstStyle/>
          <a:p>
            <a:pPr algn="r">
              <a:buSzPts val="1800"/>
            </a:pPr>
            <a:fld id="{00000000-1234-1234-1234-123412341234}" type="slidenum">
              <a:rPr lang="en-US" sz="2000"/>
              <a:pPr algn="r">
                <a:buSzPts val="1800"/>
              </a:pPr>
              <a:t>48</a:t>
            </a:fld>
            <a:endParaRPr sz="150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52: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97" name="Google Shape;497;p52: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endParaRPr/>
          </a:p>
        </p:txBody>
      </p:sp>
      <p:sp>
        <p:nvSpPr>
          <p:cNvPr id="498" name="Google Shape;498;p52:notes"/>
          <p:cNvSpPr txBox="1"/>
          <p:nvPr/>
        </p:nvSpPr>
        <p:spPr>
          <a:xfrm>
            <a:off x="4023991" y="9721105"/>
            <a:ext cx="3078427" cy="513507"/>
          </a:xfrm>
          <a:prstGeom prst="rect">
            <a:avLst/>
          </a:prstGeom>
          <a:noFill/>
          <a:ln>
            <a:noFill/>
          </a:ln>
        </p:spPr>
        <p:txBody>
          <a:bodyPr spcFirstLastPara="1" wrap="square" lIns="99059" tIns="49516" rIns="99059" bIns="49516" anchor="b" anchorCtr="0">
            <a:noAutofit/>
          </a:bodyPr>
          <a:lstStyle/>
          <a:p>
            <a:pPr algn="r">
              <a:buSzPts val="1800"/>
            </a:pPr>
            <a:fld id="{00000000-1234-1234-1234-123412341234}" type="slidenum">
              <a:rPr lang="en-US" sz="2000"/>
              <a:pPr algn="r">
                <a:buSzPts val="1800"/>
              </a:pPr>
              <a:t>49</a:t>
            </a:fld>
            <a:endParaRPr sz="15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5: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endParaRPr/>
          </a:p>
        </p:txBody>
      </p:sp>
      <p:sp>
        <p:nvSpPr>
          <p:cNvPr id="68" name="Google Shape;68;p5: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52: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97" name="Google Shape;497;p52: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endParaRPr/>
          </a:p>
        </p:txBody>
      </p:sp>
      <p:sp>
        <p:nvSpPr>
          <p:cNvPr id="498" name="Google Shape;498;p52:notes"/>
          <p:cNvSpPr txBox="1"/>
          <p:nvPr/>
        </p:nvSpPr>
        <p:spPr>
          <a:xfrm>
            <a:off x="4023991" y="9721105"/>
            <a:ext cx="3078427" cy="513507"/>
          </a:xfrm>
          <a:prstGeom prst="rect">
            <a:avLst/>
          </a:prstGeom>
          <a:noFill/>
          <a:ln>
            <a:noFill/>
          </a:ln>
        </p:spPr>
        <p:txBody>
          <a:bodyPr spcFirstLastPara="1" wrap="square" lIns="99059" tIns="49516" rIns="99059" bIns="49516" anchor="b" anchorCtr="0">
            <a:noAutofit/>
          </a:bodyPr>
          <a:lstStyle/>
          <a:p>
            <a:pPr algn="r">
              <a:buSzPts val="1800"/>
            </a:pPr>
            <a:fld id="{00000000-1234-1234-1234-123412341234}" type="slidenum">
              <a:rPr lang="en-US" sz="2000"/>
              <a:pPr algn="r">
                <a:buSzPts val="1800"/>
              </a:pPr>
              <a:t>50</a:t>
            </a:fld>
            <a:endParaRPr sz="150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52: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97" name="Google Shape;497;p52: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endParaRPr/>
          </a:p>
        </p:txBody>
      </p:sp>
      <p:sp>
        <p:nvSpPr>
          <p:cNvPr id="498" name="Google Shape;498;p52:notes"/>
          <p:cNvSpPr txBox="1"/>
          <p:nvPr/>
        </p:nvSpPr>
        <p:spPr>
          <a:xfrm>
            <a:off x="4023991" y="9721105"/>
            <a:ext cx="3078427" cy="513507"/>
          </a:xfrm>
          <a:prstGeom prst="rect">
            <a:avLst/>
          </a:prstGeom>
          <a:noFill/>
          <a:ln>
            <a:noFill/>
          </a:ln>
        </p:spPr>
        <p:txBody>
          <a:bodyPr spcFirstLastPara="1" wrap="square" lIns="99059" tIns="49516" rIns="99059" bIns="49516" anchor="b" anchorCtr="0">
            <a:noAutofit/>
          </a:bodyPr>
          <a:lstStyle/>
          <a:p>
            <a:pPr algn="r">
              <a:buSzPts val="1800"/>
            </a:pPr>
            <a:fld id="{00000000-1234-1234-1234-123412341234}" type="slidenum">
              <a:rPr lang="en-US" sz="2000"/>
              <a:pPr algn="r">
                <a:buSzPts val="1800"/>
              </a:pPr>
              <a:t>51</a:t>
            </a:fld>
            <a:endParaRPr sz="150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57: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33" name="Google Shape;533;p57: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endParaRPr/>
          </a:p>
        </p:txBody>
      </p:sp>
      <p:sp>
        <p:nvSpPr>
          <p:cNvPr id="534" name="Google Shape;534;p57:notes"/>
          <p:cNvSpPr txBox="1"/>
          <p:nvPr/>
        </p:nvSpPr>
        <p:spPr>
          <a:xfrm>
            <a:off x="4023991" y="9721105"/>
            <a:ext cx="3078427" cy="513507"/>
          </a:xfrm>
          <a:prstGeom prst="rect">
            <a:avLst/>
          </a:prstGeom>
          <a:noFill/>
          <a:ln>
            <a:noFill/>
          </a:ln>
        </p:spPr>
        <p:txBody>
          <a:bodyPr spcFirstLastPara="1" wrap="square" lIns="99059" tIns="49516" rIns="99059" bIns="49516" anchor="b" anchorCtr="0">
            <a:noAutofit/>
          </a:bodyPr>
          <a:lstStyle/>
          <a:p>
            <a:pPr algn="r">
              <a:buSzPts val="1800"/>
            </a:pPr>
            <a:fld id="{00000000-1234-1234-1234-123412341234}" type="slidenum">
              <a:rPr lang="en-US" sz="2000"/>
              <a:pPr algn="r">
                <a:buSzPts val="1800"/>
              </a:pPr>
              <a:t>52</a:t>
            </a:fld>
            <a:endParaRPr sz="150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58: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42" name="Google Shape;542;p58: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endParaRPr/>
          </a:p>
        </p:txBody>
      </p:sp>
      <p:sp>
        <p:nvSpPr>
          <p:cNvPr id="543" name="Google Shape;543;p58:notes"/>
          <p:cNvSpPr txBox="1"/>
          <p:nvPr/>
        </p:nvSpPr>
        <p:spPr>
          <a:xfrm>
            <a:off x="4023991" y="9721105"/>
            <a:ext cx="3078427" cy="513507"/>
          </a:xfrm>
          <a:prstGeom prst="rect">
            <a:avLst/>
          </a:prstGeom>
          <a:noFill/>
          <a:ln>
            <a:noFill/>
          </a:ln>
        </p:spPr>
        <p:txBody>
          <a:bodyPr spcFirstLastPara="1" wrap="square" lIns="99059" tIns="49516" rIns="99059" bIns="49516" anchor="b" anchorCtr="0">
            <a:noAutofit/>
          </a:bodyPr>
          <a:lstStyle/>
          <a:p>
            <a:pPr algn="r">
              <a:buSzPts val="1200"/>
            </a:pPr>
            <a:fld id="{00000000-1234-1234-1234-123412341234}" type="slidenum">
              <a:rPr lang="en-US" sz="1300">
                <a:latin typeface="Calibri"/>
                <a:ea typeface="Calibri"/>
                <a:cs typeface="Calibri"/>
                <a:sym typeface="Calibri"/>
              </a:rPr>
              <a:pPr algn="r">
                <a:buSzPts val="1200"/>
              </a:pPr>
              <a:t>53</a:t>
            </a:fld>
            <a:endParaRPr sz="150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59: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endParaRPr/>
          </a:p>
        </p:txBody>
      </p:sp>
      <p:sp>
        <p:nvSpPr>
          <p:cNvPr id="551" name="Google Shape;551;p59: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60: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endParaRPr/>
          </a:p>
        </p:txBody>
      </p:sp>
      <p:sp>
        <p:nvSpPr>
          <p:cNvPr id="559" name="Google Shape;559;p60: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6: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endParaRPr/>
          </a:p>
        </p:txBody>
      </p:sp>
      <p:sp>
        <p:nvSpPr>
          <p:cNvPr id="76" name="Google Shape;76;p6: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8: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94" name="Google Shape;94;p8: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r>
              <a:rPr lang="en-US" dirty="0" smtClean="0"/>
              <a:t>Image source: https://datasciencedojo.com/wp-content/uploads/MicrosoftTeams-image-34-1.jpg</a:t>
            </a:r>
            <a:endParaRPr/>
          </a:p>
        </p:txBody>
      </p:sp>
      <p:sp>
        <p:nvSpPr>
          <p:cNvPr id="95" name="Google Shape;95;p8:notes"/>
          <p:cNvSpPr txBox="1"/>
          <p:nvPr/>
        </p:nvSpPr>
        <p:spPr>
          <a:xfrm>
            <a:off x="4023991" y="9721105"/>
            <a:ext cx="3078427" cy="513507"/>
          </a:xfrm>
          <a:prstGeom prst="rect">
            <a:avLst/>
          </a:prstGeom>
          <a:noFill/>
          <a:ln>
            <a:noFill/>
          </a:ln>
        </p:spPr>
        <p:txBody>
          <a:bodyPr spcFirstLastPara="1" wrap="square" lIns="99059" tIns="49516" rIns="99059" bIns="49516" anchor="b" anchorCtr="0">
            <a:noAutofit/>
          </a:bodyPr>
          <a:lstStyle/>
          <a:p>
            <a:pPr algn="r">
              <a:buSzPts val="1800"/>
            </a:pPr>
            <a:fld id="{00000000-1234-1234-1234-123412341234}" type="slidenum">
              <a:rPr lang="en-US" sz="2000"/>
              <a:pPr algn="r">
                <a:buSzPts val="1800"/>
              </a:pPr>
              <a:t>7</a:t>
            </a:fld>
            <a:endParaRPr sz="15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8: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94" name="Google Shape;94;p8: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r>
              <a:rPr lang="en-US" dirty="0" smtClean="0"/>
              <a:t>Image source: https://datasciencedojo.com/wp-content/uploads/MicrosoftTeams-image-34-1.jpg</a:t>
            </a:r>
            <a:endParaRPr/>
          </a:p>
        </p:txBody>
      </p:sp>
      <p:sp>
        <p:nvSpPr>
          <p:cNvPr id="95" name="Google Shape;95;p8:notes"/>
          <p:cNvSpPr txBox="1"/>
          <p:nvPr/>
        </p:nvSpPr>
        <p:spPr>
          <a:xfrm>
            <a:off x="4023991" y="9721105"/>
            <a:ext cx="3078427" cy="513507"/>
          </a:xfrm>
          <a:prstGeom prst="rect">
            <a:avLst/>
          </a:prstGeom>
          <a:noFill/>
          <a:ln>
            <a:noFill/>
          </a:ln>
        </p:spPr>
        <p:txBody>
          <a:bodyPr spcFirstLastPara="1" wrap="square" lIns="99059" tIns="49516" rIns="99059" bIns="49516" anchor="b" anchorCtr="0">
            <a:noAutofit/>
          </a:bodyPr>
          <a:lstStyle/>
          <a:p>
            <a:pPr algn="r">
              <a:buSzPts val="1800"/>
            </a:pPr>
            <a:fld id="{00000000-1234-1234-1234-123412341234}" type="slidenum">
              <a:rPr lang="en-US" sz="2000"/>
              <a:pPr algn="r">
                <a:buSzPts val="1800"/>
              </a:pPr>
              <a:t>8</a:t>
            </a:fld>
            <a:endParaRPr sz="15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457200" marR="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smtClean="0"/>
              <a:t>Image</a:t>
            </a:r>
            <a:r>
              <a:rPr lang="en-US" baseline="0" dirty="0" smtClean="0"/>
              <a:t> </a:t>
            </a:r>
            <a:r>
              <a:rPr lang="en-US" dirty="0" err="1" smtClean="0"/>
              <a:t>source:https</a:t>
            </a:r>
            <a:r>
              <a:rPr lang="en-US" dirty="0" smtClean="0"/>
              <a:t>://</a:t>
            </a:r>
            <a:r>
              <a:rPr lang="en-US" dirty="0" err="1" smtClean="0"/>
              <a:t>www.google.com</a:t>
            </a:r>
            <a:r>
              <a:rPr lang="en-US" dirty="0" smtClean="0"/>
              <a:t>/</a:t>
            </a:r>
            <a:r>
              <a:rPr lang="en-US" dirty="0" err="1" smtClean="0"/>
              <a:t>url?sa</a:t>
            </a:r>
            <a:r>
              <a:rPr lang="en-US" dirty="0" smtClean="0"/>
              <a:t>=</a:t>
            </a:r>
            <a:r>
              <a:rPr lang="en-US" dirty="0" err="1" smtClean="0"/>
              <a:t>i&amp;url</a:t>
            </a:r>
            <a:r>
              <a:rPr lang="en-US" dirty="0" smtClean="0"/>
              <a:t>=https%3A%2F%2Fwww.includehelp.com%2Fbasics%2Fflynns-classification-of-computer-architecture.aspx&amp;psig=AOvVaw1uaq9O4tm2kgtV8nuvM1sn&amp;ust=1677077123530000&amp;source=</a:t>
            </a:r>
            <a:r>
              <a:rPr lang="en-US" dirty="0" err="1" smtClean="0"/>
              <a:t>images&amp;cd</a:t>
            </a:r>
            <a:r>
              <a:rPr lang="en-US" dirty="0" smtClean="0"/>
              <a:t>=</a:t>
            </a:r>
            <a:r>
              <a:rPr lang="en-US" dirty="0" err="1" smtClean="0"/>
              <a:t>vfe&amp;ved</a:t>
            </a:r>
            <a:r>
              <a:rPr lang="en-US" dirty="0" smtClean="0"/>
              <a:t>=0CA0QjRxqFwoTCPDk9Kntpv0CFQAAAAAdAAAAABAD</a:t>
            </a:r>
          </a:p>
          <a:p>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9</a:t>
            </a:fld>
            <a:endParaRPr lang="en-US" sz="15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6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7" name="Google Shape;17;p6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62"/>
          <p:cNvSpPr txBox="1">
            <a:spLocks noGrp="1"/>
          </p:cNvSpPr>
          <p:nvPr>
            <p:ph type="sldNum" idx="12"/>
          </p:nvPr>
        </p:nvSpPr>
        <p:spPr>
          <a:xfrm>
            <a:off x="11642725" y="6356350"/>
            <a:ext cx="3937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1pPr>
            <a:lvl2pPr marL="0" marR="0" lvl="1"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2pPr>
            <a:lvl3pPr marL="0" marR="0" lvl="2"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3pPr>
            <a:lvl4pPr marL="0" marR="0" lvl="3"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4pPr>
            <a:lvl5pPr marL="0" marR="0" lvl="4"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5pPr>
            <a:lvl6pPr marL="0" marR="0" lvl="5"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6pPr>
            <a:lvl7pPr marL="0" marR="0" lvl="6"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7pPr>
            <a:lvl8pPr marL="0" marR="0" lvl="7"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8pPr>
            <a:lvl9pPr marL="0" marR="0" lvl="8"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7"/>
        <p:cNvGrpSpPr/>
        <p:nvPr/>
      </p:nvGrpSpPr>
      <p:grpSpPr>
        <a:xfrm>
          <a:off x="0" y="0"/>
          <a:ext cx="0" cy="0"/>
          <a:chOff x="0" y="0"/>
          <a:chExt cx="0" cy="0"/>
        </a:xfrm>
      </p:grpSpPr>
      <p:sp>
        <p:nvSpPr>
          <p:cNvPr id="28" name="Google Shape;28;p64"/>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9" name="Google Shape;29;p64"/>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64"/>
          <p:cNvSpPr txBox="1">
            <a:spLocks noGrp="1"/>
          </p:cNvSpPr>
          <p:nvPr>
            <p:ph type="sldNum" idx="12"/>
          </p:nvPr>
        </p:nvSpPr>
        <p:spPr>
          <a:xfrm>
            <a:off x="11590337" y="6356350"/>
            <a:ext cx="43338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1pPr>
            <a:lvl2pPr marL="0" marR="0" lvl="1"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2pPr>
            <a:lvl3pPr marL="0" marR="0" lvl="2"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3pPr>
            <a:lvl4pPr marL="0" marR="0" lvl="3"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4pPr>
            <a:lvl5pPr marL="0" marR="0" lvl="4"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5pPr>
            <a:lvl6pPr marL="0" marR="0" lvl="5"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6pPr>
            <a:lvl7pPr marL="0" marR="0" lvl="6"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7pPr>
            <a:lvl8pPr marL="0" marR="0" lvl="7"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8pPr>
            <a:lvl9pPr marL="0" marR="0" lvl="8"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64"/>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9" name="Google Shape;29;p64"/>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64"/>
          <p:cNvSpPr txBox="1">
            <a:spLocks noGrp="1"/>
          </p:cNvSpPr>
          <p:nvPr>
            <p:ph type="sldNum" idx="12"/>
          </p:nvPr>
        </p:nvSpPr>
        <p:spPr>
          <a:xfrm>
            <a:off x="11590337" y="6356350"/>
            <a:ext cx="43338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1pPr>
            <a:lvl2pPr marL="0" marR="0" lvl="1"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2pPr>
            <a:lvl3pPr marL="0" marR="0" lvl="2"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3pPr>
            <a:lvl4pPr marL="0" marR="0" lvl="3"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4pPr>
            <a:lvl5pPr marL="0" marR="0" lvl="4"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5pPr>
            <a:lvl6pPr marL="0" marR="0" lvl="5"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6pPr>
            <a:lvl7pPr marL="0" marR="0" lvl="6"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7pPr>
            <a:lvl8pPr marL="0" marR="0" lvl="7"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8pPr>
            <a:lvl9pPr marL="0" marR="0" lvl="8"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sp>
        <p:nvSpPr>
          <p:cNvPr id="16" name="Google Shape;16;p6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7" name="Google Shape;17;p6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62"/>
          <p:cNvSpPr txBox="1">
            <a:spLocks noGrp="1"/>
          </p:cNvSpPr>
          <p:nvPr>
            <p:ph type="sldNum" idx="12"/>
          </p:nvPr>
        </p:nvSpPr>
        <p:spPr>
          <a:xfrm>
            <a:off x="11642725" y="6356350"/>
            <a:ext cx="3937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1pPr>
            <a:lvl2pPr marL="0" marR="0" lvl="1"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2pPr>
            <a:lvl3pPr marL="0" marR="0" lvl="2"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3pPr>
            <a:lvl4pPr marL="0" marR="0" lvl="3"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4pPr>
            <a:lvl5pPr marL="0" marR="0" lvl="4"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5pPr>
            <a:lvl6pPr marL="0" marR="0" lvl="5"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6pPr>
            <a:lvl7pPr marL="0" marR="0" lvl="6"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7pPr>
            <a:lvl8pPr marL="0" marR="0" lvl="7"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8pPr>
            <a:lvl9pPr marL="0" marR="0" lvl="8"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9"/>
        <p:cNvGrpSpPr/>
        <p:nvPr/>
      </p:nvGrpSpPr>
      <p:grpSpPr>
        <a:xfrm>
          <a:off x="0" y="0"/>
          <a:ext cx="0" cy="0"/>
          <a:chOff x="0" y="0"/>
          <a:chExt cx="0" cy="0"/>
        </a:xfrm>
      </p:grpSpPr>
      <p:sp>
        <p:nvSpPr>
          <p:cNvPr id="10" name="Google Shape;10;p61"/>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61"/>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61"/>
          <p:cNvSpPr txBox="1">
            <a:spLocks noGrp="1"/>
          </p:cNvSpPr>
          <p:nvPr>
            <p:ph type="sldNum" idx="12"/>
          </p:nvPr>
        </p:nvSpPr>
        <p:spPr>
          <a:xfrm>
            <a:off x="11642725" y="6356350"/>
            <a:ext cx="3937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1pPr>
            <a:lvl2pPr marL="0" marR="0" lvl="1"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2pPr>
            <a:lvl3pPr marL="0" marR="0" lvl="2"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3pPr>
            <a:lvl4pPr marL="0" marR="0" lvl="3"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4pPr>
            <a:lvl5pPr marL="0" marR="0" lvl="4"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5pPr>
            <a:lvl6pPr marL="0" marR="0" lvl="5"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6pPr>
            <a:lvl7pPr marL="0" marR="0" lvl="6"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7pPr>
            <a:lvl8pPr marL="0" marR="0" lvl="7"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8pPr>
            <a:lvl9pPr marL="0" marR="0" lvl="8"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21"/>
        <p:cNvGrpSpPr/>
        <p:nvPr/>
      </p:nvGrpSpPr>
      <p:grpSpPr>
        <a:xfrm>
          <a:off x="0" y="0"/>
          <a:ext cx="0" cy="0"/>
          <a:chOff x="0" y="0"/>
          <a:chExt cx="0" cy="0"/>
        </a:xfrm>
      </p:grpSpPr>
      <p:sp>
        <p:nvSpPr>
          <p:cNvPr id="22" name="Google Shape;22;p63"/>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23" name="Google Shape;23;p63"/>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5" name="Google Shape;25;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6" name="Google Shape;26;p63"/>
          <p:cNvSpPr txBox="1">
            <a:spLocks noGrp="1"/>
          </p:cNvSpPr>
          <p:nvPr>
            <p:ph type="sldNum" idx="12"/>
          </p:nvPr>
        </p:nvSpPr>
        <p:spPr>
          <a:xfrm>
            <a:off x="11590337" y="6356350"/>
            <a:ext cx="43338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1pPr>
            <a:lvl2pPr marL="0" marR="0" lvl="1"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2pPr>
            <a:lvl3pPr marL="0" marR="0" lvl="2"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3pPr>
            <a:lvl4pPr marL="0" marR="0" lvl="3"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4pPr>
            <a:lvl5pPr marL="0" marR="0" lvl="4"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5pPr>
            <a:lvl6pPr marL="0" marR="0" lvl="5"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6pPr>
            <a:lvl7pPr marL="0" marR="0" lvl="6"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7pPr>
            <a:lvl8pPr marL="0" marR="0" lvl="7"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8pPr>
            <a:lvl9pPr marL="0" marR="0" lvl="8"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4"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hyperlink" Target="http://www.rc.usf.edu/tutorials/classes/tutorial/mpi/chapter8.html" TargetMode="External"/><Relationship Id="rId2" Type="http://schemas.openxmlformats.org/officeDocument/2006/relationships/notesSlide" Target="../notesSlides/notesSlide53.xml"/><Relationship Id="rId1" Type="http://schemas.openxmlformats.org/officeDocument/2006/relationships/slideLayout" Target="../slideLayouts/slideLayout3.xml"/><Relationship Id="rId4" Type="http://schemas.openxmlformats.org/officeDocument/2006/relationships/hyperlink" Target="https://www.techtarget.com/searchdatacenter/definition/parallel-processing" TargetMode="Externa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Google Shape;37;p1"/>
          <p:cNvSpPr txBox="1"/>
          <p:nvPr/>
        </p:nvSpPr>
        <p:spPr>
          <a:xfrm>
            <a:off x="120650" y="138112"/>
            <a:ext cx="11904662" cy="1863725"/>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38" name="Google Shape;38;p1"/>
          <p:cNvCxnSpPr/>
          <p:nvPr/>
        </p:nvCxnSpPr>
        <p:spPr>
          <a:xfrm>
            <a:off x="3219450" y="2278062"/>
            <a:ext cx="5797550" cy="0"/>
          </a:xfrm>
          <a:prstGeom prst="straightConnector1">
            <a:avLst/>
          </a:prstGeom>
          <a:noFill/>
          <a:ln w="9525" cap="flat" cmpd="sng">
            <a:solidFill>
              <a:srgbClr val="BFBFBF"/>
            </a:solidFill>
            <a:prstDash val="solid"/>
            <a:miter lim="800000"/>
            <a:headEnd type="none" w="sm" len="sm"/>
            <a:tailEnd type="none" w="sm" len="sm"/>
          </a:ln>
        </p:spPr>
      </p:cxnSp>
      <p:pic>
        <p:nvPicPr>
          <p:cNvPr id="39" name="Google Shape;39;p1"/>
          <p:cNvPicPr preferRelativeResize="0"/>
          <p:nvPr/>
        </p:nvPicPr>
        <p:blipFill rotWithShape="1">
          <a:blip r:embed="rId3">
            <a:alphaModFix/>
          </a:blip>
          <a:srcRect/>
          <a:stretch/>
        </p:blipFill>
        <p:spPr>
          <a:xfrm>
            <a:off x="4432300" y="512762"/>
            <a:ext cx="3419475" cy="1462087"/>
          </a:xfrm>
          <a:prstGeom prst="rect">
            <a:avLst/>
          </a:prstGeom>
          <a:noFill/>
          <a:ln>
            <a:noFill/>
          </a:ln>
        </p:spPr>
      </p:pic>
      <p:sp>
        <p:nvSpPr>
          <p:cNvPr id="40" name="Google Shape;40;p1"/>
          <p:cNvSpPr txBox="1"/>
          <p:nvPr/>
        </p:nvSpPr>
        <p:spPr>
          <a:xfrm>
            <a:off x="993774" y="2695575"/>
            <a:ext cx="10588625" cy="2523727"/>
          </a:xfrm>
          <a:prstGeom prst="rect">
            <a:avLst/>
          </a:prstGeom>
          <a:noFill/>
          <a:ln>
            <a:noFill/>
          </a:ln>
        </p:spPr>
        <p:txBody>
          <a:bodyPr spcFirstLastPara="1" wrap="square" lIns="91425" tIns="45700" rIns="91425" bIns="45700" anchor="t" anchorCtr="0">
            <a:spAutoFit/>
          </a:bodyPr>
          <a:lstStyle/>
          <a:p>
            <a:pPr lvl="0" algn="ctr">
              <a:buClr>
                <a:schemeClr val="dk1"/>
              </a:buClr>
              <a:buSzPts val="4000"/>
            </a:pPr>
            <a:r>
              <a:rPr lang="en-US" sz="3700" b="1" dirty="0">
                <a:solidFill>
                  <a:schemeClr val="dk1"/>
                </a:solidFill>
                <a:latin typeface="Helvetica Neue"/>
                <a:ea typeface="Helvetica Neue"/>
                <a:cs typeface="Helvetica Neue"/>
                <a:sym typeface="Helvetica Neue"/>
              </a:rPr>
              <a:t>Subject Name: </a:t>
            </a:r>
            <a:r>
              <a:rPr lang="en-US" sz="3200" b="1" dirty="0" smtClean="0">
                <a:solidFill>
                  <a:schemeClr val="dk1"/>
                </a:solidFill>
                <a:latin typeface="Helvetica Neue"/>
                <a:ea typeface="Helvetica Neue"/>
                <a:cs typeface="Helvetica Neue"/>
                <a:sym typeface="Helvetica Neue"/>
              </a:rPr>
              <a:t>High Performance Computing</a:t>
            </a:r>
            <a:endParaRPr lang="en-US" sz="3700" b="1" dirty="0" smtClean="0">
              <a:solidFill>
                <a:schemeClr val="dk1"/>
              </a:solidFill>
              <a:latin typeface="Helvetica Neue"/>
              <a:ea typeface="Helvetica Neue"/>
              <a:cs typeface="Helvetica Neue"/>
              <a:sym typeface="Helvetica Neue"/>
            </a:endParaRPr>
          </a:p>
          <a:p>
            <a:pPr lvl="0" algn="ctr">
              <a:buClr>
                <a:schemeClr val="dk1"/>
              </a:buClr>
              <a:buSzPts val="4000"/>
            </a:pPr>
            <a:r>
              <a:rPr lang="en-US" sz="3700" b="1" dirty="0" smtClean="0">
                <a:solidFill>
                  <a:schemeClr val="dk1"/>
                </a:solidFill>
                <a:latin typeface="Helvetica Neue"/>
                <a:ea typeface="Helvetica Neue"/>
                <a:cs typeface="Helvetica Neue"/>
                <a:sym typeface="Helvetica Neue"/>
              </a:rPr>
              <a:t> </a:t>
            </a:r>
            <a:r>
              <a:rPr lang="en-US" sz="1800" b="1" i="0" u="none" strike="noStrike" cap="none" dirty="0" smtClean="0">
                <a:solidFill>
                  <a:schemeClr val="dk1"/>
                </a:solidFill>
                <a:latin typeface="Helvetica Neue"/>
                <a:ea typeface="Helvetica Neue"/>
                <a:cs typeface="Helvetica Neue"/>
                <a:sym typeface="Helvetica Neue"/>
              </a:rPr>
              <a:t>Module </a:t>
            </a:r>
            <a:r>
              <a:rPr lang="en-US" sz="1800" b="1" i="0" u="none" strike="noStrike" cap="none" dirty="0">
                <a:solidFill>
                  <a:schemeClr val="dk1"/>
                </a:solidFill>
                <a:latin typeface="Helvetica Neue"/>
                <a:ea typeface="Helvetica Neue"/>
                <a:cs typeface="Helvetica Neue"/>
                <a:sym typeface="Helvetica Neue"/>
              </a:rPr>
              <a:t>Number: </a:t>
            </a:r>
            <a:r>
              <a:rPr lang="en-US" sz="1800" b="1" i="0" u="none" strike="noStrike" cap="none" dirty="0" smtClean="0">
                <a:solidFill>
                  <a:schemeClr val="dk1"/>
                </a:solidFill>
                <a:latin typeface="Helvetica Neue"/>
                <a:ea typeface="Helvetica Neue"/>
                <a:cs typeface="Helvetica Neue"/>
                <a:sym typeface="Helvetica Neue"/>
              </a:rPr>
              <a:t>02</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chemeClr val="dk1"/>
              </a:solidFill>
              <a:latin typeface="Helvetica Neue"/>
              <a:ea typeface="Helvetica Neue"/>
              <a:cs typeface="Helvetica Neue"/>
              <a:sym typeface="Helvetica Neue"/>
            </a:endParaRPr>
          </a:p>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chemeClr val="dk1"/>
              </a:solidFill>
              <a:latin typeface="Helvetica Neue"/>
              <a:ea typeface="Helvetica Neue"/>
              <a:cs typeface="Helvetica Neue"/>
              <a:sym typeface="Helvetica Neue"/>
            </a:endParaRPr>
          </a:p>
          <a:p>
            <a:pPr algn="ctr">
              <a:buClr>
                <a:schemeClr val="dk1"/>
              </a:buClr>
              <a:buSzPts val="2800"/>
            </a:pPr>
            <a:r>
              <a:rPr lang="en-US" sz="2800" b="1" i="0" u="none" strike="noStrike" cap="none" dirty="0">
                <a:solidFill>
                  <a:schemeClr val="dk1"/>
                </a:solidFill>
                <a:latin typeface="Helvetica Neue"/>
                <a:ea typeface="Helvetica Neue"/>
                <a:cs typeface="Helvetica Neue"/>
                <a:sym typeface="Helvetica Neue"/>
              </a:rPr>
              <a:t>Module Name: </a:t>
            </a:r>
            <a:r>
              <a:rPr lang="en-US" sz="2800" b="1" dirty="0" smtClean="0"/>
              <a:t>Parallel Algorithms</a:t>
            </a:r>
            <a:endParaRPr lang="en-US" sz="2800" b="1" dirty="0" smtClean="0">
              <a:solidFill>
                <a:schemeClr val="dk1"/>
              </a:solidFill>
              <a:latin typeface="Helvetica Neue"/>
              <a:ea typeface="Helvetica Neue"/>
              <a:cs typeface="Helvetica Neue"/>
              <a:sym typeface="Helvetica Neue"/>
            </a:endParaRPr>
          </a:p>
          <a:p>
            <a:pPr marL="0" marR="0" lvl="0" indent="0" algn="ctr" rtl="0">
              <a:lnSpc>
                <a:spcPct val="100000"/>
              </a:lnSpc>
              <a:spcBef>
                <a:spcPts val="0"/>
              </a:spcBef>
              <a:spcAft>
                <a:spcPts val="0"/>
              </a:spcAft>
              <a:buClr>
                <a:schemeClr val="dk1"/>
              </a:buClr>
              <a:buSzPts val="2800"/>
              <a:buFont typeface="Helvetica Neue"/>
              <a:buNone/>
            </a:pPr>
            <a:endParaRPr sz="1800" b="1" i="0" u="none" strike="noStrike" cap="none">
              <a:solidFill>
                <a:schemeClr val="dk1"/>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Helvetica Neue"/>
              <a:ea typeface="Helvetica Neue"/>
              <a:cs typeface="Helvetica Neue"/>
              <a:sym typeface="Helvetica Neue"/>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8"/>
          <p:cNvSpPr txBox="1"/>
          <p:nvPr/>
        </p:nvSpPr>
        <p:spPr>
          <a:xfrm>
            <a:off x="11383962" y="5994400"/>
            <a:ext cx="43338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200"/>
              <a:buFont typeface="Calibri"/>
              <a:buNone/>
            </a:pPr>
            <a:fld id="{00000000-1234-1234-1234-123412341234}" type="slidenum">
              <a:rPr lang="en-US" sz="1200" b="0" i="0" u="none" strike="noStrike" cap="none">
                <a:solidFill>
                  <a:srgbClr val="C00000"/>
                </a:solidFill>
                <a:latin typeface="Times New Roman" pitchFamily="18" charset="0"/>
                <a:ea typeface="Calibri"/>
                <a:cs typeface="Times New Roman" pitchFamily="18" charset="0"/>
                <a:sym typeface="Calibri"/>
              </a:rPr>
              <a:pPr marL="0" marR="0" lvl="0" indent="0" algn="r" rtl="0">
                <a:lnSpc>
                  <a:spcPct val="100000"/>
                </a:lnSpc>
                <a:spcBef>
                  <a:spcPts val="0"/>
                </a:spcBef>
                <a:spcAft>
                  <a:spcPts val="0"/>
                </a:spcAft>
                <a:buClr>
                  <a:srgbClr val="C00000"/>
                </a:buClr>
                <a:buSzPts val="1200"/>
                <a:buFont typeface="Calibri"/>
                <a:buNone/>
              </a:pPr>
              <a:t>10</a:t>
            </a:fld>
            <a:endParaRPr sz="1400" b="0" i="0" u="none" strike="noStrike" cap="none">
              <a:solidFill>
                <a:srgbClr val="000000"/>
              </a:solidFill>
              <a:latin typeface="Times New Roman" pitchFamily="18" charset="0"/>
              <a:cs typeface="Times New Roman" pitchFamily="18" charset="0"/>
              <a:sym typeface="Arial"/>
            </a:endParaRPr>
          </a:p>
        </p:txBody>
      </p:sp>
      <p:sp>
        <p:nvSpPr>
          <p:cNvPr id="99" name="Google Shape;99;p8"/>
          <p:cNvSpPr txBox="1"/>
          <p:nvPr/>
        </p:nvSpPr>
        <p:spPr>
          <a:xfrm>
            <a:off x="0" y="1158875"/>
            <a:ext cx="11836400" cy="830956"/>
          </a:xfrm>
          <a:prstGeom prst="rect">
            <a:avLst/>
          </a:prstGeom>
          <a:noFill/>
          <a:ln>
            <a:noFill/>
          </a:ln>
        </p:spPr>
        <p:txBody>
          <a:bodyPr spcFirstLastPara="1" wrap="square" lIns="91425" tIns="45700" rIns="91425" bIns="45700" anchor="t" anchorCtr="0">
            <a:spAutoFit/>
          </a:bodyPr>
          <a:lstStyle/>
          <a:p>
            <a:pPr marL="358775" lvl="4">
              <a:buSzPts val="2400"/>
            </a:pPr>
            <a:r>
              <a:rPr lang="en-US" sz="2400" b="1" dirty="0" smtClean="0">
                <a:latin typeface="Times New Roman" pitchFamily="18" charset="0"/>
                <a:cs typeface="Times New Roman" pitchFamily="18" charset="0"/>
              </a:rPr>
              <a:t>Model of Computation</a:t>
            </a:r>
          </a:p>
          <a:p>
            <a:pPr marL="358775" lvl="4">
              <a:buSzPts val="2400"/>
            </a:pPr>
            <a:endParaRPr lang="en-US" sz="2400" b="0" i="0" u="none" strike="noStrike" cap="none" dirty="0">
              <a:solidFill>
                <a:schemeClr val="dk1"/>
              </a:solidFill>
              <a:latin typeface="Times New Roman" pitchFamily="18" charset="0"/>
              <a:ea typeface="Calibri"/>
              <a:cs typeface="Times New Roman" pitchFamily="18" charset="0"/>
              <a:sym typeface="Calibri"/>
            </a:endParaRPr>
          </a:p>
        </p:txBody>
      </p:sp>
      <p:sp>
        <p:nvSpPr>
          <p:cNvPr id="9" name="TextBox 8"/>
          <p:cNvSpPr txBox="1"/>
          <p:nvPr/>
        </p:nvSpPr>
        <p:spPr>
          <a:xfrm>
            <a:off x="545433" y="1752599"/>
            <a:ext cx="11053010" cy="7017306"/>
          </a:xfrm>
          <a:prstGeom prst="rect">
            <a:avLst/>
          </a:prstGeom>
          <a:noFill/>
        </p:spPr>
        <p:txBody>
          <a:bodyPr wrap="square" rtlCol="0">
            <a:spAutoFit/>
          </a:bodyPr>
          <a:lstStyle/>
          <a:p>
            <a:pPr algn="just">
              <a:lnSpc>
                <a:spcPct val="150000"/>
              </a:lnSpc>
            </a:pPr>
            <a:r>
              <a:rPr lang="en-US" sz="2000" dirty="0" smtClean="0">
                <a:latin typeface="Times New Roman" pitchFamily="18" charset="0"/>
                <a:cs typeface="Times New Roman" pitchFamily="18" charset="0"/>
              </a:rPr>
              <a:t>Both sequential and parallel computers operate on a set (stream) of instructions called algorithms. These set of instructions (algorithm) instruct the computer about what it has to do in each step.</a:t>
            </a:r>
          </a:p>
          <a:p>
            <a:pPr algn="just">
              <a:lnSpc>
                <a:spcPct val="150000"/>
              </a:lnSpc>
            </a:pPr>
            <a:r>
              <a:rPr lang="en-US" sz="2000" dirty="0" smtClean="0">
                <a:latin typeface="Times New Roman" pitchFamily="18" charset="0"/>
                <a:cs typeface="Times New Roman" pitchFamily="18" charset="0"/>
              </a:rPr>
              <a:t>Depending on the instruction stream and data stream, computers can be classified into four categories −</a:t>
            </a:r>
          </a:p>
          <a:p>
            <a:pPr lvl="8">
              <a:lnSpc>
                <a:spcPct val="150000"/>
              </a:lnSpc>
              <a:buFont typeface="Arial" pitchFamily="34" charset="0"/>
              <a:buChar char="•"/>
            </a:pPr>
            <a:r>
              <a:rPr lang="en-US" sz="2000" dirty="0" smtClean="0">
                <a:latin typeface="Times New Roman" pitchFamily="18" charset="0"/>
                <a:cs typeface="Times New Roman" pitchFamily="18" charset="0"/>
              </a:rPr>
              <a:t>Single Instruction stream, Single Data stream (SISD) computers</a:t>
            </a:r>
          </a:p>
          <a:p>
            <a:pPr lvl="8">
              <a:lnSpc>
                <a:spcPct val="150000"/>
              </a:lnSpc>
              <a:buFont typeface="Arial" pitchFamily="34" charset="0"/>
              <a:buChar char="•"/>
            </a:pPr>
            <a:r>
              <a:rPr lang="en-US" sz="2000" dirty="0" smtClean="0">
                <a:latin typeface="Times New Roman" pitchFamily="18" charset="0"/>
                <a:cs typeface="Times New Roman" pitchFamily="18" charset="0"/>
              </a:rPr>
              <a:t>Single Instruction stream, Multiple Data stream (SIMD) computers</a:t>
            </a:r>
          </a:p>
          <a:p>
            <a:pPr lvl="8">
              <a:lnSpc>
                <a:spcPct val="150000"/>
              </a:lnSpc>
              <a:buFont typeface="Arial" pitchFamily="34" charset="0"/>
              <a:buChar char="•"/>
            </a:pPr>
            <a:r>
              <a:rPr lang="en-US" sz="2000" dirty="0" smtClean="0">
                <a:latin typeface="Times New Roman" pitchFamily="18" charset="0"/>
                <a:cs typeface="Times New Roman" pitchFamily="18" charset="0"/>
              </a:rPr>
              <a:t>Multiple Instruction stream, Single Data stream (MISD) computers</a:t>
            </a:r>
          </a:p>
          <a:p>
            <a:pPr lvl="8">
              <a:lnSpc>
                <a:spcPct val="150000"/>
              </a:lnSpc>
              <a:buFont typeface="Arial" pitchFamily="34" charset="0"/>
              <a:buChar char="•"/>
            </a:pPr>
            <a:r>
              <a:rPr lang="en-US" sz="2000" dirty="0" smtClean="0">
                <a:latin typeface="Times New Roman" pitchFamily="18" charset="0"/>
                <a:cs typeface="Times New Roman" pitchFamily="18" charset="0"/>
              </a:rPr>
              <a:t>Multiple Instruction stream, Multiple Data stream (MIMD) computers</a:t>
            </a:r>
          </a:p>
          <a:p>
            <a:pPr lvl="8">
              <a:lnSpc>
                <a:spcPct val="150000"/>
              </a:lnSpc>
              <a:buFont typeface="Arial" pitchFamily="34" charset="0"/>
              <a:buChar char="•"/>
            </a:pPr>
            <a:endParaRPr lang="en-US" sz="2000" dirty="0" smtClean="0">
              <a:latin typeface="Times New Roman" pitchFamily="18" charset="0"/>
              <a:cs typeface="Times New Roman" pitchFamily="18" charset="0"/>
            </a:endParaRPr>
          </a:p>
          <a:p>
            <a:pPr lvl="8">
              <a:lnSpc>
                <a:spcPct val="150000"/>
              </a:lnSpc>
            </a:pPr>
            <a:endParaRPr lang="en-US" sz="2000" dirty="0" smtClean="0">
              <a:latin typeface="Times New Roman" pitchFamily="18" charset="0"/>
              <a:cs typeface="Times New Roman" pitchFamily="18" charset="0"/>
            </a:endParaRPr>
          </a:p>
          <a:p>
            <a:pPr lvl="8">
              <a:lnSpc>
                <a:spcPct val="150000"/>
              </a:lnSpc>
            </a:pPr>
            <a:endParaRPr lang="en-US" sz="2000" dirty="0" smtClean="0">
              <a:latin typeface="Times New Roman" pitchFamily="18" charset="0"/>
              <a:cs typeface="Times New Roman" pitchFamily="18" charset="0"/>
            </a:endParaRPr>
          </a:p>
          <a:p>
            <a:pPr algn="just">
              <a:lnSpc>
                <a:spcPct val="150000"/>
              </a:lnSpc>
            </a:pPr>
            <a:endParaRPr lang="en-US" sz="2000" dirty="0" smtClean="0">
              <a:latin typeface="Times New Roman" pitchFamily="18" charset="0"/>
              <a:cs typeface="Times New Roman" pitchFamily="18" charset="0"/>
            </a:endParaRPr>
          </a:p>
          <a:p>
            <a:pPr algn="just">
              <a:lnSpc>
                <a:spcPct val="150000"/>
              </a:lnSpc>
            </a:pPr>
            <a:endParaRPr lang="en-US" sz="2000" dirty="0" smtClean="0">
              <a:latin typeface="Times New Roman" pitchFamily="18" charset="0"/>
              <a:cs typeface="Times New Roman" pitchFamily="18" charset="0"/>
            </a:endParaRPr>
          </a:p>
          <a:p>
            <a:pPr algn="just">
              <a:lnSpc>
                <a:spcPct val="150000"/>
              </a:lnSpc>
            </a:pPr>
            <a:endParaRPr lang="en-US" sz="2000" dirty="0" smtClean="0">
              <a:latin typeface="Times New Roman" pitchFamily="18" charset="0"/>
              <a:cs typeface="Times New Roman" pitchFamily="18" charset="0"/>
            </a:endParaRPr>
          </a:p>
          <a:p>
            <a:pPr algn="just">
              <a:lnSpc>
                <a:spcPct val="150000"/>
              </a:lnSpc>
            </a:pPr>
            <a:endParaRPr lang="en-US" sz="2000" dirty="0" smtClean="0">
              <a:latin typeface="Times New Roman" pitchFamily="18" charset="0"/>
              <a:cs typeface="Times New Roman" pitchFamily="18" charset="0"/>
            </a:endParaRPr>
          </a:p>
          <a:p>
            <a:pPr algn="just">
              <a:lnSpc>
                <a:spcPct val="150000"/>
              </a:lnSpc>
            </a:pPr>
            <a:endParaRPr lang="en-US" sz="2000" dirty="0">
              <a:latin typeface="Times New Roman" pitchFamily="18" charset="0"/>
              <a:cs typeface="Times New Roman" pitchFamily="18" charset="0"/>
            </a:endParaRPr>
          </a:p>
        </p:txBody>
      </p:sp>
      <p:sp>
        <p:nvSpPr>
          <p:cNvPr id="6" name="Google Shape;80;p6"/>
          <p:cNvSpPr txBox="1"/>
          <p:nvPr/>
        </p:nvSpPr>
        <p:spPr>
          <a:xfrm>
            <a:off x="206375" y="361950"/>
            <a:ext cx="10248900" cy="677068"/>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a:p>
            <a:pPr marL="12700" lvl="0">
              <a:buClr>
                <a:schemeClr val="dk1"/>
              </a:buClr>
              <a:buSzPts val="2400"/>
            </a:pP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1274" y="6942070"/>
            <a:ext cx="4133126" cy="1965460"/>
          </a:xfrm>
        </p:spPr>
        <p:txBody>
          <a:bodyPr/>
          <a:lstStyle/>
          <a:p>
            <a:pPr lvl="0" algn="just" eaLnBrk="0" fontAlgn="base" hangingPunct="0">
              <a:lnSpc>
                <a:spcPct val="150000"/>
              </a:lnSpc>
              <a:spcBef>
                <a:spcPct val="0"/>
              </a:spcBef>
              <a:spcAft>
                <a:spcPct val="0"/>
              </a:spcAft>
            </a:pPr>
            <a:r>
              <a:rPr lang="en-US" sz="2000" dirty="0" smtClean="0">
                <a:solidFill>
                  <a:srgbClr val="333333"/>
                </a:solidFill>
                <a:latin typeface="Times New Roman" pitchFamily="18" charset="0"/>
                <a:cs typeface="Times New Roman" pitchFamily="18" charset="0"/>
              </a:rPr>
              <a:t>2) </a:t>
            </a:r>
            <a:r>
              <a:rPr lang="en-US" sz="2000" b="1" dirty="0" smtClean="0">
                <a:solidFill>
                  <a:srgbClr val="333333"/>
                </a:solidFill>
                <a:latin typeface="Times New Roman" pitchFamily="18" charset="0"/>
                <a:cs typeface="Times New Roman" pitchFamily="18" charset="0"/>
              </a:rPr>
              <a:t>SIMD (Single Instruction Multiple Data Stream)</a:t>
            </a:r>
            <a:br>
              <a:rPr lang="en-US" sz="2000" b="1" dirty="0" smtClean="0">
                <a:solidFill>
                  <a:srgbClr val="333333"/>
                </a:solidFill>
                <a:latin typeface="Times New Roman" pitchFamily="18" charset="0"/>
                <a:cs typeface="Times New Roman" pitchFamily="18" charset="0"/>
              </a:rPr>
            </a:br>
            <a:r>
              <a:rPr lang="en-US" sz="2000" dirty="0" smtClean="0">
                <a:solidFill>
                  <a:srgbClr val="333333"/>
                </a:solidFill>
                <a:latin typeface="Times New Roman" pitchFamily="18" charset="0"/>
                <a:cs typeface="Times New Roman" pitchFamily="18" charset="0"/>
              </a:rPr>
              <a:t/>
            </a:r>
            <a:br>
              <a:rPr lang="en-US" sz="2000" dirty="0" smtClean="0">
                <a:solidFill>
                  <a:srgbClr val="333333"/>
                </a:solidFill>
                <a:latin typeface="Times New Roman" pitchFamily="18" charset="0"/>
                <a:cs typeface="Times New Roman" pitchFamily="18" charset="0"/>
              </a:rPr>
            </a:br>
            <a:r>
              <a:rPr lang="en-US" sz="2000" dirty="0" smtClean="0">
                <a:solidFill>
                  <a:srgbClr val="000000"/>
                </a:solidFill>
                <a:latin typeface="Times New Roman" pitchFamily="18" charset="0"/>
                <a:cs typeface="Times New Roman" pitchFamily="18" charset="0"/>
              </a:rPr>
              <a:t> A multiprocessor machine with the ability to execute the same command on each CPU while using a distinct data stream is known as a SIMD system. The practical application of SIMD is the IBM 710.</a:t>
            </a:r>
            <a:br>
              <a:rPr lang="en-US" sz="2000" dirty="0" smtClean="0">
                <a:solidFill>
                  <a:srgbClr val="000000"/>
                </a:solidFill>
                <a:latin typeface="Times New Roman" pitchFamily="18" charset="0"/>
                <a:cs typeface="Times New Roman" pitchFamily="18" charset="0"/>
              </a:rPr>
            </a:br>
            <a:r>
              <a:rPr lang="en-US" sz="2000" dirty="0" smtClean="0">
                <a:solidFill>
                  <a:srgbClr val="000000"/>
                </a:solidFill>
                <a:latin typeface="Times New Roman" pitchFamily="18" charset="0"/>
                <a:cs typeface="Times New Roman" pitchFamily="18" charset="0"/>
              </a:rPr>
              <a:t>  </a:t>
            </a:r>
            <a:br>
              <a:rPr lang="en-US" sz="2000" dirty="0" smtClean="0">
                <a:solidFill>
                  <a:srgbClr val="000000"/>
                </a:solidFill>
                <a:latin typeface="Times New Roman" pitchFamily="18" charset="0"/>
                <a:cs typeface="Times New Roman" pitchFamily="18" charset="0"/>
              </a:rPr>
            </a:br>
            <a:r>
              <a:rPr lang="en-US" sz="2000" dirty="0" smtClean="0">
                <a:solidFill>
                  <a:srgbClr val="000000"/>
                </a:solidFill>
                <a:latin typeface="Times New Roman" pitchFamily="18" charset="0"/>
                <a:cs typeface="Times New Roman" pitchFamily="18" charset="0"/>
              </a:rPr>
              <a:t/>
            </a:r>
            <a:br>
              <a:rPr lang="en-US" sz="2000" dirty="0" smtClean="0">
                <a:solidFill>
                  <a:srgbClr val="000000"/>
                </a:solidFill>
                <a:latin typeface="Times New Roman" pitchFamily="18" charset="0"/>
                <a:cs typeface="Times New Roman" pitchFamily="18" charset="0"/>
              </a:rPr>
            </a:br>
            <a:r>
              <a:rPr lang="en-US" sz="2000" dirty="0" smtClean="0">
                <a:solidFill>
                  <a:srgbClr val="000000"/>
                </a:solidFill>
                <a:latin typeface="Times New Roman" pitchFamily="18" charset="0"/>
                <a:cs typeface="Times New Roman" pitchFamily="18" charset="0"/>
              </a:rPr>
              <a:t>  </a:t>
            </a:r>
            <a:br>
              <a:rPr lang="en-US" sz="2000" dirty="0" smtClean="0">
                <a:solidFill>
                  <a:srgbClr val="000000"/>
                </a:solidFill>
                <a:latin typeface="Times New Roman" pitchFamily="18" charset="0"/>
                <a:cs typeface="Times New Roman" pitchFamily="18" charset="0"/>
              </a:rPr>
            </a:br>
            <a:r>
              <a:rPr lang="en-US" sz="2000" dirty="0" smtClean="0">
                <a:solidFill>
                  <a:srgbClr val="000000"/>
                </a:solidFill>
                <a:latin typeface="Times New Roman" pitchFamily="18" charset="0"/>
                <a:cs typeface="Times New Roman" pitchFamily="18" charset="0"/>
              </a:rPr>
              <a:t/>
            </a:r>
            <a:br>
              <a:rPr lang="en-US" sz="2000" dirty="0" smtClean="0">
                <a:solidFill>
                  <a:srgbClr val="000000"/>
                </a:solidFill>
                <a:latin typeface="Times New Roman" pitchFamily="18" charset="0"/>
                <a:cs typeface="Times New Roman" pitchFamily="18" charset="0"/>
              </a:rPr>
            </a:br>
            <a:r>
              <a:rPr lang="en-US" sz="2000" dirty="0" smtClean="0">
                <a:solidFill>
                  <a:srgbClr val="000000"/>
                </a:solidFill>
                <a:latin typeface="Times New Roman" pitchFamily="18" charset="0"/>
                <a:cs typeface="Times New Roman" pitchFamily="18" charset="0"/>
              </a:rPr>
              <a:t/>
            </a:r>
            <a:br>
              <a:rPr lang="en-US" sz="2000" dirty="0" smtClean="0">
                <a:solidFill>
                  <a:srgbClr val="000000"/>
                </a:solidFill>
                <a:latin typeface="Times New Roman" pitchFamily="18" charset="0"/>
                <a:cs typeface="Times New Roman" pitchFamily="18" charset="0"/>
              </a:rPr>
            </a:br>
            <a:r>
              <a:rPr lang="en-US" sz="2000" dirty="0" smtClean="0">
                <a:solidFill>
                  <a:srgbClr val="000000"/>
                </a:solidFill>
                <a:latin typeface="Times New Roman" pitchFamily="18" charset="0"/>
                <a:cs typeface="Times New Roman" pitchFamily="18" charset="0"/>
              </a:rPr>
              <a:t/>
            </a:r>
            <a:br>
              <a:rPr lang="en-US" sz="2000" dirty="0" smtClean="0">
                <a:solidFill>
                  <a:srgbClr val="000000"/>
                </a:solidFill>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a:p>
        </p:txBody>
      </p:sp>
      <p:pic>
        <p:nvPicPr>
          <p:cNvPr id="2051" name="Picture 3" descr="flynns classification (2)"/>
          <p:cNvPicPr>
            <a:picLocks noChangeAspect="1" noChangeArrowheads="1"/>
          </p:cNvPicPr>
          <p:nvPr/>
        </p:nvPicPr>
        <p:blipFill>
          <a:blip r:embed="rId3"/>
          <a:srcRect/>
          <a:stretch>
            <a:fillRect/>
          </a:stretch>
        </p:blipFill>
        <p:spPr bwMode="auto">
          <a:xfrm>
            <a:off x="5200650" y="1800225"/>
            <a:ext cx="6022975" cy="4495800"/>
          </a:xfrm>
          <a:prstGeom prst="rect">
            <a:avLst/>
          </a:prstGeom>
          <a:noFill/>
        </p:spPr>
      </p:pic>
      <p:sp>
        <p:nvSpPr>
          <p:cNvPr id="7" name="Google Shape;99;p8"/>
          <p:cNvSpPr txBox="1"/>
          <p:nvPr/>
        </p:nvSpPr>
        <p:spPr>
          <a:xfrm>
            <a:off x="0" y="1158875"/>
            <a:ext cx="11836400" cy="830956"/>
          </a:xfrm>
          <a:prstGeom prst="rect">
            <a:avLst/>
          </a:prstGeom>
          <a:noFill/>
          <a:ln>
            <a:noFill/>
          </a:ln>
        </p:spPr>
        <p:txBody>
          <a:bodyPr spcFirstLastPara="1" wrap="square" lIns="91425" tIns="45700" rIns="91425" bIns="45700" anchor="t" anchorCtr="0">
            <a:spAutoFit/>
          </a:bodyPr>
          <a:lstStyle/>
          <a:p>
            <a:pPr marL="358775" lvl="4">
              <a:buSzPts val="2400"/>
            </a:pPr>
            <a:r>
              <a:rPr lang="en-US" sz="2400" b="1" dirty="0" smtClean="0">
                <a:latin typeface="Times New Roman" pitchFamily="18" charset="0"/>
                <a:cs typeface="Times New Roman" pitchFamily="18" charset="0"/>
              </a:rPr>
              <a:t>Model of Computation</a:t>
            </a:r>
          </a:p>
          <a:p>
            <a:pPr marL="358775" lvl="4">
              <a:buSzPts val="2400"/>
            </a:pPr>
            <a:endParaRPr lang="en-US" sz="2400" b="0" i="0" u="none" strike="noStrike" cap="none" dirty="0">
              <a:solidFill>
                <a:schemeClr val="dk1"/>
              </a:solidFill>
              <a:latin typeface="Times New Roman" pitchFamily="18" charset="0"/>
              <a:ea typeface="Calibri"/>
              <a:cs typeface="Times New Roman" pitchFamily="18" charset="0"/>
              <a:sym typeface="Calibri"/>
            </a:endParaRPr>
          </a:p>
        </p:txBody>
      </p:sp>
      <p:sp>
        <p:nvSpPr>
          <p:cNvPr id="8"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724" y="6503920"/>
            <a:ext cx="3895001" cy="1965460"/>
          </a:xfrm>
        </p:spPr>
        <p:txBody>
          <a:bodyPr/>
          <a:lstStyle/>
          <a:p>
            <a:pPr lvl="0" algn="just" eaLnBrk="0" fontAlgn="base" hangingPunct="0">
              <a:lnSpc>
                <a:spcPct val="150000"/>
              </a:lnSpc>
              <a:spcBef>
                <a:spcPct val="0"/>
              </a:spcBef>
              <a:spcAft>
                <a:spcPct val="0"/>
              </a:spcAft>
            </a:pPr>
            <a:r>
              <a:rPr lang="en-US" sz="2000" dirty="0" smtClean="0">
                <a:solidFill>
                  <a:srgbClr val="333333"/>
                </a:solidFill>
                <a:latin typeface="Times New Roman" pitchFamily="18" charset="0"/>
                <a:cs typeface="Times New Roman" pitchFamily="18" charset="0"/>
              </a:rPr>
              <a:t>3) </a:t>
            </a:r>
            <a:r>
              <a:rPr lang="en-US" sz="2000" b="1" dirty="0" smtClean="0">
                <a:solidFill>
                  <a:srgbClr val="333333"/>
                </a:solidFill>
                <a:latin typeface="Times New Roman" pitchFamily="18" charset="0"/>
                <a:cs typeface="Times New Roman" pitchFamily="18" charset="0"/>
              </a:rPr>
              <a:t>MISD (Multiple Instruction Single Data stream)</a:t>
            </a:r>
            <a:r>
              <a:rPr lang="en-US" sz="2000" dirty="0" smtClean="0">
                <a:solidFill>
                  <a:srgbClr val="333333"/>
                </a:solidFill>
                <a:latin typeface="Times New Roman" pitchFamily="18" charset="0"/>
                <a:cs typeface="Times New Roman" pitchFamily="18" charset="0"/>
              </a:rPr>
              <a:t/>
            </a:r>
            <a:br>
              <a:rPr lang="en-US" sz="2000" dirty="0" smtClean="0">
                <a:solidFill>
                  <a:srgbClr val="333333"/>
                </a:solidFill>
                <a:latin typeface="Times New Roman" pitchFamily="18" charset="0"/>
                <a:cs typeface="Times New Roman" pitchFamily="18" charset="0"/>
              </a:rPr>
            </a:br>
            <a:r>
              <a:rPr lang="en-US" sz="2000" dirty="0" smtClean="0">
                <a:solidFill>
                  <a:srgbClr val="333333"/>
                </a:solidFill>
                <a:latin typeface="Times New Roman" pitchFamily="18" charset="0"/>
                <a:cs typeface="Times New Roman" pitchFamily="18" charset="0"/>
              </a:rPr>
              <a:t> An MISD computing system is a multiprocessor device that can carry out various instructions on various processing components while still operating on the same data set. </a:t>
            </a:r>
            <a:r>
              <a:rPr lang="en-US" sz="2000" dirty="0" smtClean="0">
                <a:solidFill>
                  <a:srgbClr val="000000"/>
                </a:solidFill>
                <a:latin typeface="Times New Roman" pitchFamily="18" charset="0"/>
                <a:cs typeface="Times New Roman" pitchFamily="18" charset="0"/>
              </a:rPr>
              <a:t>.</a:t>
            </a:r>
            <a:r>
              <a:rPr lang="en-US" sz="2000" dirty="0" smtClean="0">
                <a:solidFill>
                  <a:schemeClr val="tx1"/>
                </a:solidFill>
                <a:latin typeface="Times New Roman" pitchFamily="18" charset="0"/>
                <a:cs typeface="Times New Roman" pitchFamily="18" charset="0"/>
              </a:rPr>
              <a:t/>
            </a:r>
            <a:br>
              <a:rPr lang="en-US" sz="2000" dirty="0" smtClean="0">
                <a:solidFill>
                  <a:schemeClr val="tx1"/>
                </a:solidFill>
                <a:latin typeface="Times New Roman" pitchFamily="18" charset="0"/>
                <a:cs typeface="Times New Roman" pitchFamily="18" charset="0"/>
              </a:rPr>
            </a:br>
            <a:r>
              <a:rPr lang="en-US" sz="2000" dirty="0" smtClean="0">
                <a:solidFill>
                  <a:srgbClr val="000000"/>
                </a:solidFill>
                <a:latin typeface="Times New Roman" pitchFamily="18" charset="0"/>
                <a:cs typeface="Times New Roman" pitchFamily="18" charset="0"/>
              </a:rPr>
              <a:t>  </a:t>
            </a:r>
            <a:br>
              <a:rPr lang="en-US" sz="2000" dirty="0" smtClean="0">
                <a:solidFill>
                  <a:srgbClr val="000000"/>
                </a:solidFill>
                <a:latin typeface="Times New Roman" pitchFamily="18" charset="0"/>
                <a:cs typeface="Times New Roman" pitchFamily="18" charset="0"/>
              </a:rPr>
            </a:br>
            <a:r>
              <a:rPr lang="en-US" sz="2000" dirty="0" smtClean="0">
                <a:solidFill>
                  <a:srgbClr val="000000"/>
                </a:solidFill>
                <a:latin typeface="Times New Roman" pitchFamily="18" charset="0"/>
                <a:cs typeface="Times New Roman" pitchFamily="18" charset="0"/>
              </a:rPr>
              <a:t/>
            </a:r>
            <a:br>
              <a:rPr lang="en-US" sz="2000" dirty="0" smtClean="0">
                <a:solidFill>
                  <a:srgbClr val="000000"/>
                </a:solidFill>
                <a:latin typeface="Times New Roman" pitchFamily="18" charset="0"/>
                <a:cs typeface="Times New Roman" pitchFamily="18" charset="0"/>
              </a:rPr>
            </a:br>
            <a:r>
              <a:rPr lang="en-US" sz="2000" dirty="0" smtClean="0">
                <a:solidFill>
                  <a:srgbClr val="000000"/>
                </a:solidFill>
                <a:latin typeface="Times New Roman" pitchFamily="18" charset="0"/>
                <a:cs typeface="Times New Roman" pitchFamily="18" charset="0"/>
              </a:rPr>
              <a:t>  </a:t>
            </a:r>
            <a:br>
              <a:rPr lang="en-US" sz="2000" dirty="0" smtClean="0">
                <a:solidFill>
                  <a:srgbClr val="000000"/>
                </a:solidFill>
                <a:latin typeface="Times New Roman" pitchFamily="18" charset="0"/>
                <a:cs typeface="Times New Roman" pitchFamily="18" charset="0"/>
              </a:rPr>
            </a:br>
            <a:r>
              <a:rPr lang="en-US" sz="2000" dirty="0" smtClean="0">
                <a:solidFill>
                  <a:srgbClr val="000000"/>
                </a:solidFill>
                <a:latin typeface="Times New Roman" pitchFamily="18" charset="0"/>
                <a:cs typeface="Times New Roman" pitchFamily="18" charset="0"/>
              </a:rPr>
              <a:t/>
            </a:r>
            <a:br>
              <a:rPr lang="en-US" sz="2000" dirty="0" smtClean="0">
                <a:solidFill>
                  <a:srgbClr val="000000"/>
                </a:solidFill>
                <a:latin typeface="Times New Roman" pitchFamily="18" charset="0"/>
                <a:cs typeface="Times New Roman" pitchFamily="18" charset="0"/>
              </a:rPr>
            </a:br>
            <a:r>
              <a:rPr lang="en-US" sz="2000" dirty="0" smtClean="0">
                <a:solidFill>
                  <a:srgbClr val="000000"/>
                </a:solidFill>
                <a:latin typeface="Times New Roman" pitchFamily="18" charset="0"/>
                <a:cs typeface="Times New Roman" pitchFamily="18" charset="0"/>
              </a:rPr>
              <a:t/>
            </a:r>
            <a:br>
              <a:rPr lang="en-US" sz="2000" dirty="0" smtClean="0">
                <a:solidFill>
                  <a:srgbClr val="000000"/>
                </a:solidFill>
                <a:latin typeface="Times New Roman" pitchFamily="18" charset="0"/>
                <a:cs typeface="Times New Roman" pitchFamily="18" charset="0"/>
              </a:rPr>
            </a:br>
            <a:r>
              <a:rPr lang="en-US" sz="2000" dirty="0" smtClean="0">
                <a:solidFill>
                  <a:srgbClr val="000000"/>
                </a:solidFill>
                <a:latin typeface="Times New Roman" pitchFamily="18" charset="0"/>
                <a:cs typeface="Times New Roman" pitchFamily="18" charset="0"/>
              </a:rPr>
              <a:t/>
            </a:r>
            <a:br>
              <a:rPr lang="en-US" sz="2000" dirty="0" smtClean="0">
                <a:solidFill>
                  <a:srgbClr val="000000"/>
                </a:solidFill>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pic>
        <p:nvPicPr>
          <p:cNvPr id="2052" name="Picture 4" descr="flynns classification (3)"/>
          <p:cNvPicPr>
            <a:picLocks noChangeAspect="1" noChangeArrowheads="1"/>
          </p:cNvPicPr>
          <p:nvPr/>
        </p:nvPicPr>
        <p:blipFill>
          <a:blip r:embed="rId3"/>
          <a:srcRect/>
          <a:stretch>
            <a:fillRect/>
          </a:stretch>
        </p:blipFill>
        <p:spPr bwMode="auto">
          <a:xfrm>
            <a:off x="4899025" y="2078038"/>
            <a:ext cx="6454775" cy="3409950"/>
          </a:xfrm>
          <a:prstGeom prst="rect">
            <a:avLst/>
          </a:prstGeom>
          <a:noFill/>
        </p:spPr>
      </p:pic>
      <p:sp>
        <p:nvSpPr>
          <p:cNvPr id="7" name="Google Shape;99;p8"/>
          <p:cNvSpPr txBox="1"/>
          <p:nvPr/>
        </p:nvSpPr>
        <p:spPr>
          <a:xfrm>
            <a:off x="0" y="1158875"/>
            <a:ext cx="11836400" cy="830956"/>
          </a:xfrm>
          <a:prstGeom prst="rect">
            <a:avLst/>
          </a:prstGeom>
          <a:noFill/>
          <a:ln>
            <a:noFill/>
          </a:ln>
        </p:spPr>
        <p:txBody>
          <a:bodyPr spcFirstLastPara="1" wrap="square" lIns="91425" tIns="45700" rIns="91425" bIns="45700" anchor="t" anchorCtr="0">
            <a:spAutoFit/>
          </a:bodyPr>
          <a:lstStyle/>
          <a:p>
            <a:pPr marL="358775" lvl="4">
              <a:buSzPts val="2400"/>
            </a:pPr>
            <a:r>
              <a:rPr lang="en-US" sz="2400" b="1" dirty="0" smtClean="0">
                <a:latin typeface="Times New Roman" pitchFamily="18" charset="0"/>
                <a:cs typeface="Times New Roman" pitchFamily="18" charset="0"/>
              </a:rPr>
              <a:t>Model of Computation</a:t>
            </a:r>
          </a:p>
          <a:p>
            <a:pPr marL="358775" lvl="4">
              <a:buSzPts val="2400"/>
            </a:pPr>
            <a:endParaRPr lang="en-US" sz="2400" b="0" i="0" u="none" strike="noStrike" cap="none" dirty="0">
              <a:solidFill>
                <a:schemeClr val="dk1"/>
              </a:solidFill>
              <a:latin typeface="Times New Roman" pitchFamily="18" charset="0"/>
              <a:ea typeface="Calibri"/>
              <a:cs typeface="Times New Roman" pitchFamily="18" charset="0"/>
              <a:sym typeface="Calibri"/>
            </a:endParaRPr>
          </a:p>
        </p:txBody>
      </p:sp>
      <p:sp>
        <p:nvSpPr>
          <p:cNvPr id="9"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449" y="4082916"/>
            <a:ext cx="4348391" cy="1965460"/>
          </a:xfrm>
        </p:spPr>
        <p:txBody>
          <a:bodyPr/>
          <a:lstStyle/>
          <a:p>
            <a:pPr lvl="0" algn="just" eaLnBrk="0" fontAlgn="base" hangingPunct="0">
              <a:lnSpc>
                <a:spcPct val="150000"/>
              </a:lnSpc>
              <a:spcBef>
                <a:spcPct val="0"/>
              </a:spcBef>
              <a:spcAft>
                <a:spcPct val="0"/>
              </a:spcAft>
            </a:pPr>
            <a:r>
              <a:rPr lang="en-US" sz="2000" dirty="0" smtClean="0">
                <a:solidFill>
                  <a:srgbClr val="333333"/>
                </a:solidFill>
                <a:latin typeface="Times New Roman" pitchFamily="18" charset="0"/>
                <a:cs typeface="Times New Roman" pitchFamily="18" charset="0"/>
              </a:rPr>
              <a:t>4) </a:t>
            </a:r>
            <a:r>
              <a:rPr lang="en-US" sz="2000" b="1" dirty="0" smtClean="0">
                <a:solidFill>
                  <a:srgbClr val="333333"/>
                </a:solidFill>
                <a:latin typeface="Times New Roman" pitchFamily="18" charset="0"/>
                <a:cs typeface="Times New Roman" pitchFamily="18" charset="0"/>
              </a:rPr>
              <a:t>MIMD (Multiple Instruction Multiple Data Stream)</a:t>
            </a:r>
            <a:r>
              <a:rPr lang="en-US" sz="2000" dirty="0" smtClean="0">
                <a:solidFill>
                  <a:srgbClr val="333333"/>
                </a:solidFill>
                <a:latin typeface="Times New Roman" pitchFamily="18" charset="0"/>
                <a:cs typeface="Times New Roman" pitchFamily="18" charset="0"/>
              </a:rPr>
              <a:t/>
            </a:r>
            <a:br>
              <a:rPr lang="en-US" sz="2000" dirty="0" smtClean="0">
                <a:solidFill>
                  <a:srgbClr val="333333"/>
                </a:solidFill>
                <a:latin typeface="Times New Roman" pitchFamily="18" charset="0"/>
                <a:cs typeface="Times New Roman" pitchFamily="18" charset="0"/>
              </a:rPr>
            </a:br>
            <a:r>
              <a:rPr lang="en-US" sz="2000" dirty="0" smtClean="0">
                <a:solidFill>
                  <a:srgbClr val="333333"/>
                </a:solidFill>
                <a:latin typeface="Times New Roman" pitchFamily="18" charset="0"/>
                <a:cs typeface="Times New Roman" pitchFamily="18" charset="0"/>
              </a:rPr>
              <a:t> A multiprocessor device that can carry out numerous instructions through numerous data streams is called a MIMD system. There are distinct instruction streams and data streams for each processing element.</a:t>
            </a:r>
            <a:r>
              <a:rPr lang="en-US" sz="2000" dirty="0" smtClean="0">
                <a:solidFill>
                  <a:schemeClr val="tx1"/>
                </a:solidFill>
                <a:latin typeface="Times New Roman" pitchFamily="18" charset="0"/>
                <a:cs typeface="Times New Roman" pitchFamily="18" charset="0"/>
              </a:rPr>
              <a:t/>
            </a:r>
            <a:br>
              <a:rPr lang="en-US" sz="2000" dirty="0" smtClean="0">
                <a:solidFill>
                  <a:schemeClr val="tx1"/>
                </a:solidFill>
                <a:latin typeface="Times New Roman" pitchFamily="18" charset="0"/>
                <a:cs typeface="Times New Roman" pitchFamily="18" charset="0"/>
              </a:rPr>
            </a:br>
            <a:r>
              <a:rPr lang="en-US" sz="2000" dirty="0" smtClean="0">
                <a:solidFill>
                  <a:srgbClr val="000000"/>
                </a:solidFill>
                <a:latin typeface="Times New Roman" pitchFamily="18" charset="0"/>
                <a:cs typeface="Times New Roman" pitchFamily="18" charset="0"/>
              </a:rPr>
              <a:t>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pic>
        <p:nvPicPr>
          <p:cNvPr id="2053" name="Picture 5" descr="flynns classification (4)"/>
          <p:cNvPicPr>
            <a:picLocks noChangeAspect="1" noChangeArrowheads="1"/>
          </p:cNvPicPr>
          <p:nvPr/>
        </p:nvPicPr>
        <p:blipFill>
          <a:blip r:embed="rId3"/>
          <a:srcRect/>
          <a:stretch>
            <a:fillRect/>
          </a:stretch>
        </p:blipFill>
        <p:spPr bwMode="auto">
          <a:xfrm>
            <a:off x="5229225" y="1714500"/>
            <a:ext cx="6426350" cy="3743325"/>
          </a:xfrm>
          <a:prstGeom prst="rect">
            <a:avLst/>
          </a:prstGeom>
          <a:noFill/>
        </p:spPr>
      </p:pic>
      <p:sp>
        <p:nvSpPr>
          <p:cNvPr id="7" name="Google Shape;99;p8"/>
          <p:cNvSpPr txBox="1"/>
          <p:nvPr/>
        </p:nvSpPr>
        <p:spPr>
          <a:xfrm>
            <a:off x="0" y="1158875"/>
            <a:ext cx="11836400" cy="830956"/>
          </a:xfrm>
          <a:prstGeom prst="rect">
            <a:avLst/>
          </a:prstGeom>
          <a:noFill/>
          <a:ln>
            <a:noFill/>
          </a:ln>
        </p:spPr>
        <p:txBody>
          <a:bodyPr spcFirstLastPara="1" wrap="square" lIns="91425" tIns="45700" rIns="91425" bIns="45700" anchor="t" anchorCtr="0">
            <a:spAutoFit/>
          </a:bodyPr>
          <a:lstStyle/>
          <a:p>
            <a:pPr marL="358775" lvl="4">
              <a:buSzPts val="2400"/>
            </a:pPr>
            <a:r>
              <a:rPr lang="en-US" sz="2400" b="1" dirty="0" smtClean="0">
                <a:latin typeface="Times New Roman" pitchFamily="18" charset="0"/>
                <a:cs typeface="Times New Roman" pitchFamily="18" charset="0"/>
              </a:rPr>
              <a:t>Model of Computation</a:t>
            </a:r>
          </a:p>
          <a:p>
            <a:pPr marL="358775" lvl="4">
              <a:buSzPts val="2400"/>
            </a:pPr>
            <a:endParaRPr lang="en-US" sz="2400" b="0" i="0" u="none" strike="noStrike" cap="none" dirty="0">
              <a:solidFill>
                <a:schemeClr val="dk1"/>
              </a:solidFill>
              <a:latin typeface="Times New Roman" pitchFamily="18" charset="0"/>
              <a:ea typeface="Calibri"/>
              <a:cs typeface="Times New Roman" pitchFamily="18" charset="0"/>
              <a:sym typeface="Calibri"/>
            </a:endParaRPr>
          </a:p>
        </p:txBody>
      </p:sp>
      <p:sp>
        <p:nvSpPr>
          <p:cNvPr id="9"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1249" y="1695450"/>
            <a:ext cx="11076851" cy="2571750"/>
          </a:xfrm>
        </p:spPr>
        <p:txBody>
          <a:bodyPr/>
          <a:lstStyle/>
          <a:p>
            <a:pPr algn="just"/>
            <a:r>
              <a:rPr lang="en-US" sz="2000" dirty="0" smtClean="0">
                <a:latin typeface="Times New Roman" pitchFamily="18" charset="0"/>
                <a:cs typeface="Times New Roman" pitchFamily="18" charset="0"/>
              </a:rPr>
              <a:t>Analysis of an algorithm helps us determine whether the algorithm is useful or not. Generally, an algorithm is analyzed based on its execution time </a:t>
            </a:r>
            <a:r>
              <a:rPr lang="en-US" sz="2000" b="1" dirty="0" smtClean="0">
                <a:latin typeface="Times New Roman" pitchFamily="18" charset="0"/>
                <a:cs typeface="Times New Roman" pitchFamily="18" charset="0"/>
              </a:rPr>
              <a:t>(Time Complexity)</a:t>
            </a:r>
            <a:r>
              <a:rPr lang="en-US" sz="2000" dirty="0" smtClean="0">
                <a:latin typeface="Times New Roman" pitchFamily="18" charset="0"/>
                <a:cs typeface="Times New Roman" pitchFamily="18" charset="0"/>
              </a:rPr>
              <a:t> and the amount of space </a:t>
            </a:r>
            <a:r>
              <a:rPr lang="en-US" sz="2000" b="1" dirty="0" smtClean="0">
                <a:latin typeface="Times New Roman" pitchFamily="18" charset="0"/>
                <a:cs typeface="Times New Roman" pitchFamily="18" charset="0"/>
              </a:rPr>
              <a:t>(Space Complexity)</a:t>
            </a:r>
            <a:r>
              <a:rPr lang="en-US" sz="2000" dirty="0" smtClean="0">
                <a:latin typeface="Times New Roman" pitchFamily="18" charset="0"/>
                <a:cs typeface="Times New Roman" pitchFamily="18" charset="0"/>
              </a:rPr>
              <a:t> it requires.</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Since we have sophisticated memory devices available at reasonable cost, storage space is no longer an issue. Hence, space complexity is not given so much of importance.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Parallel algorithms are designed to improve the computation speed of a computer.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For analyzing a Parallel Algorithm, we normally consider the following parameters −</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sp>
        <p:nvSpPr>
          <p:cNvPr id="7" name="Google Shape;99;p8"/>
          <p:cNvSpPr txBox="1"/>
          <p:nvPr/>
        </p:nvSpPr>
        <p:spPr>
          <a:xfrm>
            <a:off x="355600" y="1139825"/>
            <a:ext cx="11836400" cy="461624"/>
          </a:xfrm>
          <a:prstGeom prst="rect">
            <a:avLst/>
          </a:prstGeom>
          <a:noFill/>
          <a:ln>
            <a:noFill/>
          </a:ln>
        </p:spPr>
        <p:txBody>
          <a:bodyPr spcFirstLastPara="1" wrap="square" lIns="91425" tIns="45700" rIns="91425" bIns="45700" anchor="t" anchorCtr="0">
            <a:spAutoFit/>
          </a:bodyPr>
          <a:lstStyle/>
          <a:p>
            <a:r>
              <a:rPr lang="en-US" sz="2400" b="1" dirty="0" smtClean="0">
                <a:latin typeface="Times New Roman" pitchFamily="18" charset="0"/>
                <a:cs typeface="Times New Roman" pitchFamily="18" charset="0"/>
              </a:rPr>
              <a:t>Parallel Algorithm - Analysis</a:t>
            </a:r>
            <a:endParaRPr lang="en-US" sz="2400" b="1" dirty="0">
              <a:latin typeface="Times New Roman" pitchFamily="18" charset="0"/>
              <a:cs typeface="Times New Roman" pitchFamily="18" charset="0"/>
            </a:endParaRPr>
          </a:p>
        </p:txBody>
      </p:sp>
      <p:sp>
        <p:nvSpPr>
          <p:cNvPr id="9"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p:txBody>
      </p:sp>
      <p:sp>
        <p:nvSpPr>
          <p:cNvPr id="8" name="Rectangle 7"/>
          <p:cNvSpPr/>
          <p:nvPr/>
        </p:nvSpPr>
        <p:spPr>
          <a:xfrm>
            <a:off x="514350" y="4107418"/>
            <a:ext cx="6096000" cy="1477328"/>
          </a:xfrm>
          <a:prstGeom prst="rect">
            <a:avLst/>
          </a:prstGeom>
        </p:spPr>
        <p:txBody>
          <a:bodyPr>
            <a:spAutoFit/>
          </a:bodyPr>
          <a:lstStyle/>
          <a:p>
            <a:pPr>
              <a:lnSpc>
                <a:spcPct val="150000"/>
              </a:lnSpc>
              <a:buFont typeface="Arial" pitchFamily="34" charset="0"/>
              <a:buChar char="•"/>
            </a:pPr>
            <a:r>
              <a:rPr lang="en-US" sz="2000" dirty="0" smtClean="0">
                <a:latin typeface="Times New Roman" pitchFamily="18" charset="0"/>
                <a:cs typeface="Times New Roman" pitchFamily="18" charset="0"/>
              </a:rPr>
              <a:t>Time complexity (Execution Time),</a:t>
            </a:r>
          </a:p>
          <a:p>
            <a:pPr>
              <a:lnSpc>
                <a:spcPct val="150000"/>
              </a:lnSpc>
              <a:buFont typeface="Arial" pitchFamily="34" charset="0"/>
              <a:buChar char="•"/>
            </a:pPr>
            <a:r>
              <a:rPr lang="en-US" sz="2000" dirty="0" smtClean="0">
                <a:latin typeface="Times New Roman" pitchFamily="18" charset="0"/>
                <a:cs typeface="Times New Roman" pitchFamily="18" charset="0"/>
              </a:rPr>
              <a:t>Total number of processors used, and</a:t>
            </a:r>
          </a:p>
          <a:p>
            <a:pPr>
              <a:lnSpc>
                <a:spcPct val="150000"/>
              </a:lnSpc>
              <a:buFont typeface="Arial" pitchFamily="34" charset="0"/>
              <a:buChar char="•"/>
            </a:pPr>
            <a:r>
              <a:rPr lang="en-US" sz="2000" dirty="0" smtClean="0">
                <a:latin typeface="Times New Roman" pitchFamily="18" charset="0"/>
                <a:cs typeface="Times New Roman" pitchFamily="18" charset="0"/>
              </a:rPr>
              <a:t>Total cost.</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 y="1752600"/>
            <a:ext cx="11601451" cy="4381500"/>
          </a:xfrm>
        </p:spPr>
        <p:txBody>
          <a:bodyPr/>
          <a:lstStyle/>
          <a:p>
            <a:pPr algn="just"/>
            <a:r>
              <a:rPr lang="en-US" sz="2000" dirty="0" smtClean="0">
                <a:latin typeface="Times New Roman" pitchFamily="18" charset="0"/>
                <a:cs typeface="Times New Roman" pitchFamily="18" charset="0"/>
              </a:rPr>
              <a:t>					</a:t>
            </a:r>
            <a:br>
              <a:rPr lang="en-US" sz="2000"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Time Complexity:										                               </a:t>
            </a:r>
            <a:br>
              <a:rPr lang="en-US" sz="2000" b="1"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The main reason behind developing parallel algorithms was to reduce the computation time of an algorithm. Thus, evaluating the execution time of an algorithm is extremely important in analyzing its efficiency.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Execution time is measured on the basis of the time taken by the algorithm to solve a problem. The total execution time is calculated from the moment when the algorithm starts executing to the moment it stops. If all the processors do not start or end execution at the same time, then the total execution time of the algorithm is the moment when the first processor started its execution to the moment when the last processor stops its execution.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Time complexity of an algorithm can be classified into three categories−				</a:t>
            </a:r>
            <a:br>
              <a:rPr lang="en-US" sz="2000"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Worst-case complexity</a:t>
            </a:r>
            <a:r>
              <a:rPr lang="en-US" sz="2000" dirty="0" smtClean="0">
                <a:latin typeface="Times New Roman" pitchFamily="18" charset="0"/>
                <a:cs typeface="Times New Roman" pitchFamily="18" charset="0"/>
              </a:rPr>
              <a:t> − When the amount of time required by an algorithm for a given input is </a:t>
            </a:r>
            <a:r>
              <a:rPr lang="en-US" sz="2000" b="1" dirty="0" smtClean="0">
                <a:latin typeface="Times New Roman" pitchFamily="18" charset="0"/>
                <a:cs typeface="Times New Roman" pitchFamily="18" charset="0"/>
              </a:rPr>
              <a:t>maximum</a:t>
            </a:r>
            <a:r>
              <a:rPr lang="en-US" sz="2000" dirty="0" smtClean="0">
                <a:latin typeface="Times New Roman" pitchFamily="18" charset="0"/>
                <a:cs typeface="Times New Roman" pitchFamily="18" charset="0"/>
              </a:rPr>
              <a:t>.										</a:t>
            </a:r>
            <a:br>
              <a:rPr lang="en-US" sz="2000"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Average-case complexity</a:t>
            </a:r>
            <a:r>
              <a:rPr lang="en-US" sz="2000" dirty="0" smtClean="0">
                <a:latin typeface="Times New Roman" pitchFamily="18" charset="0"/>
                <a:cs typeface="Times New Roman" pitchFamily="18" charset="0"/>
              </a:rPr>
              <a:t> − When the amount of time required by an algorithm for a given input is </a:t>
            </a:r>
            <a:r>
              <a:rPr lang="en-US" sz="2000" b="1" dirty="0" smtClean="0">
                <a:latin typeface="Times New Roman" pitchFamily="18" charset="0"/>
                <a:cs typeface="Times New Roman" pitchFamily="18" charset="0"/>
              </a:rPr>
              <a:t>average</a:t>
            </a:r>
            <a:r>
              <a:rPr lang="en-US" sz="2000" dirty="0" smtClean="0">
                <a:latin typeface="Times New Roman" pitchFamily="18" charset="0"/>
                <a:cs typeface="Times New Roman" pitchFamily="18" charset="0"/>
              </a:rPr>
              <a:t>.											</a:t>
            </a:r>
            <a:br>
              <a:rPr lang="en-US" sz="2000"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Best-case complexity</a:t>
            </a:r>
            <a:r>
              <a:rPr lang="en-US" sz="2000" dirty="0" smtClean="0">
                <a:latin typeface="Times New Roman" pitchFamily="18" charset="0"/>
                <a:cs typeface="Times New Roman" pitchFamily="18" charset="0"/>
              </a:rPr>
              <a:t> − When the amount of time required by an algorithm for a given input is </a:t>
            </a:r>
            <a:r>
              <a:rPr lang="en-US" sz="2000" b="1" dirty="0" smtClean="0">
                <a:latin typeface="Times New Roman" pitchFamily="18" charset="0"/>
                <a:cs typeface="Times New Roman" pitchFamily="18" charset="0"/>
              </a:rPr>
              <a:t>minimum</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15</a:t>
            </a:fld>
            <a:endParaRPr lang="en-US"/>
          </a:p>
        </p:txBody>
      </p:sp>
      <p:sp>
        <p:nvSpPr>
          <p:cNvPr id="7" name="Google Shape;99;p8"/>
          <p:cNvSpPr txBox="1"/>
          <p:nvPr/>
        </p:nvSpPr>
        <p:spPr>
          <a:xfrm>
            <a:off x="355600" y="1139825"/>
            <a:ext cx="11836400" cy="461624"/>
          </a:xfrm>
          <a:prstGeom prst="rect">
            <a:avLst/>
          </a:prstGeom>
          <a:noFill/>
          <a:ln>
            <a:noFill/>
          </a:ln>
        </p:spPr>
        <p:txBody>
          <a:bodyPr spcFirstLastPara="1" wrap="square" lIns="91425" tIns="45700" rIns="91425" bIns="45700" anchor="t" anchorCtr="0">
            <a:spAutoFit/>
          </a:bodyPr>
          <a:lstStyle/>
          <a:p>
            <a:r>
              <a:rPr lang="en-US" sz="2400" b="1" dirty="0" smtClean="0">
                <a:latin typeface="Times New Roman" pitchFamily="18" charset="0"/>
                <a:cs typeface="Times New Roman" pitchFamily="18" charset="0"/>
              </a:rPr>
              <a:t>Parallel Algorithm - Analysis</a:t>
            </a:r>
            <a:endParaRPr lang="en-US" sz="2400" b="1" dirty="0">
              <a:latin typeface="Times New Roman" pitchFamily="18" charset="0"/>
              <a:cs typeface="Times New Roman" pitchFamily="18" charset="0"/>
            </a:endParaRPr>
          </a:p>
        </p:txBody>
      </p:sp>
      <p:sp>
        <p:nvSpPr>
          <p:cNvPr id="9"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 y="476250"/>
            <a:ext cx="11601450" cy="4381500"/>
          </a:xfrm>
        </p:spPr>
        <p:txBody>
          <a:bodyPr/>
          <a:lstStyle/>
          <a:p>
            <a:pPr algn="just"/>
            <a:r>
              <a:rPr lang="en-US" sz="2000" b="1" dirty="0" smtClean="0">
                <a:latin typeface="Times New Roman" pitchFamily="18" charset="0"/>
                <a:cs typeface="Times New Roman" pitchFamily="18" charset="0"/>
              </a:rPr>
              <a:t>Number of Processors Used	</a:t>
            </a:r>
            <a:r>
              <a:rPr lang="en-US" sz="2000" dirty="0" smtClean="0">
                <a:latin typeface="Times New Roman" pitchFamily="18" charset="0"/>
                <a:cs typeface="Times New Roman" pitchFamily="18" charset="0"/>
              </a:rPr>
              <a:t>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The number of processors used is an important factor in analyzing the efficiency of a parallel algorithm. The cost to buy, maintain, and run the computers are calculated. Larger the number of processors used by an algorithm to solve a problem, more costly becomes the obtained result.</a:t>
            </a:r>
            <a:br>
              <a:rPr lang="en-US" sz="2000"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Total Cost</a:t>
            </a:r>
            <a:r>
              <a:rPr lang="en-US" sz="2000" dirty="0" smtClean="0">
                <a:latin typeface="Times New Roman" pitchFamily="18" charset="0"/>
                <a:cs typeface="Times New Roman" pitchFamily="18" charset="0"/>
              </a:rPr>
              <a:t>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Total cost of a parallel algorithm is the product of time complexity and the number of processors used in that particular algorithm.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Total Cost = Time complexity × Number of processors used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Therefore, the </a:t>
            </a:r>
            <a:r>
              <a:rPr lang="en-US" sz="2000" b="1" dirty="0" smtClean="0">
                <a:latin typeface="Times New Roman" pitchFamily="18" charset="0"/>
                <a:cs typeface="Times New Roman" pitchFamily="18" charset="0"/>
              </a:rPr>
              <a:t>efficiency</a:t>
            </a:r>
            <a:r>
              <a:rPr lang="en-US" sz="2000" dirty="0" smtClean="0">
                <a:latin typeface="Times New Roman" pitchFamily="18" charset="0"/>
                <a:cs typeface="Times New Roman" pitchFamily="18" charset="0"/>
              </a:rPr>
              <a:t> of a parallel algorithm is −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Efficiency =Worst case execution time of sequential algorithm / Worst case execution time of the parallel algorithm</a:t>
            </a:r>
            <a:endParaRPr lang="en-US" sz="2000"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16</a:t>
            </a:fld>
            <a:endParaRPr lang="en-US"/>
          </a:p>
        </p:txBody>
      </p:sp>
      <p:sp>
        <p:nvSpPr>
          <p:cNvPr id="7" name="Google Shape;99;p8"/>
          <p:cNvSpPr txBox="1"/>
          <p:nvPr/>
        </p:nvSpPr>
        <p:spPr>
          <a:xfrm>
            <a:off x="355600" y="1139825"/>
            <a:ext cx="11836400" cy="461624"/>
          </a:xfrm>
          <a:prstGeom prst="rect">
            <a:avLst/>
          </a:prstGeom>
          <a:noFill/>
          <a:ln>
            <a:noFill/>
          </a:ln>
        </p:spPr>
        <p:txBody>
          <a:bodyPr spcFirstLastPara="1" wrap="square" lIns="91425" tIns="45700" rIns="91425" bIns="45700" anchor="t" anchorCtr="0">
            <a:spAutoFit/>
          </a:bodyPr>
          <a:lstStyle/>
          <a:p>
            <a:r>
              <a:rPr lang="en-US" sz="2400" b="1" dirty="0" smtClean="0">
                <a:latin typeface="Times New Roman" pitchFamily="18" charset="0"/>
                <a:cs typeface="Times New Roman" pitchFamily="18" charset="0"/>
              </a:rPr>
              <a:t>Parallel Algorithm - Analysis</a:t>
            </a:r>
            <a:endParaRPr lang="en-US" sz="2400" b="1" dirty="0">
              <a:latin typeface="Times New Roman" pitchFamily="18" charset="0"/>
              <a:cs typeface="Times New Roman" pitchFamily="18" charset="0"/>
            </a:endParaRPr>
          </a:p>
        </p:txBody>
      </p:sp>
      <p:sp>
        <p:nvSpPr>
          <p:cNvPr id="9"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17</a:t>
            </a:fld>
            <a:endParaRPr lang="en-US"/>
          </a:p>
        </p:txBody>
      </p:sp>
      <p:sp>
        <p:nvSpPr>
          <p:cNvPr id="7" name="Google Shape;99;p8"/>
          <p:cNvSpPr txBox="1"/>
          <p:nvPr/>
        </p:nvSpPr>
        <p:spPr>
          <a:xfrm>
            <a:off x="355600" y="1139825"/>
            <a:ext cx="11836400" cy="461624"/>
          </a:xfrm>
          <a:prstGeom prst="rect">
            <a:avLst/>
          </a:prstGeom>
          <a:noFill/>
          <a:ln>
            <a:noFill/>
          </a:ln>
        </p:spPr>
        <p:txBody>
          <a:bodyPr spcFirstLastPara="1" wrap="square" lIns="91425" tIns="45700" rIns="91425" bIns="45700" anchor="t" anchorCtr="0">
            <a:spAutoFit/>
          </a:bodyPr>
          <a:lstStyle/>
          <a:p>
            <a:r>
              <a:rPr lang="en-US" sz="2400" b="1" dirty="0" smtClean="0">
                <a:latin typeface="Times New Roman" pitchFamily="18" charset="0"/>
                <a:cs typeface="Times New Roman" pitchFamily="18" charset="0"/>
              </a:rPr>
              <a:t>Parallel Algorithm - Models</a:t>
            </a:r>
            <a:endParaRPr lang="en-US" sz="2400" b="1" dirty="0">
              <a:latin typeface="Times New Roman" pitchFamily="18" charset="0"/>
              <a:cs typeface="Times New Roman" pitchFamily="18" charset="0"/>
            </a:endParaRPr>
          </a:p>
        </p:txBody>
      </p:sp>
      <p:sp>
        <p:nvSpPr>
          <p:cNvPr id="9"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p:txBody>
      </p:sp>
      <p:sp>
        <p:nvSpPr>
          <p:cNvPr id="6" name="Google Shape;48;p2"/>
          <p:cNvSpPr txBox="1"/>
          <p:nvPr/>
        </p:nvSpPr>
        <p:spPr>
          <a:xfrm>
            <a:off x="393199" y="1639888"/>
            <a:ext cx="10239709" cy="1655762"/>
          </a:xfrm>
          <a:prstGeom prst="rect">
            <a:avLst/>
          </a:prstGeom>
          <a:noFill/>
          <a:ln>
            <a:noFill/>
          </a:ln>
        </p:spPr>
        <p:txBody>
          <a:bodyPr spcFirstLastPara="1" wrap="square" lIns="91425" tIns="45700" rIns="91425" bIns="45700" anchor="t" anchorCtr="0">
            <a:noAutofit/>
          </a:bodyPr>
          <a:lstStyle/>
          <a:p>
            <a:pPr algn="just">
              <a:lnSpc>
                <a:spcPct val="150000"/>
              </a:lnSpc>
            </a:pPr>
            <a:r>
              <a:rPr lang="en-US" sz="2000" dirty="0" smtClean="0">
                <a:latin typeface="Times New Roman"/>
                <a:ea typeface="Times New Roman"/>
                <a:cs typeface="Times New Roman"/>
                <a:sym typeface="Times New Roman"/>
              </a:rPr>
              <a:t>The model of a parallel algorithm is developed by considering a strategy for dividing the data and processing method and applying a suitable strategy to reduce interactions</a:t>
            </a:r>
          </a:p>
          <a:p>
            <a:pPr lvl="4" algn="just">
              <a:lnSpc>
                <a:spcPct val="150000"/>
              </a:lnSpc>
              <a:buFont typeface="Arial" pitchFamily="34" charset="0"/>
              <a:buChar char="•"/>
            </a:pPr>
            <a:r>
              <a:rPr lang="en-US" sz="2000" dirty="0" smtClean="0">
                <a:latin typeface="Times New Roman"/>
                <a:ea typeface="Times New Roman"/>
                <a:cs typeface="Times New Roman"/>
                <a:sym typeface="Times New Roman"/>
              </a:rPr>
              <a:t>Data parallel model</a:t>
            </a:r>
          </a:p>
          <a:p>
            <a:pPr lvl="4" algn="just">
              <a:lnSpc>
                <a:spcPct val="150000"/>
              </a:lnSpc>
              <a:buFont typeface="Arial" pitchFamily="34" charset="0"/>
              <a:buChar char="•"/>
            </a:pPr>
            <a:r>
              <a:rPr lang="en-US" sz="2000" dirty="0" smtClean="0">
                <a:latin typeface="Times New Roman"/>
                <a:ea typeface="Times New Roman"/>
                <a:cs typeface="Times New Roman"/>
                <a:sym typeface="Times New Roman"/>
              </a:rPr>
              <a:t>Task graph model</a:t>
            </a:r>
          </a:p>
          <a:p>
            <a:pPr lvl="4" algn="just">
              <a:lnSpc>
                <a:spcPct val="150000"/>
              </a:lnSpc>
              <a:buFont typeface="Arial" pitchFamily="34" charset="0"/>
              <a:buChar char="•"/>
            </a:pPr>
            <a:r>
              <a:rPr lang="en-US" sz="2000" dirty="0" smtClean="0">
                <a:latin typeface="Times New Roman"/>
                <a:ea typeface="Times New Roman"/>
                <a:cs typeface="Times New Roman"/>
                <a:sym typeface="Times New Roman"/>
              </a:rPr>
              <a:t>Work pool model</a:t>
            </a:r>
          </a:p>
          <a:p>
            <a:pPr lvl="4" algn="just">
              <a:lnSpc>
                <a:spcPct val="150000"/>
              </a:lnSpc>
              <a:buFont typeface="Arial" pitchFamily="34" charset="0"/>
              <a:buChar char="•"/>
            </a:pPr>
            <a:r>
              <a:rPr lang="en-US" sz="2000" dirty="0" smtClean="0">
                <a:latin typeface="Times New Roman"/>
                <a:ea typeface="Times New Roman"/>
                <a:cs typeface="Times New Roman"/>
                <a:sym typeface="Times New Roman"/>
              </a:rPr>
              <a:t>Master slave model</a:t>
            </a:r>
          </a:p>
          <a:p>
            <a:pPr lvl="4" algn="just">
              <a:lnSpc>
                <a:spcPct val="150000"/>
              </a:lnSpc>
              <a:buFont typeface="Arial" pitchFamily="34" charset="0"/>
              <a:buChar char="•"/>
            </a:pPr>
            <a:r>
              <a:rPr lang="en-US" sz="2000" dirty="0" smtClean="0">
                <a:latin typeface="Times New Roman"/>
                <a:ea typeface="Times New Roman"/>
                <a:cs typeface="Times New Roman"/>
                <a:sym typeface="Times New Roman"/>
              </a:rPr>
              <a:t>Producer consumer or pipeline model</a:t>
            </a:r>
          </a:p>
          <a:p>
            <a:pPr lvl="4" algn="just">
              <a:lnSpc>
                <a:spcPct val="150000"/>
              </a:lnSpc>
              <a:buFont typeface="Arial" pitchFamily="34" charset="0"/>
              <a:buChar char="•"/>
            </a:pPr>
            <a:r>
              <a:rPr lang="en-US" sz="2000" dirty="0" smtClean="0">
                <a:latin typeface="Times New Roman"/>
                <a:ea typeface="Times New Roman"/>
                <a:cs typeface="Times New Roman"/>
                <a:sym typeface="Times New Roman"/>
              </a:rPr>
              <a:t>Hybrid model</a:t>
            </a:r>
            <a:endParaRPr lang="en-US" sz="20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18</a:t>
            </a:fld>
            <a:endParaRPr lang="en-US"/>
          </a:p>
        </p:txBody>
      </p:sp>
      <p:sp>
        <p:nvSpPr>
          <p:cNvPr id="7" name="Google Shape;99;p8"/>
          <p:cNvSpPr txBox="1"/>
          <p:nvPr/>
        </p:nvSpPr>
        <p:spPr>
          <a:xfrm>
            <a:off x="355600" y="1139825"/>
            <a:ext cx="11836400" cy="461624"/>
          </a:xfrm>
          <a:prstGeom prst="rect">
            <a:avLst/>
          </a:prstGeom>
          <a:noFill/>
          <a:ln>
            <a:noFill/>
          </a:ln>
        </p:spPr>
        <p:txBody>
          <a:bodyPr spcFirstLastPara="1" wrap="square" lIns="91425" tIns="45700" rIns="91425" bIns="45700" anchor="t" anchorCtr="0">
            <a:spAutoFit/>
          </a:bodyPr>
          <a:lstStyle/>
          <a:p>
            <a:r>
              <a:rPr lang="en-US" sz="2400" b="1" dirty="0" smtClean="0">
                <a:latin typeface="Times New Roman" pitchFamily="18" charset="0"/>
                <a:cs typeface="Times New Roman" pitchFamily="18" charset="0"/>
              </a:rPr>
              <a:t>Parallel Algorithm -</a:t>
            </a:r>
            <a:r>
              <a:rPr lang="en-US" sz="2400" b="1" dirty="0" smtClean="0"/>
              <a:t> Selection sort</a:t>
            </a:r>
            <a:r>
              <a:rPr lang="en-US" sz="2400" b="1" dirty="0" smtClean="0">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9"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p:txBody>
      </p:sp>
      <p:sp>
        <p:nvSpPr>
          <p:cNvPr id="6" name="Google Shape;48;p2"/>
          <p:cNvSpPr txBox="1"/>
          <p:nvPr/>
        </p:nvSpPr>
        <p:spPr>
          <a:xfrm>
            <a:off x="393199" y="1639888"/>
            <a:ext cx="11074901" cy="1655762"/>
          </a:xfrm>
          <a:prstGeom prst="rect">
            <a:avLst/>
          </a:prstGeom>
          <a:noFill/>
          <a:ln>
            <a:noFill/>
          </a:ln>
        </p:spPr>
        <p:txBody>
          <a:bodyPr spcFirstLastPara="1" wrap="square" lIns="91425" tIns="45700" rIns="91425" bIns="45700" anchor="t" anchorCtr="0">
            <a:noAutofit/>
          </a:bodyPr>
          <a:lstStyle/>
          <a:p>
            <a:pPr algn="just" fontAlgn="base"/>
            <a:r>
              <a:rPr lang="en-US" sz="2000" b="1" dirty="0" smtClean="0"/>
              <a:t>Selection sort</a:t>
            </a:r>
            <a:r>
              <a:rPr lang="en-US" sz="2000" dirty="0" smtClean="0"/>
              <a:t> is a simple and efficient sorting algorithm that works by repeatedly selecting the smallest (or largest) element from the unsorted portion of the list and moving it to the sorted portion of the list. The algorithm repeatedly selects the smallest (or largest) element from the unsorted portion of the list and swaps it with the first element of the unsorted portion. This process is repeated for the remaining unsorted portion of the list until the entire list is sorted. One variation of selection sort is called “Bidirectional selection sort” that goes through the list of elements by alternating between the smallest and largest element, this way the algorithm can be faster in some cases.</a:t>
            </a:r>
          </a:p>
          <a:p>
            <a:pPr algn="just" fontAlgn="base"/>
            <a:r>
              <a:rPr lang="en-US" sz="2000" dirty="0" smtClean="0"/>
              <a:t>The algorithm maintains two subarrays in a given array.</a:t>
            </a:r>
          </a:p>
          <a:p>
            <a:pPr algn="just" fontAlgn="base">
              <a:buFont typeface="Arial" pitchFamily="34" charset="0"/>
              <a:buChar char="•"/>
            </a:pPr>
            <a:r>
              <a:rPr lang="en-US" sz="2000" dirty="0" smtClean="0"/>
              <a:t>The subarray which already sorted. </a:t>
            </a:r>
          </a:p>
          <a:p>
            <a:pPr algn="just" fontAlgn="base">
              <a:buFont typeface="Arial" pitchFamily="34" charset="0"/>
              <a:buChar char="•"/>
            </a:pPr>
            <a:r>
              <a:rPr lang="en-US" sz="2000" dirty="0" smtClean="0"/>
              <a:t>The remaining subarray was unsorted.</a:t>
            </a:r>
          </a:p>
          <a:p>
            <a:pPr algn="just" fontAlgn="base"/>
            <a:r>
              <a:rPr lang="en-US" sz="2000" dirty="0" smtClean="0"/>
              <a:t>In every iteration of the selection sort, the minimum element (considering ascending order) from the unsorted subarray is picked and moved to the beginning of unsorted subarray. After every iteration sorted subarray size increase by one and unsorted subarray size decrease by one.</a:t>
            </a:r>
            <a:endParaRPr lang="en-US"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19</a:t>
            </a:fld>
            <a:endParaRPr lang="en-US"/>
          </a:p>
        </p:txBody>
      </p:sp>
      <p:sp>
        <p:nvSpPr>
          <p:cNvPr id="7" name="Google Shape;99;p8"/>
          <p:cNvSpPr txBox="1"/>
          <p:nvPr/>
        </p:nvSpPr>
        <p:spPr>
          <a:xfrm>
            <a:off x="355600" y="1139825"/>
            <a:ext cx="11836400" cy="461624"/>
          </a:xfrm>
          <a:prstGeom prst="rect">
            <a:avLst/>
          </a:prstGeom>
          <a:noFill/>
          <a:ln>
            <a:noFill/>
          </a:ln>
        </p:spPr>
        <p:txBody>
          <a:bodyPr spcFirstLastPara="1" wrap="square" lIns="91425" tIns="45700" rIns="91425" bIns="45700" anchor="t" anchorCtr="0">
            <a:spAutoFit/>
          </a:bodyPr>
          <a:lstStyle/>
          <a:p>
            <a:r>
              <a:rPr lang="en-US" sz="2400" b="1" dirty="0" smtClean="0">
                <a:latin typeface="Times New Roman" pitchFamily="18" charset="0"/>
                <a:cs typeface="Times New Roman" pitchFamily="18" charset="0"/>
              </a:rPr>
              <a:t>Parallel Algorithm -</a:t>
            </a:r>
            <a:r>
              <a:rPr lang="en-US" sz="2400" b="1" dirty="0" smtClean="0"/>
              <a:t> Selection sort</a:t>
            </a:r>
            <a:r>
              <a:rPr lang="en-US" sz="2400" b="1" dirty="0" smtClean="0">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9"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p:txBody>
      </p:sp>
      <p:sp>
        <p:nvSpPr>
          <p:cNvPr id="6" name="Google Shape;48;p2"/>
          <p:cNvSpPr txBox="1"/>
          <p:nvPr/>
        </p:nvSpPr>
        <p:spPr>
          <a:xfrm>
            <a:off x="393199" y="1639888"/>
            <a:ext cx="10884401" cy="2493962"/>
          </a:xfrm>
          <a:prstGeom prst="rect">
            <a:avLst/>
          </a:prstGeom>
          <a:noFill/>
          <a:ln>
            <a:noFill/>
          </a:ln>
        </p:spPr>
        <p:txBody>
          <a:bodyPr spcFirstLastPara="1" wrap="square" lIns="91425" tIns="45700" rIns="91425" bIns="45700" anchor="t" anchorCtr="0">
            <a:noAutofit/>
          </a:bodyPr>
          <a:lstStyle/>
          <a:p>
            <a:pPr algn="just" fontAlgn="base">
              <a:lnSpc>
                <a:spcPct val="150000"/>
              </a:lnSpc>
            </a:pPr>
            <a:r>
              <a:rPr lang="en-US" sz="2000" b="1" dirty="0" smtClean="0">
                <a:latin typeface="Times New Roman" pitchFamily="18" charset="0"/>
                <a:cs typeface="Times New Roman" pitchFamily="18" charset="0"/>
              </a:rPr>
              <a:t>Complexity Analysis of Selection Sort:</a:t>
            </a:r>
          </a:p>
          <a:p>
            <a:pPr algn="just" fontAlgn="base">
              <a:lnSpc>
                <a:spcPct val="150000"/>
              </a:lnSpc>
            </a:pPr>
            <a:r>
              <a:rPr lang="en-US" sz="2000" b="1" dirty="0" smtClean="0">
                <a:latin typeface="Times New Roman" pitchFamily="18" charset="0"/>
                <a:cs typeface="Times New Roman" pitchFamily="18" charset="0"/>
              </a:rPr>
              <a:t>Time Complexity:</a:t>
            </a:r>
            <a:r>
              <a:rPr lang="en-US" sz="2000" dirty="0" smtClean="0">
                <a:latin typeface="Times New Roman" pitchFamily="18" charset="0"/>
                <a:cs typeface="Times New Roman" pitchFamily="18" charset="0"/>
              </a:rPr>
              <a:t> The time complexity of Selection Sort is O(N</a:t>
            </a:r>
            <a:r>
              <a:rPr lang="en-US" sz="2000" baseline="30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as there are two nested loops:</a:t>
            </a:r>
          </a:p>
          <a:p>
            <a:pPr algn="just" fontAlgn="base">
              <a:lnSpc>
                <a:spcPct val="150000"/>
              </a:lnSpc>
            </a:pPr>
            <a:r>
              <a:rPr lang="en-US" sz="2000" dirty="0" smtClean="0">
                <a:latin typeface="Times New Roman" pitchFamily="18" charset="0"/>
                <a:cs typeface="Times New Roman" pitchFamily="18" charset="0"/>
              </a:rPr>
              <a:t>One loop to select an element of Array one by one = O(N)</a:t>
            </a:r>
          </a:p>
          <a:p>
            <a:pPr algn="just" fontAlgn="base">
              <a:lnSpc>
                <a:spcPct val="150000"/>
              </a:lnSpc>
            </a:pPr>
            <a:r>
              <a:rPr lang="en-US" sz="2000" dirty="0" smtClean="0">
                <a:latin typeface="Times New Roman" pitchFamily="18" charset="0"/>
                <a:cs typeface="Times New Roman" pitchFamily="18" charset="0"/>
              </a:rPr>
              <a:t>Another loop to compare that element with every other Array element = O(N)</a:t>
            </a:r>
          </a:p>
          <a:p>
            <a:pPr algn="just" fontAlgn="base">
              <a:lnSpc>
                <a:spcPct val="150000"/>
              </a:lnSpc>
            </a:pPr>
            <a:r>
              <a:rPr lang="en-US" sz="2000" dirty="0" smtClean="0">
                <a:latin typeface="Times New Roman" pitchFamily="18" charset="0"/>
                <a:cs typeface="Times New Roman" pitchFamily="18" charset="0"/>
              </a:rPr>
              <a:t>Therefore overall complexity = O(N) * O(N) = O(N*N) = O(N</a:t>
            </a:r>
            <a:r>
              <a:rPr lang="en-US" sz="2000" baseline="30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a:t>
            </a:r>
          </a:p>
          <a:p>
            <a:pPr algn="just" fontAlgn="base">
              <a:lnSpc>
                <a:spcPct val="150000"/>
              </a:lnSpc>
            </a:pPr>
            <a:r>
              <a:rPr lang="en-US" sz="2000" b="1" dirty="0" smtClean="0">
                <a:latin typeface="Times New Roman" pitchFamily="18" charset="0"/>
                <a:cs typeface="Times New Roman" pitchFamily="18" charset="0"/>
              </a:rPr>
              <a:t>Auxiliary Space:</a:t>
            </a:r>
            <a:r>
              <a:rPr lang="en-US" sz="2000" dirty="0" smtClean="0">
                <a:latin typeface="Times New Roman" pitchFamily="18" charset="0"/>
                <a:cs typeface="Times New Roman" pitchFamily="18" charset="0"/>
              </a:rPr>
              <a:t> O(1) as the only extra memory used is for temporary variables while swapping two values in Array. The selection sort never makes more than O(N) swaps and can be useful when memory write is a costly operation.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2"/>
          <p:cNvSpPr txBox="1"/>
          <p:nvPr/>
        </p:nvSpPr>
        <p:spPr>
          <a:xfrm>
            <a:off x="11590337" y="6356350"/>
            <a:ext cx="43338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200"/>
              <a:buFont typeface="Calibri"/>
              <a:buNone/>
            </a:pPr>
            <a:fld id="{00000000-1234-1234-1234-123412341234}" type="slidenum">
              <a:rPr lang="en-US" sz="1200" b="0" i="0" u="none" strike="noStrike" cap="none">
                <a:solidFill>
                  <a:srgbClr val="C00000"/>
                </a:solidFill>
                <a:latin typeface="Calibri"/>
                <a:ea typeface="Calibri"/>
                <a:cs typeface="Calibri"/>
                <a:sym typeface="Calibri"/>
              </a:rPr>
              <a:pPr marL="0" marR="0" lvl="0" indent="0" algn="r" rtl="0">
                <a:lnSpc>
                  <a:spcPct val="100000"/>
                </a:lnSpc>
                <a:spcBef>
                  <a:spcPts val="0"/>
                </a:spcBef>
                <a:spcAft>
                  <a:spcPts val="0"/>
                </a:spcAft>
                <a:buClr>
                  <a:srgbClr val="C00000"/>
                </a:buClr>
                <a:buSzPts val="1200"/>
                <a:buFont typeface="Calibri"/>
                <a:buNone/>
              </a:pPr>
              <a:t>2</a:t>
            </a:fld>
            <a:endParaRPr sz="1400" b="0" i="0" u="none" strike="noStrike" cap="none">
              <a:solidFill>
                <a:srgbClr val="000000"/>
              </a:solidFill>
              <a:latin typeface="Arial"/>
              <a:ea typeface="Arial"/>
              <a:cs typeface="Arial"/>
              <a:sym typeface="Arial"/>
            </a:endParaRPr>
          </a:p>
        </p:txBody>
      </p:sp>
      <p:sp>
        <p:nvSpPr>
          <p:cNvPr id="46" name="Google Shape;46;p2"/>
          <p:cNvSpPr/>
          <p:nvPr/>
        </p:nvSpPr>
        <p:spPr>
          <a:xfrm>
            <a:off x="207034" y="1121184"/>
            <a:ext cx="11835441" cy="954107"/>
          </a:xfrm>
          <a:prstGeom prst="rect">
            <a:avLst/>
          </a:prstGeom>
          <a:noFill/>
          <a:ln>
            <a:noFill/>
          </a:ln>
        </p:spPr>
        <p:txBody>
          <a:bodyPr spcFirstLastPara="1" wrap="square" lIns="91425" tIns="45700" rIns="91425" bIns="45700" anchor="t" anchorCtr="0">
            <a:spAutoFit/>
          </a:bodyPr>
          <a:lstStyle/>
          <a:p>
            <a:pPr marL="360000" marR="0" lvl="4" indent="0" algn="l" rtl="0">
              <a:lnSpc>
                <a:spcPct val="100000"/>
              </a:lnSpc>
              <a:spcBef>
                <a:spcPts val="0"/>
              </a:spcBef>
              <a:spcAft>
                <a:spcPts val="0"/>
              </a:spcAft>
              <a:buClr>
                <a:schemeClr val="dk1"/>
              </a:buClr>
              <a:buSzPts val="2400"/>
              <a:buFont typeface="Times New Roman"/>
              <a:buNone/>
            </a:pPr>
            <a:r>
              <a:rPr lang="en-US" sz="2400" b="1" i="0" u="none" strike="noStrike" cap="none" dirty="0">
                <a:solidFill>
                  <a:schemeClr val="dk1"/>
                </a:solidFill>
                <a:latin typeface="Times New Roman"/>
                <a:ea typeface="Times New Roman"/>
                <a:cs typeface="Times New Roman"/>
                <a:sym typeface="Times New Roman"/>
              </a:rPr>
              <a:t>Syllabus</a:t>
            </a:r>
            <a:endParaRPr sz="1400" b="0" i="0" u="none" strike="noStrike" cap="none">
              <a:solidFill>
                <a:srgbClr val="000000"/>
              </a:solidFill>
              <a:latin typeface="Arial"/>
              <a:ea typeface="Arial"/>
              <a:cs typeface="Arial"/>
              <a:sym typeface="Arial"/>
            </a:endParaRPr>
          </a:p>
          <a:p>
            <a:pPr marL="360000" marR="0" lvl="4" indent="0" algn="l" rtl="0">
              <a:lnSpc>
                <a:spcPct val="100000"/>
              </a:lnSpc>
              <a:spcBef>
                <a:spcPts val="0"/>
              </a:spcBef>
              <a:spcAft>
                <a:spcPts val="0"/>
              </a:spcAft>
              <a:buClr>
                <a:schemeClr val="dk1"/>
              </a:buClr>
              <a:buSzPts val="1000"/>
              <a:buFont typeface="Arial"/>
              <a:buNone/>
            </a:pPr>
            <a:endParaRPr sz="1000" b="1" i="0" u="none" strike="noStrike" cap="none">
              <a:solidFill>
                <a:schemeClr val="dk1"/>
              </a:solidFill>
              <a:latin typeface="Times New Roman"/>
              <a:ea typeface="Times New Roman"/>
              <a:cs typeface="Times New Roman"/>
              <a:sym typeface="Times New Roman"/>
            </a:endParaRPr>
          </a:p>
          <a:p>
            <a:pPr marL="720000" marR="0" lvl="6" indent="0" algn="l" rtl="0">
              <a:lnSpc>
                <a:spcPct val="11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47" name="Google Shape;47;p2"/>
          <p:cNvSpPr txBox="1"/>
          <p:nvPr/>
        </p:nvSpPr>
        <p:spPr>
          <a:xfrm>
            <a:off x="206375" y="322262"/>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US" sz="2400" b="1" dirty="0" smtClean="0"/>
              <a:t>Parallel Algorithms</a:t>
            </a:r>
            <a:endParaRPr sz="1400" b="0" i="0" u="none" strike="noStrike" cap="none">
              <a:solidFill>
                <a:srgbClr val="000000"/>
              </a:solidFill>
              <a:latin typeface="Arial"/>
              <a:ea typeface="Arial"/>
              <a:cs typeface="Arial"/>
              <a:sym typeface="Arial"/>
            </a:endParaRPr>
          </a:p>
        </p:txBody>
      </p:sp>
      <p:sp>
        <p:nvSpPr>
          <p:cNvPr id="48" name="Google Shape;48;p2"/>
          <p:cNvSpPr txBox="1"/>
          <p:nvPr/>
        </p:nvSpPr>
        <p:spPr>
          <a:xfrm>
            <a:off x="1021849" y="1928979"/>
            <a:ext cx="10239709" cy="1655762"/>
          </a:xfrm>
          <a:prstGeom prst="rect">
            <a:avLst/>
          </a:prstGeom>
          <a:noFill/>
          <a:ln>
            <a:noFill/>
          </a:ln>
        </p:spPr>
        <p:txBody>
          <a:bodyPr spcFirstLastPara="1" wrap="square" lIns="91425" tIns="45700" rIns="91425" bIns="45700" anchor="t" anchorCtr="0">
            <a:noAutofit/>
          </a:bodyPr>
          <a:lstStyle/>
          <a:p>
            <a:pPr algn="just">
              <a:lnSpc>
                <a:spcPct val="150000"/>
              </a:lnSpc>
            </a:pPr>
            <a:r>
              <a:rPr lang="en-US" sz="2000" b="1" dirty="0" smtClean="0">
                <a:latin typeface="Times New Roman"/>
                <a:ea typeface="Times New Roman"/>
                <a:cs typeface="Times New Roman"/>
                <a:sym typeface="Times New Roman"/>
              </a:rPr>
              <a:t>Parallel Algorithms </a:t>
            </a:r>
          </a:p>
          <a:p>
            <a:pPr algn="just">
              <a:lnSpc>
                <a:spcPct val="150000"/>
              </a:lnSpc>
            </a:pPr>
            <a:r>
              <a:rPr lang="en-US" sz="2000" dirty="0" smtClean="0">
                <a:latin typeface="Times New Roman"/>
                <a:ea typeface="Times New Roman"/>
                <a:cs typeface="Times New Roman"/>
                <a:sym typeface="Times New Roman"/>
              </a:rPr>
              <a:t>Parallel algorithms on various models with complexity analyses for selection, merging sorting and searching problems. Introduction to Parallel Programming Languages, CS and Sequent C.</a:t>
            </a:r>
          </a:p>
          <a:p>
            <a:pPr algn="just">
              <a:lnSpc>
                <a:spcPct val="150000"/>
              </a:lnSpc>
            </a:pPr>
            <a:r>
              <a:rPr lang="en-US" sz="2000" dirty="0" smtClean="0">
                <a:latin typeface="Times New Roman"/>
                <a:ea typeface="Times New Roman"/>
                <a:cs typeface="Times New Roman"/>
                <a:sym typeface="Times New Roman"/>
              </a:rPr>
              <a:t>Shared Memory Parallel Programming : Symmetric and Distributed architectures. </a:t>
            </a:r>
            <a:r>
              <a:rPr lang="en-US" sz="2000" dirty="0" err="1" smtClean="0">
                <a:latin typeface="Times New Roman"/>
                <a:ea typeface="Times New Roman"/>
                <a:cs typeface="Times New Roman"/>
                <a:sym typeface="Times New Roman"/>
              </a:rPr>
              <a:t>OpenMP</a:t>
            </a:r>
            <a:r>
              <a:rPr lang="en-US" sz="2000" dirty="0" smtClean="0">
                <a:latin typeface="Times New Roman"/>
                <a:ea typeface="Times New Roman"/>
                <a:cs typeface="Times New Roman"/>
                <a:sym typeface="Times New Roman"/>
              </a:rPr>
              <a:t> Introduction. Thread creation, Parallel regions. Work-sharing, Synchronization.</a:t>
            </a:r>
            <a:endParaRPr lang="en-US" sz="2000" dirty="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20</a:t>
            </a:fld>
            <a:endParaRPr lang="en-US"/>
          </a:p>
        </p:txBody>
      </p:sp>
      <p:sp>
        <p:nvSpPr>
          <p:cNvPr id="7" name="Google Shape;99;p8"/>
          <p:cNvSpPr txBox="1"/>
          <p:nvPr/>
        </p:nvSpPr>
        <p:spPr>
          <a:xfrm>
            <a:off x="355600" y="1139825"/>
            <a:ext cx="11836400" cy="461624"/>
          </a:xfrm>
          <a:prstGeom prst="rect">
            <a:avLst/>
          </a:prstGeom>
          <a:noFill/>
          <a:ln>
            <a:noFill/>
          </a:ln>
        </p:spPr>
        <p:txBody>
          <a:bodyPr spcFirstLastPara="1" wrap="square" lIns="91425" tIns="45700" rIns="91425" bIns="45700" anchor="t" anchorCtr="0">
            <a:spAutoFit/>
          </a:bodyPr>
          <a:lstStyle/>
          <a:p>
            <a:r>
              <a:rPr lang="en-US" sz="2400" b="1" dirty="0" smtClean="0">
                <a:latin typeface="Times New Roman" pitchFamily="18" charset="0"/>
                <a:cs typeface="Times New Roman" pitchFamily="18" charset="0"/>
              </a:rPr>
              <a:t>Parallel Algorithm -</a:t>
            </a:r>
            <a:r>
              <a:rPr lang="en-US" sz="2400" b="1" dirty="0" smtClean="0"/>
              <a:t> Selection sort</a:t>
            </a:r>
            <a:r>
              <a:rPr lang="en-US" sz="2400" b="1" dirty="0" smtClean="0">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9"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p:txBody>
      </p:sp>
      <p:sp>
        <p:nvSpPr>
          <p:cNvPr id="6" name="Google Shape;48;p2"/>
          <p:cNvSpPr txBox="1"/>
          <p:nvPr/>
        </p:nvSpPr>
        <p:spPr>
          <a:xfrm>
            <a:off x="304801" y="1639888"/>
            <a:ext cx="11582400" cy="2493962"/>
          </a:xfrm>
          <a:prstGeom prst="rect">
            <a:avLst/>
          </a:prstGeom>
          <a:noFill/>
          <a:ln>
            <a:noFill/>
          </a:ln>
        </p:spPr>
        <p:txBody>
          <a:bodyPr spcFirstLastPara="1" wrap="square" lIns="91425" tIns="45700" rIns="91425" bIns="45700" anchor="t" anchorCtr="0">
            <a:noAutofit/>
          </a:bodyPr>
          <a:lstStyle/>
          <a:p>
            <a:pPr algn="just" fontAlgn="base">
              <a:lnSpc>
                <a:spcPct val="150000"/>
              </a:lnSpc>
            </a:pPr>
            <a:r>
              <a:rPr lang="en-US" sz="2000" b="1" dirty="0" smtClean="0">
                <a:latin typeface="Times New Roman" pitchFamily="18" charset="0"/>
                <a:cs typeface="Times New Roman" pitchFamily="18" charset="0"/>
              </a:rPr>
              <a:t>Merge sort</a:t>
            </a:r>
            <a:r>
              <a:rPr lang="en-US" sz="2000" dirty="0" smtClean="0">
                <a:latin typeface="Times New Roman" pitchFamily="18" charset="0"/>
                <a:cs typeface="Times New Roman" pitchFamily="18" charset="0"/>
              </a:rPr>
              <a:t> is a sorting algorithm that works by dividing an array into smaller subarrays, sorting each subarray, and then merging the sorted subarrays back together to form the final sorted array.</a:t>
            </a:r>
          </a:p>
          <a:p>
            <a:pPr algn="just" fontAlgn="base">
              <a:lnSpc>
                <a:spcPct val="150000"/>
              </a:lnSpc>
            </a:pPr>
            <a:r>
              <a:rPr lang="en-US" sz="2000" dirty="0" smtClean="0">
                <a:latin typeface="Times New Roman" pitchFamily="18" charset="0"/>
                <a:cs typeface="Times New Roman" pitchFamily="18" charset="0"/>
              </a:rPr>
              <a:t>In simple terms, we can say that the process of merge sort is to divide the array into two halves, sort each half, and then merge the sorted halves back together. This process is repeated until the entire array is sorted.</a:t>
            </a:r>
          </a:p>
          <a:p>
            <a:pPr algn="just" fontAlgn="base">
              <a:lnSpc>
                <a:spcPct val="150000"/>
              </a:lnSpc>
            </a:pPr>
            <a:r>
              <a:rPr lang="en-US" sz="2000" dirty="0" smtClean="0">
                <a:latin typeface="Times New Roman" pitchFamily="18" charset="0"/>
                <a:cs typeface="Times New Roman" pitchFamily="18" charset="0"/>
              </a:rPr>
              <a:t>One thing that you might wonder is what is the specialty of this algorithm. We already have a number of sorting algorithms then why do we need this algorithm? One of the main advantages of merge sort is that it has a time complexity of O(n log n), which means it can sort large arrays relatively quickly. It is also a stable sort, which means that the order of elements with equal values is preserved during the sort.</a:t>
            </a:r>
          </a:p>
          <a:p>
            <a:pPr algn="just" fontAlgn="base">
              <a:lnSpc>
                <a:spcPct val="150000"/>
              </a:lnSpc>
            </a:pPr>
            <a:r>
              <a:rPr lang="en-US" sz="2000" dirty="0" smtClean="0">
                <a:latin typeface="Times New Roman" pitchFamily="18" charset="0"/>
                <a:cs typeface="Times New Roman" pitchFamily="18" charset="0"/>
              </a:rPr>
              <a:t>Merge sort is a popular choice for sorting large datasets because it is relatively efficient and easy to implement. It is often used in conjunction with other algorithms, such as </a:t>
            </a:r>
            <a:r>
              <a:rPr lang="en-US" sz="2000" dirty="0" err="1" smtClean="0">
                <a:latin typeface="Times New Roman" pitchFamily="18" charset="0"/>
                <a:cs typeface="Times New Roman" pitchFamily="18" charset="0"/>
              </a:rPr>
              <a:t>quicksort</a:t>
            </a:r>
            <a:r>
              <a:rPr lang="en-US" sz="2000" dirty="0" smtClean="0">
                <a:latin typeface="Times New Roman" pitchFamily="18" charset="0"/>
                <a:cs typeface="Times New Roman" pitchFamily="18" charset="0"/>
              </a:rPr>
              <a:t>, to improve the overall performance of a sorting routine.</a:t>
            </a:r>
          </a:p>
          <a:p>
            <a:pPr algn="just">
              <a:lnSpc>
                <a:spcPct val="150000"/>
              </a:lnSpc>
            </a:pP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21</a:t>
            </a:fld>
            <a:endParaRPr lang="en-US"/>
          </a:p>
        </p:txBody>
      </p:sp>
      <p:sp>
        <p:nvSpPr>
          <p:cNvPr id="7" name="Google Shape;99;p8"/>
          <p:cNvSpPr txBox="1"/>
          <p:nvPr/>
        </p:nvSpPr>
        <p:spPr>
          <a:xfrm>
            <a:off x="355600" y="1139825"/>
            <a:ext cx="11836400" cy="461624"/>
          </a:xfrm>
          <a:prstGeom prst="rect">
            <a:avLst/>
          </a:prstGeom>
          <a:noFill/>
          <a:ln>
            <a:noFill/>
          </a:ln>
        </p:spPr>
        <p:txBody>
          <a:bodyPr spcFirstLastPara="1" wrap="square" lIns="91425" tIns="45700" rIns="91425" bIns="45700" anchor="t" anchorCtr="0">
            <a:spAutoFit/>
          </a:bodyPr>
          <a:lstStyle/>
          <a:p>
            <a:r>
              <a:rPr lang="en-US" sz="2200" b="1" dirty="0" smtClean="0">
                <a:latin typeface="Times New Roman" pitchFamily="18" charset="0"/>
                <a:cs typeface="Times New Roman" pitchFamily="18" charset="0"/>
              </a:rPr>
              <a:t>Parallel</a:t>
            </a:r>
            <a:r>
              <a:rPr lang="en-US" sz="2400" b="1" dirty="0" smtClean="0">
                <a:latin typeface="Times New Roman" pitchFamily="18" charset="0"/>
                <a:cs typeface="Times New Roman" pitchFamily="18" charset="0"/>
              </a:rPr>
              <a:t> Algorithm -</a:t>
            </a:r>
            <a:r>
              <a:rPr lang="en-US" sz="2400" b="1" dirty="0" smtClean="0"/>
              <a:t> Selection sort</a:t>
            </a:r>
            <a:r>
              <a:rPr lang="en-US" sz="2400" b="1" dirty="0" smtClean="0">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9"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p:txBody>
      </p:sp>
      <p:sp>
        <p:nvSpPr>
          <p:cNvPr id="6" name="Google Shape;48;p2"/>
          <p:cNvSpPr txBox="1"/>
          <p:nvPr/>
        </p:nvSpPr>
        <p:spPr>
          <a:xfrm>
            <a:off x="304801" y="1639888"/>
            <a:ext cx="11582400" cy="2493962"/>
          </a:xfrm>
          <a:prstGeom prst="rect">
            <a:avLst/>
          </a:prstGeom>
          <a:noFill/>
          <a:ln>
            <a:noFill/>
          </a:ln>
        </p:spPr>
        <p:txBody>
          <a:bodyPr spcFirstLastPara="1" wrap="square" lIns="91425" tIns="45700" rIns="91425" bIns="45700" anchor="t" anchorCtr="0">
            <a:noAutofit/>
          </a:bodyPr>
          <a:lstStyle/>
          <a:p>
            <a:pPr algn="just" fontAlgn="base">
              <a:lnSpc>
                <a:spcPct val="150000"/>
              </a:lnSpc>
            </a:pPr>
            <a:r>
              <a:rPr lang="en-US" sz="2000" b="1" dirty="0" smtClean="0">
                <a:latin typeface="Times New Roman" pitchFamily="18" charset="0"/>
                <a:cs typeface="Times New Roman" pitchFamily="18" charset="0"/>
              </a:rPr>
              <a:t>Time Complexity: </a:t>
            </a:r>
            <a:r>
              <a:rPr lang="en-US" sz="2000" dirty="0" smtClean="0">
                <a:latin typeface="Times New Roman" pitchFamily="18" charset="0"/>
                <a:cs typeface="Times New Roman" pitchFamily="18" charset="0"/>
              </a:rPr>
              <a:t>O(N log(N)),  Sorting arrays on different machines. Merge Sort is a recursive algorithm and time complexity can be expressed as following recurrence relation. </a:t>
            </a:r>
          </a:p>
          <a:p>
            <a:pPr algn="just" fontAlgn="base">
              <a:lnSpc>
                <a:spcPct val="150000"/>
              </a:lnSpc>
            </a:pPr>
            <a:r>
              <a:rPr lang="en-US" sz="2000" dirty="0" smtClean="0">
                <a:latin typeface="Times New Roman" pitchFamily="18" charset="0"/>
                <a:cs typeface="Times New Roman" pitchFamily="18" charset="0"/>
              </a:rPr>
              <a:t>T(n) = 2T(n/2) + θ(n)</a:t>
            </a:r>
          </a:p>
          <a:p>
            <a:pPr algn="just" fontAlgn="base">
              <a:lnSpc>
                <a:spcPct val="150000"/>
              </a:lnSpc>
            </a:pPr>
            <a:r>
              <a:rPr lang="en-US" sz="2000" dirty="0" smtClean="0">
                <a:latin typeface="Times New Roman" pitchFamily="18" charset="0"/>
                <a:cs typeface="Times New Roman" pitchFamily="18" charset="0"/>
              </a:rPr>
              <a:t>The above recurrence can be solved either using the Recurrence Tree method or the Master method. It falls in case II of the Master Method and the solution of the recurrence is θ(</a:t>
            </a:r>
            <a:r>
              <a:rPr lang="en-US" sz="2000" dirty="0" err="1" smtClean="0">
                <a:latin typeface="Times New Roman" pitchFamily="18" charset="0"/>
                <a:cs typeface="Times New Roman" pitchFamily="18" charset="0"/>
              </a:rPr>
              <a:t>Nlog</a:t>
            </a:r>
            <a:r>
              <a:rPr lang="en-US" sz="2000" dirty="0" smtClean="0">
                <a:latin typeface="Times New Roman" pitchFamily="18" charset="0"/>
                <a:cs typeface="Times New Roman" pitchFamily="18" charset="0"/>
              </a:rPr>
              <a:t>(N)). The time complexity of Merge Sort is θ(</a:t>
            </a:r>
            <a:r>
              <a:rPr lang="en-US" sz="2000" dirty="0" err="1" smtClean="0">
                <a:latin typeface="Times New Roman" pitchFamily="18" charset="0"/>
                <a:cs typeface="Times New Roman" pitchFamily="18" charset="0"/>
              </a:rPr>
              <a:t>Nlog</a:t>
            </a:r>
            <a:r>
              <a:rPr lang="en-US" sz="2000" dirty="0" smtClean="0">
                <a:latin typeface="Times New Roman" pitchFamily="18" charset="0"/>
                <a:cs typeface="Times New Roman" pitchFamily="18" charset="0"/>
              </a:rPr>
              <a:t>(N)) in all 3 cases (worst, average, and best) as merge sort always divides the array into two halves and takes linear time to merge two halves.</a:t>
            </a:r>
          </a:p>
          <a:p>
            <a:pPr algn="just" fontAlgn="base">
              <a:lnSpc>
                <a:spcPct val="150000"/>
              </a:lnSpc>
            </a:pPr>
            <a:r>
              <a:rPr lang="en-US" sz="2000" b="1" dirty="0" smtClean="0">
                <a:latin typeface="Times New Roman" pitchFamily="18" charset="0"/>
                <a:cs typeface="Times New Roman" pitchFamily="18" charset="0"/>
              </a:rPr>
              <a:t>Auxiliary Space:</a:t>
            </a:r>
            <a:r>
              <a:rPr lang="en-US" sz="2000" dirty="0" smtClean="0">
                <a:latin typeface="Times New Roman" pitchFamily="18" charset="0"/>
                <a:cs typeface="Times New Roman" pitchFamily="18" charset="0"/>
              </a:rPr>
              <a:t> O(n), In merge sort all elements are copied into an auxiliary array. So N auxiliary space is required for merge sort.</a:t>
            </a:r>
          </a:p>
          <a:p>
            <a:pPr algn="just">
              <a:lnSpc>
                <a:spcPct val="150000"/>
              </a:lnSpc>
            </a:pP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22</a:t>
            </a:fld>
            <a:endParaRPr lang="en-US"/>
          </a:p>
        </p:txBody>
      </p:sp>
      <p:sp>
        <p:nvSpPr>
          <p:cNvPr id="7" name="Google Shape;99;p8"/>
          <p:cNvSpPr txBox="1"/>
          <p:nvPr/>
        </p:nvSpPr>
        <p:spPr>
          <a:xfrm>
            <a:off x="355600" y="1139825"/>
            <a:ext cx="11836400" cy="461624"/>
          </a:xfrm>
          <a:prstGeom prst="rect">
            <a:avLst/>
          </a:prstGeom>
          <a:noFill/>
          <a:ln>
            <a:noFill/>
          </a:ln>
        </p:spPr>
        <p:txBody>
          <a:bodyPr spcFirstLastPara="1" wrap="square" lIns="91425" tIns="45700" rIns="91425" bIns="45700" anchor="t" anchorCtr="0">
            <a:spAutoFit/>
          </a:bodyPr>
          <a:lstStyle/>
          <a:p>
            <a:r>
              <a:rPr lang="en-US" sz="2200" b="1" dirty="0" smtClean="0">
                <a:latin typeface="Times New Roman" pitchFamily="18" charset="0"/>
                <a:cs typeface="Times New Roman" pitchFamily="18" charset="0"/>
              </a:rPr>
              <a:t>Parallel</a:t>
            </a:r>
            <a:r>
              <a:rPr lang="en-US" sz="2400" b="1" dirty="0" smtClean="0">
                <a:latin typeface="Times New Roman" pitchFamily="18" charset="0"/>
                <a:cs typeface="Times New Roman" pitchFamily="18" charset="0"/>
              </a:rPr>
              <a:t> Algorithm -</a:t>
            </a:r>
            <a:r>
              <a:rPr lang="en-US" sz="2400" b="1" dirty="0" smtClean="0"/>
              <a:t> </a:t>
            </a:r>
            <a:r>
              <a:rPr lang="en-US" sz="2400" b="1" dirty="0" smtClean="0">
                <a:latin typeface="Times New Roman" pitchFamily="18" charset="0"/>
                <a:cs typeface="Times New Roman" pitchFamily="18" charset="0"/>
              </a:rPr>
              <a:t>Searching </a:t>
            </a:r>
          </a:p>
        </p:txBody>
      </p:sp>
      <p:sp>
        <p:nvSpPr>
          <p:cNvPr id="9"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p:txBody>
      </p:sp>
      <p:sp>
        <p:nvSpPr>
          <p:cNvPr id="6" name="Google Shape;48;p2"/>
          <p:cNvSpPr txBox="1"/>
          <p:nvPr/>
        </p:nvSpPr>
        <p:spPr>
          <a:xfrm>
            <a:off x="304801" y="1639888"/>
            <a:ext cx="11582400" cy="2493962"/>
          </a:xfrm>
          <a:prstGeom prst="rect">
            <a:avLst/>
          </a:prstGeom>
          <a:noFill/>
          <a:ln>
            <a:noFill/>
          </a:ln>
        </p:spPr>
        <p:txBody>
          <a:bodyPr spcFirstLastPara="1" wrap="square" lIns="91425" tIns="45700" rIns="91425" bIns="45700" anchor="t" anchorCtr="0">
            <a:noAutofit/>
          </a:bodyPr>
          <a:lstStyle/>
          <a:p>
            <a:pPr algn="just">
              <a:lnSpc>
                <a:spcPct val="150000"/>
              </a:lnSpc>
            </a:pPr>
            <a:r>
              <a:rPr lang="en-US" sz="2000" dirty="0" smtClean="0">
                <a:latin typeface="Times New Roman" pitchFamily="18" charset="0"/>
                <a:cs typeface="Times New Roman" pitchFamily="18" charset="0"/>
              </a:rPr>
              <a:t>Searching is one of the fundamental operations in computer science. It is used in all applications where we need to find if an element is in the given list or not. In this chapter, we will discuss the following search algorithms −</a:t>
            </a:r>
          </a:p>
          <a:p>
            <a:pPr lvl="1" algn="just">
              <a:lnSpc>
                <a:spcPct val="150000"/>
              </a:lnSpc>
              <a:buFont typeface="Arial" pitchFamily="34" charset="0"/>
              <a:buChar char="•"/>
            </a:pPr>
            <a:r>
              <a:rPr lang="en-US" sz="2000" dirty="0" smtClean="0">
                <a:latin typeface="Times New Roman" pitchFamily="18" charset="0"/>
                <a:cs typeface="Times New Roman" pitchFamily="18" charset="0"/>
              </a:rPr>
              <a:t>Divide and Conquer</a:t>
            </a:r>
          </a:p>
          <a:p>
            <a:pPr lvl="1" algn="just">
              <a:lnSpc>
                <a:spcPct val="150000"/>
              </a:lnSpc>
              <a:buFont typeface="Arial" pitchFamily="34" charset="0"/>
              <a:buChar char="•"/>
            </a:pPr>
            <a:r>
              <a:rPr lang="en-US" sz="2000" dirty="0" smtClean="0">
                <a:latin typeface="Times New Roman" pitchFamily="18" charset="0"/>
                <a:cs typeface="Times New Roman" pitchFamily="18" charset="0"/>
              </a:rPr>
              <a:t>Depth-First Search</a:t>
            </a:r>
          </a:p>
          <a:p>
            <a:pPr lvl="1" algn="just">
              <a:lnSpc>
                <a:spcPct val="150000"/>
              </a:lnSpc>
              <a:buFont typeface="Arial" pitchFamily="34" charset="0"/>
              <a:buChar char="•"/>
            </a:pPr>
            <a:r>
              <a:rPr lang="en-US" sz="2000" dirty="0" smtClean="0">
                <a:latin typeface="Times New Roman" pitchFamily="18" charset="0"/>
                <a:cs typeface="Times New Roman" pitchFamily="18" charset="0"/>
              </a:rPr>
              <a:t>Breadth-First Search</a:t>
            </a:r>
          </a:p>
          <a:p>
            <a:pPr lvl="1" algn="just">
              <a:lnSpc>
                <a:spcPct val="150000"/>
              </a:lnSpc>
              <a:buFont typeface="Arial" pitchFamily="34" charset="0"/>
              <a:buChar char="•"/>
            </a:pPr>
            <a:r>
              <a:rPr lang="en-US" sz="2000" dirty="0" smtClean="0">
                <a:latin typeface="Times New Roman" pitchFamily="18" charset="0"/>
                <a:cs typeface="Times New Roman" pitchFamily="18" charset="0"/>
              </a:rPr>
              <a:t>Best-First Search</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23</a:t>
            </a:fld>
            <a:endParaRPr lang="en-US"/>
          </a:p>
        </p:txBody>
      </p:sp>
      <p:sp>
        <p:nvSpPr>
          <p:cNvPr id="7" name="Google Shape;99;p8"/>
          <p:cNvSpPr txBox="1"/>
          <p:nvPr/>
        </p:nvSpPr>
        <p:spPr>
          <a:xfrm>
            <a:off x="355600" y="1139825"/>
            <a:ext cx="11836400" cy="430847"/>
          </a:xfrm>
          <a:prstGeom prst="rect">
            <a:avLst/>
          </a:prstGeom>
          <a:noFill/>
          <a:ln>
            <a:noFill/>
          </a:ln>
        </p:spPr>
        <p:txBody>
          <a:bodyPr spcFirstLastPara="1" wrap="square" lIns="91425" tIns="45700" rIns="91425" bIns="45700" anchor="t" anchorCtr="0">
            <a:spAutoFit/>
          </a:bodyPr>
          <a:lstStyle/>
          <a:p>
            <a:r>
              <a:rPr lang="en-US" sz="2200" b="1" dirty="0" smtClean="0">
                <a:latin typeface="Times New Roman" pitchFamily="18" charset="0"/>
                <a:cs typeface="Times New Roman" pitchFamily="18" charset="0"/>
              </a:rPr>
              <a:t>Parallel Programming Languages</a:t>
            </a:r>
          </a:p>
        </p:txBody>
      </p:sp>
      <p:sp>
        <p:nvSpPr>
          <p:cNvPr id="9"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p:txBody>
      </p:sp>
      <p:sp>
        <p:nvSpPr>
          <p:cNvPr id="6" name="Google Shape;48;p2"/>
          <p:cNvSpPr txBox="1"/>
          <p:nvPr/>
        </p:nvSpPr>
        <p:spPr>
          <a:xfrm>
            <a:off x="304801" y="1639888"/>
            <a:ext cx="11582400" cy="2493962"/>
          </a:xfrm>
          <a:prstGeom prst="rect">
            <a:avLst/>
          </a:prstGeom>
          <a:noFill/>
          <a:ln>
            <a:noFill/>
          </a:ln>
        </p:spPr>
        <p:txBody>
          <a:bodyPr spcFirstLastPara="1" wrap="square" lIns="91425" tIns="45700" rIns="91425" bIns="45700" anchor="t" anchorCtr="0">
            <a:noAutofit/>
          </a:bodyPr>
          <a:lstStyle/>
          <a:p>
            <a:pPr algn="just">
              <a:lnSpc>
                <a:spcPct val="150000"/>
              </a:lnSpc>
            </a:pPr>
            <a:r>
              <a:rPr lang="en-US" sz="2000" dirty="0" smtClean="0">
                <a:latin typeface="Times New Roman" pitchFamily="18" charset="0"/>
                <a:cs typeface="Times New Roman" pitchFamily="18" charset="0"/>
              </a:rPr>
              <a:t>Complex problems require complex solutions. Instead of waiting hours for a program to finish running, why not utilize parallel programming? Parallel programming helps developers break down the tasks that a program must complete into smaller segments of work that can be done in parallel.</a:t>
            </a:r>
          </a:p>
          <a:p>
            <a:pPr algn="just">
              <a:lnSpc>
                <a:spcPct val="150000"/>
              </a:lnSpc>
            </a:pPr>
            <a:r>
              <a:rPr lang="en-US" sz="2000" dirty="0" smtClean="0">
                <a:latin typeface="Times New Roman" pitchFamily="18" charset="0"/>
                <a:cs typeface="Times New Roman" pitchFamily="18" charset="0"/>
              </a:rPr>
              <a:t>In parallel programming, tasks are parallelized so that they can be run at the same time by using multiple computers or multiple cores within a CPU. Parallel programming is critical for large scale projects in which speed and accuracy are needed. It is a complex task, but allows developers, researchers, and users to accomplish research and analysis quicker than with a program that can only process one task at a time.</a:t>
            </a:r>
          </a:p>
          <a:p>
            <a:pPr algn="just">
              <a:lnSpc>
                <a:spcPct val="150000"/>
              </a:lnSpc>
            </a:pPr>
            <a:r>
              <a:rPr lang="en-US" sz="2000" dirty="0" smtClean="0">
                <a:latin typeface="Times New Roman" pitchFamily="18" charset="0"/>
                <a:cs typeface="Times New Roman" pitchFamily="18" charset="0"/>
              </a:rPr>
              <a:t>There are several ways to classify parallel programming models, a basic classification is:</a:t>
            </a:r>
          </a:p>
          <a:p>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1.</a:t>
            </a:r>
            <a:r>
              <a:rPr lang="en-US" sz="2000" dirty="0" smtClean="0">
                <a:solidFill>
                  <a:schemeClr val="tx1"/>
                </a:solidFill>
                <a:latin typeface="Times New Roman" pitchFamily="18" charset="0"/>
                <a:cs typeface="Times New Roman" pitchFamily="18" charset="0"/>
              </a:rPr>
              <a:t>Shared Memory Programming</a:t>
            </a:r>
          </a:p>
          <a:p>
            <a:r>
              <a:rPr lang="en-US" sz="2000" dirty="0" smtClean="0">
                <a:latin typeface="Times New Roman" pitchFamily="18" charset="0"/>
                <a:cs typeface="Times New Roman" pitchFamily="18" charset="0"/>
              </a:rPr>
              <a:t>2.Distributed Memory Programming</a:t>
            </a:r>
          </a:p>
          <a:p>
            <a:pPr algn="just">
              <a:lnSpc>
                <a:spcPct val="150000"/>
              </a:lnSpc>
            </a:pPr>
            <a:endParaRPr lang="en-US" sz="2000" dirty="0" smtClean="0">
              <a:latin typeface="Times New Roman" pitchFamily="18" charset="0"/>
              <a:cs typeface="Times New Roman" pitchFamily="18" charset="0"/>
            </a:endParaRPr>
          </a:p>
          <a:p>
            <a:pPr algn="just">
              <a:lnSpc>
                <a:spcPct val="150000"/>
              </a:lnSpc>
            </a:pPr>
            <a:endParaRPr lang="en-US" sz="2000" dirty="0" smtClean="0">
              <a:latin typeface="Times New Roman" pitchFamily="18" charset="0"/>
              <a:cs typeface="Times New Roman" pitchFamily="18" charset="0"/>
            </a:endParaRP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24</a:t>
            </a:fld>
            <a:endParaRPr lang="en-US"/>
          </a:p>
        </p:txBody>
      </p:sp>
      <p:sp>
        <p:nvSpPr>
          <p:cNvPr id="7" name="Google Shape;99;p8"/>
          <p:cNvSpPr txBox="1"/>
          <p:nvPr/>
        </p:nvSpPr>
        <p:spPr>
          <a:xfrm>
            <a:off x="355600" y="1139825"/>
            <a:ext cx="11836400" cy="430847"/>
          </a:xfrm>
          <a:prstGeom prst="rect">
            <a:avLst/>
          </a:prstGeom>
          <a:noFill/>
          <a:ln>
            <a:noFill/>
          </a:ln>
        </p:spPr>
        <p:txBody>
          <a:bodyPr spcFirstLastPara="1" wrap="square" lIns="91425" tIns="45700" rIns="91425" bIns="45700" anchor="t" anchorCtr="0">
            <a:spAutoFit/>
          </a:bodyPr>
          <a:lstStyle/>
          <a:p>
            <a:r>
              <a:rPr lang="en-US" sz="2200" b="1" dirty="0" smtClean="0">
                <a:latin typeface="Times New Roman" pitchFamily="18" charset="0"/>
                <a:cs typeface="Times New Roman" pitchFamily="18" charset="0"/>
              </a:rPr>
              <a:t>Parallel Programming Languages</a:t>
            </a:r>
          </a:p>
        </p:txBody>
      </p:sp>
      <p:sp>
        <p:nvSpPr>
          <p:cNvPr id="9"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p:txBody>
      </p:sp>
      <p:sp>
        <p:nvSpPr>
          <p:cNvPr id="6" name="Google Shape;48;p2"/>
          <p:cNvSpPr txBox="1"/>
          <p:nvPr/>
        </p:nvSpPr>
        <p:spPr>
          <a:xfrm>
            <a:off x="304801" y="1639888"/>
            <a:ext cx="11582400" cy="2493962"/>
          </a:xfrm>
          <a:prstGeom prst="rect">
            <a:avLst/>
          </a:prstGeom>
          <a:noFill/>
          <a:ln>
            <a:noFill/>
          </a:ln>
        </p:spPr>
        <p:txBody>
          <a:bodyPr spcFirstLastPara="1" wrap="square" lIns="91425" tIns="45700" rIns="91425" bIns="45700" anchor="t" anchorCtr="0">
            <a:noAutofit/>
          </a:bodyPr>
          <a:lstStyle/>
          <a:p>
            <a:pPr algn="just">
              <a:lnSpc>
                <a:spcPct val="150000"/>
              </a:lnSpc>
            </a:pPr>
            <a:r>
              <a:rPr lang="en-US" sz="2000" b="1" dirty="0" smtClean="0">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Shared Memory Programming:</a:t>
            </a:r>
          </a:p>
          <a:p>
            <a:pPr algn="just">
              <a:lnSpc>
                <a:spcPct val="150000"/>
              </a:lnSpc>
            </a:pPr>
            <a:r>
              <a:rPr lang="en-US" sz="2000" dirty="0" smtClean="0">
                <a:latin typeface="Times New Roman" pitchFamily="18" charset="0"/>
                <a:cs typeface="Times New Roman" pitchFamily="18" charset="0"/>
              </a:rPr>
              <a:t>This model is useful when all threads/processes have access to a common memory space. The most basic form of shared memory parallelism is </a:t>
            </a:r>
            <a:r>
              <a:rPr lang="en-US" sz="2000" b="1" dirty="0" smtClean="0">
                <a:latin typeface="Times New Roman" pitchFamily="18" charset="0"/>
                <a:cs typeface="Times New Roman" pitchFamily="18" charset="0"/>
              </a:rPr>
              <a:t>Multithreading</a:t>
            </a:r>
            <a:r>
              <a:rPr lang="en-US" sz="2000" dirty="0" smtClean="0">
                <a:latin typeface="Times New Roman" pitchFamily="18" charset="0"/>
                <a:cs typeface="Times New Roman" pitchFamily="18" charset="0"/>
              </a:rPr>
              <a:t>. According to Wikipedia, a thread of execution is the smallest sequence of programmed instructions that can be managed independently by a scheduler (Operating System).</a:t>
            </a:r>
          </a:p>
          <a:p>
            <a:pPr algn="just">
              <a:lnSpc>
                <a:spcPct val="150000"/>
              </a:lnSpc>
            </a:pPr>
            <a:r>
              <a:rPr lang="en-US" sz="2000" dirty="0" smtClean="0">
                <a:latin typeface="Times New Roman" pitchFamily="18" charset="0"/>
                <a:cs typeface="Times New Roman" pitchFamily="18" charset="0"/>
              </a:rPr>
              <a:t>Note that most compilers have inherent support for multithreading up to some level. Multithreading comes into play when the compiler converts your code to a set of instructions such that they are divided into several independent instruction sequences (threads) which can be executed in parallel by the Operating System. Apart from multithreading, there are other features like "</a:t>
            </a:r>
            <a:r>
              <a:rPr lang="en-US" sz="2000" dirty="0" err="1" smtClean="0">
                <a:latin typeface="Times New Roman" pitchFamily="18" charset="0"/>
                <a:cs typeface="Times New Roman" pitchFamily="18" charset="0"/>
              </a:rPr>
              <a:t>vectorized</a:t>
            </a:r>
            <a:r>
              <a:rPr lang="en-US" sz="2000" dirty="0" smtClean="0">
                <a:latin typeface="Times New Roman" pitchFamily="18" charset="0"/>
                <a:cs typeface="Times New Roman" pitchFamily="18" charset="0"/>
              </a:rPr>
              <a:t> instructions" which the compiler uses to optimize the use of compute resources. In some programming languages, the way of writing the sequential code can significantly affect the level of optimization the compiler can induce. However, this is not the focus here.</a:t>
            </a:r>
            <a:endParaRPr lang="en-US" sz="2000"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25</a:t>
            </a:fld>
            <a:endParaRPr lang="en-US"/>
          </a:p>
        </p:txBody>
      </p:sp>
      <p:sp>
        <p:nvSpPr>
          <p:cNvPr id="7" name="Google Shape;99;p8"/>
          <p:cNvSpPr txBox="1"/>
          <p:nvPr/>
        </p:nvSpPr>
        <p:spPr>
          <a:xfrm>
            <a:off x="355600" y="1139825"/>
            <a:ext cx="11836400" cy="430847"/>
          </a:xfrm>
          <a:prstGeom prst="rect">
            <a:avLst/>
          </a:prstGeom>
          <a:noFill/>
          <a:ln>
            <a:noFill/>
          </a:ln>
        </p:spPr>
        <p:txBody>
          <a:bodyPr spcFirstLastPara="1" wrap="square" lIns="91425" tIns="45700" rIns="91425" bIns="45700" anchor="t" anchorCtr="0">
            <a:spAutoFit/>
          </a:bodyPr>
          <a:lstStyle/>
          <a:p>
            <a:r>
              <a:rPr lang="en-US" sz="2200" b="1" dirty="0" smtClean="0">
                <a:latin typeface="Times New Roman" pitchFamily="18" charset="0"/>
                <a:cs typeface="Times New Roman" pitchFamily="18" charset="0"/>
              </a:rPr>
              <a:t>Parallel Programming Languages</a:t>
            </a:r>
          </a:p>
        </p:txBody>
      </p:sp>
      <p:sp>
        <p:nvSpPr>
          <p:cNvPr id="9"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p:txBody>
      </p:sp>
      <p:sp>
        <p:nvSpPr>
          <p:cNvPr id="6" name="Google Shape;48;p2"/>
          <p:cNvSpPr txBox="1"/>
          <p:nvPr/>
        </p:nvSpPr>
        <p:spPr>
          <a:xfrm>
            <a:off x="304801" y="1639888"/>
            <a:ext cx="11582400" cy="2493962"/>
          </a:xfrm>
          <a:prstGeom prst="rect">
            <a:avLst/>
          </a:prstGeom>
          <a:noFill/>
          <a:ln>
            <a:noFill/>
          </a:ln>
        </p:spPr>
        <p:txBody>
          <a:bodyPr spcFirstLastPara="1" wrap="square" lIns="91425" tIns="45700" rIns="91425" bIns="45700" anchor="t" anchorCtr="0">
            <a:noAutofit/>
          </a:bodyPr>
          <a:lstStyle/>
          <a:p>
            <a:pPr algn="just">
              <a:lnSpc>
                <a:spcPct val="150000"/>
              </a:lnSpc>
            </a:pPr>
            <a:r>
              <a:rPr lang="en-US" sz="2000" b="1" dirty="0" smtClean="0">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Shared Memory Programming:</a:t>
            </a:r>
          </a:p>
          <a:p>
            <a:pPr algn="just">
              <a:lnSpc>
                <a:spcPct val="150000"/>
              </a:lnSpc>
            </a:pPr>
            <a:r>
              <a:rPr lang="en-US" sz="2000" dirty="0" smtClean="0">
                <a:latin typeface="Times New Roman" pitchFamily="18" charset="0"/>
                <a:cs typeface="Times New Roman" pitchFamily="18" charset="0"/>
              </a:rPr>
              <a:t>Multithreading can also be induced at code level by the application developer and this is what we are interested in. If programmed correctly, it can also be the most "efficient" way of parallel programming as it is managed at the Operating System level and ensures optimum use of "available" resources. Here too, there are different parallel programming constructs which support multithreading.</a:t>
            </a:r>
          </a:p>
          <a:p>
            <a:pPr>
              <a:lnSpc>
                <a:spcPct val="150000"/>
              </a:lnSpc>
            </a:pPr>
            <a:r>
              <a:rPr lang="en-US" sz="2000" b="1" dirty="0" err="1" smtClean="0">
                <a:latin typeface="Times New Roman" pitchFamily="18" charset="0"/>
                <a:cs typeface="Times New Roman" pitchFamily="18" charset="0"/>
              </a:rPr>
              <a:t>Pthreads</a:t>
            </a:r>
            <a:endParaRPr lang="en-US" sz="2000" b="1"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POSIX threads is a standardized C language threads programming interface. It is a widely accepted standard because of being lightweight, highly efficient and portable. The routine to create </a:t>
            </a:r>
            <a:r>
              <a:rPr lang="en-US" sz="2000" dirty="0" err="1" smtClean="0">
                <a:latin typeface="Times New Roman" pitchFamily="18" charset="0"/>
                <a:cs typeface="Times New Roman" pitchFamily="18" charset="0"/>
              </a:rPr>
              <a:t>Pthreads</a:t>
            </a:r>
            <a:r>
              <a:rPr lang="en-US" sz="2000" dirty="0" smtClean="0">
                <a:latin typeface="Times New Roman" pitchFamily="18" charset="0"/>
                <a:cs typeface="Times New Roman" pitchFamily="18" charset="0"/>
              </a:rPr>
              <a:t> in a C program is called </a:t>
            </a:r>
            <a:r>
              <a:rPr lang="en-US" sz="2000" dirty="0" err="1" smtClean="0">
                <a:latin typeface="Times New Roman" pitchFamily="18" charset="0"/>
                <a:cs typeface="Times New Roman" pitchFamily="18" charset="0"/>
              </a:rPr>
              <a:t>pthread_create</a:t>
            </a:r>
            <a:r>
              <a:rPr lang="en-US" sz="2000" dirty="0" smtClean="0">
                <a:latin typeface="Times New Roman" pitchFamily="18" charset="0"/>
                <a:cs typeface="Times New Roman" pitchFamily="18" charset="0"/>
              </a:rPr>
              <a:t> and an "entry point" function is defined which is to be executed by the threads created. There are mechanisms to synchronize the threads, create "locks and </a:t>
            </a:r>
            <a:r>
              <a:rPr lang="en-US" sz="2000" dirty="0" err="1" smtClean="0">
                <a:latin typeface="Times New Roman" pitchFamily="18" charset="0"/>
                <a:cs typeface="Times New Roman" pitchFamily="18" charset="0"/>
              </a:rPr>
              <a:t>mutexes</a:t>
            </a:r>
            <a:r>
              <a:rPr lang="en-US" sz="2000" dirty="0" smtClean="0">
                <a:latin typeface="Times New Roman" pitchFamily="18" charset="0"/>
                <a:cs typeface="Times New Roman" pitchFamily="18" charset="0"/>
              </a:rPr>
              <a:t>", etc. </a:t>
            </a:r>
          </a:p>
          <a:p>
            <a:pPr algn="just">
              <a:lnSpc>
                <a:spcPct val="150000"/>
              </a:lnSpc>
            </a:pPr>
            <a:endParaRPr lang="en-US" sz="2000" dirty="0" smtClean="0">
              <a:latin typeface="Times New Roman" pitchFamily="18" charset="0"/>
              <a:cs typeface="Times New Roman" pitchFamily="18" charset="0"/>
            </a:endParaRPr>
          </a:p>
          <a:p>
            <a:pPr algn="just">
              <a:lnSpc>
                <a:spcPct val="150000"/>
              </a:lnSpc>
            </a:pPr>
            <a:endParaRPr lang="en-US" sz="2000" b="1" dirty="0" smtClean="0">
              <a:solidFill>
                <a:schemeClr val="tx1"/>
              </a:solidFill>
              <a:latin typeface="Times New Roman" pitchFamily="18" charset="0"/>
              <a:cs typeface="Times New Roman" pitchFamily="18" charset="0"/>
            </a:endParaRPr>
          </a:p>
          <a:p>
            <a:pPr algn="just">
              <a:lnSpc>
                <a:spcPct val="150000"/>
              </a:lnSpc>
            </a:pPr>
            <a:endParaRPr lang="en-US" sz="2000"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26</a:t>
            </a:fld>
            <a:endParaRPr lang="en-US"/>
          </a:p>
        </p:txBody>
      </p:sp>
      <p:sp>
        <p:nvSpPr>
          <p:cNvPr id="7" name="Google Shape;99;p8"/>
          <p:cNvSpPr txBox="1"/>
          <p:nvPr/>
        </p:nvSpPr>
        <p:spPr>
          <a:xfrm>
            <a:off x="355600" y="1139825"/>
            <a:ext cx="11836400" cy="430847"/>
          </a:xfrm>
          <a:prstGeom prst="rect">
            <a:avLst/>
          </a:prstGeom>
          <a:noFill/>
          <a:ln>
            <a:noFill/>
          </a:ln>
        </p:spPr>
        <p:txBody>
          <a:bodyPr spcFirstLastPara="1" wrap="square" lIns="91425" tIns="45700" rIns="91425" bIns="45700" anchor="t" anchorCtr="0">
            <a:spAutoFit/>
          </a:bodyPr>
          <a:lstStyle/>
          <a:p>
            <a:r>
              <a:rPr lang="en-US" sz="2200" b="1" dirty="0" smtClean="0">
                <a:latin typeface="Times New Roman" pitchFamily="18" charset="0"/>
                <a:cs typeface="Times New Roman" pitchFamily="18" charset="0"/>
              </a:rPr>
              <a:t>Parallel Programming Languages</a:t>
            </a:r>
          </a:p>
        </p:txBody>
      </p:sp>
      <p:sp>
        <p:nvSpPr>
          <p:cNvPr id="9"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p:txBody>
      </p:sp>
      <p:sp>
        <p:nvSpPr>
          <p:cNvPr id="6" name="Google Shape;48;p2"/>
          <p:cNvSpPr txBox="1"/>
          <p:nvPr/>
        </p:nvSpPr>
        <p:spPr>
          <a:xfrm>
            <a:off x="304801" y="1639888"/>
            <a:ext cx="11582400" cy="2493962"/>
          </a:xfrm>
          <a:prstGeom prst="rect">
            <a:avLst/>
          </a:prstGeom>
          <a:noFill/>
          <a:ln>
            <a:noFill/>
          </a:ln>
        </p:spPr>
        <p:txBody>
          <a:bodyPr spcFirstLastPara="1" wrap="square" lIns="91425" tIns="45700" rIns="91425" bIns="45700" anchor="t" anchorCtr="0">
            <a:noAutofit/>
          </a:bodyPr>
          <a:lstStyle/>
          <a:p>
            <a:pPr algn="just">
              <a:lnSpc>
                <a:spcPct val="150000"/>
              </a:lnSpc>
            </a:pPr>
            <a:r>
              <a:rPr lang="en-US" sz="2000" b="1" dirty="0" smtClean="0">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Shared Memory Programming:</a:t>
            </a:r>
          </a:p>
          <a:p>
            <a:pPr algn="just">
              <a:lnSpc>
                <a:spcPct val="150000"/>
              </a:lnSpc>
            </a:pPr>
            <a:r>
              <a:rPr lang="en-US" sz="2000" b="1" dirty="0" err="1" smtClean="0">
                <a:latin typeface="Times New Roman" pitchFamily="18" charset="0"/>
                <a:cs typeface="Times New Roman" pitchFamily="18" charset="0"/>
              </a:rPr>
              <a:t>OpenMP</a:t>
            </a:r>
            <a:endParaRPr lang="en-US" sz="2000" b="1" dirty="0" smtClean="0">
              <a:latin typeface="Times New Roman" pitchFamily="18" charset="0"/>
              <a:cs typeface="Times New Roman" pitchFamily="18" charset="0"/>
            </a:endParaRPr>
          </a:p>
          <a:p>
            <a:pPr algn="just">
              <a:lnSpc>
                <a:spcPct val="150000"/>
              </a:lnSpc>
            </a:pPr>
            <a:r>
              <a:rPr lang="en-US" sz="2000" dirty="0" err="1" smtClean="0">
                <a:latin typeface="Times New Roman" pitchFamily="18" charset="0"/>
                <a:cs typeface="Times New Roman" pitchFamily="18" charset="0"/>
              </a:rPr>
              <a:t>OpenMP</a:t>
            </a:r>
            <a:r>
              <a:rPr lang="en-US" sz="2000" dirty="0" smtClean="0">
                <a:latin typeface="Times New Roman" pitchFamily="18" charset="0"/>
                <a:cs typeface="Times New Roman" pitchFamily="18" charset="0"/>
              </a:rPr>
              <a:t> is a popular directive based construct for shared memory programming. Like POSIX threads, </a:t>
            </a:r>
            <a:r>
              <a:rPr lang="en-US" sz="2000" dirty="0" err="1" smtClean="0">
                <a:latin typeface="Times New Roman" pitchFamily="18" charset="0"/>
                <a:cs typeface="Times New Roman" pitchFamily="18" charset="0"/>
              </a:rPr>
              <a:t>OpenMP</a:t>
            </a:r>
            <a:r>
              <a:rPr lang="en-US" sz="2000" dirty="0" smtClean="0">
                <a:latin typeface="Times New Roman" pitchFamily="18" charset="0"/>
                <a:cs typeface="Times New Roman" pitchFamily="18" charset="0"/>
              </a:rPr>
              <a:t> is also just a "standard" interface which can be implemented in different ways by different vendors.</a:t>
            </a:r>
          </a:p>
          <a:p>
            <a:pPr algn="just">
              <a:lnSpc>
                <a:spcPct val="150000"/>
              </a:lnSpc>
            </a:pPr>
            <a:r>
              <a:rPr lang="en-US" sz="2000" b="1" dirty="0" smtClean="0">
                <a:latin typeface="Times New Roman" pitchFamily="18" charset="0"/>
                <a:cs typeface="Times New Roman" pitchFamily="18" charset="0"/>
              </a:rPr>
              <a:t>Compiler directives</a:t>
            </a:r>
            <a:r>
              <a:rPr lang="en-US" sz="2000" dirty="0" smtClean="0">
                <a:latin typeface="Times New Roman" pitchFamily="18" charset="0"/>
                <a:cs typeface="Times New Roman" pitchFamily="18" charset="0"/>
              </a:rPr>
              <a:t> appear as comments in your source code and are ignored by compilers unless you tell them otherwise - usually by specifying the appropriate compiler flag (https://computing.llnl.gov/tutorials/openMP). This makes the code more portable and easier to parallelize. you can parallelize loop iterations and code segments by inserting these directives. </a:t>
            </a:r>
            <a:r>
              <a:rPr lang="en-US" sz="2000" dirty="0" err="1" smtClean="0">
                <a:latin typeface="Times New Roman" pitchFamily="18" charset="0"/>
                <a:cs typeface="Times New Roman" pitchFamily="18" charset="0"/>
              </a:rPr>
              <a:t>OpenMP</a:t>
            </a:r>
            <a:r>
              <a:rPr lang="en-US" sz="2000" dirty="0" smtClean="0">
                <a:latin typeface="Times New Roman" pitchFamily="18" charset="0"/>
                <a:cs typeface="Times New Roman" pitchFamily="18" charset="0"/>
              </a:rPr>
              <a:t> also makes it simpler to tune the application during run time using environment variables. for example, you can set the number of threads to be used by setting the environment variable OMP_NUM_THREADS before running the program.</a:t>
            </a:r>
          </a:p>
          <a:p>
            <a:pPr algn="just">
              <a:lnSpc>
                <a:spcPct val="150000"/>
              </a:lnSpc>
            </a:pPr>
            <a:endParaRPr lang="en-US" sz="2000" dirty="0" smtClean="0">
              <a:latin typeface="Times New Roman" pitchFamily="18" charset="0"/>
              <a:cs typeface="Times New Roman" pitchFamily="18" charset="0"/>
            </a:endParaRPr>
          </a:p>
          <a:p>
            <a:pPr algn="just">
              <a:lnSpc>
                <a:spcPct val="150000"/>
              </a:lnSpc>
            </a:pPr>
            <a:endParaRPr lang="en-US" sz="2000" b="1" dirty="0" smtClean="0">
              <a:solidFill>
                <a:schemeClr val="tx1"/>
              </a:solidFill>
              <a:latin typeface="Times New Roman" pitchFamily="18" charset="0"/>
              <a:cs typeface="Times New Roman" pitchFamily="18" charset="0"/>
            </a:endParaRPr>
          </a:p>
          <a:p>
            <a:pPr algn="just">
              <a:lnSpc>
                <a:spcPct val="150000"/>
              </a:lnSpc>
            </a:pPr>
            <a:endParaRPr lang="en-US" sz="2000"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27</a:t>
            </a:fld>
            <a:endParaRPr lang="en-US"/>
          </a:p>
        </p:txBody>
      </p:sp>
      <p:sp>
        <p:nvSpPr>
          <p:cNvPr id="7" name="Google Shape;99;p8"/>
          <p:cNvSpPr txBox="1"/>
          <p:nvPr/>
        </p:nvSpPr>
        <p:spPr>
          <a:xfrm>
            <a:off x="355600" y="1139825"/>
            <a:ext cx="11836400" cy="430847"/>
          </a:xfrm>
          <a:prstGeom prst="rect">
            <a:avLst/>
          </a:prstGeom>
          <a:noFill/>
          <a:ln>
            <a:noFill/>
          </a:ln>
        </p:spPr>
        <p:txBody>
          <a:bodyPr spcFirstLastPara="1" wrap="square" lIns="91425" tIns="45700" rIns="91425" bIns="45700" anchor="t" anchorCtr="0">
            <a:spAutoFit/>
          </a:bodyPr>
          <a:lstStyle/>
          <a:p>
            <a:r>
              <a:rPr lang="en-US" sz="2200" b="1" dirty="0" smtClean="0">
                <a:latin typeface="Times New Roman" pitchFamily="18" charset="0"/>
                <a:cs typeface="Times New Roman" pitchFamily="18" charset="0"/>
              </a:rPr>
              <a:t>Parallel Programming Languages</a:t>
            </a:r>
          </a:p>
        </p:txBody>
      </p:sp>
      <p:sp>
        <p:nvSpPr>
          <p:cNvPr id="9"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p:txBody>
      </p:sp>
      <p:sp>
        <p:nvSpPr>
          <p:cNvPr id="6" name="Google Shape;48;p2"/>
          <p:cNvSpPr txBox="1"/>
          <p:nvPr/>
        </p:nvSpPr>
        <p:spPr>
          <a:xfrm>
            <a:off x="304801" y="1506538"/>
            <a:ext cx="11582400" cy="2493962"/>
          </a:xfrm>
          <a:prstGeom prst="rect">
            <a:avLst/>
          </a:prstGeom>
          <a:noFill/>
          <a:ln>
            <a:noFill/>
          </a:ln>
        </p:spPr>
        <p:txBody>
          <a:bodyPr spcFirstLastPara="1" wrap="square" lIns="91425" tIns="45700" rIns="91425" bIns="45700" anchor="t" anchorCtr="0">
            <a:noAutofit/>
          </a:bodyPr>
          <a:lstStyle/>
          <a:p>
            <a:pPr algn="just"/>
            <a:r>
              <a:rPr lang="en-US" sz="2000" b="1" dirty="0" smtClean="0"/>
              <a:t>Shared memory architecture</a:t>
            </a:r>
          </a:p>
          <a:p>
            <a:pPr algn="just"/>
            <a:r>
              <a:rPr lang="en-US" sz="2000" dirty="0" smtClean="0"/>
              <a:t>In a shared memory architecture, devices exchange information by writing to and reading from a pool of shared memory as shown in Figure Unlike a shared bus architecture, in a shared memory architecture, there are only point-to-point connections between the device and the shared memory, somewhat easing the board design and layout issues. Also, each interface can run at full bandwidth all the time, so the overall fabric bandwidth is much higher than in shared bus architectures.</a:t>
            </a:r>
            <a:endParaRPr lang="en-US" sz="2000" dirty="0"/>
          </a:p>
        </p:txBody>
      </p:sp>
      <p:pic>
        <p:nvPicPr>
          <p:cNvPr id="1026" name="Picture 2" descr="C:\Users\user\Downloads\3-s2.0-B9780128007280000035-f03-02-9780128007280.jpg"/>
          <p:cNvPicPr>
            <a:picLocks noChangeAspect="1" noChangeArrowheads="1"/>
          </p:cNvPicPr>
          <p:nvPr/>
        </p:nvPicPr>
        <p:blipFill>
          <a:blip r:embed="rId3"/>
          <a:srcRect/>
          <a:stretch>
            <a:fillRect/>
          </a:stretch>
        </p:blipFill>
        <p:spPr bwMode="auto">
          <a:xfrm>
            <a:off x="2944813" y="3746431"/>
            <a:ext cx="6256337" cy="2624207"/>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28</a:t>
            </a:fld>
            <a:endParaRPr lang="en-US"/>
          </a:p>
        </p:txBody>
      </p:sp>
      <p:sp>
        <p:nvSpPr>
          <p:cNvPr id="7" name="Google Shape;99;p8"/>
          <p:cNvSpPr txBox="1"/>
          <p:nvPr/>
        </p:nvSpPr>
        <p:spPr>
          <a:xfrm>
            <a:off x="355600" y="1139825"/>
            <a:ext cx="11836400" cy="430847"/>
          </a:xfrm>
          <a:prstGeom prst="rect">
            <a:avLst/>
          </a:prstGeom>
          <a:noFill/>
          <a:ln>
            <a:noFill/>
          </a:ln>
        </p:spPr>
        <p:txBody>
          <a:bodyPr spcFirstLastPara="1" wrap="square" lIns="91425" tIns="45700" rIns="91425" bIns="45700" anchor="t" anchorCtr="0">
            <a:spAutoFit/>
          </a:bodyPr>
          <a:lstStyle/>
          <a:p>
            <a:r>
              <a:rPr lang="en-US" sz="2200" b="1" dirty="0" smtClean="0">
                <a:latin typeface="Times New Roman" pitchFamily="18" charset="0"/>
                <a:cs typeface="Times New Roman" pitchFamily="18" charset="0"/>
              </a:rPr>
              <a:t>Parallel Programming Languages</a:t>
            </a:r>
          </a:p>
        </p:txBody>
      </p:sp>
      <p:sp>
        <p:nvSpPr>
          <p:cNvPr id="9"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p:txBody>
      </p:sp>
      <p:sp>
        <p:nvSpPr>
          <p:cNvPr id="6" name="Google Shape;48;p2"/>
          <p:cNvSpPr txBox="1"/>
          <p:nvPr/>
        </p:nvSpPr>
        <p:spPr>
          <a:xfrm>
            <a:off x="304802" y="1506538"/>
            <a:ext cx="7881255" cy="2194605"/>
          </a:xfrm>
          <a:prstGeom prst="rect">
            <a:avLst/>
          </a:prstGeom>
          <a:noFill/>
          <a:ln>
            <a:noFill/>
          </a:ln>
        </p:spPr>
        <p:txBody>
          <a:bodyPr spcFirstLastPara="1" wrap="square" lIns="91425" tIns="45700" rIns="91425" bIns="45700" anchor="t" anchorCtr="0">
            <a:noAutofit/>
          </a:bodyPr>
          <a:lstStyle/>
          <a:p>
            <a:pPr algn="just"/>
            <a:r>
              <a:rPr lang="en-US" sz="2000" dirty="0" smtClean="0">
                <a:latin typeface="Times New Roman" pitchFamily="18" charset="0"/>
                <a:cs typeface="Times New Roman" pitchFamily="18" charset="0"/>
              </a:rPr>
              <a:t>There are two types of architecture</a:t>
            </a:r>
          </a:p>
          <a:p>
            <a:pPr algn="just">
              <a:buFont typeface="Arial" pitchFamily="34" charset="0"/>
              <a:buChar char="•"/>
            </a:pPr>
            <a:r>
              <a:rPr lang="en-US" sz="2000" dirty="0" smtClean="0">
                <a:latin typeface="Times New Roman" pitchFamily="18" charset="0"/>
                <a:cs typeface="Times New Roman" pitchFamily="18" charset="0"/>
              </a:rPr>
              <a:t>Symmetric Shared Memory Architectures</a:t>
            </a:r>
          </a:p>
          <a:p>
            <a:pPr algn="just">
              <a:buFont typeface="Arial" pitchFamily="34" charset="0"/>
              <a:buChar char="•"/>
            </a:pPr>
            <a:r>
              <a:rPr lang="en-US" sz="2000" dirty="0" smtClean="0">
                <a:latin typeface="Times New Roman" pitchFamily="18" charset="0"/>
                <a:cs typeface="Times New Roman" pitchFamily="18" charset="0"/>
              </a:rPr>
              <a:t>Distributed Shared Memory Architectures</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Symmetric Shared Memory Architectures</a:t>
            </a:r>
          </a:p>
          <a:p>
            <a:pPr algn="just"/>
            <a:r>
              <a:rPr lang="en-US" sz="2000" dirty="0" smtClean="0">
                <a:latin typeface="Times New Roman" pitchFamily="18" charset="0"/>
                <a:cs typeface="Times New Roman" pitchFamily="18" charset="0"/>
              </a:rPr>
              <a:t>The Symmetric Shared Memory Architecture consists of several processors with a single physical memory shared by all processors through a shared bus which is shown Figure.</a:t>
            </a:r>
          </a:p>
          <a:p>
            <a:pPr algn="just"/>
            <a:r>
              <a:rPr lang="en-US" sz="2000" dirty="0" smtClean="0">
                <a:latin typeface="Times New Roman" pitchFamily="18" charset="0"/>
                <a:cs typeface="Times New Roman" pitchFamily="18" charset="0"/>
              </a:rPr>
              <a:t>Small-scale shared-memory machines usually support the caching of both shared and private data. Private data is used by a single processor, while shared data is used by multiple processors, essentially providing communication among the processors thro ugh reads and writes of the shared data. When a private item is cached, its location is migrated to the cache, reducing the average access time as well as the memory bandwidth required. Since no other processor uses the data, the program behavior is identical to that in a uniprocessor.</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b="1"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pic>
        <p:nvPicPr>
          <p:cNvPr id="8" name="Picture 3" descr="C:\Users\user\Downloads\SMP_-_Symmetric_Multiprocessor_System.svg.png"/>
          <p:cNvPicPr>
            <a:picLocks noChangeAspect="1" noChangeArrowheads="1"/>
          </p:cNvPicPr>
          <p:nvPr/>
        </p:nvPicPr>
        <p:blipFill>
          <a:blip r:embed="rId3"/>
          <a:srcRect/>
          <a:stretch>
            <a:fillRect/>
          </a:stretch>
        </p:blipFill>
        <p:spPr bwMode="auto">
          <a:xfrm>
            <a:off x="7667172" y="3300413"/>
            <a:ext cx="4191000" cy="2695575"/>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29</a:t>
            </a:fld>
            <a:endParaRPr lang="en-US"/>
          </a:p>
        </p:txBody>
      </p:sp>
      <p:sp>
        <p:nvSpPr>
          <p:cNvPr id="7" name="Google Shape;99;p8"/>
          <p:cNvSpPr txBox="1"/>
          <p:nvPr/>
        </p:nvSpPr>
        <p:spPr>
          <a:xfrm>
            <a:off x="355600" y="1139825"/>
            <a:ext cx="11836400" cy="430847"/>
          </a:xfrm>
          <a:prstGeom prst="rect">
            <a:avLst/>
          </a:prstGeom>
          <a:noFill/>
          <a:ln>
            <a:noFill/>
          </a:ln>
        </p:spPr>
        <p:txBody>
          <a:bodyPr spcFirstLastPara="1" wrap="square" lIns="91425" tIns="45700" rIns="91425" bIns="45700" anchor="t" anchorCtr="0">
            <a:spAutoFit/>
          </a:bodyPr>
          <a:lstStyle/>
          <a:p>
            <a:r>
              <a:rPr lang="en-US" sz="2200" b="1" dirty="0" smtClean="0">
                <a:latin typeface="Times New Roman" pitchFamily="18" charset="0"/>
                <a:cs typeface="Times New Roman" pitchFamily="18" charset="0"/>
              </a:rPr>
              <a:t>Parallel Programming Languages</a:t>
            </a:r>
          </a:p>
        </p:txBody>
      </p:sp>
      <p:sp>
        <p:nvSpPr>
          <p:cNvPr id="9"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p:txBody>
      </p:sp>
      <p:sp>
        <p:nvSpPr>
          <p:cNvPr id="6" name="Google Shape;48;p2"/>
          <p:cNvSpPr txBox="1"/>
          <p:nvPr/>
        </p:nvSpPr>
        <p:spPr>
          <a:xfrm>
            <a:off x="304801" y="1506538"/>
            <a:ext cx="6553199" cy="2493962"/>
          </a:xfrm>
          <a:prstGeom prst="rect">
            <a:avLst/>
          </a:prstGeom>
          <a:noFill/>
          <a:ln>
            <a:noFill/>
          </a:ln>
        </p:spPr>
        <p:txBody>
          <a:bodyPr spcFirstLastPara="1" wrap="square" lIns="91425" tIns="45700" rIns="91425" bIns="45700" anchor="t" anchorCtr="0">
            <a:noAutofit/>
          </a:bodyPr>
          <a:lstStyle/>
          <a:p>
            <a:pPr algn="just"/>
            <a:r>
              <a:rPr lang="en-US" sz="2000" b="1" dirty="0" smtClean="0">
                <a:latin typeface="Times New Roman" pitchFamily="18" charset="0"/>
                <a:cs typeface="Times New Roman" pitchFamily="18" charset="0"/>
              </a:rPr>
              <a:t>Distributed Shared Memory Architectures</a:t>
            </a:r>
          </a:p>
          <a:p>
            <a:pPr algn="just" fontAlgn="base"/>
            <a:r>
              <a:rPr lang="en-US" sz="2000" dirty="0" smtClean="0">
                <a:latin typeface="Times New Roman" pitchFamily="18" charset="0"/>
                <a:cs typeface="Times New Roman" pitchFamily="18" charset="0"/>
              </a:rPr>
              <a:t>Distributed Shared Memory (DSM) implements the distributed systems shared memory model in a distributed system, that hasn’t any physically shared memory. Shared model provides a virtual address area shared between any or all nodes. To beat the high forged of communication in distributed system. DSM memo, model provides a virtual address area shared between all nodes. systems move information to the placement of access. Information moves between main memory and secondary memory (within a node) and between main recollections of various nodes.</a:t>
            </a:r>
          </a:p>
          <a:p>
            <a:pPr algn="just" fontAlgn="base"/>
            <a:r>
              <a:rPr lang="en-US" sz="2000" dirty="0" smtClean="0">
                <a:latin typeface="Times New Roman" pitchFamily="18" charset="0"/>
                <a:cs typeface="Times New Roman" pitchFamily="18" charset="0"/>
              </a:rPr>
              <a:t>Every Greek deity object is in hand by a node. The initial owner is that the node that created the object. possession will amendment as the object moves from node to node. Once a method accesses information within the shared address space, the mapping manager maps shared memory address to physical memory (local or remote).</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b="1"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pic>
        <p:nvPicPr>
          <p:cNvPr id="1026" name="Picture 2" descr="C:\Users\user\Downloads\3331-660x565.png"/>
          <p:cNvPicPr>
            <a:picLocks noChangeAspect="1" noChangeArrowheads="1"/>
          </p:cNvPicPr>
          <p:nvPr/>
        </p:nvPicPr>
        <p:blipFill>
          <a:blip r:embed="rId3"/>
          <a:srcRect/>
          <a:stretch>
            <a:fillRect/>
          </a:stretch>
        </p:blipFill>
        <p:spPr bwMode="auto">
          <a:xfrm>
            <a:off x="7010400" y="1409699"/>
            <a:ext cx="4895683" cy="4191001"/>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3"/>
          <p:cNvSpPr txBox="1"/>
          <p:nvPr/>
        </p:nvSpPr>
        <p:spPr>
          <a:xfrm>
            <a:off x="11590337" y="6356350"/>
            <a:ext cx="43338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200"/>
              <a:buFont typeface="Calibri"/>
              <a:buNone/>
            </a:pPr>
            <a:fld id="{00000000-1234-1234-1234-123412341234}" type="slidenum">
              <a:rPr lang="en-US" sz="1200" b="0" i="0" u="none" strike="noStrike" cap="none">
                <a:solidFill>
                  <a:srgbClr val="C00000"/>
                </a:solidFill>
                <a:latin typeface="Calibri"/>
                <a:ea typeface="Calibri"/>
                <a:cs typeface="Calibri"/>
                <a:sym typeface="Calibri"/>
              </a:rPr>
              <a:pPr marL="0" marR="0" lvl="0" indent="0" algn="r" rtl="0">
                <a:lnSpc>
                  <a:spcPct val="100000"/>
                </a:lnSpc>
                <a:spcBef>
                  <a:spcPts val="0"/>
                </a:spcBef>
                <a:spcAft>
                  <a:spcPts val="0"/>
                </a:spcAft>
                <a:buClr>
                  <a:srgbClr val="C00000"/>
                </a:buClr>
                <a:buSzPts val="1200"/>
                <a:buFont typeface="Calibri"/>
                <a:buNone/>
              </a:pPr>
              <a:t>3</a:t>
            </a:fld>
            <a:endParaRPr sz="1400" b="0" i="0" u="none" strike="noStrike" cap="none">
              <a:solidFill>
                <a:srgbClr val="000000"/>
              </a:solidFill>
              <a:latin typeface="Arial"/>
              <a:ea typeface="Arial"/>
              <a:cs typeface="Arial"/>
              <a:sym typeface="Arial"/>
            </a:endParaRPr>
          </a:p>
        </p:txBody>
      </p:sp>
      <p:sp>
        <p:nvSpPr>
          <p:cNvPr id="54" name="Google Shape;54;p3"/>
          <p:cNvSpPr/>
          <p:nvPr/>
        </p:nvSpPr>
        <p:spPr>
          <a:xfrm>
            <a:off x="207034" y="1121184"/>
            <a:ext cx="11835441" cy="954107"/>
          </a:xfrm>
          <a:prstGeom prst="rect">
            <a:avLst/>
          </a:prstGeom>
          <a:noFill/>
          <a:ln>
            <a:noFill/>
          </a:ln>
        </p:spPr>
        <p:txBody>
          <a:bodyPr spcFirstLastPara="1" wrap="square" lIns="91425" tIns="45700" rIns="91425" bIns="45700" anchor="t" anchorCtr="0">
            <a:spAutoFit/>
          </a:bodyPr>
          <a:lstStyle/>
          <a:p>
            <a:pPr marL="360000" marR="0" lvl="4" indent="0" algn="l" rtl="0">
              <a:lnSpc>
                <a:spcPct val="100000"/>
              </a:lnSpc>
              <a:spcBef>
                <a:spcPts val="0"/>
              </a:spcBef>
              <a:spcAft>
                <a:spcPts val="0"/>
              </a:spcAft>
              <a:buClr>
                <a:schemeClr val="dk1"/>
              </a:buClr>
              <a:buSzPts val="2400"/>
              <a:buFont typeface="Times New Roman"/>
              <a:buNone/>
            </a:pPr>
            <a:r>
              <a:rPr lang="en-US" sz="2400" b="1" i="0" u="none" strike="noStrike" cap="none">
                <a:solidFill>
                  <a:schemeClr val="dk1"/>
                </a:solidFill>
                <a:latin typeface="Times New Roman"/>
                <a:ea typeface="Times New Roman"/>
                <a:cs typeface="Times New Roman"/>
                <a:sym typeface="Times New Roman"/>
              </a:rPr>
              <a:t>Aim</a:t>
            </a:r>
            <a:endParaRPr sz="1400" b="0" i="0" u="none" strike="noStrike" cap="none">
              <a:solidFill>
                <a:srgbClr val="000000"/>
              </a:solidFill>
              <a:latin typeface="Arial"/>
              <a:ea typeface="Arial"/>
              <a:cs typeface="Arial"/>
              <a:sym typeface="Arial"/>
            </a:endParaRPr>
          </a:p>
          <a:p>
            <a:pPr marL="360000" marR="0" lvl="4" indent="0" algn="l" rtl="0">
              <a:lnSpc>
                <a:spcPct val="100000"/>
              </a:lnSpc>
              <a:spcBef>
                <a:spcPts val="0"/>
              </a:spcBef>
              <a:spcAft>
                <a:spcPts val="0"/>
              </a:spcAft>
              <a:buClr>
                <a:schemeClr val="dk1"/>
              </a:buClr>
              <a:buSzPts val="1000"/>
              <a:buFont typeface="Arial"/>
              <a:buNone/>
            </a:pPr>
            <a:endParaRPr sz="1000" b="1" i="0" u="none" strike="noStrike" cap="none">
              <a:solidFill>
                <a:schemeClr val="dk1"/>
              </a:solidFill>
              <a:latin typeface="Times New Roman"/>
              <a:ea typeface="Times New Roman"/>
              <a:cs typeface="Times New Roman"/>
              <a:sym typeface="Times New Roman"/>
            </a:endParaRPr>
          </a:p>
          <a:p>
            <a:pPr marL="720000" marR="0" lvl="6" indent="0" algn="l" rtl="0">
              <a:lnSpc>
                <a:spcPct val="11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55" name="Google Shape;55;p3"/>
          <p:cNvSpPr txBox="1"/>
          <p:nvPr/>
        </p:nvSpPr>
        <p:spPr>
          <a:xfrm>
            <a:off x="206375" y="322262"/>
            <a:ext cx="10248900" cy="677068"/>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endParaRPr lang="en-US" sz="2400" b="1" dirty="0" smtClean="0">
              <a:solidFill>
                <a:schemeClr val="dk1"/>
              </a:solidFill>
              <a:latin typeface="Helvetica Neue"/>
              <a:ea typeface="Helvetica Neue"/>
              <a:cs typeface="Helvetica Neue"/>
              <a:sym typeface="Times New Roman"/>
            </a:endParaRPr>
          </a:p>
          <a:p>
            <a:pPr marL="12700" marR="0" lvl="0" indent="0" algn="l" rtl="0">
              <a:lnSpc>
                <a:spcPct val="100000"/>
              </a:lnSpc>
              <a:spcBef>
                <a:spcPts val="0"/>
              </a:spcBef>
              <a:spcAft>
                <a:spcPts val="0"/>
              </a:spcAft>
              <a:buClr>
                <a:schemeClr val="dk1"/>
              </a:buClr>
              <a:buSzPts val="2400"/>
              <a:buFont typeface="Helvetica Neue"/>
              <a:buNone/>
            </a:pPr>
            <a:endParaRPr sz="1400" b="0" i="0" u="none" strike="noStrike" cap="none">
              <a:solidFill>
                <a:srgbClr val="000000"/>
              </a:solidFill>
              <a:latin typeface="Arial"/>
              <a:ea typeface="Arial"/>
              <a:cs typeface="Arial"/>
              <a:sym typeface="Arial"/>
            </a:endParaRPr>
          </a:p>
        </p:txBody>
      </p:sp>
      <p:sp>
        <p:nvSpPr>
          <p:cNvPr id="56" name="Google Shape;56;p3"/>
          <p:cNvSpPr txBox="1"/>
          <p:nvPr/>
        </p:nvSpPr>
        <p:spPr>
          <a:xfrm>
            <a:off x="1069975" y="1912937"/>
            <a:ext cx="9729787" cy="1655762"/>
          </a:xfrm>
          <a:prstGeom prst="rect">
            <a:avLst/>
          </a:prstGeom>
          <a:noFill/>
          <a:ln>
            <a:noFill/>
          </a:ln>
        </p:spPr>
        <p:txBody>
          <a:bodyPr spcFirstLastPara="1" wrap="square" lIns="91425" tIns="45700" rIns="91425" bIns="45700" anchor="t" anchorCtr="0">
            <a:noAutofit/>
          </a:bodyPr>
          <a:lstStyle/>
          <a:p>
            <a:pPr lvl="4" algn="just">
              <a:lnSpc>
                <a:spcPct val="150000"/>
              </a:lnSpc>
              <a:buSzPts val="2000"/>
            </a:pPr>
            <a:r>
              <a:rPr lang="en-US" sz="2000" dirty="0" smtClean="0">
                <a:latin typeface="Times New Roman"/>
                <a:ea typeface="Times New Roman"/>
                <a:cs typeface="Times New Roman"/>
                <a:sym typeface="Times New Roman"/>
              </a:rPr>
              <a:t>It is a technique for processing enormous amounts of data quickly using a network of computers and storage devices. HPC makes it feasible to investigate and discover solutions to some of the biggest issues in business, engineering, and research.</a:t>
            </a:r>
            <a:endParaRPr lang="en-US" sz="2000" b="1" dirty="0" smtClean="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30</a:t>
            </a:fld>
            <a:endParaRPr lang="en-US"/>
          </a:p>
        </p:txBody>
      </p:sp>
      <p:sp>
        <p:nvSpPr>
          <p:cNvPr id="7" name="Google Shape;99;p8"/>
          <p:cNvSpPr txBox="1"/>
          <p:nvPr/>
        </p:nvSpPr>
        <p:spPr>
          <a:xfrm>
            <a:off x="355600" y="1139825"/>
            <a:ext cx="11836400" cy="461624"/>
          </a:xfrm>
          <a:prstGeom prst="rect">
            <a:avLst/>
          </a:prstGeom>
          <a:noFill/>
          <a:ln>
            <a:noFill/>
          </a:ln>
        </p:spPr>
        <p:txBody>
          <a:bodyPr spcFirstLastPara="1" wrap="square" lIns="91425" tIns="45700" rIns="91425" bIns="45700" anchor="t" anchorCtr="0">
            <a:spAutoFit/>
          </a:bodyPr>
          <a:lstStyle/>
          <a:p>
            <a:r>
              <a:rPr lang="en-US" sz="2400" b="1" dirty="0" err="1" smtClean="0">
                <a:latin typeface="Times New Roman" pitchFamily="18" charset="0"/>
                <a:cs typeface="Times New Roman" pitchFamily="18" charset="0"/>
              </a:rPr>
              <a:t>OpenMP</a:t>
            </a:r>
            <a:endParaRPr lang="en-US" sz="2200" b="1" dirty="0" smtClean="0">
              <a:latin typeface="Times New Roman" pitchFamily="18" charset="0"/>
              <a:cs typeface="Times New Roman" pitchFamily="18" charset="0"/>
            </a:endParaRPr>
          </a:p>
        </p:txBody>
      </p:sp>
      <p:sp>
        <p:nvSpPr>
          <p:cNvPr id="9"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p:txBody>
      </p:sp>
      <p:sp>
        <p:nvSpPr>
          <p:cNvPr id="6" name="Google Shape;48;p2"/>
          <p:cNvSpPr txBox="1"/>
          <p:nvPr/>
        </p:nvSpPr>
        <p:spPr>
          <a:xfrm>
            <a:off x="304801" y="1506538"/>
            <a:ext cx="5965370" cy="2493962"/>
          </a:xfrm>
          <a:prstGeom prst="rect">
            <a:avLst/>
          </a:prstGeom>
          <a:noFill/>
          <a:ln>
            <a:noFill/>
          </a:ln>
        </p:spPr>
        <p:txBody>
          <a:bodyPr spcFirstLastPara="1" wrap="square" lIns="91425" tIns="45700" rIns="91425" bIns="45700" anchor="t" anchorCtr="0">
            <a:noAutofit/>
          </a:bodyPr>
          <a:lstStyle/>
          <a:p>
            <a:pPr algn="just">
              <a:lnSpc>
                <a:spcPct val="150000"/>
              </a:lnSpc>
            </a:pPr>
            <a:r>
              <a:rPr lang="en-US" sz="2000" dirty="0" err="1" smtClean="0">
                <a:latin typeface="Times New Roman" pitchFamily="18" charset="0"/>
                <a:cs typeface="Times New Roman" pitchFamily="18" charset="0"/>
              </a:rPr>
              <a:t>OpenMP</a:t>
            </a:r>
            <a:r>
              <a:rPr lang="en-US" sz="2000" dirty="0" smtClean="0">
                <a:latin typeface="Times New Roman" pitchFamily="18" charset="0"/>
                <a:cs typeface="Times New Roman" pitchFamily="18" charset="0"/>
              </a:rPr>
              <a:t> is a set of compiler directives as well as an API for programs written in C, C++, or FORTRAN that provides support for parallel programming in shared-memory environments. </a:t>
            </a:r>
            <a:r>
              <a:rPr lang="en-US" sz="2000" dirty="0" err="1" smtClean="0">
                <a:latin typeface="Times New Roman" pitchFamily="18" charset="0"/>
                <a:cs typeface="Times New Roman" pitchFamily="18" charset="0"/>
              </a:rPr>
              <a:t>OpenMP</a:t>
            </a:r>
            <a:r>
              <a:rPr lang="en-US" sz="2000" dirty="0" smtClean="0">
                <a:latin typeface="Times New Roman" pitchFamily="18" charset="0"/>
                <a:cs typeface="Times New Roman" pitchFamily="18" charset="0"/>
              </a:rPr>
              <a:t> identifies parallel regions as blocks of code that may run in parallel. Application developers insert compiler directives into their code at parallel regions, and these directives instruct the </a:t>
            </a:r>
            <a:r>
              <a:rPr lang="en-US" sz="2000" dirty="0" err="1" smtClean="0">
                <a:latin typeface="Times New Roman" pitchFamily="18" charset="0"/>
                <a:cs typeface="Times New Roman" pitchFamily="18" charset="0"/>
              </a:rPr>
              <a:t>OpenMP</a:t>
            </a:r>
            <a:r>
              <a:rPr lang="en-US" sz="2000" dirty="0" smtClean="0">
                <a:latin typeface="Times New Roman" pitchFamily="18" charset="0"/>
                <a:cs typeface="Times New Roman" pitchFamily="18" charset="0"/>
              </a:rPr>
              <a:t> run-time library to execute the region in parallel. The following C program illustrates a compiler directive above the parallel region containing the </a:t>
            </a:r>
            <a:r>
              <a:rPr lang="en-US" sz="2000" dirty="0" err="1" smtClean="0">
                <a:latin typeface="Times New Roman" pitchFamily="18" charset="0"/>
                <a:cs typeface="Times New Roman" pitchFamily="18" charset="0"/>
              </a:rPr>
              <a:t>printf</a:t>
            </a:r>
            <a:r>
              <a:rPr lang="en-US" sz="2000" dirty="0" smtClean="0">
                <a:latin typeface="Times New Roman" pitchFamily="18" charset="0"/>
                <a:cs typeface="Times New Roman" pitchFamily="18" charset="0"/>
              </a:rPr>
              <a:t>() statement </a:t>
            </a:r>
          </a:p>
          <a:p>
            <a:pPr algn="just">
              <a:lnSpc>
                <a:spcPct val="150000"/>
              </a:lnSpc>
            </a:pPr>
            <a:endParaRPr lang="en-US" sz="2000" dirty="0">
              <a:latin typeface="Times New Roman" pitchFamily="18" charset="0"/>
              <a:cs typeface="Times New Roman" pitchFamily="18" charset="0"/>
            </a:endParaRPr>
          </a:p>
        </p:txBody>
      </p:sp>
      <p:sp>
        <p:nvSpPr>
          <p:cNvPr id="3075" name="Rectangle 3"/>
          <p:cNvSpPr>
            <a:spLocks noChangeArrowheads="1"/>
          </p:cNvSpPr>
          <p:nvPr/>
        </p:nvSpPr>
        <p:spPr bwMode="auto">
          <a:xfrm>
            <a:off x="6923316" y="1698459"/>
            <a:ext cx="4223656" cy="4315233"/>
          </a:xfrm>
          <a:prstGeom prst="rect">
            <a:avLst/>
          </a:prstGeom>
          <a:solidFill>
            <a:srgbClr val="EEEEEE"/>
          </a:solidFill>
          <a:ln w="9525">
            <a:noFill/>
            <a:miter lim="800000"/>
            <a:headEnd/>
            <a:tailEnd/>
          </a:ln>
          <a:effectLst/>
        </p:spPr>
        <p:txBody>
          <a:bodyPr vert="horz" wrap="square" lIns="0" tIns="79350" rIns="0" bIns="7935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2000" b="0" i="0" u="none" strike="noStrike" cap="none" normalizeH="0" baseline="0" dirty="0" smtClean="0">
                <a:ln>
                  <a:noFill/>
                </a:ln>
                <a:solidFill>
                  <a:srgbClr val="880000"/>
                </a:solidFill>
                <a:effectLst/>
                <a:latin typeface="Times New Roman" pitchFamily="18" charset="0"/>
                <a:cs typeface="Times New Roman" pitchFamily="18" charset="0"/>
              </a:rPr>
              <a:t>#include</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sz="2000" b="0" i="0" u="none" strike="noStrike" cap="none" normalizeH="0" baseline="0" dirty="0" smtClean="0">
                <a:ln>
                  <a:noFill/>
                </a:ln>
                <a:solidFill>
                  <a:srgbClr val="008800"/>
                </a:solidFill>
                <a:effectLst/>
                <a:latin typeface="Times New Roman" pitchFamily="18" charset="0"/>
                <a:cs typeface="Times New Roman" pitchFamily="18" charset="0"/>
              </a:rPr>
              <a:t>&lt;</a:t>
            </a:r>
            <a:r>
              <a:rPr kumimoji="0" lang="en-US" sz="2000" b="0" i="0" u="none" strike="noStrike" cap="none" normalizeH="0" baseline="0" dirty="0" err="1" smtClean="0">
                <a:ln>
                  <a:noFill/>
                </a:ln>
                <a:solidFill>
                  <a:srgbClr val="008800"/>
                </a:solidFill>
                <a:effectLst/>
                <a:latin typeface="Times New Roman" pitchFamily="18" charset="0"/>
                <a:cs typeface="Times New Roman" pitchFamily="18" charset="0"/>
              </a:rPr>
              <a:t>omp.h</a:t>
            </a:r>
            <a:r>
              <a:rPr kumimoji="0" lang="en-US" sz="2000" b="0" i="0" u="none" strike="noStrike" cap="none" normalizeH="0" baseline="0" dirty="0" smtClean="0">
                <a:ln>
                  <a:noFill/>
                </a:ln>
                <a:solidFill>
                  <a:srgbClr val="008800"/>
                </a:solidFill>
                <a:effectLst/>
                <a:latin typeface="Times New Roman" pitchFamily="18" charset="0"/>
                <a:cs typeface="Times New Roman" pitchFamily="18" charset="0"/>
              </a:rPr>
              <a:t>&gt;</a:t>
            </a: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sz="2000" b="0" i="0" u="none" strike="noStrike" cap="none" normalizeH="0" baseline="0" dirty="0" smtClean="0">
                <a:ln>
                  <a:noFill/>
                </a:ln>
                <a:solidFill>
                  <a:srgbClr val="880000"/>
                </a:solidFill>
                <a:effectLst/>
                <a:latin typeface="Times New Roman" pitchFamily="18" charset="0"/>
                <a:cs typeface="Times New Roman" pitchFamily="18" charset="0"/>
              </a:rPr>
              <a:t>#include</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sz="2000" b="0" i="0" u="none" strike="noStrike" cap="none" normalizeH="0" baseline="0" dirty="0" smtClean="0">
                <a:ln>
                  <a:noFill/>
                </a:ln>
                <a:solidFill>
                  <a:srgbClr val="008800"/>
                </a:solidFill>
                <a:effectLst/>
                <a:latin typeface="Times New Roman" pitchFamily="18" charset="0"/>
                <a:cs typeface="Times New Roman" pitchFamily="18" charset="0"/>
              </a:rPr>
              <a:t>&lt;</a:t>
            </a:r>
            <a:r>
              <a:rPr kumimoji="0" lang="en-US" sz="2000" b="0" i="0" u="none" strike="noStrike" cap="none" normalizeH="0" baseline="0" dirty="0" err="1" smtClean="0">
                <a:ln>
                  <a:noFill/>
                </a:ln>
                <a:solidFill>
                  <a:srgbClr val="008800"/>
                </a:solidFill>
                <a:effectLst/>
                <a:latin typeface="Times New Roman" pitchFamily="18" charset="0"/>
                <a:cs typeface="Times New Roman" pitchFamily="18" charset="0"/>
              </a:rPr>
              <a:t>stdio.h</a:t>
            </a:r>
            <a:r>
              <a:rPr kumimoji="0" lang="en-US" sz="2000" b="0" i="0" u="none" strike="noStrike" cap="none" normalizeH="0" baseline="0" dirty="0" smtClean="0">
                <a:ln>
                  <a:noFill/>
                </a:ln>
                <a:solidFill>
                  <a:srgbClr val="008800"/>
                </a:solidFill>
                <a:effectLst/>
                <a:latin typeface="Times New Roman" pitchFamily="18" charset="0"/>
                <a:cs typeface="Times New Roman" pitchFamily="18" charset="0"/>
              </a:rPr>
              <a:t>&gt;</a:t>
            </a: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sz="2000" b="0" i="0" u="none" strike="noStrike" cap="none" normalizeH="0" baseline="0" dirty="0" err="1" smtClean="0">
                <a:ln>
                  <a:noFill/>
                </a:ln>
                <a:solidFill>
                  <a:srgbClr val="000088"/>
                </a:solidFill>
                <a:effectLst/>
                <a:latin typeface="Times New Roman" pitchFamily="18" charset="0"/>
                <a:cs typeface="Times New Roman" pitchFamily="18" charset="0"/>
              </a:rPr>
              <a:t>int</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main</a:t>
            </a:r>
            <a:r>
              <a:rPr kumimoji="0" lang="en-US" sz="20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000" b="0" i="0" u="none" strike="noStrike" cap="none" normalizeH="0" baseline="0" dirty="0" err="1" smtClean="0">
                <a:ln>
                  <a:noFill/>
                </a:ln>
                <a:solidFill>
                  <a:srgbClr val="000088"/>
                </a:solidFill>
                <a:effectLst/>
                <a:latin typeface="Times New Roman" pitchFamily="18" charset="0"/>
                <a:cs typeface="Times New Roman" pitchFamily="18" charset="0"/>
              </a:rPr>
              <a:t>int</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sz="2000" b="0" i="0" u="none" strike="noStrike" cap="none" normalizeH="0" baseline="0" dirty="0" err="1" smtClean="0">
                <a:ln>
                  <a:noFill/>
                </a:ln>
                <a:solidFill>
                  <a:srgbClr val="000000"/>
                </a:solidFill>
                <a:effectLst/>
                <a:latin typeface="Times New Roman" pitchFamily="18" charset="0"/>
                <a:cs typeface="Times New Roman" pitchFamily="18" charset="0"/>
              </a:rPr>
              <a:t>argc</a:t>
            </a:r>
            <a:r>
              <a:rPr kumimoji="0" lang="en-US" sz="20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sz="2000" b="0" i="0" u="none" strike="noStrike" cap="none" normalizeH="0" baseline="0" dirty="0" smtClean="0">
                <a:ln>
                  <a:noFill/>
                </a:ln>
                <a:solidFill>
                  <a:srgbClr val="000088"/>
                </a:solidFill>
                <a:effectLst/>
                <a:latin typeface="Times New Roman" pitchFamily="18" charset="0"/>
                <a:cs typeface="Times New Roman" pitchFamily="18" charset="0"/>
              </a:rPr>
              <a:t>char</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sz="20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000" b="0" i="0" u="none" strike="noStrike" cap="none" normalizeH="0" baseline="0" dirty="0" err="1" smtClean="0">
                <a:ln>
                  <a:noFill/>
                </a:ln>
                <a:solidFill>
                  <a:srgbClr val="000000"/>
                </a:solidFill>
                <a:effectLst/>
                <a:latin typeface="Times New Roman" pitchFamily="18" charset="0"/>
                <a:cs typeface="Times New Roman" pitchFamily="18" charset="0"/>
              </a:rPr>
              <a:t>argv</a:t>
            </a:r>
            <a:r>
              <a:rPr kumimoji="0" lang="en-US" sz="20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a:t>
            </a: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sz="2000" b="0" i="0" u="none" strike="noStrike" cap="none" normalizeH="0" baseline="0" dirty="0" smtClean="0">
                <a:ln>
                  <a:noFill/>
                </a:ln>
                <a:solidFill>
                  <a:srgbClr val="880000"/>
                </a:solidFill>
                <a:effectLst/>
                <a:latin typeface="Times New Roman" pitchFamily="18" charset="0"/>
                <a:cs typeface="Times New Roman" pitchFamily="18" charset="0"/>
              </a:rPr>
              <a:t>/* sequential code */</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a:t>
            </a: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sz="2000" b="0" i="0" u="none" strike="noStrike" cap="none" normalizeH="0" baseline="0" dirty="0" smtClean="0">
                <a:ln>
                  <a:noFill/>
                </a:ln>
                <a:solidFill>
                  <a:srgbClr val="880000"/>
                </a:solidFill>
                <a:effectLst/>
                <a:latin typeface="Times New Roman" pitchFamily="18" charset="0"/>
                <a:cs typeface="Times New Roman" pitchFamily="18" charset="0"/>
              </a:rPr>
              <a:t>#</a:t>
            </a:r>
            <a:r>
              <a:rPr kumimoji="0" lang="en-US" sz="2000" b="0" i="0" u="none" strike="noStrike" cap="none" normalizeH="0" baseline="0" dirty="0" err="1" smtClean="0">
                <a:ln>
                  <a:noFill/>
                </a:ln>
                <a:solidFill>
                  <a:srgbClr val="880000"/>
                </a:solidFill>
                <a:effectLst/>
                <a:latin typeface="Times New Roman" pitchFamily="18" charset="0"/>
                <a:cs typeface="Times New Roman" pitchFamily="18" charset="0"/>
              </a:rPr>
              <a:t>pragma</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sz="2000" b="0" i="0" u="none" strike="noStrike" cap="none" normalizeH="0" baseline="0" dirty="0" err="1" smtClean="0">
                <a:ln>
                  <a:noFill/>
                </a:ln>
                <a:solidFill>
                  <a:srgbClr val="000000"/>
                </a:solidFill>
                <a:effectLst/>
                <a:latin typeface="Times New Roman" pitchFamily="18" charset="0"/>
                <a:cs typeface="Times New Roman" pitchFamily="18" charset="0"/>
              </a:rPr>
              <a:t>omp</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parallel</a:t>
            </a:r>
            <a:r>
              <a:rPr kumimoji="0" lang="en-US" sz="20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a:t>
            </a: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sz="2000" b="0" i="0" u="none" strike="noStrike" cap="none" normalizeH="0" baseline="0" dirty="0" err="1" smtClean="0">
                <a:ln>
                  <a:noFill/>
                </a:ln>
                <a:solidFill>
                  <a:srgbClr val="000000"/>
                </a:solidFill>
                <a:effectLst/>
                <a:latin typeface="Times New Roman" pitchFamily="18" charset="0"/>
                <a:cs typeface="Times New Roman" pitchFamily="18" charset="0"/>
              </a:rPr>
              <a:t>printf</a:t>
            </a:r>
            <a:r>
              <a:rPr kumimoji="0" lang="en-US" sz="20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008800"/>
                </a:solidFill>
                <a:effectLst/>
                <a:latin typeface="Times New Roman" pitchFamily="18" charset="0"/>
                <a:cs typeface="Times New Roman" pitchFamily="18" charset="0"/>
              </a:rPr>
              <a:t>"I am a parallel region."</a:t>
            </a:r>
            <a:r>
              <a:rPr kumimoji="0" lang="en-US" sz="20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a:t>
            </a: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sz="20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sz="2000" b="0" i="0" u="none" strike="noStrike" cap="none" normalizeH="0" baseline="0" dirty="0" smtClean="0">
                <a:ln>
                  <a:noFill/>
                </a:ln>
                <a:solidFill>
                  <a:srgbClr val="880000"/>
                </a:solidFill>
                <a:effectLst/>
                <a:latin typeface="Times New Roman" pitchFamily="18" charset="0"/>
                <a:cs typeface="Times New Roman" pitchFamily="18" charset="0"/>
              </a:rPr>
              <a:t>/* sequential code */</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a:t>
            </a: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sz="2000" b="0" i="0" u="none" strike="noStrike" cap="none" normalizeH="0" baseline="0" dirty="0" smtClean="0">
                <a:ln>
                  <a:noFill/>
                </a:ln>
                <a:solidFill>
                  <a:srgbClr val="000088"/>
                </a:solidFill>
                <a:effectLst/>
                <a:latin typeface="Times New Roman" pitchFamily="18" charset="0"/>
                <a:cs typeface="Times New Roman" pitchFamily="18" charset="0"/>
              </a:rPr>
              <a:t>return</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sz="2000" b="0" i="0" u="none" strike="noStrike" cap="none" normalizeH="0" baseline="0" dirty="0" smtClean="0">
                <a:ln>
                  <a:noFill/>
                </a:ln>
                <a:solidFill>
                  <a:srgbClr val="006666"/>
                </a:solidFill>
                <a:effectLst/>
                <a:latin typeface="Times New Roman" pitchFamily="18" charset="0"/>
                <a:cs typeface="Times New Roman" pitchFamily="18" charset="0"/>
              </a:rPr>
              <a:t>0</a:t>
            </a:r>
            <a:r>
              <a:rPr kumimoji="0" lang="en-US" sz="20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a:t>
            </a: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0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31</a:t>
            </a:fld>
            <a:endParaRPr lang="en-US"/>
          </a:p>
        </p:txBody>
      </p:sp>
      <p:sp>
        <p:nvSpPr>
          <p:cNvPr id="7" name="Google Shape;99;p8"/>
          <p:cNvSpPr txBox="1"/>
          <p:nvPr/>
        </p:nvSpPr>
        <p:spPr>
          <a:xfrm>
            <a:off x="355600" y="982167"/>
            <a:ext cx="11836400" cy="461624"/>
          </a:xfrm>
          <a:prstGeom prst="rect">
            <a:avLst/>
          </a:prstGeom>
          <a:noFill/>
          <a:ln>
            <a:noFill/>
          </a:ln>
        </p:spPr>
        <p:txBody>
          <a:bodyPr spcFirstLastPara="1" wrap="square" lIns="91425" tIns="45700" rIns="91425" bIns="45700" anchor="t" anchorCtr="0">
            <a:spAutoFit/>
          </a:bodyPr>
          <a:lstStyle/>
          <a:p>
            <a:r>
              <a:rPr lang="en-US" sz="2400" b="1" dirty="0" err="1" smtClean="0">
                <a:latin typeface="Times New Roman" pitchFamily="18" charset="0"/>
                <a:cs typeface="Times New Roman" pitchFamily="18" charset="0"/>
              </a:rPr>
              <a:t>OpenMP</a:t>
            </a:r>
            <a:endParaRPr lang="en-US" sz="2200" b="1" dirty="0" smtClean="0">
              <a:latin typeface="Times New Roman" pitchFamily="18" charset="0"/>
              <a:cs typeface="Times New Roman" pitchFamily="18" charset="0"/>
            </a:endParaRPr>
          </a:p>
        </p:txBody>
      </p:sp>
      <p:sp>
        <p:nvSpPr>
          <p:cNvPr id="9"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p:txBody>
      </p:sp>
      <p:sp>
        <p:nvSpPr>
          <p:cNvPr id="6" name="Google Shape;48;p2"/>
          <p:cNvSpPr txBox="1"/>
          <p:nvPr/>
        </p:nvSpPr>
        <p:spPr>
          <a:xfrm>
            <a:off x="304800" y="1270056"/>
            <a:ext cx="11292113" cy="2775176"/>
          </a:xfrm>
          <a:prstGeom prst="rect">
            <a:avLst/>
          </a:prstGeom>
          <a:noFill/>
          <a:ln>
            <a:noFill/>
          </a:ln>
        </p:spPr>
        <p:txBody>
          <a:bodyPr spcFirstLastPara="1" wrap="square" lIns="91425" tIns="45700" rIns="91425" bIns="45700" anchor="t" anchorCtr="0">
            <a:noAutofit/>
          </a:bodyPr>
          <a:lstStyle/>
          <a:p>
            <a:pPr algn="just">
              <a:lnSpc>
                <a:spcPct val="150000"/>
              </a:lnSpc>
            </a:pPr>
            <a:r>
              <a:rPr lang="en-US" sz="2000" b="1" dirty="0" smtClean="0">
                <a:latin typeface="Times New Roman" pitchFamily="18" charset="0"/>
                <a:cs typeface="Times New Roman" pitchFamily="18" charset="0"/>
              </a:rPr>
              <a:t>What is </a:t>
            </a:r>
            <a:r>
              <a:rPr lang="en-US" sz="2000" b="1" dirty="0" err="1" smtClean="0">
                <a:latin typeface="Times New Roman" pitchFamily="18" charset="0"/>
                <a:cs typeface="Times New Roman" pitchFamily="18" charset="0"/>
              </a:rPr>
              <a:t>OpenMP</a:t>
            </a:r>
            <a:r>
              <a:rPr lang="en-US" sz="2000" b="1" dirty="0" smtClean="0">
                <a:latin typeface="Times New Roman" pitchFamily="18" charset="0"/>
                <a:cs typeface="Times New Roman" pitchFamily="18" charset="0"/>
              </a:rPr>
              <a:t>?  </a:t>
            </a:r>
          </a:p>
          <a:p>
            <a:pPr algn="just">
              <a:lnSpc>
                <a:spcPct val="150000"/>
              </a:lnSpc>
            </a:pPr>
            <a:r>
              <a:rPr lang="en-US" sz="2000" dirty="0" smtClean="0">
                <a:latin typeface="Times New Roman" pitchFamily="18" charset="0"/>
                <a:cs typeface="Times New Roman" pitchFamily="18" charset="0"/>
              </a:rPr>
              <a:t>A directive based parallel programming model – </a:t>
            </a:r>
          </a:p>
          <a:p>
            <a:pPr algn="just">
              <a:lnSpc>
                <a:spcPct val="150000"/>
              </a:lnSpc>
              <a:buFont typeface="Arial" pitchFamily="34" charset="0"/>
              <a:buChar char="•"/>
            </a:pPr>
            <a:r>
              <a:rPr lang="en-US" sz="2000" dirty="0" err="1" smtClean="0">
                <a:latin typeface="Times New Roman" pitchFamily="18" charset="0"/>
                <a:cs typeface="Times New Roman" pitchFamily="18" charset="0"/>
              </a:rPr>
              <a:t>OpenMP</a:t>
            </a:r>
            <a:r>
              <a:rPr lang="en-US" sz="2000" dirty="0" smtClean="0">
                <a:latin typeface="Times New Roman" pitchFamily="18" charset="0"/>
                <a:cs typeface="Times New Roman" pitchFamily="18" charset="0"/>
              </a:rPr>
              <a:t> program is essentially a sequential program augmented with compiler directives to specify    </a:t>
            </a:r>
          </a:p>
          <a:p>
            <a:pPr algn="just">
              <a:lnSpc>
                <a:spcPct val="150000"/>
              </a:lnSpc>
            </a:pPr>
            <a:r>
              <a:rPr lang="en-US" sz="2000" dirty="0" smtClean="0">
                <a:latin typeface="Times New Roman" pitchFamily="18" charset="0"/>
                <a:cs typeface="Times New Roman" pitchFamily="18" charset="0"/>
              </a:rPr>
              <a:t>   parallelism </a:t>
            </a:r>
          </a:p>
          <a:p>
            <a:pPr algn="just">
              <a:lnSpc>
                <a:spcPct val="150000"/>
              </a:lnSpc>
              <a:buFont typeface="Arial" pitchFamily="34" charset="0"/>
              <a:buChar char="•"/>
            </a:pPr>
            <a:r>
              <a:rPr lang="en-US" sz="2000" dirty="0" smtClean="0">
                <a:latin typeface="Times New Roman" pitchFamily="18" charset="0"/>
                <a:cs typeface="Times New Roman" pitchFamily="18" charset="0"/>
              </a:rPr>
              <a:t> Eases conversion of existing sequential programs </a:t>
            </a:r>
          </a:p>
          <a:p>
            <a:pPr algn="just">
              <a:lnSpc>
                <a:spcPct val="150000"/>
              </a:lnSpc>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Main concepts</a:t>
            </a:r>
            <a:r>
              <a:rPr lang="en-US" sz="2000" dirty="0" smtClean="0">
                <a:latin typeface="Times New Roman" pitchFamily="18" charset="0"/>
                <a:cs typeface="Times New Roman" pitchFamily="18" charset="0"/>
              </a:rPr>
              <a:t>: </a:t>
            </a:r>
          </a:p>
          <a:p>
            <a:pPr algn="just">
              <a:lnSpc>
                <a:spcPct val="150000"/>
              </a:lnSpc>
              <a:buFont typeface="Arial" pitchFamily="34" charset="0"/>
              <a:buChar char="•"/>
            </a:pPr>
            <a:r>
              <a:rPr lang="en-US" sz="2000" dirty="0" smtClean="0">
                <a:latin typeface="Times New Roman" pitchFamily="18" charset="0"/>
                <a:cs typeface="Times New Roman" pitchFamily="18" charset="0"/>
              </a:rPr>
              <a:t>Parallel regions: where parallel execution occurs via multiple concurrently executing threads </a:t>
            </a:r>
          </a:p>
          <a:p>
            <a:pPr algn="just">
              <a:lnSpc>
                <a:spcPct val="150000"/>
              </a:lnSpc>
              <a:buFont typeface="Arial" pitchFamily="34" charset="0"/>
              <a:buChar char="•"/>
            </a:pPr>
            <a:r>
              <a:rPr lang="en-US" sz="2000" dirty="0" smtClean="0">
                <a:latin typeface="Times New Roman" pitchFamily="18" charset="0"/>
                <a:cs typeface="Times New Roman" pitchFamily="18" charset="0"/>
              </a:rPr>
              <a:t>Each thread has its own program counter and executes one instruction at a time, similar to sequential </a:t>
            </a:r>
          </a:p>
          <a:p>
            <a:pPr algn="just">
              <a:lnSpc>
                <a:spcPct val="150000"/>
              </a:lnSpc>
            </a:pPr>
            <a:r>
              <a:rPr lang="en-US" sz="2000" dirty="0" smtClean="0">
                <a:latin typeface="Times New Roman" pitchFamily="18" charset="0"/>
                <a:cs typeface="Times New Roman" pitchFamily="18" charset="0"/>
              </a:rPr>
              <a:t>   program execution </a:t>
            </a:r>
          </a:p>
          <a:p>
            <a:pPr algn="just">
              <a:lnSpc>
                <a:spcPct val="150000"/>
              </a:lnSpc>
              <a:buFont typeface="Arial" pitchFamily="34" charset="0"/>
              <a:buChar char="•"/>
            </a:pPr>
            <a:r>
              <a:rPr lang="en-US" sz="2000" dirty="0" smtClean="0">
                <a:latin typeface="Times New Roman" pitchFamily="18" charset="0"/>
                <a:cs typeface="Times New Roman" pitchFamily="18" charset="0"/>
              </a:rPr>
              <a:t>Shared and private data: shared variables are the means of communicating data between threads – Synchronization: Fundamental means of coordinating execution of concurrent threads </a:t>
            </a:r>
          </a:p>
          <a:p>
            <a:pPr algn="just">
              <a:lnSpc>
                <a:spcPct val="150000"/>
              </a:lnSpc>
              <a:buFont typeface="Arial" pitchFamily="34" charset="0"/>
              <a:buChar char="•"/>
            </a:pPr>
            <a:r>
              <a:rPr lang="en-US" sz="2000" dirty="0" smtClean="0">
                <a:latin typeface="Times New Roman" pitchFamily="18" charset="0"/>
                <a:cs typeface="Times New Roman" pitchFamily="18" charset="0"/>
              </a:rPr>
              <a:t> Mechanism for automated work distribution across threads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32</a:t>
            </a:fld>
            <a:endParaRPr lang="en-US"/>
          </a:p>
        </p:txBody>
      </p:sp>
      <p:sp>
        <p:nvSpPr>
          <p:cNvPr id="7" name="Google Shape;99;p8"/>
          <p:cNvSpPr txBox="1"/>
          <p:nvPr/>
        </p:nvSpPr>
        <p:spPr>
          <a:xfrm>
            <a:off x="355600" y="1139825"/>
            <a:ext cx="11836400" cy="461624"/>
          </a:xfrm>
          <a:prstGeom prst="rect">
            <a:avLst/>
          </a:prstGeom>
          <a:noFill/>
          <a:ln>
            <a:noFill/>
          </a:ln>
        </p:spPr>
        <p:txBody>
          <a:bodyPr spcFirstLastPara="1" wrap="square" lIns="91425" tIns="45700" rIns="91425" bIns="45700" anchor="t" anchorCtr="0">
            <a:spAutoFit/>
          </a:bodyPr>
          <a:lstStyle/>
          <a:p>
            <a:r>
              <a:rPr lang="en-US" sz="2400" b="1" dirty="0" err="1" smtClean="0">
                <a:latin typeface="Times New Roman" pitchFamily="18" charset="0"/>
                <a:cs typeface="Times New Roman" pitchFamily="18" charset="0"/>
              </a:rPr>
              <a:t>OpenMP</a:t>
            </a:r>
            <a:endParaRPr lang="en-US" sz="2200" b="1" dirty="0" smtClean="0">
              <a:latin typeface="Times New Roman" pitchFamily="18" charset="0"/>
              <a:cs typeface="Times New Roman" pitchFamily="18" charset="0"/>
            </a:endParaRPr>
          </a:p>
        </p:txBody>
      </p:sp>
      <p:sp>
        <p:nvSpPr>
          <p:cNvPr id="9"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p:txBody>
      </p:sp>
      <p:sp>
        <p:nvSpPr>
          <p:cNvPr id="6" name="Google Shape;48;p2"/>
          <p:cNvSpPr txBox="1"/>
          <p:nvPr/>
        </p:nvSpPr>
        <p:spPr>
          <a:xfrm>
            <a:off x="304801" y="1506538"/>
            <a:ext cx="5965370" cy="2493962"/>
          </a:xfrm>
          <a:prstGeom prst="rect">
            <a:avLst/>
          </a:prstGeom>
          <a:noFill/>
          <a:ln>
            <a:noFill/>
          </a:ln>
        </p:spPr>
        <p:txBody>
          <a:bodyPr spcFirstLastPara="1" wrap="square" lIns="91425" tIns="45700" rIns="91425" bIns="45700" anchor="t" anchorCtr="0">
            <a:noAutofit/>
          </a:bodyPr>
          <a:lstStyle/>
          <a:p>
            <a:pPr algn="just">
              <a:lnSpc>
                <a:spcPct val="150000"/>
              </a:lnSpc>
            </a:pPr>
            <a:r>
              <a:rPr lang="en-US" sz="2000" dirty="0" smtClean="0"/>
              <a:t>When </a:t>
            </a:r>
            <a:r>
              <a:rPr lang="en-US" sz="2000" dirty="0" err="1" smtClean="0"/>
              <a:t>OpenMP</a:t>
            </a:r>
            <a:r>
              <a:rPr lang="en-US" sz="2000" dirty="0" smtClean="0"/>
              <a:t> encounters the directive</a:t>
            </a:r>
            <a:endParaRPr lang="en-US" sz="2000" dirty="0">
              <a:latin typeface="Times New Roman" pitchFamily="18" charset="0"/>
              <a:cs typeface="Times New Roman" pitchFamily="18" charset="0"/>
            </a:endParaRPr>
          </a:p>
        </p:txBody>
      </p:sp>
      <p:sp>
        <p:nvSpPr>
          <p:cNvPr id="3075" name="Rectangle 3"/>
          <p:cNvSpPr>
            <a:spLocks noChangeArrowheads="1"/>
          </p:cNvSpPr>
          <p:nvPr/>
        </p:nvSpPr>
        <p:spPr bwMode="auto">
          <a:xfrm>
            <a:off x="609600" y="2090058"/>
            <a:ext cx="5268685" cy="468026"/>
          </a:xfrm>
          <a:prstGeom prst="rect">
            <a:avLst/>
          </a:prstGeom>
          <a:solidFill>
            <a:srgbClr val="EEEEEE"/>
          </a:solidFill>
          <a:ln w="9525">
            <a:noFill/>
            <a:miter lim="800000"/>
            <a:headEnd/>
            <a:tailEnd/>
          </a:ln>
          <a:effectLst/>
        </p:spPr>
        <p:txBody>
          <a:bodyPr vert="horz" wrap="square" lIns="0" tIns="79350" rIns="0" bIns="7935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smtClean="0">
                <a:ln>
                  <a:noFill/>
                </a:ln>
                <a:solidFill>
                  <a:srgbClr val="880000"/>
                </a:solidFill>
                <a:effectLst/>
                <a:latin typeface="var(--bs-font-monospace)"/>
                <a:cs typeface="Arial" pitchFamily="34" charset="0"/>
              </a:rPr>
              <a:t>#</a:t>
            </a:r>
            <a:r>
              <a:rPr kumimoji="0" lang="en-US" sz="2000" b="0" i="0" u="none" strike="noStrike" cap="none" normalizeH="0" baseline="0" dirty="0" err="1" smtClean="0">
                <a:ln>
                  <a:noFill/>
                </a:ln>
                <a:solidFill>
                  <a:srgbClr val="880000"/>
                </a:solidFill>
                <a:effectLst/>
                <a:latin typeface="var(--bs-font-monospace)"/>
                <a:cs typeface="Arial" pitchFamily="34" charset="0"/>
              </a:rPr>
              <a:t>pragma</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err="1" smtClean="0">
                <a:ln>
                  <a:noFill/>
                </a:ln>
                <a:solidFill>
                  <a:srgbClr val="000000"/>
                </a:solidFill>
                <a:effectLst/>
                <a:latin typeface="var(--bs-font-monospace)"/>
                <a:cs typeface="Arial" pitchFamily="34" charset="0"/>
              </a:rPr>
              <a:t>omp</a:t>
            </a:r>
            <a:r>
              <a:rPr kumimoji="0" lang="en-US" sz="2000" b="0" i="0" u="none" strike="noStrike" cap="none" normalizeH="0" baseline="0" dirty="0" smtClean="0">
                <a:ln>
                  <a:noFill/>
                </a:ln>
                <a:solidFill>
                  <a:srgbClr val="000000"/>
                </a:solidFill>
                <a:effectLst/>
                <a:latin typeface="var(--bs-font-monospace)"/>
                <a:cs typeface="Arial" pitchFamily="34" charset="0"/>
              </a:rPr>
              <a:t> parallel </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7"/>
          <p:cNvSpPr/>
          <p:nvPr/>
        </p:nvSpPr>
        <p:spPr>
          <a:xfrm>
            <a:off x="377370" y="2610683"/>
            <a:ext cx="11088915" cy="4247317"/>
          </a:xfrm>
          <a:prstGeom prst="rect">
            <a:avLst/>
          </a:prstGeom>
        </p:spPr>
        <p:txBody>
          <a:bodyPr wrap="square">
            <a:spAutoFit/>
          </a:bodyPr>
          <a:lstStyle/>
          <a:p>
            <a:pPr algn="just">
              <a:lnSpc>
                <a:spcPct val="150000"/>
              </a:lnSpc>
            </a:pPr>
            <a:r>
              <a:rPr lang="en-US" sz="2000" dirty="0" smtClean="0">
                <a:latin typeface="Times New Roman" pitchFamily="18" charset="0"/>
                <a:cs typeface="Times New Roman" pitchFamily="18" charset="0"/>
              </a:rPr>
              <a:t>It creates as many threads which are processing cores in the system. Thus, for a dual-core system, two threads are created, for a quad-core system, four are created; and so forth. Then all the threads simultaneously execute the parallel region. When each thread exits the parallel region, it is terminated. </a:t>
            </a:r>
            <a:r>
              <a:rPr lang="en-US" sz="2000" dirty="0" err="1" smtClean="0">
                <a:latin typeface="Times New Roman" pitchFamily="18" charset="0"/>
                <a:cs typeface="Times New Roman" pitchFamily="18" charset="0"/>
              </a:rPr>
              <a:t>OpenMP</a:t>
            </a:r>
            <a:r>
              <a:rPr lang="en-US" sz="2000" dirty="0" smtClean="0">
                <a:latin typeface="Times New Roman" pitchFamily="18" charset="0"/>
                <a:cs typeface="Times New Roman" pitchFamily="18" charset="0"/>
              </a:rPr>
              <a:t> provides several additional directives for running code regions in parallel, including parallelizing loops.</a:t>
            </a:r>
          </a:p>
          <a:p>
            <a:pPr algn="just">
              <a:lnSpc>
                <a:spcPct val="150000"/>
              </a:lnSpc>
            </a:pPr>
            <a:r>
              <a:rPr lang="en-US" sz="2000" dirty="0" smtClean="0">
                <a:latin typeface="Times New Roman" pitchFamily="18" charset="0"/>
                <a:cs typeface="Times New Roman" pitchFamily="18" charset="0"/>
              </a:rPr>
              <a:t>In addition to providing directives for parallelization, </a:t>
            </a:r>
            <a:r>
              <a:rPr lang="en-US" sz="2000" dirty="0" err="1" smtClean="0">
                <a:latin typeface="Times New Roman" pitchFamily="18" charset="0"/>
                <a:cs typeface="Times New Roman" pitchFamily="18" charset="0"/>
              </a:rPr>
              <a:t>OpenMP</a:t>
            </a:r>
            <a:r>
              <a:rPr lang="en-US" sz="2000" dirty="0" smtClean="0">
                <a:latin typeface="Times New Roman" pitchFamily="18" charset="0"/>
                <a:cs typeface="Times New Roman" pitchFamily="18" charset="0"/>
              </a:rPr>
              <a:t> allows developers to choose among several levels of parallelism. E.g., they can set the number of threads manually. It also allows developers to identify whether data are shared between threads or are private to a thread. </a:t>
            </a:r>
            <a:r>
              <a:rPr lang="en-US" sz="2000" dirty="0" err="1" smtClean="0">
                <a:latin typeface="Times New Roman" pitchFamily="18" charset="0"/>
                <a:cs typeface="Times New Roman" pitchFamily="18" charset="0"/>
              </a:rPr>
              <a:t>OpenMP</a:t>
            </a:r>
            <a:r>
              <a:rPr lang="en-US" sz="2000" dirty="0" smtClean="0">
                <a:latin typeface="Times New Roman" pitchFamily="18" charset="0"/>
                <a:cs typeface="Times New Roman" pitchFamily="18" charset="0"/>
              </a:rPr>
              <a:t> is available on several open-source and commercial compilers for Linux, Windows, and Mac OS X systems.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33</a:t>
            </a:fld>
            <a:endParaRPr lang="en-US"/>
          </a:p>
        </p:txBody>
      </p:sp>
      <p:sp>
        <p:nvSpPr>
          <p:cNvPr id="7" name="Google Shape;99;p8"/>
          <p:cNvSpPr txBox="1"/>
          <p:nvPr/>
        </p:nvSpPr>
        <p:spPr>
          <a:xfrm>
            <a:off x="355600" y="1139825"/>
            <a:ext cx="11836400" cy="461624"/>
          </a:xfrm>
          <a:prstGeom prst="rect">
            <a:avLst/>
          </a:prstGeom>
          <a:noFill/>
          <a:ln>
            <a:noFill/>
          </a:ln>
        </p:spPr>
        <p:txBody>
          <a:bodyPr spcFirstLastPara="1" wrap="square" lIns="91425" tIns="45700" rIns="91425" bIns="45700" anchor="t" anchorCtr="0">
            <a:spAutoFit/>
          </a:bodyPr>
          <a:lstStyle/>
          <a:p>
            <a:r>
              <a:rPr lang="en-US" sz="2400" b="1" dirty="0" err="1" smtClean="0">
                <a:latin typeface="Times New Roman" pitchFamily="18" charset="0"/>
                <a:cs typeface="Times New Roman" pitchFamily="18" charset="0"/>
              </a:rPr>
              <a:t>OpenMP</a:t>
            </a:r>
            <a:endParaRPr lang="en-US" sz="2200" b="1" dirty="0" smtClean="0">
              <a:latin typeface="Times New Roman" pitchFamily="18" charset="0"/>
              <a:cs typeface="Times New Roman" pitchFamily="18" charset="0"/>
            </a:endParaRPr>
          </a:p>
        </p:txBody>
      </p:sp>
      <p:sp>
        <p:nvSpPr>
          <p:cNvPr id="9"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p:txBody>
      </p:sp>
      <p:sp>
        <p:nvSpPr>
          <p:cNvPr id="6" name="Google Shape;48;p2"/>
          <p:cNvSpPr txBox="1"/>
          <p:nvPr/>
        </p:nvSpPr>
        <p:spPr>
          <a:xfrm>
            <a:off x="304801" y="1506538"/>
            <a:ext cx="5965370" cy="2493962"/>
          </a:xfrm>
          <a:prstGeom prst="rect">
            <a:avLst/>
          </a:prstGeom>
          <a:noFill/>
          <a:ln>
            <a:noFill/>
          </a:ln>
        </p:spPr>
        <p:txBody>
          <a:bodyPr spcFirstLastPara="1" wrap="square" lIns="91425" tIns="45700" rIns="91425" bIns="45700" anchor="t" anchorCtr="0">
            <a:noAutofit/>
          </a:bodyPr>
          <a:lstStyle/>
          <a:p>
            <a:pPr algn="just">
              <a:lnSpc>
                <a:spcPct val="150000"/>
              </a:lnSpc>
            </a:pPr>
            <a:r>
              <a:rPr lang="en-US" sz="2000" dirty="0" smtClean="0"/>
              <a:t>When </a:t>
            </a:r>
            <a:r>
              <a:rPr lang="en-US" sz="2000" dirty="0" err="1" smtClean="0"/>
              <a:t>OpenMP</a:t>
            </a:r>
            <a:r>
              <a:rPr lang="en-US" sz="2000" dirty="0" smtClean="0"/>
              <a:t> encounters the directive</a:t>
            </a:r>
            <a:endParaRPr lang="en-US" sz="2000" dirty="0">
              <a:latin typeface="Times New Roman" pitchFamily="18" charset="0"/>
              <a:cs typeface="Times New Roman" pitchFamily="18" charset="0"/>
            </a:endParaRPr>
          </a:p>
        </p:txBody>
      </p:sp>
      <p:sp>
        <p:nvSpPr>
          <p:cNvPr id="3075" name="Rectangle 3"/>
          <p:cNvSpPr>
            <a:spLocks noChangeArrowheads="1"/>
          </p:cNvSpPr>
          <p:nvPr/>
        </p:nvSpPr>
        <p:spPr bwMode="auto">
          <a:xfrm>
            <a:off x="609600" y="2090058"/>
            <a:ext cx="5268685" cy="468026"/>
          </a:xfrm>
          <a:prstGeom prst="rect">
            <a:avLst/>
          </a:prstGeom>
          <a:solidFill>
            <a:srgbClr val="EEEEEE"/>
          </a:solidFill>
          <a:ln w="9525">
            <a:noFill/>
            <a:miter lim="800000"/>
            <a:headEnd/>
            <a:tailEnd/>
          </a:ln>
          <a:effectLst/>
        </p:spPr>
        <p:txBody>
          <a:bodyPr vert="horz" wrap="square" lIns="0" tIns="79350" rIns="0" bIns="7935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smtClean="0">
                <a:ln>
                  <a:noFill/>
                </a:ln>
                <a:solidFill>
                  <a:srgbClr val="880000"/>
                </a:solidFill>
                <a:effectLst/>
                <a:latin typeface="var(--bs-font-monospace)"/>
                <a:cs typeface="Arial" pitchFamily="34" charset="0"/>
              </a:rPr>
              <a:t>#</a:t>
            </a:r>
            <a:r>
              <a:rPr kumimoji="0" lang="en-US" sz="2000" b="0" i="0" u="none" strike="noStrike" cap="none" normalizeH="0" baseline="0" dirty="0" err="1" smtClean="0">
                <a:ln>
                  <a:noFill/>
                </a:ln>
                <a:solidFill>
                  <a:srgbClr val="880000"/>
                </a:solidFill>
                <a:effectLst/>
                <a:latin typeface="var(--bs-font-monospace)"/>
                <a:cs typeface="Arial" pitchFamily="34" charset="0"/>
              </a:rPr>
              <a:t>pragma</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err="1" smtClean="0">
                <a:ln>
                  <a:noFill/>
                </a:ln>
                <a:solidFill>
                  <a:srgbClr val="000000"/>
                </a:solidFill>
                <a:effectLst/>
                <a:latin typeface="var(--bs-font-monospace)"/>
                <a:cs typeface="Arial" pitchFamily="34" charset="0"/>
              </a:rPr>
              <a:t>omp</a:t>
            </a:r>
            <a:r>
              <a:rPr kumimoji="0" lang="en-US" sz="2000" b="0" i="0" u="none" strike="noStrike" cap="none" normalizeH="0" baseline="0" dirty="0" smtClean="0">
                <a:ln>
                  <a:noFill/>
                </a:ln>
                <a:solidFill>
                  <a:srgbClr val="000000"/>
                </a:solidFill>
                <a:effectLst/>
                <a:latin typeface="var(--bs-font-monospace)"/>
                <a:cs typeface="Arial" pitchFamily="34" charset="0"/>
              </a:rPr>
              <a:t> parallel </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7"/>
          <p:cNvSpPr/>
          <p:nvPr/>
        </p:nvSpPr>
        <p:spPr>
          <a:xfrm>
            <a:off x="377370" y="2610683"/>
            <a:ext cx="11088915" cy="4247317"/>
          </a:xfrm>
          <a:prstGeom prst="rect">
            <a:avLst/>
          </a:prstGeom>
        </p:spPr>
        <p:txBody>
          <a:bodyPr wrap="square">
            <a:spAutoFit/>
          </a:bodyPr>
          <a:lstStyle/>
          <a:p>
            <a:pPr algn="just">
              <a:lnSpc>
                <a:spcPct val="150000"/>
              </a:lnSpc>
            </a:pPr>
            <a:r>
              <a:rPr lang="en-US" sz="2000" dirty="0" smtClean="0">
                <a:latin typeface="Times New Roman" pitchFamily="18" charset="0"/>
                <a:cs typeface="Times New Roman" pitchFamily="18" charset="0"/>
              </a:rPr>
              <a:t>It creates as many threads which are processing cores in the system. Thus, for a dual-core system, two threads are created, for a quad-core system, four are created; and so forth. Then all the threads simultaneously execute the parallel region. When each thread exits the parallel region, it is terminated. </a:t>
            </a:r>
            <a:r>
              <a:rPr lang="en-US" sz="2000" dirty="0" err="1" smtClean="0">
                <a:latin typeface="Times New Roman" pitchFamily="18" charset="0"/>
                <a:cs typeface="Times New Roman" pitchFamily="18" charset="0"/>
              </a:rPr>
              <a:t>OpenMP</a:t>
            </a:r>
            <a:r>
              <a:rPr lang="en-US" sz="2000" dirty="0" smtClean="0">
                <a:latin typeface="Times New Roman" pitchFamily="18" charset="0"/>
                <a:cs typeface="Times New Roman" pitchFamily="18" charset="0"/>
              </a:rPr>
              <a:t> provides several additional directives for running code regions in parallel, including parallelizing loops.</a:t>
            </a:r>
          </a:p>
          <a:p>
            <a:pPr algn="just">
              <a:lnSpc>
                <a:spcPct val="150000"/>
              </a:lnSpc>
            </a:pPr>
            <a:r>
              <a:rPr lang="en-US" sz="2000" dirty="0" smtClean="0">
                <a:latin typeface="Times New Roman" pitchFamily="18" charset="0"/>
                <a:cs typeface="Times New Roman" pitchFamily="18" charset="0"/>
              </a:rPr>
              <a:t>In addition to providing directives for parallelization, </a:t>
            </a:r>
            <a:r>
              <a:rPr lang="en-US" sz="2000" dirty="0" err="1" smtClean="0">
                <a:latin typeface="Times New Roman" pitchFamily="18" charset="0"/>
                <a:cs typeface="Times New Roman" pitchFamily="18" charset="0"/>
              </a:rPr>
              <a:t>OpenMP</a:t>
            </a:r>
            <a:r>
              <a:rPr lang="en-US" sz="2000" dirty="0" smtClean="0">
                <a:latin typeface="Times New Roman" pitchFamily="18" charset="0"/>
                <a:cs typeface="Times New Roman" pitchFamily="18" charset="0"/>
              </a:rPr>
              <a:t> allows developers to choose among several levels of parallelism. E.g., they can set the number of threads manually. It also allows developers to identify whether data are shared between threads or are private to a thread. </a:t>
            </a:r>
            <a:r>
              <a:rPr lang="en-US" sz="2000" dirty="0" err="1" smtClean="0">
                <a:latin typeface="Times New Roman" pitchFamily="18" charset="0"/>
                <a:cs typeface="Times New Roman" pitchFamily="18" charset="0"/>
              </a:rPr>
              <a:t>OpenMP</a:t>
            </a:r>
            <a:r>
              <a:rPr lang="en-US" sz="2000" dirty="0" smtClean="0">
                <a:latin typeface="Times New Roman" pitchFamily="18" charset="0"/>
                <a:cs typeface="Times New Roman" pitchFamily="18" charset="0"/>
              </a:rPr>
              <a:t> is available on several open-source and commercial compilers for Linux, Windows, and Mac OS X systems.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34</a:t>
            </a:fld>
            <a:endParaRPr lang="en-US"/>
          </a:p>
        </p:txBody>
      </p:sp>
      <p:sp>
        <p:nvSpPr>
          <p:cNvPr id="7" name="Google Shape;99;p8"/>
          <p:cNvSpPr txBox="1"/>
          <p:nvPr/>
        </p:nvSpPr>
        <p:spPr>
          <a:xfrm>
            <a:off x="355600" y="1139825"/>
            <a:ext cx="11836400" cy="461624"/>
          </a:xfrm>
          <a:prstGeom prst="rect">
            <a:avLst/>
          </a:prstGeom>
          <a:noFill/>
          <a:ln>
            <a:noFill/>
          </a:ln>
        </p:spPr>
        <p:txBody>
          <a:bodyPr spcFirstLastPara="1" wrap="square" lIns="91425" tIns="45700" rIns="91425" bIns="45700" anchor="t" anchorCtr="0">
            <a:spAutoFit/>
          </a:bodyPr>
          <a:lstStyle/>
          <a:p>
            <a:r>
              <a:rPr lang="en-US" sz="2400" b="1" dirty="0" err="1" smtClean="0">
                <a:latin typeface="Times New Roman" pitchFamily="18" charset="0"/>
                <a:cs typeface="Times New Roman" pitchFamily="18" charset="0"/>
              </a:rPr>
              <a:t>OpenMP</a:t>
            </a:r>
            <a:endParaRPr lang="en-US" sz="2200" b="1" dirty="0" smtClean="0">
              <a:latin typeface="Times New Roman" pitchFamily="18" charset="0"/>
              <a:cs typeface="Times New Roman" pitchFamily="18" charset="0"/>
            </a:endParaRPr>
          </a:p>
        </p:txBody>
      </p:sp>
      <p:sp>
        <p:nvSpPr>
          <p:cNvPr id="9"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p:txBody>
      </p:sp>
      <p:sp>
        <p:nvSpPr>
          <p:cNvPr id="6" name="Google Shape;48;p2"/>
          <p:cNvSpPr txBox="1"/>
          <p:nvPr/>
        </p:nvSpPr>
        <p:spPr>
          <a:xfrm>
            <a:off x="304801" y="1506538"/>
            <a:ext cx="5965370" cy="2493962"/>
          </a:xfrm>
          <a:prstGeom prst="rect">
            <a:avLst/>
          </a:prstGeom>
          <a:noFill/>
          <a:ln>
            <a:noFill/>
          </a:ln>
        </p:spPr>
        <p:txBody>
          <a:bodyPr spcFirstLastPara="1" wrap="square" lIns="91425" tIns="45700" rIns="91425" bIns="45700" anchor="t" anchorCtr="0">
            <a:noAutofit/>
          </a:bodyPr>
          <a:lstStyle/>
          <a:p>
            <a:r>
              <a:rPr lang="en-US" sz="2000" b="1" dirty="0" smtClean="0"/>
              <a:t>Thread creation</a:t>
            </a:r>
            <a:endParaRPr lang="en-US" sz="2000" b="1" dirty="0"/>
          </a:p>
        </p:txBody>
      </p:sp>
      <p:sp>
        <p:nvSpPr>
          <p:cNvPr id="8" name="Rectangle 7"/>
          <p:cNvSpPr/>
          <p:nvPr/>
        </p:nvSpPr>
        <p:spPr>
          <a:xfrm>
            <a:off x="362856" y="1870454"/>
            <a:ext cx="11088915" cy="4247317"/>
          </a:xfrm>
          <a:prstGeom prst="rect">
            <a:avLst/>
          </a:prstGeom>
        </p:spPr>
        <p:txBody>
          <a:bodyPr wrap="square">
            <a:spAutoFit/>
          </a:bodyPr>
          <a:lstStyle/>
          <a:p>
            <a:pPr>
              <a:lnSpc>
                <a:spcPct val="150000"/>
              </a:lnSpc>
            </a:pPr>
            <a:r>
              <a:rPr lang="en-US" sz="2000" dirty="0" smtClean="0">
                <a:latin typeface="Times New Roman" pitchFamily="18" charset="0"/>
                <a:cs typeface="Times New Roman" pitchFamily="18" charset="0"/>
              </a:rPr>
              <a:t>The core elements of </a:t>
            </a:r>
            <a:r>
              <a:rPr lang="en-US" sz="2000" dirty="0" err="1" smtClean="0">
                <a:latin typeface="Times New Roman" pitchFamily="18" charset="0"/>
                <a:cs typeface="Times New Roman" pitchFamily="18" charset="0"/>
              </a:rPr>
              <a:t>OpenMP</a:t>
            </a:r>
            <a:r>
              <a:rPr lang="en-US" sz="2000" dirty="0" smtClean="0">
                <a:latin typeface="Times New Roman" pitchFamily="18" charset="0"/>
                <a:cs typeface="Times New Roman" pitchFamily="18" charset="0"/>
              </a:rPr>
              <a:t> are the constructs for thread creation, workload distribution (work sharing), data-environment management, thread synchronization, user-level runtime routines and environment variables.</a:t>
            </a:r>
          </a:p>
          <a:p>
            <a:pPr>
              <a:lnSpc>
                <a:spcPct val="150000"/>
              </a:lnSpc>
            </a:pPr>
            <a:r>
              <a:rPr lang="en-US" sz="2000" dirty="0" smtClean="0">
                <a:latin typeface="Times New Roman" pitchFamily="18" charset="0"/>
                <a:cs typeface="Times New Roman" pitchFamily="18" charset="0"/>
              </a:rPr>
              <a:t>In C/C++, </a:t>
            </a:r>
            <a:r>
              <a:rPr lang="en-US" sz="2000" dirty="0" err="1" smtClean="0">
                <a:latin typeface="Times New Roman" pitchFamily="18" charset="0"/>
                <a:cs typeface="Times New Roman" pitchFamily="18" charset="0"/>
              </a:rPr>
              <a:t>OpenMP</a:t>
            </a:r>
            <a:r>
              <a:rPr lang="en-US" sz="2000" dirty="0" smtClean="0">
                <a:latin typeface="Times New Roman" pitchFamily="18" charset="0"/>
                <a:cs typeface="Times New Roman" pitchFamily="18" charset="0"/>
              </a:rPr>
              <a:t> uses </a:t>
            </a:r>
            <a:r>
              <a:rPr lang="en-US" sz="2000" dirty="0" smtClean="0">
                <a:solidFill>
                  <a:schemeClr val="tx1"/>
                </a:solidFill>
                <a:latin typeface="Times New Roman" pitchFamily="18" charset="0"/>
                <a:cs typeface="Times New Roman" pitchFamily="18" charset="0"/>
              </a:rPr>
              <a:t>#</a:t>
            </a:r>
            <a:r>
              <a:rPr lang="en-US" sz="2000" dirty="0" err="1" smtClean="0">
                <a:solidFill>
                  <a:schemeClr val="tx1"/>
                </a:solidFill>
                <a:latin typeface="Times New Roman" pitchFamily="18" charset="0"/>
                <a:cs typeface="Times New Roman" pitchFamily="18" charset="0"/>
              </a:rPr>
              <a:t>pragmas</a:t>
            </a:r>
            <a:r>
              <a:rPr lang="en-US" sz="2000" dirty="0" smtClean="0">
                <a:latin typeface="Times New Roman" pitchFamily="18" charset="0"/>
                <a:cs typeface="Times New Roman" pitchFamily="18" charset="0"/>
              </a:rPr>
              <a:t>. </a:t>
            </a:r>
          </a:p>
          <a:p>
            <a:pPr>
              <a:lnSpc>
                <a:spcPct val="150000"/>
              </a:lnSpc>
            </a:pPr>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OpenMP</a:t>
            </a:r>
            <a:r>
              <a:rPr lang="en-US" sz="2000" dirty="0" smtClean="0">
                <a:latin typeface="Times New Roman" pitchFamily="18" charset="0"/>
                <a:cs typeface="Times New Roman" pitchFamily="18" charset="0"/>
              </a:rPr>
              <a:t> specific </a:t>
            </a:r>
            <a:r>
              <a:rPr lang="en-US" sz="2000" dirty="0" err="1" smtClean="0">
                <a:latin typeface="Times New Roman" pitchFamily="18" charset="0"/>
                <a:cs typeface="Times New Roman" pitchFamily="18" charset="0"/>
              </a:rPr>
              <a:t>pragmas</a:t>
            </a:r>
            <a:r>
              <a:rPr lang="en-US" sz="2000" dirty="0" smtClean="0">
                <a:latin typeface="Times New Roman" pitchFamily="18" charset="0"/>
                <a:cs typeface="Times New Roman" pitchFamily="18" charset="0"/>
              </a:rPr>
              <a:t> are listed below.</a:t>
            </a:r>
          </a:p>
          <a:p>
            <a:pPr>
              <a:lnSpc>
                <a:spcPct val="150000"/>
              </a:lnSpc>
            </a:pPr>
            <a:r>
              <a:rPr lang="en-US" sz="2000" b="1" dirty="0" smtClean="0">
                <a:latin typeface="Times New Roman" pitchFamily="18" charset="0"/>
                <a:cs typeface="Times New Roman" pitchFamily="18" charset="0"/>
              </a:rPr>
              <a:t>Thread creation</a:t>
            </a:r>
          </a:p>
          <a:p>
            <a:pPr>
              <a:lnSpc>
                <a:spcPct val="150000"/>
              </a:lnSpc>
            </a:pPr>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pragma</a:t>
            </a:r>
            <a:r>
              <a:rPr lang="en-US" sz="2000" dirty="0" smtClean="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omp</a:t>
            </a:r>
            <a:r>
              <a:rPr lang="en-US" sz="2000" i="1" dirty="0" smtClean="0">
                <a:latin typeface="Times New Roman" pitchFamily="18" charset="0"/>
                <a:cs typeface="Times New Roman" pitchFamily="18" charset="0"/>
              </a:rPr>
              <a:t> parallel</a:t>
            </a:r>
            <a:r>
              <a:rPr lang="en-US" sz="2000" dirty="0" smtClean="0">
                <a:latin typeface="Times New Roman" pitchFamily="18" charset="0"/>
                <a:cs typeface="Times New Roman" pitchFamily="18" charset="0"/>
              </a:rPr>
              <a:t> is used to fork additional threads to carry out the work enclosed in the construct in parallel. The original thread will be denoted as </a:t>
            </a:r>
            <a:r>
              <a:rPr lang="en-US" sz="2000" i="1" dirty="0" smtClean="0">
                <a:latin typeface="Times New Roman" pitchFamily="18" charset="0"/>
                <a:cs typeface="Times New Roman" pitchFamily="18" charset="0"/>
              </a:rPr>
              <a:t>master thread</a:t>
            </a:r>
            <a:r>
              <a:rPr lang="en-US" sz="2000" dirty="0" smtClean="0">
                <a:latin typeface="Times New Roman" pitchFamily="18" charset="0"/>
                <a:cs typeface="Times New Roman" pitchFamily="18" charset="0"/>
              </a:rPr>
              <a:t> with thread ID 0.</a:t>
            </a:r>
          </a:p>
          <a:p>
            <a:pPr>
              <a:lnSpc>
                <a:spcPct val="150000"/>
              </a:lnSpc>
            </a:pPr>
            <a:r>
              <a:rPr lang="en-US" sz="2000" dirty="0" smtClean="0">
                <a:latin typeface="Times New Roman" pitchFamily="18" charset="0"/>
                <a:cs typeface="Times New Roman" pitchFamily="18" charset="0"/>
              </a:rPr>
              <a:t>Example (C program): Display "Hello, world." using multiple threads.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35</a:t>
            </a:fld>
            <a:endParaRPr lang="en-US"/>
          </a:p>
        </p:txBody>
      </p:sp>
      <p:sp>
        <p:nvSpPr>
          <p:cNvPr id="7" name="Google Shape;99;p8"/>
          <p:cNvSpPr txBox="1"/>
          <p:nvPr/>
        </p:nvSpPr>
        <p:spPr>
          <a:xfrm>
            <a:off x="355600" y="1139825"/>
            <a:ext cx="11836400" cy="430847"/>
          </a:xfrm>
          <a:prstGeom prst="rect">
            <a:avLst/>
          </a:prstGeom>
          <a:noFill/>
          <a:ln>
            <a:noFill/>
          </a:ln>
        </p:spPr>
        <p:txBody>
          <a:bodyPr spcFirstLastPara="1" wrap="square" lIns="91425" tIns="45700" rIns="91425" bIns="45700" anchor="t" anchorCtr="0">
            <a:spAutoFit/>
          </a:bodyPr>
          <a:lstStyle/>
          <a:p>
            <a:r>
              <a:rPr lang="en-US" sz="2200" b="1" dirty="0" err="1" smtClean="0">
                <a:latin typeface="Times New Roman" pitchFamily="18" charset="0"/>
                <a:cs typeface="Times New Roman" pitchFamily="18" charset="0"/>
              </a:rPr>
              <a:t>OpenMP</a:t>
            </a:r>
            <a:endParaRPr lang="en-US" sz="2200" b="1" dirty="0" smtClean="0">
              <a:latin typeface="Times New Roman" pitchFamily="18" charset="0"/>
              <a:cs typeface="Times New Roman" pitchFamily="18" charset="0"/>
            </a:endParaRPr>
          </a:p>
        </p:txBody>
      </p:sp>
      <p:sp>
        <p:nvSpPr>
          <p:cNvPr id="9"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p:txBody>
      </p:sp>
      <p:sp>
        <p:nvSpPr>
          <p:cNvPr id="6" name="Google Shape;48;p2"/>
          <p:cNvSpPr txBox="1"/>
          <p:nvPr/>
        </p:nvSpPr>
        <p:spPr>
          <a:xfrm>
            <a:off x="304801" y="1506538"/>
            <a:ext cx="5965370" cy="2493962"/>
          </a:xfrm>
          <a:prstGeom prst="rect">
            <a:avLst/>
          </a:prstGeom>
          <a:noFill/>
          <a:ln>
            <a:noFill/>
          </a:ln>
        </p:spPr>
        <p:txBody>
          <a:bodyPr spcFirstLastPara="1" wrap="square" lIns="91425" tIns="45700" rIns="91425" bIns="45700" anchor="t" anchorCtr="0">
            <a:noAutofit/>
          </a:bodyPr>
          <a:lstStyle/>
          <a:p>
            <a:r>
              <a:rPr lang="en-US" sz="2000" b="1" dirty="0" smtClean="0"/>
              <a:t>Thread creation</a:t>
            </a:r>
            <a:endParaRPr lang="en-US" sz="2000" b="1" dirty="0"/>
          </a:p>
        </p:txBody>
      </p:sp>
      <p:sp>
        <p:nvSpPr>
          <p:cNvPr id="8" name="Rectangle 7"/>
          <p:cNvSpPr/>
          <p:nvPr/>
        </p:nvSpPr>
        <p:spPr>
          <a:xfrm>
            <a:off x="362856" y="1870454"/>
            <a:ext cx="11088915" cy="1015663"/>
          </a:xfrm>
          <a:prstGeom prst="rect">
            <a:avLst/>
          </a:prstGeom>
        </p:spPr>
        <p:txBody>
          <a:bodyPr wrap="square">
            <a:spAutoFit/>
          </a:bodyPr>
          <a:lstStyle/>
          <a:p>
            <a:pPr>
              <a:lnSpc>
                <a:spcPct val="150000"/>
              </a:lnSpc>
            </a:pPr>
            <a:r>
              <a:rPr lang="en-US" sz="2000" dirty="0" smtClean="0">
                <a:latin typeface="Times New Roman" pitchFamily="18" charset="0"/>
                <a:cs typeface="Times New Roman" pitchFamily="18" charset="0"/>
              </a:rPr>
              <a:t>Example (C program): Display "Hello, world." using multiple threads.</a:t>
            </a:r>
          </a:p>
          <a:p>
            <a:pPr>
              <a:lnSpc>
                <a:spcPct val="150000"/>
              </a:lnSpc>
            </a:pPr>
            <a:endParaRPr lang="en-US" sz="2000" dirty="0">
              <a:latin typeface="Times New Roman" pitchFamily="18" charset="0"/>
              <a:cs typeface="Times New Roman" pitchFamily="18" charset="0"/>
            </a:endParaRPr>
          </a:p>
        </p:txBody>
      </p:sp>
      <p:sp>
        <p:nvSpPr>
          <p:cNvPr id="84993" name="Rectangle 1"/>
          <p:cNvSpPr>
            <a:spLocks noChangeArrowheads="1"/>
          </p:cNvSpPr>
          <p:nvPr/>
        </p:nvSpPr>
        <p:spPr bwMode="auto">
          <a:xfrm>
            <a:off x="551544" y="2685143"/>
            <a:ext cx="5486400" cy="3742563"/>
          </a:xfrm>
          <a:prstGeom prst="rect">
            <a:avLst/>
          </a:prstGeom>
          <a:solidFill>
            <a:srgbClr val="F8F9FA"/>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9C6500"/>
                </a:solidFill>
                <a:effectLst/>
                <a:latin typeface="Times New Roman" pitchFamily="18" charset="0"/>
                <a:cs typeface="Times New Roman" pitchFamily="18" charset="0"/>
              </a:rPr>
              <a:t>#include</a:t>
            </a:r>
            <a:r>
              <a:rPr kumimoji="0" lang="en-US" sz="2400" b="0" i="0" u="none" strike="noStrike" cap="none" normalizeH="0" baseline="0" dirty="0" smtClean="0">
                <a:ln>
                  <a:noFill/>
                </a:ln>
                <a:solidFill>
                  <a:srgbClr val="BBBBBB"/>
                </a:solidFill>
                <a:effectLst/>
                <a:latin typeface="Times New Roman" pitchFamily="18" charset="0"/>
                <a:cs typeface="Times New Roman" pitchFamily="18" charset="0"/>
              </a:rPr>
              <a:t> </a:t>
            </a:r>
            <a:r>
              <a:rPr kumimoji="0" lang="en-US" sz="2400" b="0" i="1" u="none" strike="noStrike" cap="none" normalizeH="0" baseline="0" dirty="0" smtClean="0">
                <a:ln>
                  <a:noFill/>
                </a:ln>
                <a:solidFill>
                  <a:srgbClr val="3D7B7B"/>
                </a:solidFill>
                <a:effectLst/>
                <a:latin typeface="Times New Roman" pitchFamily="18" charset="0"/>
                <a:cs typeface="Times New Roman" pitchFamily="18" charset="0"/>
              </a:rPr>
              <a:t>&lt;</a:t>
            </a:r>
            <a:r>
              <a:rPr kumimoji="0" lang="en-US" sz="2400" b="0" i="1" u="none" strike="noStrike" cap="none" normalizeH="0" baseline="0" dirty="0" err="1" smtClean="0">
                <a:ln>
                  <a:noFill/>
                </a:ln>
                <a:solidFill>
                  <a:srgbClr val="3D7B7B"/>
                </a:solidFill>
                <a:effectLst/>
                <a:latin typeface="Times New Roman" pitchFamily="18" charset="0"/>
                <a:cs typeface="Times New Roman" pitchFamily="18" charset="0"/>
              </a:rPr>
              <a:t>stdio.h</a:t>
            </a:r>
            <a:r>
              <a:rPr kumimoji="0" lang="en-US" sz="2400" b="0" i="1" u="none" strike="noStrike" cap="none" normalizeH="0" baseline="0" dirty="0" smtClean="0">
                <a:ln>
                  <a:noFill/>
                </a:ln>
                <a:solidFill>
                  <a:srgbClr val="3D7B7B"/>
                </a:solidFill>
                <a:effectLst/>
                <a:latin typeface="Times New Roman" pitchFamily="18" charset="0"/>
                <a:cs typeface="Times New Roman" pitchFamily="18" charset="0"/>
              </a:rPr>
              <a:t>&gt;</a:t>
            </a: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9C6500"/>
                </a:solidFill>
                <a:effectLst/>
                <a:latin typeface="Times New Roman" pitchFamily="18" charset="0"/>
                <a:cs typeface="Times New Roman" pitchFamily="18" charset="0"/>
              </a:rPr>
              <a:t>#include</a:t>
            </a:r>
            <a:r>
              <a:rPr kumimoji="0" lang="en-US" sz="2400" b="0" i="0" u="none" strike="noStrike" cap="none" normalizeH="0" baseline="0" dirty="0" smtClean="0">
                <a:ln>
                  <a:noFill/>
                </a:ln>
                <a:solidFill>
                  <a:srgbClr val="BBBBBB"/>
                </a:solidFill>
                <a:effectLst/>
                <a:latin typeface="Times New Roman" pitchFamily="18" charset="0"/>
                <a:cs typeface="Times New Roman" pitchFamily="18" charset="0"/>
              </a:rPr>
              <a:t> </a:t>
            </a:r>
            <a:r>
              <a:rPr kumimoji="0" lang="en-US" sz="2400" b="0" i="1" u="none" strike="noStrike" cap="none" normalizeH="0" baseline="0" dirty="0" smtClean="0">
                <a:ln>
                  <a:noFill/>
                </a:ln>
                <a:solidFill>
                  <a:srgbClr val="3D7B7B"/>
                </a:solidFill>
                <a:effectLst/>
                <a:latin typeface="Times New Roman" pitchFamily="18" charset="0"/>
                <a:cs typeface="Times New Roman" pitchFamily="18" charset="0"/>
              </a:rPr>
              <a:t>&lt;</a:t>
            </a:r>
            <a:r>
              <a:rPr kumimoji="0" lang="en-US" sz="2400" b="0" i="1" u="none" strike="noStrike" cap="none" normalizeH="0" baseline="0" dirty="0" err="1" smtClean="0">
                <a:ln>
                  <a:noFill/>
                </a:ln>
                <a:solidFill>
                  <a:srgbClr val="3D7B7B"/>
                </a:solidFill>
                <a:effectLst/>
                <a:latin typeface="Times New Roman" pitchFamily="18" charset="0"/>
                <a:cs typeface="Times New Roman" pitchFamily="18" charset="0"/>
              </a:rPr>
              <a:t>omp.h</a:t>
            </a:r>
            <a:r>
              <a:rPr kumimoji="0" lang="en-US" sz="2400" b="0" i="1" u="none" strike="noStrike" cap="none" normalizeH="0" baseline="0" dirty="0" smtClean="0">
                <a:ln>
                  <a:noFill/>
                </a:ln>
                <a:solidFill>
                  <a:srgbClr val="3D7B7B"/>
                </a:solidFill>
                <a:effectLst/>
                <a:latin typeface="Times New Roman" pitchFamily="18" charset="0"/>
                <a:cs typeface="Times New Roman" pitchFamily="18" charset="0"/>
              </a:rPr>
              <a:t>&gt;</a:t>
            </a: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B00040"/>
                </a:solidFill>
                <a:effectLst/>
                <a:latin typeface="Times New Roman" pitchFamily="18" charset="0"/>
                <a:cs typeface="Times New Roman" pitchFamily="18" charset="0"/>
              </a:rPr>
              <a:t>int</a:t>
            </a:r>
            <a:r>
              <a:rPr kumimoji="0" lang="en-US" sz="2400" b="0" i="0" u="none" strike="noStrike" cap="none" normalizeH="0" baseline="0" dirty="0" smtClean="0">
                <a:ln>
                  <a:noFill/>
                </a:ln>
                <a:solidFill>
                  <a:srgbClr val="BBBBBB"/>
                </a:solidFill>
                <a:effectLst/>
                <a:latin typeface="Times New Roman" pitchFamily="18" charset="0"/>
                <a:cs typeface="Times New Roman" pitchFamily="18" charset="0"/>
              </a:rPr>
              <a:t> </a:t>
            </a:r>
            <a:r>
              <a:rPr kumimoji="0" lang="en-US" sz="2400" b="0" i="0" u="none" strike="noStrike" cap="none" normalizeH="0" baseline="0" dirty="0" smtClean="0">
                <a:ln>
                  <a:noFill/>
                </a:ln>
                <a:solidFill>
                  <a:srgbClr val="0000FF"/>
                </a:solidFill>
                <a:effectLst/>
                <a:latin typeface="Times New Roman" pitchFamily="18" charset="0"/>
                <a:cs typeface="Times New Roman" pitchFamily="18" charset="0"/>
              </a:rPr>
              <a:t>main</a:t>
            </a: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a:t>
            </a:r>
            <a:r>
              <a:rPr kumimoji="0" lang="en-US" sz="2400" b="0" i="0" u="none" strike="noStrike" cap="none" normalizeH="0" baseline="0" dirty="0" smtClean="0">
                <a:ln>
                  <a:noFill/>
                </a:ln>
                <a:solidFill>
                  <a:srgbClr val="B00040"/>
                </a:solidFill>
                <a:effectLst/>
                <a:latin typeface="Times New Roman" pitchFamily="18" charset="0"/>
                <a:cs typeface="Times New Roman" pitchFamily="18" charset="0"/>
              </a:rPr>
              <a:t>void</a:t>
            </a: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sz="2400" b="0" i="0" u="none" strike="noStrike" cap="none" normalizeH="0" baseline="0" dirty="0" smtClean="0">
                <a:ln>
                  <a:noFill/>
                </a:ln>
                <a:solidFill>
                  <a:srgbClr val="9C6500"/>
                </a:solidFill>
                <a:effectLst/>
                <a:latin typeface="Times New Roman" pitchFamily="18" charset="0"/>
                <a:cs typeface="Times New Roman" pitchFamily="18" charset="0"/>
              </a:rPr>
              <a:t>#</a:t>
            </a:r>
            <a:r>
              <a:rPr kumimoji="0" lang="en-US" sz="2400" b="0" i="0" u="none" strike="noStrike" cap="none" normalizeH="0" baseline="0" dirty="0" err="1" smtClean="0">
                <a:ln>
                  <a:noFill/>
                </a:ln>
                <a:solidFill>
                  <a:srgbClr val="9C6500"/>
                </a:solidFill>
                <a:effectLst/>
                <a:latin typeface="Times New Roman" pitchFamily="18" charset="0"/>
                <a:cs typeface="Times New Roman" pitchFamily="18" charset="0"/>
              </a:rPr>
              <a:t>pragma</a:t>
            </a:r>
            <a:r>
              <a:rPr kumimoji="0" lang="en-US" sz="2400" b="0" i="0" u="none" strike="noStrike" cap="none" normalizeH="0" baseline="0" dirty="0" smtClean="0">
                <a:ln>
                  <a:noFill/>
                </a:ln>
                <a:solidFill>
                  <a:srgbClr val="9C6500"/>
                </a:solidFill>
                <a:effectLst/>
                <a:latin typeface="Times New Roman" pitchFamily="18" charset="0"/>
                <a:cs typeface="Times New Roman" pitchFamily="18" charset="0"/>
              </a:rPr>
              <a:t> </a:t>
            </a:r>
            <a:r>
              <a:rPr kumimoji="0" lang="en-US" sz="2400" b="0" i="0" u="none" strike="noStrike" cap="none" normalizeH="0" baseline="0" dirty="0" err="1" smtClean="0">
                <a:ln>
                  <a:noFill/>
                </a:ln>
                <a:solidFill>
                  <a:srgbClr val="9C6500"/>
                </a:solidFill>
                <a:effectLst/>
                <a:latin typeface="Times New Roman" pitchFamily="18" charset="0"/>
                <a:cs typeface="Times New Roman" pitchFamily="18" charset="0"/>
              </a:rPr>
              <a:t>omp</a:t>
            </a:r>
            <a:r>
              <a:rPr kumimoji="0" lang="en-US" sz="2400" b="0" i="0" u="none" strike="noStrike" cap="none" normalizeH="0" baseline="0" dirty="0" smtClean="0">
                <a:ln>
                  <a:noFill/>
                </a:ln>
                <a:solidFill>
                  <a:srgbClr val="9C6500"/>
                </a:solidFill>
                <a:effectLst/>
                <a:latin typeface="Times New Roman" pitchFamily="18" charset="0"/>
                <a:cs typeface="Times New Roman" pitchFamily="18" charset="0"/>
              </a:rPr>
              <a:t> parallel</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sz="3600" b="0" i="0" u="none" strike="noStrike" cap="none" normalizeH="0" baseline="0" dirty="0" err="1" smtClean="0">
                <a:ln>
                  <a:noFill/>
                </a:ln>
                <a:solidFill>
                  <a:schemeClr val="tx1"/>
                </a:solidFill>
                <a:effectLst/>
                <a:latin typeface="Times New Roman" pitchFamily="18" charset="0"/>
                <a:cs typeface="Times New Roman" pitchFamily="18" charset="0"/>
              </a:rPr>
              <a:t>printf</a:t>
            </a: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a:t>
            </a:r>
            <a:r>
              <a:rPr kumimoji="0" lang="en-US" sz="2400" b="0" i="0" u="none" strike="noStrike" cap="none" normalizeH="0" baseline="0" dirty="0" smtClean="0">
                <a:ln>
                  <a:noFill/>
                </a:ln>
                <a:solidFill>
                  <a:srgbClr val="BA2121"/>
                </a:solidFill>
                <a:effectLst/>
                <a:latin typeface="Times New Roman" pitchFamily="18" charset="0"/>
                <a:cs typeface="Times New Roman" pitchFamily="18" charset="0"/>
              </a:rPr>
              <a:t>"Hello, world.</a:t>
            </a:r>
            <a:r>
              <a:rPr kumimoji="0" lang="en-US" sz="2400" b="1" i="0" u="none" strike="noStrike" cap="none" normalizeH="0" baseline="0" dirty="0" smtClean="0">
                <a:ln>
                  <a:noFill/>
                </a:ln>
                <a:solidFill>
                  <a:srgbClr val="AA5D1F"/>
                </a:solidFill>
                <a:effectLst/>
                <a:latin typeface="Times New Roman" pitchFamily="18" charset="0"/>
                <a:cs typeface="Times New Roman" pitchFamily="18" charset="0"/>
              </a:rPr>
              <a:t>\n</a:t>
            </a:r>
            <a:r>
              <a:rPr kumimoji="0" lang="en-US" sz="2400" b="0" i="0" u="none" strike="noStrike" cap="none" normalizeH="0" baseline="0" dirty="0" smtClean="0">
                <a:ln>
                  <a:noFill/>
                </a:ln>
                <a:solidFill>
                  <a:srgbClr val="BA2121"/>
                </a:solidFill>
                <a:effectLst/>
                <a:latin typeface="Times New Roman" pitchFamily="18" charset="0"/>
                <a:cs typeface="Times New Roman" pitchFamily="18" charset="0"/>
              </a:rPr>
              <a:t>"</a:t>
            </a: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sz="2400" b="1" i="0" u="none" strike="noStrike" cap="none" normalizeH="0" baseline="0" dirty="0" smtClean="0">
                <a:ln>
                  <a:noFill/>
                </a:ln>
                <a:solidFill>
                  <a:srgbClr val="008000"/>
                </a:solidFill>
                <a:effectLst/>
                <a:latin typeface="Times New Roman" pitchFamily="18" charset="0"/>
                <a:cs typeface="Times New Roman" pitchFamily="18" charset="0"/>
              </a:rPr>
              <a:t>return</a:t>
            </a:r>
            <a:r>
              <a:rPr kumimoji="0" lang="en-US" sz="2400" b="0" i="0" u="none" strike="noStrike" cap="none" normalizeH="0" baseline="0" dirty="0" smtClean="0">
                <a:ln>
                  <a:noFill/>
                </a:ln>
                <a:solidFill>
                  <a:srgbClr val="BBBBBB"/>
                </a:solidFill>
                <a:effectLst/>
                <a:latin typeface="Times New Roman" pitchFamily="18" charset="0"/>
                <a:cs typeface="Times New Roman" pitchFamily="18" charset="0"/>
              </a:rPr>
              <a:t> </a:t>
            </a:r>
            <a:r>
              <a:rPr kumimoji="0" lang="en-US" sz="2400" b="0" i="0" u="none" strike="noStrike" cap="none" normalizeH="0" baseline="0" dirty="0" smtClean="0">
                <a:ln>
                  <a:noFill/>
                </a:ln>
                <a:solidFill>
                  <a:srgbClr val="666666"/>
                </a:solidFill>
                <a:effectLst/>
                <a:latin typeface="Times New Roman" pitchFamily="18" charset="0"/>
                <a:cs typeface="Times New Roman" pitchFamily="18" charset="0"/>
              </a:rPr>
              <a:t>0</a:t>
            </a: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a:t>
            </a:r>
            <a:r>
              <a:rPr kumimoji="0" lang="en-US" sz="3200" b="0"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4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idx="12"/>
          </p:nvPr>
        </p:nvSpPr>
        <p:spPr>
          <a:xfrm>
            <a:off x="11642725" y="6356350"/>
            <a:ext cx="393700" cy="365125"/>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36</a:t>
            </a:fld>
            <a:endParaRPr lang="en-US"/>
          </a:p>
        </p:txBody>
      </p:sp>
      <p:sp>
        <p:nvSpPr>
          <p:cNvPr id="11" name="Google Shape;99;p8"/>
          <p:cNvSpPr txBox="1"/>
          <p:nvPr/>
        </p:nvSpPr>
        <p:spPr>
          <a:xfrm>
            <a:off x="355600" y="1139825"/>
            <a:ext cx="11836400" cy="400069"/>
          </a:xfrm>
          <a:prstGeom prst="rect">
            <a:avLst/>
          </a:prstGeom>
          <a:noFill/>
          <a:ln>
            <a:noFill/>
          </a:ln>
        </p:spPr>
        <p:txBody>
          <a:bodyPr spcFirstLastPara="1" wrap="square" lIns="91425" tIns="45700" rIns="91425" bIns="45700" anchor="t" anchorCtr="0">
            <a:spAutoFit/>
          </a:bodyPr>
          <a:lstStyle/>
          <a:p>
            <a:r>
              <a:rPr lang="en-US" sz="2000" b="1" dirty="0" err="1" smtClean="0">
                <a:latin typeface="Times New Roman" pitchFamily="18" charset="0"/>
                <a:cs typeface="Times New Roman" pitchFamily="18" charset="0"/>
              </a:rPr>
              <a:t>OpenMP</a:t>
            </a:r>
            <a:endParaRPr lang="en-US" sz="2000" b="1" dirty="0" smtClean="0">
              <a:latin typeface="Times New Roman" pitchFamily="18" charset="0"/>
              <a:cs typeface="Times New Roman" pitchFamily="18" charset="0"/>
            </a:endParaRPr>
          </a:p>
        </p:txBody>
      </p:sp>
      <p:sp>
        <p:nvSpPr>
          <p:cNvPr id="12"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p:txBody>
      </p:sp>
      <p:sp>
        <p:nvSpPr>
          <p:cNvPr id="13" name="Google Shape;48;p2"/>
          <p:cNvSpPr txBox="1"/>
          <p:nvPr/>
        </p:nvSpPr>
        <p:spPr>
          <a:xfrm>
            <a:off x="304801" y="1506538"/>
            <a:ext cx="5965370" cy="2493962"/>
          </a:xfrm>
          <a:prstGeom prst="rect">
            <a:avLst/>
          </a:prstGeom>
          <a:noFill/>
          <a:ln>
            <a:noFill/>
          </a:ln>
        </p:spPr>
        <p:txBody>
          <a:bodyPr spcFirstLastPara="1" wrap="square" lIns="91425" tIns="45700" rIns="91425" bIns="45700" anchor="t" anchorCtr="0">
            <a:noAutofit/>
          </a:bodyPr>
          <a:lstStyle/>
          <a:p>
            <a:r>
              <a:rPr lang="en-US" sz="2000" b="1" dirty="0" smtClean="0"/>
              <a:t>Thread creation</a:t>
            </a:r>
            <a:endParaRPr lang="en-US" sz="2000" b="1" dirty="0"/>
          </a:p>
        </p:txBody>
      </p:sp>
      <p:sp>
        <p:nvSpPr>
          <p:cNvPr id="14" name="Rectangle 13"/>
          <p:cNvSpPr/>
          <p:nvPr/>
        </p:nvSpPr>
        <p:spPr>
          <a:xfrm>
            <a:off x="362856" y="1870454"/>
            <a:ext cx="11088915" cy="498342"/>
          </a:xfrm>
          <a:prstGeom prst="rect">
            <a:avLst/>
          </a:prstGeom>
        </p:spPr>
        <p:txBody>
          <a:bodyPr wrap="square">
            <a:spAutoFit/>
          </a:bodyPr>
          <a:lstStyle/>
          <a:p>
            <a:pPr>
              <a:lnSpc>
                <a:spcPct val="150000"/>
              </a:lnSpc>
            </a:pPr>
            <a:r>
              <a:rPr lang="en-US" sz="2000" dirty="0" smtClean="0">
                <a:latin typeface="Times New Roman" pitchFamily="18" charset="0"/>
                <a:cs typeface="Times New Roman" pitchFamily="18" charset="0"/>
              </a:rPr>
              <a:t>Use flag -</a:t>
            </a:r>
            <a:r>
              <a:rPr lang="en-US" sz="2000" dirty="0" err="1" smtClean="0">
                <a:latin typeface="Times New Roman" pitchFamily="18" charset="0"/>
                <a:cs typeface="Times New Roman" pitchFamily="18" charset="0"/>
              </a:rPr>
              <a:t>fopenmp</a:t>
            </a:r>
            <a:r>
              <a:rPr lang="en-US" sz="2000" dirty="0" smtClean="0">
                <a:latin typeface="Times New Roman" pitchFamily="18" charset="0"/>
                <a:cs typeface="Times New Roman" pitchFamily="18" charset="0"/>
              </a:rPr>
              <a:t> to compile using GCC:</a:t>
            </a:r>
            <a:endParaRPr lang="en-US" sz="2000" dirty="0">
              <a:latin typeface="Times New Roman" pitchFamily="18" charset="0"/>
              <a:cs typeface="Times New Roman" pitchFamily="18" charset="0"/>
            </a:endParaRPr>
          </a:p>
        </p:txBody>
      </p:sp>
      <p:sp>
        <p:nvSpPr>
          <p:cNvPr id="15" name="Rectangle 1"/>
          <p:cNvSpPr>
            <a:spLocks noChangeArrowheads="1"/>
          </p:cNvSpPr>
          <p:nvPr/>
        </p:nvSpPr>
        <p:spPr bwMode="auto">
          <a:xfrm>
            <a:off x="377372" y="2423885"/>
            <a:ext cx="6604000" cy="523220"/>
          </a:xfrm>
          <a:prstGeom prst="rect">
            <a:avLst/>
          </a:prstGeom>
          <a:solidFill>
            <a:srgbClr val="F8F9FA"/>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itchFamily="49" charset="0"/>
                <a:cs typeface="Courier New" pitchFamily="49" charset="0"/>
              </a:rPr>
              <a:t>$ gcc -fopenmp hello.c -o hello -ldl</a:t>
            </a:r>
            <a:r>
              <a:rPr kumimoji="0" lang="en-US" sz="2800" b="0" i="0" u="none" strike="noStrike" cap="none" normalizeH="0" baseline="0" smtClean="0">
                <a:ln>
                  <a:noFill/>
                </a:ln>
                <a:solidFill>
                  <a:schemeClr val="tx1"/>
                </a:solidFill>
                <a:effectLst/>
                <a:latin typeface="Arial" pitchFamily="34" charset="0"/>
                <a:cs typeface="Arial" pitchFamily="34" charset="0"/>
              </a:rPr>
              <a:t> </a:t>
            </a:r>
            <a:endParaRPr kumimoji="0" lang="en-US" sz="4400" b="0" i="0" u="none" strike="noStrike" cap="none" normalizeH="0" baseline="0" smtClean="0">
              <a:ln>
                <a:noFill/>
              </a:ln>
              <a:solidFill>
                <a:schemeClr val="tx1"/>
              </a:solidFill>
              <a:effectLst/>
              <a:latin typeface="Arial" pitchFamily="34" charset="0"/>
              <a:cs typeface="Arial" pitchFamily="34" charset="0"/>
            </a:endParaRPr>
          </a:p>
        </p:txBody>
      </p:sp>
      <p:sp>
        <p:nvSpPr>
          <p:cNvPr id="16" name="Rectangle 15"/>
          <p:cNvSpPr/>
          <p:nvPr/>
        </p:nvSpPr>
        <p:spPr>
          <a:xfrm>
            <a:off x="404957" y="3275112"/>
            <a:ext cx="6309741" cy="400110"/>
          </a:xfrm>
          <a:prstGeom prst="rect">
            <a:avLst/>
          </a:prstGeom>
        </p:spPr>
        <p:txBody>
          <a:bodyPr wrap="none">
            <a:spAutoFit/>
          </a:bodyPr>
          <a:lstStyle/>
          <a:p>
            <a:r>
              <a:rPr lang="en-US" sz="2000" dirty="0" smtClean="0">
                <a:latin typeface="Times New Roman" pitchFamily="18" charset="0"/>
                <a:cs typeface="Times New Roman" pitchFamily="18" charset="0"/>
              </a:rPr>
              <a:t>Output on a computer with two cores, and thus two threads:</a:t>
            </a:r>
            <a:endParaRPr lang="en-US" sz="2000" dirty="0">
              <a:latin typeface="Times New Roman" pitchFamily="18" charset="0"/>
              <a:cs typeface="Times New Roman" pitchFamily="18" charset="0"/>
            </a:endParaRPr>
          </a:p>
        </p:txBody>
      </p:sp>
      <p:sp>
        <p:nvSpPr>
          <p:cNvPr id="17" name="Rectangle 2"/>
          <p:cNvSpPr>
            <a:spLocks noChangeArrowheads="1"/>
          </p:cNvSpPr>
          <p:nvPr/>
        </p:nvSpPr>
        <p:spPr bwMode="auto">
          <a:xfrm>
            <a:off x="362857" y="3817257"/>
            <a:ext cx="3802743" cy="830997"/>
          </a:xfrm>
          <a:prstGeom prst="rect">
            <a:avLst/>
          </a:prstGeom>
          <a:solidFill>
            <a:srgbClr val="F8F9FA"/>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Hello, world. </a:t>
            </a:r>
            <a:endParaRPr lang="en-US" sz="2000" dirty="0" smtClean="0">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Hello, world.</a:t>
            </a:r>
            <a:r>
              <a:rPr kumimoji="0" lang="en-US" sz="2800" b="0" i="0" u="none" strike="noStrike" cap="none" normalizeH="0" baseline="0" dirty="0" smtClean="0">
                <a:ln>
                  <a:noFill/>
                </a:ln>
                <a:solidFill>
                  <a:schemeClr val="tx1"/>
                </a:solidFill>
                <a:effectLst/>
                <a:latin typeface="Arial" pitchFamily="34" charset="0"/>
                <a:cs typeface="Arial" pitchFamily="34" charset="0"/>
              </a:rPr>
              <a:t> </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
        <p:nvSpPr>
          <p:cNvPr id="18" name="Rectangle 17"/>
          <p:cNvSpPr/>
          <p:nvPr/>
        </p:nvSpPr>
        <p:spPr>
          <a:xfrm>
            <a:off x="348343" y="4749447"/>
            <a:ext cx="11175999" cy="707886"/>
          </a:xfrm>
          <a:prstGeom prst="rect">
            <a:avLst/>
          </a:prstGeom>
        </p:spPr>
        <p:txBody>
          <a:bodyPr wrap="square">
            <a:spAutoFit/>
          </a:bodyPr>
          <a:lstStyle/>
          <a:p>
            <a:r>
              <a:rPr lang="en-US" sz="2000" dirty="0" smtClean="0">
                <a:latin typeface="Times New Roman" pitchFamily="18" charset="0"/>
                <a:cs typeface="Times New Roman" pitchFamily="18" charset="0"/>
              </a:rPr>
              <a:t>However, the output may also be garbled because of the race condition caused from the two threads sharing the standard output.</a:t>
            </a:r>
            <a:endParaRPr lang="en-US" sz="2000" dirty="0">
              <a:latin typeface="Times New Roman" pitchFamily="18" charset="0"/>
              <a:cs typeface="Times New Roman" pitchFamily="18" charset="0"/>
            </a:endParaRPr>
          </a:p>
        </p:txBody>
      </p:sp>
      <p:sp>
        <p:nvSpPr>
          <p:cNvPr id="19" name="Rectangle 3"/>
          <p:cNvSpPr>
            <a:spLocks noChangeArrowheads="1"/>
          </p:cNvSpPr>
          <p:nvPr/>
        </p:nvSpPr>
        <p:spPr bwMode="auto">
          <a:xfrm>
            <a:off x="391886" y="5486401"/>
            <a:ext cx="3217547" cy="738664"/>
          </a:xfrm>
          <a:prstGeom prst="rect">
            <a:avLst/>
          </a:prstGeom>
          <a:solidFill>
            <a:srgbClr val="F8F9FA"/>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Hello, </a:t>
            </a:r>
            <a:r>
              <a:rPr kumimoji="0" lang="en-US" sz="1800" b="0" i="0" u="none" strike="noStrike" cap="none" normalizeH="0" baseline="0" dirty="0" err="1" smtClean="0">
                <a:ln>
                  <a:noFill/>
                </a:ln>
                <a:solidFill>
                  <a:schemeClr val="tx1"/>
                </a:solidFill>
                <a:effectLst/>
                <a:latin typeface="Courier New" pitchFamily="49" charset="0"/>
                <a:cs typeface="Courier New" pitchFamily="49" charset="0"/>
              </a:rPr>
              <a:t>wHello</a:t>
            </a: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800" b="0" i="0" u="none" strike="noStrike" cap="none" normalizeH="0" baseline="0" dirty="0" err="1" smtClean="0">
                <a:ln>
                  <a:noFill/>
                </a:ln>
                <a:solidFill>
                  <a:schemeClr val="tx1"/>
                </a:solidFill>
                <a:effectLst/>
                <a:latin typeface="Courier New" pitchFamily="49" charset="0"/>
                <a:cs typeface="Courier New" pitchFamily="49" charset="0"/>
              </a:rPr>
              <a:t>woorld</a:t>
            </a: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a:t>
            </a:r>
            <a:endParaRPr lang="en-US" sz="1800" dirty="0" smtClean="0">
              <a:solidFill>
                <a:schemeClr val="tx1"/>
              </a:solidFill>
              <a:latin typeface="Courier New" pitchFamily="49" charset="0"/>
              <a:cs typeface="Courier New" pitchFamily="49" charset="0"/>
            </a:endParaRPr>
          </a:p>
          <a:p>
            <a:pPr marL="0" marR="0" lvl="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Courier New" pitchFamily="49" charset="0"/>
                <a:cs typeface="Courier New" pitchFamily="49" charset="0"/>
              </a:rPr>
              <a:t>rld</a:t>
            </a: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20" name="Rectangle 4"/>
          <p:cNvSpPr>
            <a:spLocks noChangeArrowheads="1"/>
          </p:cNvSpPr>
          <p:nvPr/>
        </p:nvSpPr>
        <p:spPr bwMode="auto">
          <a:xfrm>
            <a:off x="203200" y="6273225"/>
            <a:ext cx="9560631" cy="400110"/>
          </a:xfrm>
          <a:prstGeom prst="rect">
            <a:avLst/>
          </a:prstGeom>
          <a:solidFill>
            <a:srgbClr val="F8F9FA"/>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02122"/>
                </a:solidFill>
                <a:effectLst/>
                <a:latin typeface="Times New Roman" pitchFamily="18" charset="0"/>
                <a:cs typeface="Times New Roman" pitchFamily="18" charset="0"/>
              </a:rPr>
              <a:t>Whether </a:t>
            </a:r>
            <a:r>
              <a:rPr kumimoji="0" lang="en-US" sz="2000" b="0" i="0" u="none" strike="noStrike" cap="none" normalizeH="0" baseline="0" dirty="0" err="1" smtClean="0">
                <a:ln>
                  <a:noFill/>
                </a:ln>
                <a:solidFill>
                  <a:srgbClr val="000000"/>
                </a:solidFill>
                <a:effectLst/>
                <a:latin typeface="Times New Roman" pitchFamily="18" charset="0"/>
                <a:cs typeface="Times New Roman" pitchFamily="18" charset="0"/>
              </a:rPr>
              <a:t>printf</a:t>
            </a:r>
            <a:r>
              <a:rPr kumimoji="0" lang="en-US" sz="2000" b="0" i="0" u="none" strike="noStrike" cap="none" normalizeH="0" baseline="0" dirty="0" smtClean="0">
                <a:ln>
                  <a:noFill/>
                </a:ln>
                <a:solidFill>
                  <a:srgbClr val="202122"/>
                </a:solidFill>
                <a:effectLst/>
                <a:latin typeface="Times New Roman" pitchFamily="18" charset="0"/>
                <a:cs typeface="Times New Roman" pitchFamily="18" charset="0"/>
              </a:rPr>
              <a:t> is atomic depends on the underlying implementation</a:t>
            </a:r>
            <a:r>
              <a:rPr lang="en-US" sz="2000" baseline="30000" dirty="0" smtClean="0">
                <a:solidFill>
                  <a:srgbClr val="3366CC"/>
                </a:solidFill>
                <a:latin typeface="Times New Roman" pitchFamily="18" charset="0"/>
                <a:cs typeface="Times New Roman" pitchFamily="18" charset="0"/>
              </a:rPr>
              <a:t> </a:t>
            </a:r>
            <a:r>
              <a:rPr kumimoji="0" lang="en-US" sz="2000" b="0" i="0" u="none" strike="noStrike" cap="none" normalizeH="0" baseline="0" dirty="0" smtClean="0">
                <a:ln>
                  <a:noFill/>
                </a:ln>
                <a:solidFill>
                  <a:srgbClr val="202122"/>
                </a:solidFill>
                <a:effectLst/>
                <a:latin typeface="Times New Roman" pitchFamily="18" charset="0"/>
                <a:cs typeface="Times New Roman" pitchFamily="18" charset="0"/>
              </a:rPr>
              <a:t>unlike C++'s </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std::</a:t>
            </a:r>
            <a:r>
              <a:rPr kumimoji="0" lang="en-US" sz="2000" b="0" i="0" u="none" strike="noStrike" cap="none" normalizeH="0" baseline="0" dirty="0" err="1" smtClean="0">
                <a:ln>
                  <a:noFill/>
                </a:ln>
                <a:solidFill>
                  <a:srgbClr val="000000"/>
                </a:solidFill>
                <a:effectLst/>
                <a:latin typeface="Times New Roman" pitchFamily="18" charset="0"/>
                <a:cs typeface="Times New Roman" pitchFamily="18" charset="0"/>
              </a:rPr>
              <a:t>cout</a:t>
            </a:r>
            <a:r>
              <a:rPr kumimoji="0" lang="en-US" sz="2000" b="0" i="0" u="none" strike="noStrike" cap="none" normalizeH="0" baseline="0" dirty="0" smtClean="0">
                <a:ln>
                  <a:noFill/>
                </a:ln>
                <a:solidFill>
                  <a:srgbClr val="202122"/>
                </a:solidFill>
                <a:effectLst/>
                <a:latin typeface="Times New Roman" pitchFamily="18" charset="0"/>
                <a:cs typeface="Times New Roman" pitchFamily="18" charset="0"/>
              </a:rPr>
              <a:t>.</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99;p8"/>
          <p:cNvSpPr txBox="1"/>
          <p:nvPr/>
        </p:nvSpPr>
        <p:spPr>
          <a:xfrm>
            <a:off x="355600" y="1139825"/>
            <a:ext cx="11836400" cy="461624"/>
          </a:xfrm>
          <a:prstGeom prst="rect">
            <a:avLst/>
          </a:prstGeom>
          <a:noFill/>
          <a:ln>
            <a:noFill/>
          </a:ln>
        </p:spPr>
        <p:txBody>
          <a:bodyPr spcFirstLastPara="1" wrap="square" lIns="91425" tIns="45700" rIns="91425" bIns="45700" anchor="t" anchorCtr="0">
            <a:spAutoFit/>
          </a:bodyPr>
          <a:lstStyle/>
          <a:p>
            <a:r>
              <a:rPr lang="en-US" sz="2400" b="1" dirty="0" err="1" smtClean="0">
                <a:latin typeface="Times New Roman" pitchFamily="18" charset="0"/>
                <a:cs typeface="Times New Roman" pitchFamily="18" charset="0"/>
              </a:rPr>
              <a:t>OpenMP</a:t>
            </a:r>
            <a:endParaRPr lang="en-US" sz="2200" b="1" dirty="0" smtClean="0">
              <a:latin typeface="Times New Roman" pitchFamily="18" charset="0"/>
              <a:cs typeface="Times New Roman" pitchFamily="18" charset="0"/>
            </a:endParaRPr>
          </a:p>
        </p:txBody>
      </p:sp>
      <p:sp>
        <p:nvSpPr>
          <p:cNvPr id="12"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p:txBody>
      </p:sp>
      <p:sp>
        <p:nvSpPr>
          <p:cNvPr id="13" name="Google Shape;48;p2"/>
          <p:cNvSpPr txBox="1"/>
          <p:nvPr/>
        </p:nvSpPr>
        <p:spPr>
          <a:xfrm>
            <a:off x="304801" y="1506538"/>
            <a:ext cx="5965370" cy="2493962"/>
          </a:xfrm>
          <a:prstGeom prst="rect">
            <a:avLst/>
          </a:prstGeom>
          <a:noFill/>
          <a:ln>
            <a:noFill/>
          </a:ln>
        </p:spPr>
        <p:txBody>
          <a:bodyPr spcFirstLastPara="1" wrap="square" lIns="91425" tIns="45700" rIns="91425" bIns="45700" anchor="t" anchorCtr="0">
            <a:noAutofit/>
          </a:bodyPr>
          <a:lstStyle/>
          <a:p>
            <a:r>
              <a:rPr lang="en-US" sz="2000" b="1" dirty="0" smtClean="0">
                <a:latin typeface="Times New Roman" pitchFamily="18" charset="0"/>
                <a:cs typeface="Times New Roman" pitchFamily="18" charset="0"/>
              </a:rPr>
              <a:t>Work-sharing constructs</a:t>
            </a:r>
          </a:p>
          <a:p>
            <a:endParaRPr lang="en-US" sz="2000" b="1" dirty="0">
              <a:latin typeface="Times New Roman" pitchFamily="18" charset="0"/>
              <a:cs typeface="Times New Roman" pitchFamily="18" charset="0"/>
            </a:endParaRPr>
          </a:p>
        </p:txBody>
      </p:sp>
      <p:sp>
        <p:nvSpPr>
          <p:cNvPr id="21" name="Rectangle 20"/>
          <p:cNvSpPr/>
          <p:nvPr/>
        </p:nvSpPr>
        <p:spPr>
          <a:xfrm>
            <a:off x="348344" y="1843429"/>
            <a:ext cx="11045370" cy="3785652"/>
          </a:xfrm>
          <a:prstGeom prst="rect">
            <a:avLst/>
          </a:prstGeom>
        </p:spPr>
        <p:txBody>
          <a:bodyPr wrap="square">
            <a:spAutoFit/>
          </a:bodyPr>
          <a:lstStyle/>
          <a:p>
            <a:pPr algn="just">
              <a:lnSpc>
                <a:spcPct val="150000"/>
              </a:lnSpc>
            </a:pPr>
            <a:r>
              <a:rPr lang="en-US" sz="2000" dirty="0" smtClean="0">
                <a:latin typeface="Times New Roman" pitchFamily="18" charset="0"/>
                <a:cs typeface="Times New Roman" pitchFamily="18" charset="0"/>
              </a:rPr>
              <a:t>Within the scope of a parallel directive, work-sharing directives allow concurrency between iterations or </a:t>
            </a:r>
            <a:r>
              <a:rPr lang="en-US" sz="2000" dirty="0" err="1" smtClean="0">
                <a:latin typeface="Times New Roman" pitchFamily="18" charset="0"/>
                <a:cs typeface="Times New Roman" pitchFamily="18" charset="0"/>
              </a:rPr>
              <a:t>tasks.Work</a:t>
            </a:r>
            <a:r>
              <a:rPr lang="en-US" sz="2000" dirty="0" smtClean="0">
                <a:latin typeface="Times New Roman" pitchFamily="18" charset="0"/>
                <a:cs typeface="Times New Roman" pitchFamily="18" charset="0"/>
              </a:rPr>
              <a:t>-sharing constructs do not create new threads. Used to specify how to assign independent work to one or all of the threads.</a:t>
            </a:r>
          </a:p>
          <a:p>
            <a:pPr algn="just">
              <a:lnSpc>
                <a:spcPct val="150000"/>
              </a:lnSpc>
            </a:pPr>
            <a:r>
              <a:rPr lang="en-US" sz="2000" i="1" dirty="0" err="1" smtClean="0">
                <a:latin typeface="Times New Roman" pitchFamily="18" charset="0"/>
                <a:cs typeface="Times New Roman" pitchFamily="18" charset="0"/>
              </a:rPr>
              <a:t>omp</a:t>
            </a:r>
            <a:r>
              <a:rPr lang="en-US" sz="2000" i="1" dirty="0" smtClean="0">
                <a:latin typeface="Times New Roman" pitchFamily="18" charset="0"/>
                <a:cs typeface="Times New Roman" pitchFamily="18" charset="0"/>
              </a:rPr>
              <a:t> for</a:t>
            </a:r>
            <a:r>
              <a:rPr lang="en-US" sz="2000" dirty="0" smtClean="0">
                <a:latin typeface="Times New Roman" pitchFamily="18" charset="0"/>
                <a:cs typeface="Times New Roman" pitchFamily="18" charset="0"/>
              </a:rPr>
              <a:t> or </a:t>
            </a:r>
            <a:r>
              <a:rPr lang="en-US" sz="2000" i="1" dirty="0" err="1" smtClean="0">
                <a:latin typeface="Times New Roman" pitchFamily="18" charset="0"/>
                <a:cs typeface="Times New Roman" pitchFamily="18" charset="0"/>
              </a:rPr>
              <a:t>omp</a:t>
            </a:r>
            <a:r>
              <a:rPr lang="en-US" sz="2000" i="1" dirty="0" smtClean="0">
                <a:latin typeface="Times New Roman" pitchFamily="18" charset="0"/>
                <a:cs typeface="Times New Roman" pitchFamily="18" charset="0"/>
              </a:rPr>
              <a:t> do</a:t>
            </a:r>
            <a:r>
              <a:rPr lang="en-US" sz="2000" dirty="0" smtClean="0">
                <a:latin typeface="Times New Roman" pitchFamily="18" charset="0"/>
                <a:cs typeface="Times New Roman" pitchFamily="18" charset="0"/>
              </a:rPr>
              <a:t>: used to split up loop iterations among the threads, also called loop constructs.</a:t>
            </a:r>
          </a:p>
          <a:p>
            <a:pPr algn="just">
              <a:lnSpc>
                <a:spcPct val="150000"/>
              </a:lnSpc>
            </a:pPr>
            <a:r>
              <a:rPr lang="en-US" sz="2000" i="1" dirty="0" smtClean="0">
                <a:latin typeface="Times New Roman" pitchFamily="18" charset="0"/>
                <a:cs typeface="Times New Roman" pitchFamily="18" charset="0"/>
              </a:rPr>
              <a:t>sections</a:t>
            </a:r>
            <a:r>
              <a:rPr lang="en-US" sz="2000" dirty="0" smtClean="0">
                <a:latin typeface="Times New Roman" pitchFamily="18" charset="0"/>
                <a:cs typeface="Times New Roman" pitchFamily="18" charset="0"/>
              </a:rPr>
              <a:t>: assigning consecutive but independent code blocks to different threads</a:t>
            </a:r>
          </a:p>
          <a:p>
            <a:pPr algn="just">
              <a:lnSpc>
                <a:spcPct val="150000"/>
              </a:lnSpc>
            </a:pPr>
            <a:r>
              <a:rPr lang="en-US" sz="2000" i="1" dirty="0" smtClean="0">
                <a:latin typeface="Times New Roman" pitchFamily="18" charset="0"/>
                <a:cs typeface="Times New Roman" pitchFamily="18" charset="0"/>
              </a:rPr>
              <a:t>single</a:t>
            </a:r>
            <a:r>
              <a:rPr lang="en-US" sz="2000" dirty="0" smtClean="0">
                <a:latin typeface="Times New Roman" pitchFamily="18" charset="0"/>
                <a:cs typeface="Times New Roman" pitchFamily="18" charset="0"/>
              </a:rPr>
              <a:t>: specifying a code block that is executed by only one thread, a barrier is implied in the end</a:t>
            </a:r>
          </a:p>
          <a:p>
            <a:pPr algn="just">
              <a:lnSpc>
                <a:spcPct val="150000"/>
              </a:lnSpc>
            </a:pPr>
            <a:r>
              <a:rPr lang="en-US" sz="2000" i="1" dirty="0" smtClean="0">
                <a:latin typeface="Times New Roman" pitchFamily="18" charset="0"/>
                <a:cs typeface="Times New Roman" pitchFamily="18" charset="0"/>
              </a:rPr>
              <a:t>master</a:t>
            </a:r>
            <a:r>
              <a:rPr lang="en-US" sz="2000" dirty="0" smtClean="0">
                <a:latin typeface="Times New Roman" pitchFamily="18" charset="0"/>
                <a:cs typeface="Times New Roman" pitchFamily="18" charset="0"/>
              </a:rPr>
              <a:t>: similar to single, but the code block will be executed by the master thread only and no barrier implied in the end.</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99;p8"/>
          <p:cNvSpPr txBox="1"/>
          <p:nvPr/>
        </p:nvSpPr>
        <p:spPr>
          <a:xfrm>
            <a:off x="355600" y="1139825"/>
            <a:ext cx="11836400" cy="461624"/>
          </a:xfrm>
          <a:prstGeom prst="rect">
            <a:avLst/>
          </a:prstGeom>
          <a:noFill/>
          <a:ln>
            <a:noFill/>
          </a:ln>
        </p:spPr>
        <p:txBody>
          <a:bodyPr spcFirstLastPara="1" wrap="square" lIns="91425" tIns="45700" rIns="91425" bIns="45700" anchor="t" anchorCtr="0">
            <a:spAutoFit/>
          </a:bodyPr>
          <a:lstStyle/>
          <a:p>
            <a:r>
              <a:rPr lang="en-US" sz="2400" b="1" dirty="0" err="1" smtClean="0">
                <a:latin typeface="Times New Roman" pitchFamily="18" charset="0"/>
                <a:cs typeface="Times New Roman" pitchFamily="18" charset="0"/>
              </a:rPr>
              <a:t>OpenMP</a:t>
            </a:r>
            <a:endParaRPr lang="en-US" sz="2200" b="1" dirty="0" smtClean="0">
              <a:latin typeface="Times New Roman" pitchFamily="18" charset="0"/>
              <a:cs typeface="Times New Roman" pitchFamily="18" charset="0"/>
            </a:endParaRPr>
          </a:p>
        </p:txBody>
      </p:sp>
      <p:sp>
        <p:nvSpPr>
          <p:cNvPr id="12"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p:txBody>
      </p:sp>
      <p:sp>
        <p:nvSpPr>
          <p:cNvPr id="13" name="Google Shape;48;p2"/>
          <p:cNvSpPr txBox="1"/>
          <p:nvPr/>
        </p:nvSpPr>
        <p:spPr>
          <a:xfrm>
            <a:off x="304801" y="1506538"/>
            <a:ext cx="5965370" cy="2493962"/>
          </a:xfrm>
          <a:prstGeom prst="rect">
            <a:avLst/>
          </a:prstGeom>
          <a:noFill/>
          <a:ln>
            <a:noFill/>
          </a:ln>
        </p:spPr>
        <p:txBody>
          <a:bodyPr spcFirstLastPara="1" wrap="square" lIns="91425" tIns="45700" rIns="91425" bIns="45700" anchor="t" anchorCtr="0">
            <a:noAutofit/>
          </a:bodyPr>
          <a:lstStyle/>
          <a:p>
            <a:r>
              <a:rPr lang="en-US" sz="2000" b="1" dirty="0" smtClean="0">
                <a:latin typeface="Times New Roman" pitchFamily="18" charset="0"/>
                <a:cs typeface="Times New Roman" pitchFamily="18" charset="0"/>
              </a:rPr>
              <a:t>Work-sharing constructs</a:t>
            </a:r>
          </a:p>
          <a:p>
            <a:endParaRPr lang="en-US" sz="2000" b="1" dirty="0">
              <a:latin typeface="Times New Roman" pitchFamily="18" charset="0"/>
              <a:cs typeface="Times New Roman" pitchFamily="18" charset="0"/>
            </a:endParaRPr>
          </a:p>
        </p:txBody>
      </p:sp>
      <p:sp>
        <p:nvSpPr>
          <p:cNvPr id="21" name="Rectangle 20"/>
          <p:cNvSpPr/>
          <p:nvPr/>
        </p:nvSpPr>
        <p:spPr>
          <a:xfrm>
            <a:off x="348344" y="1843429"/>
            <a:ext cx="5138056" cy="5632311"/>
          </a:xfrm>
          <a:prstGeom prst="rect">
            <a:avLst/>
          </a:prstGeom>
        </p:spPr>
        <p:txBody>
          <a:bodyPr wrap="square">
            <a:spAutoFit/>
          </a:bodyPr>
          <a:lstStyle/>
          <a:p>
            <a:pPr algn="just">
              <a:lnSpc>
                <a:spcPct val="150000"/>
              </a:lnSpc>
            </a:pPr>
            <a:r>
              <a:rPr lang="en-US" sz="2000" dirty="0" smtClean="0">
                <a:latin typeface="Times New Roman" pitchFamily="18" charset="0"/>
                <a:cs typeface="Times New Roman" pitchFamily="18" charset="0"/>
              </a:rPr>
              <a:t>This example is embarrassingly parallel, and depends only on the value of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The </a:t>
            </a:r>
            <a:r>
              <a:rPr lang="en-US" sz="2000" dirty="0" err="1" smtClean="0">
                <a:latin typeface="Times New Roman" pitchFamily="18" charset="0"/>
                <a:cs typeface="Times New Roman" pitchFamily="18" charset="0"/>
              </a:rPr>
              <a:t>OpenMP</a:t>
            </a:r>
            <a:r>
              <a:rPr lang="en-US" sz="2000" dirty="0" smtClean="0">
                <a:latin typeface="Times New Roman" pitchFamily="18" charset="0"/>
                <a:cs typeface="Times New Roman" pitchFamily="18" charset="0"/>
              </a:rPr>
              <a:t> parallel for flag tells the </a:t>
            </a:r>
            <a:r>
              <a:rPr lang="en-US" sz="2000" dirty="0" err="1" smtClean="0">
                <a:latin typeface="Times New Roman" pitchFamily="18" charset="0"/>
                <a:cs typeface="Times New Roman" pitchFamily="18" charset="0"/>
              </a:rPr>
              <a:t>OpenMP</a:t>
            </a:r>
            <a:r>
              <a:rPr lang="en-US" sz="2000" dirty="0" smtClean="0">
                <a:latin typeface="Times New Roman" pitchFamily="18" charset="0"/>
                <a:cs typeface="Times New Roman" pitchFamily="18" charset="0"/>
              </a:rPr>
              <a:t> system to split this task among its working threads. The threads will each receive a unique and private version of the </a:t>
            </a:r>
            <a:r>
              <a:rPr lang="en-US" sz="2000" dirty="0" err="1" smtClean="0">
                <a:latin typeface="Times New Roman" pitchFamily="18" charset="0"/>
                <a:cs typeface="Times New Roman" pitchFamily="18" charset="0"/>
              </a:rPr>
              <a:t>variable.For</a:t>
            </a:r>
            <a:r>
              <a:rPr lang="en-US" sz="2000" dirty="0" smtClean="0">
                <a:latin typeface="Times New Roman" pitchFamily="18" charset="0"/>
                <a:cs typeface="Times New Roman" pitchFamily="18" charset="0"/>
              </a:rPr>
              <a:t> instance, with two worker threads, one thread might be handed a version of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that runs from 0 to 49999 while the second gets a version running from 50000 to 99999.</a:t>
            </a:r>
          </a:p>
          <a:p>
            <a:pPr algn="just">
              <a:lnSpc>
                <a:spcPct val="150000"/>
              </a:lnSpc>
            </a:pP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
        <p:nvSpPr>
          <p:cNvPr id="95233" name="Rectangle 1"/>
          <p:cNvSpPr>
            <a:spLocks noChangeArrowheads="1"/>
          </p:cNvSpPr>
          <p:nvPr/>
        </p:nvSpPr>
        <p:spPr bwMode="auto">
          <a:xfrm>
            <a:off x="6301922" y="2297339"/>
            <a:ext cx="4442242" cy="3200876"/>
          </a:xfrm>
          <a:prstGeom prst="rect">
            <a:avLst/>
          </a:prstGeom>
          <a:solidFill>
            <a:srgbClr val="F8F9FA"/>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err="1" smtClean="0">
                <a:ln>
                  <a:noFill/>
                </a:ln>
                <a:solidFill>
                  <a:srgbClr val="B00040"/>
                </a:solidFill>
                <a:effectLst/>
                <a:latin typeface="Times New Roman" pitchFamily="18" charset="0"/>
                <a:cs typeface="Times New Roman" pitchFamily="18" charset="0"/>
              </a:rPr>
              <a:t>int</a:t>
            </a:r>
            <a:r>
              <a:rPr kumimoji="0" lang="en-US" sz="2000" b="0" i="0" u="none" strike="noStrike" cap="none" normalizeH="0" baseline="0" dirty="0" smtClean="0">
                <a:ln>
                  <a:noFill/>
                </a:ln>
                <a:solidFill>
                  <a:srgbClr val="BBBBBB"/>
                </a:solidFill>
                <a:effectLst/>
                <a:latin typeface="Times New Roman" pitchFamily="18" charset="0"/>
                <a:cs typeface="Times New Roman" pitchFamily="18" charset="0"/>
              </a:rPr>
              <a:t> </a:t>
            </a:r>
            <a:r>
              <a:rPr kumimoji="0" lang="en-US" sz="2000" b="0" i="0" u="none" strike="noStrike" cap="none" normalizeH="0" baseline="0" dirty="0" smtClean="0">
                <a:ln>
                  <a:noFill/>
                </a:ln>
                <a:solidFill>
                  <a:srgbClr val="0000FF"/>
                </a:solidFill>
                <a:effectLst/>
                <a:latin typeface="Times New Roman" pitchFamily="18" charset="0"/>
                <a:cs typeface="Times New Roman" pitchFamily="18" charset="0"/>
              </a:rPr>
              <a:t>main</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a:t>
            </a:r>
            <a:r>
              <a:rPr kumimoji="0" lang="en-US" sz="2000" b="0" i="0" u="none" strike="noStrike" cap="none" normalizeH="0" baseline="0" dirty="0" err="1" smtClean="0">
                <a:ln>
                  <a:noFill/>
                </a:ln>
                <a:solidFill>
                  <a:srgbClr val="B00040"/>
                </a:solidFill>
                <a:effectLst/>
                <a:latin typeface="Times New Roman" pitchFamily="18" charset="0"/>
                <a:cs typeface="Times New Roman" pitchFamily="18" charset="0"/>
              </a:rPr>
              <a:t>int</a:t>
            </a:r>
            <a:r>
              <a:rPr kumimoji="0" lang="en-US" sz="2000" b="0" i="0" u="none" strike="noStrike" cap="none" normalizeH="0" baseline="0" dirty="0" smtClean="0">
                <a:ln>
                  <a:noFill/>
                </a:ln>
                <a:solidFill>
                  <a:srgbClr val="BBBBBB"/>
                </a:solidFill>
                <a:effectLst/>
                <a:latin typeface="Times New Roman" pitchFamily="18"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argc</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BBBBBB"/>
                </a:solidFill>
                <a:effectLst/>
                <a:latin typeface="Times New Roman" pitchFamily="18" charset="0"/>
                <a:cs typeface="Times New Roman" pitchFamily="18" charset="0"/>
              </a:rPr>
              <a:t> </a:t>
            </a:r>
            <a:r>
              <a:rPr kumimoji="0" lang="en-US" sz="2000" b="0" i="0" u="none" strike="noStrike" cap="none" normalizeH="0" baseline="0" dirty="0" smtClean="0">
                <a:ln>
                  <a:noFill/>
                </a:ln>
                <a:solidFill>
                  <a:srgbClr val="B00040"/>
                </a:solidFill>
                <a:effectLst/>
                <a:latin typeface="Times New Roman" pitchFamily="18" charset="0"/>
                <a:cs typeface="Times New Roman" pitchFamily="18" charset="0"/>
              </a:rPr>
              <a:t>char</a:t>
            </a:r>
            <a:r>
              <a:rPr kumimoji="0" lang="en-US" sz="2000" b="0" i="0" u="none" strike="noStrike" cap="none" normalizeH="0" baseline="0" dirty="0" smtClean="0">
                <a:ln>
                  <a:noFill/>
                </a:ln>
                <a:solidFill>
                  <a:srgbClr val="BBBBBB"/>
                </a:solidFill>
                <a:effectLst/>
                <a:latin typeface="Times New Roman" pitchFamily="18" charset="0"/>
                <a:cs typeface="Times New Roman" pitchFamily="18" charset="0"/>
              </a:rPr>
              <a:t> </a:t>
            </a:r>
            <a:r>
              <a:rPr kumimoji="0" lang="en-US" sz="2000" b="0" i="0" u="none" strike="noStrike" cap="none" normalizeH="0" baseline="0" dirty="0" smtClean="0">
                <a:ln>
                  <a:noFill/>
                </a:ln>
                <a:solidFill>
                  <a:srgbClr val="666666"/>
                </a:solidFill>
                <a:effectLst/>
                <a:latin typeface="Times New Roman" pitchFamily="18" charset="0"/>
                <a:cs typeface="Times New Roman" pitchFamily="18" charset="0"/>
              </a:rPr>
              <a:t>**</a:t>
            </a: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argv</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sz="2000" b="0" i="0" u="none" strike="noStrike" cap="none" normalizeH="0" baseline="0" dirty="0" err="1" smtClean="0">
                <a:ln>
                  <a:noFill/>
                </a:ln>
                <a:solidFill>
                  <a:srgbClr val="B00040"/>
                </a:solidFill>
                <a:effectLst/>
                <a:latin typeface="Times New Roman" pitchFamily="18" charset="0"/>
                <a:cs typeface="Times New Roman" pitchFamily="18" charset="0"/>
              </a:rPr>
              <a:t>int</a:t>
            </a:r>
            <a:r>
              <a:rPr kumimoji="0" lang="en-US" sz="2000" b="0" i="0" u="none" strike="noStrike" cap="none" normalizeH="0" baseline="0" dirty="0" smtClean="0">
                <a:ln>
                  <a:noFill/>
                </a:ln>
                <a:solidFill>
                  <a:srgbClr val="BBBBBB"/>
                </a:solidFill>
                <a:effectLst/>
                <a:latin typeface="Times New Roman" pitchFamily="18"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a</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666666"/>
                </a:solidFill>
                <a:effectLst/>
                <a:latin typeface="Times New Roman" pitchFamily="18" charset="0"/>
                <a:cs typeface="Times New Roman" pitchFamily="18" charset="0"/>
              </a:rPr>
              <a:t>100000</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sz="2000" b="0" i="0" u="none" strike="noStrike" cap="none" normalizeH="0" baseline="0" dirty="0" smtClean="0">
                <a:ln>
                  <a:noFill/>
                </a:ln>
                <a:solidFill>
                  <a:srgbClr val="9C6500"/>
                </a:solidFill>
                <a:effectLst/>
                <a:latin typeface="Times New Roman" pitchFamily="18" charset="0"/>
                <a:cs typeface="Times New Roman" pitchFamily="18" charset="0"/>
              </a:rPr>
              <a:t>#</a:t>
            </a:r>
            <a:r>
              <a:rPr kumimoji="0" lang="en-US" sz="2000" b="0" i="0" u="none" strike="noStrike" cap="none" normalizeH="0" baseline="0" dirty="0" err="1" smtClean="0">
                <a:ln>
                  <a:noFill/>
                </a:ln>
                <a:solidFill>
                  <a:srgbClr val="9C6500"/>
                </a:solidFill>
                <a:effectLst/>
                <a:latin typeface="Times New Roman" pitchFamily="18" charset="0"/>
                <a:cs typeface="Times New Roman" pitchFamily="18" charset="0"/>
              </a:rPr>
              <a:t>pragma</a:t>
            </a:r>
            <a:r>
              <a:rPr kumimoji="0" lang="en-US" sz="2000" b="0" i="0" u="none" strike="noStrike" cap="none" normalizeH="0" baseline="0" dirty="0" smtClean="0">
                <a:ln>
                  <a:noFill/>
                </a:ln>
                <a:solidFill>
                  <a:srgbClr val="9C6500"/>
                </a:solidFill>
                <a:effectLst/>
                <a:latin typeface="Times New Roman" pitchFamily="18" charset="0"/>
                <a:cs typeface="Times New Roman" pitchFamily="18" charset="0"/>
              </a:rPr>
              <a:t> </a:t>
            </a:r>
            <a:r>
              <a:rPr kumimoji="0" lang="en-US" sz="2000" b="0" i="0" u="none" strike="noStrike" cap="none" normalizeH="0" baseline="0" dirty="0" err="1" smtClean="0">
                <a:ln>
                  <a:noFill/>
                </a:ln>
                <a:solidFill>
                  <a:srgbClr val="9C6500"/>
                </a:solidFill>
                <a:effectLst/>
                <a:latin typeface="Times New Roman" pitchFamily="18" charset="0"/>
                <a:cs typeface="Times New Roman" pitchFamily="18" charset="0"/>
              </a:rPr>
              <a:t>omp</a:t>
            </a:r>
            <a:r>
              <a:rPr kumimoji="0" lang="en-US" sz="2000" b="0" i="0" u="none" strike="noStrike" cap="none" normalizeH="0" baseline="0" dirty="0" smtClean="0">
                <a:ln>
                  <a:noFill/>
                </a:ln>
                <a:solidFill>
                  <a:srgbClr val="9C6500"/>
                </a:solidFill>
                <a:effectLst/>
                <a:latin typeface="Times New Roman" pitchFamily="18" charset="0"/>
                <a:cs typeface="Times New Roman" pitchFamily="18" charset="0"/>
              </a:rPr>
              <a:t> parallel for</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1" i="0" u="none" strike="noStrike" cap="none" normalizeH="0" baseline="0" dirty="0" smtClean="0">
                <a:ln>
                  <a:noFill/>
                </a:ln>
                <a:solidFill>
                  <a:srgbClr val="008000"/>
                </a:solidFill>
                <a:effectLst/>
                <a:latin typeface="Times New Roman" pitchFamily="18" charset="0"/>
                <a:cs typeface="Times New Roman" pitchFamily="18" charset="0"/>
              </a:rPr>
              <a:t>for</a:t>
            </a:r>
            <a:r>
              <a:rPr kumimoji="0" lang="en-US" sz="2000" b="0" i="0" u="none" strike="noStrike" cap="none" normalizeH="0" baseline="0" dirty="0" smtClean="0">
                <a:ln>
                  <a:noFill/>
                </a:ln>
                <a:solidFill>
                  <a:srgbClr val="BBBBBB"/>
                </a:solidFill>
                <a:effectLst/>
                <a:latin typeface="Times New Roman" pitchFamily="18" charset="0"/>
                <a:cs typeface="Times New Roman" pitchFamily="18" charset="0"/>
              </a:rPr>
              <a:t> </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a:t>
            </a:r>
            <a:r>
              <a:rPr kumimoji="0" lang="en-US" sz="2000" b="0" i="0" u="none" strike="noStrike" cap="none" normalizeH="0" baseline="0" dirty="0" err="1" smtClean="0">
                <a:ln>
                  <a:noFill/>
                </a:ln>
                <a:solidFill>
                  <a:srgbClr val="B00040"/>
                </a:solidFill>
                <a:effectLst/>
                <a:latin typeface="Times New Roman" pitchFamily="18" charset="0"/>
                <a:cs typeface="Times New Roman" pitchFamily="18" charset="0"/>
              </a:rPr>
              <a:t>int</a:t>
            </a:r>
            <a:r>
              <a:rPr kumimoji="0" lang="en-US" sz="2000" b="0" i="0" u="none" strike="noStrike" cap="none" normalizeH="0" baseline="0" dirty="0" smtClean="0">
                <a:ln>
                  <a:noFill/>
                </a:ln>
                <a:solidFill>
                  <a:srgbClr val="BBBBBB"/>
                </a:solidFill>
                <a:effectLst/>
                <a:latin typeface="Times New Roman" pitchFamily="18"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i</a:t>
            </a:r>
            <a:r>
              <a:rPr kumimoji="0" lang="en-US" sz="2000" b="0" i="0" u="none" strike="noStrike" cap="none" normalizeH="0" baseline="0" dirty="0" smtClean="0">
                <a:ln>
                  <a:noFill/>
                </a:ln>
                <a:solidFill>
                  <a:srgbClr val="BBBBBB"/>
                </a:solidFill>
                <a:effectLst/>
                <a:latin typeface="Times New Roman" pitchFamily="18" charset="0"/>
                <a:cs typeface="Times New Roman" pitchFamily="18" charset="0"/>
              </a:rPr>
              <a:t> </a:t>
            </a:r>
            <a:r>
              <a:rPr kumimoji="0" lang="en-US" sz="2000" b="0" i="0" u="none" strike="noStrike" cap="none" normalizeH="0" baseline="0" dirty="0" smtClean="0">
                <a:ln>
                  <a:noFill/>
                </a:ln>
                <a:solidFill>
                  <a:srgbClr val="666666"/>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BBBBBB"/>
                </a:solidFill>
                <a:effectLst/>
                <a:latin typeface="Times New Roman" pitchFamily="18" charset="0"/>
                <a:cs typeface="Times New Roman" pitchFamily="18" charset="0"/>
              </a:rPr>
              <a:t> </a:t>
            </a:r>
            <a:r>
              <a:rPr kumimoji="0" lang="en-US" sz="2000" b="0" i="0" u="none" strike="noStrike" cap="none" normalizeH="0" baseline="0" dirty="0" smtClean="0">
                <a:ln>
                  <a:noFill/>
                </a:ln>
                <a:solidFill>
                  <a:srgbClr val="666666"/>
                </a:solidFill>
                <a:effectLst/>
                <a:latin typeface="Times New Roman" pitchFamily="18" charset="0"/>
                <a:cs typeface="Times New Roman" pitchFamily="18" charset="0"/>
              </a:rPr>
              <a:t>0</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BBBBBB"/>
                </a:solidFill>
                <a:effectLst/>
                <a:latin typeface="Times New Roman" pitchFamily="18"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i</a:t>
            </a:r>
            <a:r>
              <a:rPr kumimoji="0" lang="en-US" sz="2000" b="0" i="0" u="none" strike="noStrike" cap="none" normalizeH="0" baseline="0" dirty="0" smtClean="0">
                <a:ln>
                  <a:noFill/>
                </a:ln>
                <a:solidFill>
                  <a:srgbClr val="BBBBBB"/>
                </a:solidFill>
                <a:effectLst/>
                <a:latin typeface="Times New Roman" pitchFamily="18" charset="0"/>
                <a:cs typeface="Times New Roman" pitchFamily="18" charset="0"/>
              </a:rPr>
              <a:t> </a:t>
            </a:r>
            <a:r>
              <a:rPr kumimoji="0" lang="en-US" sz="2000" b="0" i="0" u="none" strike="noStrike" cap="none" normalizeH="0" baseline="0" dirty="0" smtClean="0">
                <a:ln>
                  <a:noFill/>
                </a:ln>
                <a:solidFill>
                  <a:srgbClr val="666666"/>
                </a:solidFill>
                <a:effectLst/>
                <a:latin typeface="Times New Roman" pitchFamily="18" charset="0"/>
                <a:cs typeface="Times New Roman" pitchFamily="18" charset="0"/>
              </a:rPr>
              <a:t>&lt;</a:t>
            </a:r>
            <a:r>
              <a:rPr kumimoji="0" lang="en-US" sz="2000" b="0" i="0" u="none" strike="noStrike" cap="none" normalizeH="0" baseline="0" dirty="0" smtClean="0">
                <a:ln>
                  <a:noFill/>
                </a:ln>
                <a:solidFill>
                  <a:srgbClr val="BBBBBB"/>
                </a:solidFill>
                <a:effectLst/>
                <a:latin typeface="Times New Roman" pitchFamily="18" charset="0"/>
                <a:cs typeface="Times New Roman" pitchFamily="18" charset="0"/>
              </a:rPr>
              <a:t> </a:t>
            </a:r>
            <a:r>
              <a:rPr kumimoji="0" lang="en-US" sz="2000" b="0" i="0" u="none" strike="noStrike" cap="none" normalizeH="0" baseline="0" dirty="0" smtClean="0">
                <a:ln>
                  <a:noFill/>
                </a:ln>
                <a:solidFill>
                  <a:srgbClr val="666666"/>
                </a:solidFill>
                <a:effectLst/>
                <a:latin typeface="Times New Roman" pitchFamily="18" charset="0"/>
                <a:cs typeface="Times New Roman" pitchFamily="18" charset="0"/>
              </a:rPr>
              <a:t>100000</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BBBBBB"/>
                </a:solidFill>
                <a:effectLst/>
                <a:latin typeface="Times New Roman" pitchFamily="18"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i</a:t>
            </a:r>
            <a:r>
              <a:rPr kumimoji="0" lang="en-US" sz="2000" b="0" i="0" u="none" strike="noStrike" cap="none" normalizeH="0" baseline="0" dirty="0" smtClean="0">
                <a:ln>
                  <a:noFill/>
                </a:ln>
                <a:solidFill>
                  <a:srgbClr val="666666"/>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BBBBBB"/>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a</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a:t>
            </a: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i</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BBBBBB"/>
                </a:solidFill>
                <a:effectLst/>
                <a:latin typeface="Times New Roman" pitchFamily="18" charset="0"/>
                <a:cs typeface="Times New Roman" pitchFamily="18" charset="0"/>
              </a:rPr>
              <a:t> </a:t>
            </a:r>
            <a:r>
              <a:rPr kumimoji="0" lang="en-US" sz="2000" b="0" i="0" u="none" strike="noStrike" cap="none" normalizeH="0" baseline="0" dirty="0" smtClean="0">
                <a:ln>
                  <a:noFill/>
                </a:ln>
                <a:solidFill>
                  <a:srgbClr val="666666"/>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BBBBBB"/>
                </a:solidFill>
                <a:effectLst/>
                <a:latin typeface="Times New Roman" pitchFamily="18" charset="0"/>
                <a:cs typeface="Times New Roman" pitchFamily="18" charset="0"/>
              </a:rPr>
              <a:t> </a:t>
            </a:r>
            <a:r>
              <a:rPr kumimoji="0" lang="en-US" sz="2000" b="0" i="0" u="none" strike="noStrike" cap="none" normalizeH="0" baseline="0" dirty="0" smtClean="0">
                <a:ln>
                  <a:noFill/>
                </a:ln>
                <a:solidFill>
                  <a:srgbClr val="666666"/>
                </a:solidFill>
                <a:effectLst/>
                <a:latin typeface="Times New Roman" pitchFamily="18" charset="0"/>
                <a:cs typeface="Times New Roman" pitchFamily="18" charset="0"/>
              </a:rPr>
              <a:t>2</a:t>
            </a:r>
            <a:r>
              <a:rPr kumimoji="0" lang="en-US" sz="2000" b="0" i="0" u="none" strike="noStrike" cap="none" normalizeH="0" baseline="0" dirty="0" smtClean="0">
                <a:ln>
                  <a:noFill/>
                </a:ln>
                <a:solidFill>
                  <a:srgbClr val="BBBBBB"/>
                </a:solidFill>
                <a:effectLst/>
                <a:latin typeface="Times New Roman" pitchFamily="18" charset="0"/>
                <a:cs typeface="Times New Roman" pitchFamily="18" charset="0"/>
              </a:rPr>
              <a:t> </a:t>
            </a:r>
            <a:r>
              <a:rPr kumimoji="0" lang="en-US" sz="2000" b="0" i="0" u="none" strike="noStrike" cap="none" normalizeH="0" baseline="0" dirty="0" smtClean="0">
                <a:ln>
                  <a:noFill/>
                </a:ln>
                <a:solidFill>
                  <a:srgbClr val="666666"/>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BBBBBB"/>
                </a:solidFill>
                <a:effectLst/>
                <a:latin typeface="Times New Roman" pitchFamily="18"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i</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sz="2000" b="1" i="0" u="none" strike="noStrike" cap="none" normalizeH="0" baseline="0" dirty="0" smtClean="0">
                <a:ln>
                  <a:noFill/>
                </a:ln>
                <a:solidFill>
                  <a:srgbClr val="008000"/>
                </a:solidFill>
                <a:effectLst/>
                <a:latin typeface="Times New Roman" pitchFamily="18" charset="0"/>
                <a:cs typeface="Times New Roman" pitchFamily="18" charset="0"/>
              </a:rPr>
              <a:t>return</a:t>
            </a:r>
            <a:r>
              <a:rPr kumimoji="0" lang="en-US" sz="2000" b="0" i="0" u="none" strike="noStrike" cap="none" normalizeH="0" baseline="0" dirty="0" smtClean="0">
                <a:ln>
                  <a:noFill/>
                </a:ln>
                <a:solidFill>
                  <a:srgbClr val="BBBBBB"/>
                </a:solidFill>
                <a:effectLst/>
                <a:latin typeface="Times New Roman" pitchFamily="18" charset="0"/>
                <a:cs typeface="Times New Roman" pitchFamily="18" charset="0"/>
              </a:rPr>
              <a:t> </a:t>
            </a:r>
            <a:r>
              <a:rPr kumimoji="0" lang="en-US" sz="2000" b="0" i="0" u="none" strike="noStrike" cap="none" normalizeH="0" baseline="0" dirty="0" smtClean="0">
                <a:ln>
                  <a:noFill/>
                </a:ln>
                <a:solidFill>
                  <a:srgbClr val="666666"/>
                </a:solidFill>
                <a:effectLst/>
                <a:latin typeface="Times New Roman" pitchFamily="18" charset="0"/>
                <a:cs typeface="Times New Roman" pitchFamily="18" charset="0"/>
              </a:rPr>
              <a:t>0</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99;p8"/>
          <p:cNvSpPr txBox="1"/>
          <p:nvPr/>
        </p:nvSpPr>
        <p:spPr>
          <a:xfrm>
            <a:off x="355600" y="1009196"/>
            <a:ext cx="11836400" cy="461624"/>
          </a:xfrm>
          <a:prstGeom prst="rect">
            <a:avLst/>
          </a:prstGeom>
          <a:noFill/>
          <a:ln>
            <a:noFill/>
          </a:ln>
        </p:spPr>
        <p:txBody>
          <a:bodyPr spcFirstLastPara="1" wrap="square" lIns="91425" tIns="45700" rIns="91425" bIns="45700" anchor="t" anchorCtr="0">
            <a:spAutoFit/>
          </a:bodyPr>
          <a:lstStyle/>
          <a:p>
            <a:r>
              <a:rPr lang="en-US" sz="2400" b="1" dirty="0" err="1" smtClean="0">
                <a:latin typeface="Times New Roman" pitchFamily="18" charset="0"/>
                <a:cs typeface="Times New Roman" pitchFamily="18" charset="0"/>
              </a:rPr>
              <a:t>OpenMP</a:t>
            </a:r>
            <a:endParaRPr lang="en-US" sz="2200" b="1" dirty="0" smtClean="0">
              <a:latin typeface="Times New Roman" pitchFamily="18" charset="0"/>
              <a:cs typeface="Times New Roman" pitchFamily="18" charset="0"/>
            </a:endParaRPr>
          </a:p>
        </p:txBody>
      </p:sp>
      <p:sp>
        <p:nvSpPr>
          <p:cNvPr id="12"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p:txBody>
      </p:sp>
      <p:sp>
        <p:nvSpPr>
          <p:cNvPr id="13" name="Google Shape;48;p2"/>
          <p:cNvSpPr txBox="1"/>
          <p:nvPr/>
        </p:nvSpPr>
        <p:spPr>
          <a:xfrm>
            <a:off x="304801" y="1419453"/>
            <a:ext cx="5965370" cy="2493962"/>
          </a:xfrm>
          <a:prstGeom prst="rect">
            <a:avLst/>
          </a:prstGeom>
          <a:noFill/>
          <a:ln>
            <a:noFill/>
          </a:ln>
        </p:spPr>
        <p:txBody>
          <a:bodyPr spcFirstLastPara="1" wrap="square" lIns="91425" tIns="45700" rIns="91425" bIns="45700" anchor="t" anchorCtr="0">
            <a:noAutofit/>
          </a:bodyPr>
          <a:lstStyle/>
          <a:p>
            <a:r>
              <a:rPr lang="en-US" sz="2200" b="1" dirty="0" smtClean="0">
                <a:latin typeface="Times New Roman" pitchFamily="18" charset="0"/>
                <a:cs typeface="Times New Roman" pitchFamily="18" charset="0"/>
              </a:rPr>
              <a:t>Parallel Region</a:t>
            </a:r>
            <a:endParaRPr lang="en-US" sz="2200" b="1" dirty="0">
              <a:latin typeface="Times New Roman" pitchFamily="18" charset="0"/>
              <a:cs typeface="Times New Roman" pitchFamily="18" charset="0"/>
            </a:endParaRPr>
          </a:p>
        </p:txBody>
      </p:sp>
      <p:sp>
        <p:nvSpPr>
          <p:cNvPr id="21" name="Rectangle 20"/>
          <p:cNvSpPr/>
          <p:nvPr/>
        </p:nvSpPr>
        <p:spPr>
          <a:xfrm>
            <a:off x="203200" y="1683771"/>
            <a:ext cx="11814629" cy="5170646"/>
          </a:xfrm>
          <a:prstGeom prst="rect">
            <a:avLst/>
          </a:prstGeom>
        </p:spPr>
        <p:txBody>
          <a:bodyPr wrap="square">
            <a:spAutoFit/>
          </a:bodyPr>
          <a:lstStyle/>
          <a:p>
            <a:pPr algn="just">
              <a:lnSpc>
                <a:spcPct val="150000"/>
              </a:lnSpc>
            </a:pPr>
            <a:r>
              <a:rPr lang="en-US" sz="2000" dirty="0" smtClean="0">
                <a:latin typeface="Times New Roman" pitchFamily="18" charset="0"/>
                <a:cs typeface="Times New Roman" pitchFamily="18" charset="0"/>
              </a:rPr>
              <a:t>A parallel region is a block of code that must be executed by a team of threads in parallel. In the </a:t>
            </a:r>
            <a:r>
              <a:rPr lang="en-US" sz="2000" dirty="0" err="1" smtClean="0">
                <a:latin typeface="Times New Roman" pitchFamily="18" charset="0"/>
                <a:cs typeface="Times New Roman" pitchFamily="18" charset="0"/>
              </a:rPr>
              <a:t>OpenMP</a:t>
            </a:r>
            <a:r>
              <a:rPr lang="en-US" sz="2000" dirty="0" smtClean="0">
                <a:latin typeface="Times New Roman" pitchFamily="18" charset="0"/>
                <a:cs typeface="Times New Roman" pitchFamily="18" charset="0"/>
              </a:rPr>
              <a:t> Fortran API, a parallel construct is defined by placing </a:t>
            </a:r>
            <a:r>
              <a:rPr lang="en-US" sz="2000" dirty="0" err="1" smtClean="0">
                <a:latin typeface="Times New Roman" pitchFamily="18" charset="0"/>
                <a:cs typeface="Times New Roman" pitchFamily="18" charset="0"/>
              </a:rPr>
              <a:t>OpenMP</a:t>
            </a:r>
            <a:r>
              <a:rPr lang="en-US" sz="2000" dirty="0" smtClean="0">
                <a:latin typeface="Times New Roman" pitchFamily="18" charset="0"/>
                <a:cs typeface="Times New Roman" pitchFamily="18" charset="0"/>
              </a:rPr>
              <a:t> directive PARALLEL at the beginning and directive END PARALLEL at the end of the code segment. Code segments thus bounded can be executed in parallel.</a:t>
            </a:r>
          </a:p>
          <a:p>
            <a:pPr algn="just">
              <a:lnSpc>
                <a:spcPct val="150000"/>
              </a:lnSpc>
            </a:pPr>
            <a:r>
              <a:rPr lang="en-US" sz="2000" dirty="0" smtClean="0">
                <a:latin typeface="Times New Roman" pitchFamily="18" charset="0"/>
                <a:cs typeface="Times New Roman" pitchFamily="18" charset="0"/>
              </a:rPr>
              <a:t>A structured block of code is a collection of one or more executable statements with a single point of entry at the top and a single point of exit at the bottom.</a:t>
            </a:r>
          </a:p>
          <a:p>
            <a:pPr algn="just">
              <a:lnSpc>
                <a:spcPct val="150000"/>
              </a:lnSpc>
            </a:pPr>
            <a:r>
              <a:rPr lang="en-US" sz="2000" dirty="0" smtClean="0">
                <a:latin typeface="Times New Roman" pitchFamily="18" charset="0"/>
                <a:cs typeface="Times New Roman" pitchFamily="18" charset="0"/>
              </a:rPr>
              <a:t>The compiler supports </a:t>
            </a:r>
            <a:r>
              <a:rPr lang="en-US" sz="2000" dirty="0" err="1" smtClean="0">
                <a:latin typeface="Times New Roman" pitchFamily="18" charset="0"/>
                <a:cs typeface="Times New Roman" pitchFamily="18" charset="0"/>
              </a:rPr>
              <a:t>worksharing</a:t>
            </a:r>
            <a:r>
              <a:rPr lang="en-US" sz="2000" dirty="0" smtClean="0">
                <a:latin typeface="Times New Roman" pitchFamily="18" charset="0"/>
                <a:cs typeface="Times New Roman" pitchFamily="18" charset="0"/>
              </a:rPr>
              <a:t> and synchronization constructs. Each of these constructs consists of one or two specific </a:t>
            </a:r>
            <a:r>
              <a:rPr lang="en-US" sz="2000" dirty="0" err="1" smtClean="0">
                <a:latin typeface="Times New Roman" pitchFamily="18" charset="0"/>
                <a:cs typeface="Times New Roman" pitchFamily="18" charset="0"/>
              </a:rPr>
              <a:t>OpenMP</a:t>
            </a:r>
            <a:r>
              <a:rPr lang="en-US" sz="2000" dirty="0" smtClean="0">
                <a:latin typeface="Times New Roman" pitchFamily="18" charset="0"/>
                <a:cs typeface="Times New Roman" pitchFamily="18" charset="0"/>
              </a:rPr>
              <a:t> directives and sometimes the enclosed or following structured block of code. For complete definitions of constructs, see the </a:t>
            </a:r>
            <a:r>
              <a:rPr lang="en-US" sz="2000" dirty="0" err="1" smtClean="0">
                <a:latin typeface="Times New Roman" pitchFamily="18" charset="0"/>
                <a:cs typeface="Times New Roman" pitchFamily="18" charset="0"/>
              </a:rPr>
              <a:t>OpenMP</a:t>
            </a:r>
            <a:r>
              <a:rPr lang="en-US" sz="2000" dirty="0" smtClean="0">
                <a:latin typeface="Times New Roman" pitchFamily="18" charset="0"/>
                <a:cs typeface="Times New Roman" pitchFamily="18" charset="0"/>
              </a:rPr>
              <a:t> Fortran version 2.5 specifications (http://www.openmp.org/).</a:t>
            </a:r>
          </a:p>
          <a:p>
            <a:pPr algn="just">
              <a:lnSpc>
                <a:spcPct val="150000"/>
              </a:lnSpc>
            </a:pPr>
            <a:r>
              <a:rPr lang="en-US" sz="2000" dirty="0" smtClean="0">
                <a:latin typeface="Times New Roman" pitchFamily="18" charset="0"/>
                <a:cs typeface="Times New Roman" pitchFamily="18" charset="0"/>
              </a:rPr>
              <a:t>At the end of the parallel region, threads wait until all team members have arrived. The team is logically disbanded (but may be reused in the next parallel region), and the master thread continues serial execution until it encounters the next parallel region.</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4"/>
          <p:cNvSpPr txBox="1"/>
          <p:nvPr/>
        </p:nvSpPr>
        <p:spPr>
          <a:xfrm>
            <a:off x="11590337" y="6356350"/>
            <a:ext cx="43338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200"/>
              <a:buFont typeface="Calibri"/>
              <a:buNone/>
            </a:pPr>
            <a:fld id="{00000000-1234-1234-1234-123412341234}" type="slidenum">
              <a:rPr lang="en-US" sz="1200" b="0" i="0" u="none" strike="noStrike" cap="none">
                <a:solidFill>
                  <a:srgbClr val="C00000"/>
                </a:solidFill>
                <a:latin typeface="Calibri"/>
                <a:ea typeface="Calibri"/>
                <a:cs typeface="Calibri"/>
                <a:sym typeface="Calibri"/>
              </a:rPr>
              <a:pPr marL="0" marR="0" lvl="0" indent="0" algn="r" rtl="0">
                <a:lnSpc>
                  <a:spcPct val="100000"/>
                </a:lnSpc>
                <a:spcBef>
                  <a:spcPts val="0"/>
                </a:spcBef>
                <a:spcAft>
                  <a:spcPts val="0"/>
                </a:spcAft>
                <a:buClr>
                  <a:srgbClr val="C00000"/>
                </a:buClr>
                <a:buSzPts val="1200"/>
                <a:buFont typeface="Calibri"/>
                <a:buNone/>
              </a:pPr>
              <a:t>4</a:t>
            </a:fld>
            <a:endParaRPr sz="1400" b="0" i="0" u="none" strike="noStrike" cap="none">
              <a:solidFill>
                <a:srgbClr val="000000"/>
              </a:solidFill>
              <a:latin typeface="Arial"/>
              <a:ea typeface="Arial"/>
              <a:cs typeface="Arial"/>
              <a:sym typeface="Arial"/>
            </a:endParaRPr>
          </a:p>
        </p:txBody>
      </p:sp>
      <p:sp>
        <p:nvSpPr>
          <p:cNvPr id="62" name="Google Shape;62;p4"/>
          <p:cNvSpPr/>
          <p:nvPr/>
        </p:nvSpPr>
        <p:spPr>
          <a:xfrm>
            <a:off x="207034" y="1121184"/>
            <a:ext cx="11835441" cy="954107"/>
          </a:xfrm>
          <a:prstGeom prst="rect">
            <a:avLst/>
          </a:prstGeom>
          <a:noFill/>
          <a:ln>
            <a:noFill/>
          </a:ln>
        </p:spPr>
        <p:txBody>
          <a:bodyPr spcFirstLastPara="1" wrap="square" lIns="91425" tIns="45700" rIns="91425" bIns="45700" anchor="t" anchorCtr="0">
            <a:spAutoFit/>
          </a:bodyPr>
          <a:lstStyle/>
          <a:p>
            <a:pPr marL="360000" marR="0" lvl="4" indent="0" algn="l" rtl="0">
              <a:lnSpc>
                <a:spcPct val="100000"/>
              </a:lnSpc>
              <a:spcBef>
                <a:spcPts val="0"/>
              </a:spcBef>
              <a:spcAft>
                <a:spcPts val="0"/>
              </a:spcAft>
              <a:buClr>
                <a:schemeClr val="dk1"/>
              </a:buClr>
              <a:buSzPts val="2400"/>
              <a:buFont typeface="Times New Roman"/>
              <a:buNone/>
            </a:pPr>
            <a:r>
              <a:rPr lang="en-US" sz="2400" b="1" i="0" u="none" strike="noStrike" cap="none">
                <a:solidFill>
                  <a:schemeClr val="dk1"/>
                </a:solidFill>
                <a:latin typeface="Times New Roman"/>
                <a:ea typeface="Times New Roman"/>
                <a:cs typeface="Times New Roman"/>
                <a:sym typeface="Times New Roman"/>
              </a:rPr>
              <a:t>Objectives</a:t>
            </a:r>
            <a:endParaRPr sz="1400" b="0" i="0" u="none" strike="noStrike" cap="none">
              <a:solidFill>
                <a:srgbClr val="000000"/>
              </a:solidFill>
              <a:latin typeface="Arial"/>
              <a:ea typeface="Arial"/>
              <a:cs typeface="Arial"/>
              <a:sym typeface="Arial"/>
            </a:endParaRPr>
          </a:p>
          <a:p>
            <a:pPr marL="360000" marR="0" lvl="4" indent="0" algn="l" rtl="0">
              <a:lnSpc>
                <a:spcPct val="100000"/>
              </a:lnSpc>
              <a:spcBef>
                <a:spcPts val="0"/>
              </a:spcBef>
              <a:spcAft>
                <a:spcPts val="0"/>
              </a:spcAft>
              <a:buClr>
                <a:schemeClr val="dk1"/>
              </a:buClr>
              <a:buSzPts val="1000"/>
              <a:buFont typeface="Arial"/>
              <a:buNone/>
            </a:pPr>
            <a:endParaRPr sz="1000" b="1" i="0" u="none" strike="noStrike" cap="none">
              <a:solidFill>
                <a:schemeClr val="dk1"/>
              </a:solidFill>
              <a:latin typeface="Times New Roman"/>
              <a:ea typeface="Times New Roman"/>
              <a:cs typeface="Times New Roman"/>
              <a:sym typeface="Times New Roman"/>
            </a:endParaRPr>
          </a:p>
          <a:p>
            <a:pPr marL="720000" marR="0" lvl="6" indent="0" algn="l" rtl="0">
              <a:lnSpc>
                <a:spcPct val="11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63" name="Google Shape;63;p4"/>
          <p:cNvSpPr txBox="1"/>
          <p:nvPr/>
        </p:nvSpPr>
        <p:spPr>
          <a:xfrm>
            <a:off x="5138737" y="2074194"/>
            <a:ext cx="8253412" cy="1655762"/>
          </a:xfrm>
          <a:prstGeom prst="rect">
            <a:avLst/>
          </a:prstGeom>
          <a:noFill/>
          <a:ln>
            <a:noFill/>
          </a:ln>
        </p:spPr>
        <p:txBody>
          <a:bodyPr spcFirstLastPara="1" wrap="square" lIns="91425" tIns="45700" rIns="91425" bIns="45700" anchor="t" anchorCtr="0">
            <a:noAutofit/>
          </a:bodyPr>
          <a:lstStyle/>
          <a:p>
            <a:pPr marL="457200" marR="0" lvl="1" indent="0" algn="l" rtl="0">
              <a:lnSpc>
                <a:spcPct val="90000"/>
              </a:lnSpc>
              <a:spcBef>
                <a:spcPts val="0"/>
              </a:spcBef>
              <a:spcAft>
                <a:spcPts val="0"/>
              </a:spcAft>
              <a:buClr>
                <a:schemeClr val="dk1"/>
              </a:buClr>
              <a:buSzPts val="1800"/>
              <a:buFont typeface="Cambria"/>
              <a:buNone/>
            </a:pPr>
            <a:r>
              <a:rPr lang="en-US" sz="1800" b="0" i="0" u="none" strike="noStrike" cap="none">
                <a:solidFill>
                  <a:schemeClr val="dk1"/>
                </a:solidFill>
                <a:latin typeface="Cambria"/>
                <a:ea typeface="Cambria"/>
                <a:cs typeface="Cambria"/>
                <a:sym typeface="Cambria"/>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mbria"/>
              <a:ea typeface="Cambria"/>
              <a:cs typeface="Cambria"/>
              <a:sym typeface="Cambria"/>
            </a:endParaRPr>
          </a:p>
        </p:txBody>
      </p:sp>
      <p:sp>
        <p:nvSpPr>
          <p:cNvPr id="64" name="Google Shape;64;p4"/>
          <p:cNvSpPr txBox="1"/>
          <p:nvPr/>
        </p:nvSpPr>
        <p:spPr>
          <a:xfrm>
            <a:off x="1028700" y="1798637"/>
            <a:ext cx="10561500" cy="1785064"/>
          </a:xfrm>
          <a:prstGeom prst="rect">
            <a:avLst/>
          </a:prstGeom>
          <a:noFill/>
          <a:ln>
            <a:noFill/>
          </a:ln>
        </p:spPr>
        <p:txBody>
          <a:bodyPr spcFirstLastPara="1" wrap="square" lIns="91425" tIns="45700" rIns="91425" bIns="45700" anchor="t" anchorCtr="0">
            <a:spAutoFit/>
          </a:bodyPr>
          <a:lstStyle/>
          <a:p>
            <a:pPr lvl="0">
              <a:buSzPts val="2000"/>
            </a:pPr>
            <a:r>
              <a:rPr lang="en-US" sz="2000" b="1" i="0" u="none" strike="noStrike" cap="none" dirty="0">
                <a:solidFill>
                  <a:srgbClr val="000000"/>
                </a:solidFill>
                <a:latin typeface="Times New Roman" pitchFamily="18" charset="0"/>
                <a:ea typeface="Times New Roman"/>
                <a:cs typeface="Times New Roman" pitchFamily="18" charset="0"/>
                <a:sym typeface="Times New Roman"/>
              </a:rPr>
              <a:t>The Objectives of this module </a:t>
            </a:r>
            <a:r>
              <a:rPr lang="en-US" sz="2000" b="1" i="0" u="none" strike="noStrike" cap="none" dirty="0" smtClean="0">
                <a:solidFill>
                  <a:srgbClr val="000000"/>
                </a:solidFill>
                <a:latin typeface="Times New Roman" pitchFamily="18" charset="0"/>
                <a:ea typeface="Times New Roman"/>
                <a:cs typeface="Times New Roman" pitchFamily="18" charset="0"/>
                <a:sym typeface="Times New Roman"/>
              </a:rPr>
              <a:t>are</a:t>
            </a:r>
            <a:endParaRPr sz="2000" b="1" i="0" u="none" strike="noStrike" cap="none">
              <a:solidFill>
                <a:srgbClr val="000000"/>
              </a:solidFill>
              <a:latin typeface="Times New Roman" pitchFamily="18" charset="0"/>
              <a:ea typeface="Times New Roman"/>
              <a:cs typeface="Times New Roman" pitchFamily="18" charset="0"/>
              <a:sym typeface="Times New Roman"/>
            </a:endParaRPr>
          </a:p>
          <a:p>
            <a:pPr marL="457200" lvl="0" indent="-355600">
              <a:lnSpc>
                <a:spcPct val="150000"/>
              </a:lnSpc>
              <a:buClr>
                <a:schemeClr val="dk1"/>
              </a:buClr>
              <a:buSzPts val="2000"/>
              <a:buFont typeface="Arial" pitchFamily="34" charset="0"/>
              <a:buChar char="•"/>
            </a:pPr>
            <a:r>
              <a:rPr lang="en-US" sz="2000" dirty="0" smtClean="0">
                <a:latin typeface="Times New Roman"/>
                <a:ea typeface="Times New Roman"/>
                <a:cs typeface="Times New Roman"/>
                <a:sym typeface="Times New Roman"/>
              </a:rPr>
              <a:t>Identify different machine architecture</a:t>
            </a:r>
          </a:p>
          <a:p>
            <a:pPr marL="457200" lvl="0" indent="-355600">
              <a:lnSpc>
                <a:spcPct val="150000"/>
              </a:lnSpc>
              <a:buClr>
                <a:schemeClr val="dk1"/>
              </a:buClr>
              <a:buSzPts val="2000"/>
              <a:buFont typeface="Arial" pitchFamily="34" charset="0"/>
              <a:buChar char="•"/>
            </a:pPr>
            <a:r>
              <a:rPr lang="en-US" sz="2000" dirty="0" smtClean="0">
                <a:latin typeface="Times New Roman"/>
                <a:ea typeface="Times New Roman"/>
                <a:cs typeface="Times New Roman"/>
                <a:sym typeface="Times New Roman"/>
              </a:rPr>
              <a:t>Learn about message passing interface </a:t>
            </a:r>
          </a:p>
          <a:p>
            <a:pPr marL="457200" lvl="0" indent="-355600">
              <a:lnSpc>
                <a:spcPct val="150000"/>
              </a:lnSpc>
              <a:buClr>
                <a:schemeClr val="dk1"/>
              </a:buClr>
              <a:buSzPts val="2000"/>
              <a:buFont typeface="Times New Roman"/>
              <a:buChar char="●"/>
            </a:pPr>
            <a:endParaRPr sz="2000" b="0" i="0" u="none" strike="noStrike" cap="none">
              <a:solidFill>
                <a:schemeClr val="dk1"/>
              </a:solidFill>
              <a:latin typeface="Times New Roman"/>
              <a:ea typeface="Times New Roman"/>
              <a:cs typeface="Times New Roman"/>
              <a:sym typeface="Times New Roman"/>
            </a:endParaRPr>
          </a:p>
        </p:txBody>
      </p:sp>
      <p:sp>
        <p:nvSpPr>
          <p:cNvPr id="65" name="Google Shape;65;p4"/>
          <p:cNvSpPr txBox="1"/>
          <p:nvPr/>
        </p:nvSpPr>
        <p:spPr>
          <a:xfrm>
            <a:off x="206375" y="361950"/>
            <a:ext cx="10248900" cy="677068"/>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a:p>
            <a:pPr marL="12700" lvl="0">
              <a:buClr>
                <a:schemeClr val="dk1"/>
              </a:buClr>
              <a:buSzPts val="2400"/>
            </a:pPr>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99;p8"/>
          <p:cNvSpPr txBox="1"/>
          <p:nvPr/>
        </p:nvSpPr>
        <p:spPr>
          <a:xfrm>
            <a:off x="355600" y="1009196"/>
            <a:ext cx="11836400" cy="461624"/>
          </a:xfrm>
          <a:prstGeom prst="rect">
            <a:avLst/>
          </a:prstGeom>
          <a:noFill/>
          <a:ln>
            <a:noFill/>
          </a:ln>
        </p:spPr>
        <p:txBody>
          <a:bodyPr spcFirstLastPara="1" wrap="square" lIns="91425" tIns="45700" rIns="91425" bIns="45700" anchor="t" anchorCtr="0">
            <a:spAutoFit/>
          </a:bodyPr>
          <a:lstStyle/>
          <a:p>
            <a:r>
              <a:rPr lang="en-US" sz="2400" b="1" dirty="0" err="1" smtClean="0">
                <a:latin typeface="Times New Roman" pitchFamily="18" charset="0"/>
                <a:cs typeface="Times New Roman" pitchFamily="18" charset="0"/>
              </a:rPr>
              <a:t>OpenMP</a:t>
            </a:r>
            <a:endParaRPr lang="en-US" sz="2200" b="1" dirty="0" smtClean="0">
              <a:latin typeface="Times New Roman" pitchFamily="18" charset="0"/>
              <a:cs typeface="Times New Roman" pitchFamily="18" charset="0"/>
            </a:endParaRPr>
          </a:p>
        </p:txBody>
      </p:sp>
      <p:sp>
        <p:nvSpPr>
          <p:cNvPr id="12"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p:txBody>
      </p:sp>
      <p:sp>
        <p:nvSpPr>
          <p:cNvPr id="13" name="Google Shape;48;p2"/>
          <p:cNvSpPr txBox="1"/>
          <p:nvPr/>
        </p:nvSpPr>
        <p:spPr>
          <a:xfrm>
            <a:off x="304801" y="1419453"/>
            <a:ext cx="5965370" cy="2493962"/>
          </a:xfrm>
          <a:prstGeom prst="rect">
            <a:avLst/>
          </a:prstGeom>
          <a:noFill/>
          <a:ln>
            <a:noFill/>
          </a:ln>
        </p:spPr>
        <p:txBody>
          <a:bodyPr spcFirstLastPara="1" wrap="square" lIns="91425" tIns="45700" rIns="91425" bIns="45700" anchor="t" anchorCtr="0">
            <a:noAutofit/>
          </a:bodyPr>
          <a:lstStyle/>
          <a:p>
            <a:r>
              <a:rPr lang="en-US" sz="2200" b="1" dirty="0" smtClean="0">
                <a:latin typeface="Times New Roman" pitchFamily="18" charset="0"/>
                <a:cs typeface="Times New Roman" pitchFamily="18" charset="0"/>
              </a:rPr>
              <a:t>Parallel Region</a:t>
            </a:r>
            <a:endParaRPr lang="en-US" sz="2200" b="1" dirty="0">
              <a:latin typeface="Times New Roman" pitchFamily="18" charset="0"/>
              <a:cs typeface="Times New Roman" pitchFamily="18" charset="0"/>
            </a:endParaRPr>
          </a:p>
        </p:txBody>
      </p:sp>
      <p:sp>
        <p:nvSpPr>
          <p:cNvPr id="21" name="Rectangle 20"/>
          <p:cNvSpPr/>
          <p:nvPr/>
        </p:nvSpPr>
        <p:spPr>
          <a:xfrm>
            <a:off x="203200" y="1683771"/>
            <a:ext cx="11814629" cy="5115311"/>
          </a:xfrm>
          <a:prstGeom prst="rect">
            <a:avLst/>
          </a:prstGeom>
        </p:spPr>
        <p:txBody>
          <a:bodyPr wrap="square">
            <a:spAutoFit/>
          </a:bodyPr>
          <a:lstStyle/>
          <a:p>
            <a:pPr>
              <a:lnSpc>
                <a:spcPct val="150000"/>
              </a:lnSpc>
            </a:pPr>
            <a:r>
              <a:rPr lang="en-US" sz="2000" b="1" dirty="0" smtClean="0">
                <a:latin typeface="Times New Roman" pitchFamily="18" charset="0"/>
                <a:cs typeface="Times New Roman" pitchFamily="18" charset="0"/>
              </a:rPr>
              <a:t>Specifying a parallel region</a:t>
            </a:r>
          </a:p>
          <a:p>
            <a:pPr>
              <a:lnSpc>
                <a:spcPct val="150000"/>
              </a:lnSpc>
            </a:pP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#include&lt;</a:t>
            </a:r>
            <a:r>
              <a:rPr lang="en-US" sz="2000" dirty="0" err="1" smtClean="0">
                <a:latin typeface="Times New Roman" pitchFamily="18" charset="0"/>
                <a:cs typeface="Times New Roman" pitchFamily="18" charset="0"/>
              </a:rPr>
              <a:t>omp.h</a:t>
            </a:r>
            <a:r>
              <a:rPr lang="en-US" sz="2000" dirty="0" smtClean="0">
                <a:latin typeface="Times New Roman" pitchFamily="18" charset="0"/>
                <a:cs typeface="Times New Roman" pitchFamily="18" charset="0"/>
              </a:rPr>
              <a:t>&gt;</a:t>
            </a:r>
          </a:p>
          <a:p>
            <a:pPr>
              <a:lnSpc>
                <a:spcPct val="150000"/>
              </a:lnSpc>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main(){</a:t>
            </a:r>
          </a:p>
          <a:p>
            <a:pPr>
              <a:lnSpc>
                <a:spcPct val="150000"/>
              </a:lnSpc>
            </a:pPr>
            <a:r>
              <a:rPr lang="en-US" sz="2000" dirty="0" smtClean="0">
                <a:latin typeface="Times New Roman" pitchFamily="18" charset="0"/>
                <a:cs typeface="Times New Roman" pitchFamily="18" charset="0"/>
              </a:rPr>
              <a:t> print(“The output:\n”);</a:t>
            </a:r>
          </a:p>
          <a:p>
            <a:pPr>
              <a:lnSpc>
                <a:spcPct val="150000"/>
              </a:lnSpc>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pragma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omp</a:t>
            </a:r>
            <a:r>
              <a:rPr lang="en-US" sz="2000" dirty="0" smtClean="0">
                <a:latin typeface="Times New Roman" pitchFamily="18" charset="0"/>
                <a:cs typeface="Times New Roman" pitchFamily="18" charset="0"/>
              </a:rPr>
              <a:t> parallel /* define multi-thread section */ </a:t>
            </a:r>
          </a:p>
          <a:p>
            <a:pPr>
              <a:lnSpc>
                <a:spcPct val="150000"/>
              </a:lnSpc>
            </a:pPr>
            <a:r>
              <a:rPr lang="en-US" sz="2000" dirty="0" smtClean="0">
                <a:latin typeface="Times New Roman" pitchFamily="18" charset="0"/>
                <a:cs typeface="Times New Roman" pitchFamily="18" charset="0"/>
              </a:rPr>
              <a:t>{</a:t>
            </a:r>
          </a:p>
          <a:p>
            <a:pPr>
              <a:lnSpc>
                <a:spcPct val="150000"/>
              </a:lnSpc>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printf</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HelloWorld</a:t>
            </a:r>
            <a:r>
              <a:rPr lang="en-US" sz="2000" dirty="0" smtClean="0">
                <a:latin typeface="Times New Roman" pitchFamily="18" charset="0"/>
                <a:cs typeface="Times New Roman" pitchFamily="18" charset="0"/>
              </a:rPr>
              <a:t>\n”);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t>
            </a:r>
          </a:p>
          <a:p>
            <a:pPr>
              <a:lnSpc>
                <a:spcPct val="150000"/>
              </a:lnSpc>
            </a:pPr>
            <a:r>
              <a:rPr lang="en-US" sz="2000" dirty="0" smtClean="0">
                <a:latin typeface="Times New Roman" pitchFamily="18" charset="0"/>
                <a:cs typeface="Times New Roman" pitchFamily="18" charset="0"/>
              </a:rPr>
              <a:t> /* Resume Serial section*/ </a:t>
            </a:r>
          </a:p>
          <a:p>
            <a:pPr>
              <a:lnSpc>
                <a:spcPct val="150000"/>
              </a:lnSpc>
            </a:pPr>
            <a:r>
              <a:rPr lang="en-US" sz="2000" dirty="0" err="1" smtClean="0">
                <a:latin typeface="Times New Roman" pitchFamily="18" charset="0"/>
                <a:cs typeface="Times New Roman" pitchFamily="18" charset="0"/>
              </a:rPr>
              <a:t>printf</a:t>
            </a:r>
            <a:r>
              <a:rPr lang="en-US" sz="2000" dirty="0" smtClean="0">
                <a:latin typeface="Times New Roman" pitchFamily="18" charset="0"/>
                <a:cs typeface="Times New Roman" pitchFamily="18" charset="0"/>
              </a:rPr>
              <a:t>(“Done\n”); </a:t>
            </a:r>
          </a:p>
          <a:p>
            <a:pPr>
              <a:lnSpc>
                <a:spcPct val="150000"/>
              </a:lnSpc>
            </a:pPr>
            <a:r>
              <a:rPr lang="en-US" sz="2000"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99;p8"/>
          <p:cNvSpPr txBox="1"/>
          <p:nvPr/>
        </p:nvSpPr>
        <p:spPr>
          <a:xfrm>
            <a:off x="355600" y="1009196"/>
            <a:ext cx="11836400" cy="461624"/>
          </a:xfrm>
          <a:prstGeom prst="rect">
            <a:avLst/>
          </a:prstGeom>
          <a:noFill/>
          <a:ln>
            <a:noFill/>
          </a:ln>
        </p:spPr>
        <p:txBody>
          <a:bodyPr spcFirstLastPara="1" wrap="square" lIns="91425" tIns="45700" rIns="91425" bIns="45700" anchor="t" anchorCtr="0">
            <a:spAutoFit/>
          </a:bodyPr>
          <a:lstStyle/>
          <a:p>
            <a:r>
              <a:rPr lang="en-US" sz="2400" b="1" dirty="0" err="1" smtClean="0">
                <a:latin typeface="Times New Roman" pitchFamily="18" charset="0"/>
                <a:cs typeface="Times New Roman" pitchFamily="18" charset="0"/>
              </a:rPr>
              <a:t>OpenMP</a:t>
            </a:r>
            <a:endParaRPr lang="en-US" sz="2200" b="1" dirty="0" smtClean="0">
              <a:latin typeface="Times New Roman" pitchFamily="18" charset="0"/>
              <a:cs typeface="Times New Roman" pitchFamily="18" charset="0"/>
            </a:endParaRPr>
          </a:p>
        </p:txBody>
      </p:sp>
      <p:sp>
        <p:nvSpPr>
          <p:cNvPr id="12"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p:txBody>
      </p:sp>
      <p:sp>
        <p:nvSpPr>
          <p:cNvPr id="13" name="Google Shape;48;p2"/>
          <p:cNvSpPr txBox="1"/>
          <p:nvPr/>
        </p:nvSpPr>
        <p:spPr>
          <a:xfrm>
            <a:off x="304801" y="1419453"/>
            <a:ext cx="5965370" cy="2493962"/>
          </a:xfrm>
          <a:prstGeom prst="rect">
            <a:avLst/>
          </a:prstGeom>
          <a:noFill/>
          <a:ln>
            <a:noFill/>
          </a:ln>
        </p:spPr>
        <p:txBody>
          <a:bodyPr spcFirstLastPara="1" wrap="square" lIns="91425" tIns="45700" rIns="91425" bIns="45700" anchor="t" anchorCtr="0">
            <a:noAutofit/>
          </a:bodyPr>
          <a:lstStyle/>
          <a:p>
            <a:r>
              <a:rPr lang="en-US" sz="2200" b="1" dirty="0" smtClean="0">
                <a:latin typeface="Times New Roman" pitchFamily="18" charset="0"/>
                <a:cs typeface="Times New Roman" pitchFamily="18" charset="0"/>
              </a:rPr>
              <a:t>Parallel Region</a:t>
            </a:r>
            <a:endParaRPr lang="en-US" sz="2200" b="1" dirty="0">
              <a:latin typeface="Times New Roman" pitchFamily="18" charset="0"/>
              <a:cs typeface="Times New Roman" pitchFamily="18" charset="0"/>
            </a:endParaRPr>
          </a:p>
        </p:txBody>
      </p:sp>
      <p:sp>
        <p:nvSpPr>
          <p:cNvPr id="21" name="Rectangle 20"/>
          <p:cNvSpPr/>
          <p:nvPr/>
        </p:nvSpPr>
        <p:spPr>
          <a:xfrm>
            <a:off x="377371" y="1852213"/>
            <a:ext cx="11814629" cy="2400657"/>
          </a:xfrm>
          <a:prstGeom prst="rect">
            <a:avLst/>
          </a:prstGeom>
        </p:spPr>
        <p:txBody>
          <a:bodyPr wrap="square">
            <a:spAutoFit/>
          </a:bodyPr>
          <a:lstStyle/>
          <a:p>
            <a:pPr algn="just">
              <a:lnSpc>
                <a:spcPct val="150000"/>
              </a:lnSpc>
            </a:pPr>
            <a:r>
              <a:rPr lang="en-US" sz="2000" dirty="0" smtClean="0">
                <a:latin typeface="Times New Roman" pitchFamily="18" charset="0"/>
                <a:cs typeface="Times New Roman" pitchFamily="18" charset="0"/>
              </a:rPr>
              <a:t>The number of forked threads can be specified through: </a:t>
            </a:r>
          </a:p>
          <a:p>
            <a:pPr algn="just">
              <a:lnSpc>
                <a:spcPct val="150000"/>
              </a:lnSpc>
            </a:pPr>
            <a:r>
              <a:rPr lang="en-US" sz="2000" dirty="0" smtClean="0">
                <a:latin typeface="Times New Roman" pitchFamily="18" charset="0"/>
                <a:cs typeface="Times New Roman" pitchFamily="18" charset="0"/>
              </a:rPr>
              <a:t>o An environment variable: </a:t>
            </a:r>
            <a:r>
              <a:rPr lang="en-US" sz="2000" dirty="0" err="1" smtClean="0">
                <a:latin typeface="Times New Roman" pitchFamily="18" charset="0"/>
                <a:cs typeface="Times New Roman" pitchFamily="18" charset="0"/>
              </a:rPr>
              <a:t>setenv</a:t>
            </a:r>
            <a:r>
              <a:rPr lang="en-US" sz="2000" dirty="0" smtClean="0">
                <a:latin typeface="Times New Roman" pitchFamily="18" charset="0"/>
                <a:cs typeface="Times New Roman" pitchFamily="18" charset="0"/>
              </a:rPr>
              <a:t> OMP_NUM_THREADS 8 </a:t>
            </a:r>
          </a:p>
          <a:p>
            <a:pPr algn="just">
              <a:lnSpc>
                <a:spcPct val="150000"/>
              </a:lnSpc>
            </a:pPr>
            <a:r>
              <a:rPr lang="en-US" sz="2000" dirty="0" smtClean="0">
                <a:latin typeface="Times New Roman" pitchFamily="18" charset="0"/>
                <a:cs typeface="Times New Roman" pitchFamily="18" charset="0"/>
              </a:rPr>
              <a:t>o An API function: void </a:t>
            </a:r>
            <a:r>
              <a:rPr lang="en-US" sz="2000" dirty="0" err="1" smtClean="0">
                <a:latin typeface="Times New Roman" pitchFamily="18" charset="0"/>
                <a:cs typeface="Times New Roman" pitchFamily="18" charset="0"/>
              </a:rPr>
              <a:t>omp_set_num_threads</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number);</a:t>
            </a:r>
          </a:p>
          <a:p>
            <a:pPr algn="just">
              <a:lnSpc>
                <a:spcPct val="150000"/>
              </a:lnSpc>
            </a:pPr>
            <a:r>
              <a:rPr lang="en-US" sz="2000" dirty="0" smtClean="0">
                <a:latin typeface="Times New Roman" pitchFamily="18" charset="0"/>
                <a:cs typeface="Times New Roman" pitchFamily="18" charset="0"/>
              </a:rPr>
              <a:t> • Can also get the number of threads by calling </a:t>
            </a:r>
          </a:p>
          <a:p>
            <a:pPr algn="just">
              <a:lnSpc>
                <a:spcPct val="150000"/>
              </a:lnSpc>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omp_get_num_threads</a:t>
            </a:r>
            <a:r>
              <a:rPr lang="en-US" sz="20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99;p8"/>
          <p:cNvSpPr txBox="1"/>
          <p:nvPr/>
        </p:nvSpPr>
        <p:spPr>
          <a:xfrm>
            <a:off x="355600" y="1009196"/>
            <a:ext cx="11836400" cy="461624"/>
          </a:xfrm>
          <a:prstGeom prst="rect">
            <a:avLst/>
          </a:prstGeom>
          <a:noFill/>
          <a:ln>
            <a:noFill/>
          </a:ln>
        </p:spPr>
        <p:txBody>
          <a:bodyPr spcFirstLastPara="1" wrap="square" lIns="91425" tIns="45700" rIns="91425" bIns="45700" anchor="t" anchorCtr="0">
            <a:spAutoFit/>
          </a:bodyPr>
          <a:lstStyle/>
          <a:p>
            <a:r>
              <a:rPr lang="en-US" sz="2400" b="1" dirty="0" err="1" smtClean="0">
                <a:latin typeface="Times New Roman" pitchFamily="18" charset="0"/>
                <a:cs typeface="Times New Roman" pitchFamily="18" charset="0"/>
              </a:rPr>
              <a:t>OpenMP</a:t>
            </a:r>
            <a:endParaRPr lang="en-US" sz="2200" b="1" dirty="0" smtClean="0">
              <a:latin typeface="Times New Roman" pitchFamily="18" charset="0"/>
              <a:cs typeface="Times New Roman" pitchFamily="18" charset="0"/>
            </a:endParaRPr>
          </a:p>
        </p:txBody>
      </p:sp>
      <p:sp>
        <p:nvSpPr>
          <p:cNvPr id="12"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p:txBody>
      </p:sp>
      <p:sp>
        <p:nvSpPr>
          <p:cNvPr id="13" name="Google Shape;48;p2"/>
          <p:cNvSpPr txBox="1"/>
          <p:nvPr/>
        </p:nvSpPr>
        <p:spPr>
          <a:xfrm>
            <a:off x="304801" y="1419453"/>
            <a:ext cx="5965370" cy="2493962"/>
          </a:xfrm>
          <a:prstGeom prst="rect">
            <a:avLst/>
          </a:prstGeom>
          <a:noFill/>
          <a:ln>
            <a:noFill/>
          </a:ln>
        </p:spPr>
        <p:txBody>
          <a:bodyPr spcFirstLastPara="1" wrap="square" lIns="91425" tIns="45700" rIns="91425" bIns="45700" anchor="t" anchorCtr="0">
            <a:noAutofit/>
          </a:bodyPr>
          <a:lstStyle/>
          <a:p>
            <a:r>
              <a:rPr lang="en-US" sz="2200" b="1" dirty="0" smtClean="0">
                <a:latin typeface="Times New Roman" pitchFamily="18" charset="0"/>
                <a:cs typeface="Times New Roman" pitchFamily="18" charset="0"/>
              </a:rPr>
              <a:t>Synchronization</a:t>
            </a:r>
            <a:endParaRPr lang="en-US" sz="2200" b="1" dirty="0">
              <a:latin typeface="Times New Roman" pitchFamily="18" charset="0"/>
              <a:cs typeface="Times New Roman" pitchFamily="18" charset="0"/>
            </a:endParaRPr>
          </a:p>
        </p:txBody>
      </p:sp>
      <p:sp>
        <p:nvSpPr>
          <p:cNvPr id="21" name="Rectangle 20"/>
          <p:cNvSpPr/>
          <p:nvPr/>
        </p:nvSpPr>
        <p:spPr>
          <a:xfrm>
            <a:off x="377371" y="1852213"/>
            <a:ext cx="11814629" cy="4708981"/>
          </a:xfrm>
          <a:prstGeom prst="rect">
            <a:avLst/>
          </a:prstGeom>
        </p:spPr>
        <p:txBody>
          <a:bodyPr wrap="square">
            <a:spAutoFit/>
          </a:bodyPr>
          <a:lstStyle/>
          <a:p>
            <a:pPr algn="just">
              <a:lnSpc>
                <a:spcPct val="150000"/>
              </a:lnSpc>
              <a:buFont typeface="Arial" pitchFamily="34" charset="0"/>
              <a:buChar char="•"/>
            </a:pPr>
            <a:r>
              <a:rPr lang="en-US" sz="2000" dirty="0" smtClean="0">
                <a:latin typeface="Times New Roman" pitchFamily="18" charset="0"/>
                <a:cs typeface="Times New Roman" pitchFamily="18" charset="0"/>
              </a:rPr>
              <a:t>  “communication” mainly through read write operations on shared variables </a:t>
            </a:r>
          </a:p>
          <a:p>
            <a:pPr algn="just">
              <a:lnSpc>
                <a:spcPct val="150000"/>
              </a:lnSpc>
            </a:pPr>
            <a:r>
              <a:rPr lang="en-US" sz="2000" dirty="0" smtClean="0">
                <a:latin typeface="Times New Roman" pitchFamily="18" charset="0"/>
                <a:cs typeface="Times New Roman" pitchFamily="18" charset="0"/>
              </a:rPr>
              <a:t>• Synchronization defines the mechanisms that help in coordinating execution of multiple threads (that use a shared context) in a parallel program. </a:t>
            </a:r>
          </a:p>
          <a:p>
            <a:pPr algn="just">
              <a:lnSpc>
                <a:spcPct val="150000"/>
              </a:lnSpc>
            </a:pPr>
            <a:r>
              <a:rPr lang="en-US" sz="2000" dirty="0" smtClean="0">
                <a:latin typeface="Times New Roman" pitchFamily="18" charset="0"/>
                <a:cs typeface="Times New Roman" pitchFamily="18" charset="0"/>
              </a:rPr>
              <a:t>• Without synchronization, multiple threads accessing shared memory location may cause conflicts by :</a:t>
            </a:r>
          </a:p>
          <a:p>
            <a:pPr algn="just">
              <a:lnSpc>
                <a:spcPct val="150000"/>
              </a:lnSpc>
              <a:buFont typeface="Arial" pitchFamily="34" charset="0"/>
              <a:buChar char="•"/>
            </a:pPr>
            <a:r>
              <a:rPr lang="en-US" sz="2000" dirty="0" smtClean="0">
                <a:latin typeface="Times New Roman" pitchFamily="18" charset="0"/>
                <a:cs typeface="Times New Roman" pitchFamily="18" charset="0"/>
              </a:rPr>
              <a:t>Simultaneously attempting to modify the same location </a:t>
            </a:r>
          </a:p>
          <a:p>
            <a:pPr algn="just">
              <a:lnSpc>
                <a:spcPct val="150000"/>
              </a:lnSpc>
              <a:buFont typeface="Arial" pitchFamily="34" charset="0"/>
              <a:buChar char="•"/>
            </a:pPr>
            <a:r>
              <a:rPr lang="en-US" sz="2000" dirty="0" smtClean="0">
                <a:latin typeface="Times New Roman" pitchFamily="18" charset="0"/>
                <a:cs typeface="Times New Roman" pitchFamily="18" charset="0"/>
              </a:rPr>
              <a:t>One thread attempting to read a memory location while another thread is updating the same location.</a:t>
            </a:r>
          </a:p>
          <a:p>
            <a:pPr algn="just">
              <a:lnSpc>
                <a:spcPct val="150000"/>
              </a:lnSpc>
              <a:buFont typeface="Arial" pitchFamily="34" charset="0"/>
              <a:buChar char="•"/>
            </a:pPr>
            <a:r>
              <a:rPr lang="en-US" sz="2000" dirty="0" smtClean="0">
                <a:latin typeface="Times New Roman" pitchFamily="18" charset="0"/>
                <a:cs typeface="Times New Roman" pitchFamily="18" charset="0"/>
              </a:rPr>
              <a:t>Synchronization helps by providing explicit coordination between multiple threads.</a:t>
            </a:r>
          </a:p>
          <a:p>
            <a:pPr algn="just">
              <a:lnSpc>
                <a:spcPct val="150000"/>
              </a:lnSpc>
              <a:buFont typeface="Arial" pitchFamily="34" charset="0"/>
              <a:buChar char="•"/>
            </a:pPr>
            <a:r>
              <a:rPr lang="en-US" sz="2000" dirty="0" smtClean="0">
                <a:latin typeface="Times New Roman" pitchFamily="18" charset="0"/>
                <a:cs typeface="Times New Roman" pitchFamily="18" charset="0"/>
              </a:rPr>
              <a:t>Two main forms of synchronization :</a:t>
            </a:r>
          </a:p>
          <a:p>
            <a:pPr lvl="6" algn="just">
              <a:lnSpc>
                <a:spcPct val="150000"/>
              </a:lnSpc>
            </a:pPr>
            <a:r>
              <a:rPr lang="en-US" sz="2000" dirty="0" smtClean="0">
                <a:latin typeface="Times New Roman" pitchFamily="18" charset="0"/>
                <a:cs typeface="Times New Roman" pitchFamily="18" charset="0"/>
              </a:rPr>
              <a:t>         Implicit event synchronization </a:t>
            </a:r>
          </a:p>
          <a:p>
            <a:pPr lvl="6" algn="just">
              <a:lnSpc>
                <a:spcPct val="150000"/>
              </a:lnSpc>
            </a:pPr>
            <a:r>
              <a:rPr lang="en-US" sz="2000" dirty="0" smtClean="0">
                <a:latin typeface="Times New Roman" pitchFamily="18" charset="0"/>
                <a:cs typeface="Times New Roman" pitchFamily="18" charset="0"/>
              </a:rPr>
              <a:t>         Explicit synchronization – critical, master directives in </a:t>
            </a:r>
            <a:r>
              <a:rPr lang="en-US" sz="2000" dirty="0" err="1" smtClean="0">
                <a:latin typeface="Times New Roman" pitchFamily="18" charset="0"/>
                <a:cs typeface="Times New Roman" pitchFamily="18" charset="0"/>
              </a:rPr>
              <a:t>OpenMP</a:t>
            </a:r>
            <a:r>
              <a:rPr lang="en-US" sz="2000"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99;p8"/>
          <p:cNvSpPr txBox="1"/>
          <p:nvPr/>
        </p:nvSpPr>
        <p:spPr>
          <a:xfrm>
            <a:off x="355600" y="1009196"/>
            <a:ext cx="11836400" cy="461624"/>
          </a:xfrm>
          <a:prstGeom prst="rect">
            <a:avLst/>
          </a:prstGeom>
          <a:noFill/>
          <a:ln>
            <a:noFill/>
          </a:ln>
        </p:spPr>
        <p:txBody>
          <a:bodyPr spcFirstLastPara="1" wrap="square" lIns="91425" tIns="45700" rIns="91425" bIns="45700" anchor="t" anchorCtr="0">
            <a:spAutoFit/>
          </a:bodyPr>
          <a:lstStyle/>
          <a:p>
            <a:r>
              <a:rPr lang="en-US" sz="2400" b="1" dirty="0" err="1" smtClean="0">
                <a:latin typeface="Times New Roman" pitchFamily="18" charset="0"/>
                <a:cs typeface="Times New Roman" pitchFamily="18" charset="0"/>
              </a:rPr>
              <a:t>OpenMP</a:t>
            </a:r>
            <a:endParaRPr lang="en-US" sz="2200" b="1" dirty="0" smtClean="0">
              <a:latin typeface="Times New Roman" pitchFamily="18" charset="0"/>
              <a:cs typeface="Times New Roman" pitchFamily="18" charset="0"/>
            </a:endParaRPr>
          </a:p>
        </p:txBody>
      </p:sp>
      <p:sp>
        <p:nvSpPr>
          <p:cNvPr id="12"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p:txBody>
      </p:sp>
      <p:sp>
        <p:nvSpPr>
          <p:cNvPr id="13" name="Google Shape;48;p2"/>
          <p:cNvSpPr txBox="1"/>
          <p:nvPr/>
        </p:nvSpPr>
        <p:spPr>
          <a:xfrm>
            <a:off x="304801" y="1419453"/>
            <a:ext cx="5965370" cy="2493962"/>
          </a:xfrm>
          <a:prstGeom prst="rect">
            <a:avLst/>
          </a:prstGeom>
          <a:noFill/>
          <a:ln>
            <a:noFill/>
          </a:ln>
        </p:spPr>
        <p:txBody>
          <a:bodyPr spcFirstLastPara="1" wrap="square" lIns="91425" tIns="45700" rIns="91425" bIns="45700" anchor="t" anchorCtr="0">
            <a:noAutofit/>
          </a:bodyPr>
          <a:lstStyle/>
          <a:p>
            <a:r>
              <a:rPr lang="en-US" sz="2200" b="1" dirty="0" smtClean="0">
                <a:latin typeface="Times New Roman" pitchFamily="18" charset="0"/>
                <a:cs typeface="Times New Roman" pitchFamily="18" charset="0"/>
              </a:rPr>
              <a:t>Synchronization</a:t>
            </a:r>
            <a:endParaRPr lang="en-US" sz="2200" b="1" dirty="0">
              <a:latin typeface="Times New Roman" pitchFamily="18" charset="0"/>
              <a:cs typeface="Times New Roman" pitchFamily="18" charset="0"/>
            </a:endParaRPr>
          </a:p>
        </p:txBody>
      </p:sp>
      <p:sp>
        <p:nvSpPr>
          <p:cNvPr id="21" name="Rectangle 20"/>
          <p:cNvSpPr/>
          <p:nvPr/>
        </p:nvSpPr>
        <p:spPr>
          <a:xfrm>
            <a:off x="377371" y="1852213"/>
            <a:ext cx="11814629" cy="4708981"/>
          </a:xfrm>
          <a:prstGeom prst="rect">
            <a:avLst/>
          </a:prstGeom>
        </p:spPr>
        <p:txBody>
          <a:bodyPr wrap="square">
            <a:spAutoFit/>
          </a:bodyPr>
          <a:lstStyle/>
          <a:p>
            <a:pPr algn="just">
              <a:lnSpc>
                <a:spcPct val="150000"/>
              </a:lnSpc>
              <a:buFont typeface="Arial" pitchFamily="34" charset="0"/>
              <a:buChar char="•"/>
            </a:pPr>
            <a:r>
              <a:rPr lang="en-US" sz="2000" dirty="0" smtClean="0">
                <a:latin typeface="Times New Roman" pitchFamily="18" charset="0"/>
                <a:cs typeface="Times New Roman" pitchFamily="18" charset="0"/>
              </a:rPr>
              <a:t>Explicit Synchronization via mutual exclusion </a:t>
            </a:r>
          </a:p>
          <a:p>
            <a:pPr algn="just">
              <a:lnSpc>
                <a:spcPct val="150000"/>
              </a:lnSpc>
            </a:pPr>
            <a:r>
              <a:rPr lang="en-US" sz="2000" dirty="0" smtClean="0">
                <a:latin typeface="Times New Roman" pitchFamily="18" charset="0"/>
                <a:cs typeface="Times New Roman" pitchFamily="18" charset="0"/>
              </a:rPr>
              <a:t>     1. Controls access to the shared variable by providing a thread exclusive access to the memory</a:t>
            </a:r>
          </a:p>
          <a:p>
            <a:pPr algn="just">
              <a:lnSpc>
                <a:spcPct val="150000"/>
              </a:lnSpc>
            </a:pPr>
            <a:r>
              <a:rPr lang="en-US" sz="2000" dirty="0" smtClean="0">
                <a:latin typeface="Times New Roman" pitchFamily="18" charset="0"/>
                <a:cs typeface="Times New Roman" pitchFamily="18" charset="0"/>
              </a:rPr>
              <a:t>         location for the duration of its construct. </a:t>
            </a:r>
          </a:p>
          <a:p>
            <a:pPr algn="just">
              <a:lnSpc>
                <a:spcPct val="150000"/>
              </a:lnSpc>
            </a:pPr>
            <a:r>
              <a:rPr lang="en-US" sz="2000" dirty="0" smtClean="0">
                <a:latin typeface="Times New Roman" pitchFamily="18" charset="0"/>
                <a:cs typeface="Times New Roman" pitchFamily="18" charset="0"/>
              </a:rPr>
              <a:t>     2. Requiring multiple threads to acquiring access to a shared variable before modifying the memory  </a:t>
            </a:r>
          </a:p>
          <a:p>
            <a:pPr algn="just">
              <a:lnSpc>
                <a:spcPct val="150000"/>
              </a:lnSpc>
            </a:pPr>
            <a:r>
              <a:rPr lang="en-US" sz="2000" dirty="0" smtClean="0">
                <a:latin typeface="Times New Roman" pitchFamily="18" charset="0"/>
                <a:cs typeface="Times New Roman" pitchFamily="18" charset="0"/>
              </a:rPr>
              <a:t>         location helps ensure integrity of the shared variable. </a:t>
            </a:r>
          </a:p>
          <a:p>
            <a:pPr algn="just">
              <a:lnSpc>
                <a:spcPct val="150000"/>
              </a:lnSpc>
            </a:pPr>
            <a:r>
              <a:rPr lang="en-US" sz="2000" dirty="0" smtClean="0">
                <a:latin typeface="Times New Roman" pitchFamily="18" charset="0"/>
                <a:cs typeface="Times New Roman" pitchFamily="18" charset="0"/>
              </a:rPr>
              <a:t>      3. Critical directive of </a:t>
            </a:r>
            <a:r>
              <a:rPr lang="en-US" sz="2000" dirty="0" err="1" smtClean="0">
                <a:latin typeface="Times New Roman" pitchFamily="18" charset="0"/>
                <a:cs typeface="Times New Roman" pitchFamily="18" charset="0"/>
              </a:rPr>
              <a:t>OpenMP</a:t>
            </a:r>
            <a:r>
              <a:rPr lang="en-US" sz="2000" dirty="0" smtClean="0">
                <a:latin typeface="Times New Roman" pitchFamily="18" charset="0"/>
                <a:cs typeface="Times New Roman" pitchFamily="18" charset="0"/>
              </a:rPr>
              <a:t> provides mutual exclusion •</a:t>
            </a:r>
          </a:p>
          <a:p>
            <a:pPr algn="just">
              <a:lnSpc>
                <a:spcPct val="150000"/>
              </a:lnSpc>
            </a:pP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Event Synchronization </a:t>
            </a:r>
          </a:p>
          <a:p>
            <a:pPr algn="just">
              <a:lnSpc>
                <a:spcPct val="150000"/>
              </a:lnSpc>
            </a:pPr>
            <a:r>
              <a:rPr lang="en-US" sz="2000" dirty="0" smtClean="0">
                <a:latin typeface="Times New Roman" pitchFamily="18" charset="0"/>
                <a:cs typeface="Times New Roman" pitchFamily="18" charset="0"/>
              </a:rPr>
              <a:t>       1,Signals occurrence of an event across multiple threads. </a:t>
            </a:r>
          </a:p>
          <a:p>
            <a:pPr algn="just">
              <a:lnSpc>
                <a:spcPct val="150000"/>
              </a:lnSpc>
            </a:pPr>
            <a:r>
              <a:rPr lang="en-US" sz="2000" dirty="0" smtClean="0">
                <a:latin typeface="Times New Roman" pitchFamily="18" charset="0"/>
                <a:cs typeface="Times New Roman" pitchFamily="18" charset="0"/>
              </a:rPr>
              <a:t>       2. Barrier directives in </a:t>
            </a:r>
            <a:r>
              <a:rPr lang="en-US" sz="2000" dirty="0" err="1" smtClean="0">
                <a:latin typeface="Times New Roman" pitchFamily="18" charset="0"/>
                <a:cs typeface="Times New Roman" pitchFamily="18" charset="0"/>
              </a:rPr>
              <a:t>OpenMP</a:t>
            </a:r>
            <a:r>
              <a:rPr lang="en-US" sz="2000" dirty="0" smtClean="0">
                <a:latin typeface="Times New Roman" pitchFamily="18" charset="0"/>
                <a:cs typeface="Times New Roman" pitchFamily="18" charset="0"/>
              </a:rPr>
              <a:t> provide the simplest form of event synchronization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99;p8"/>
          <p:cNvSpPr txBox="1"/>
          <p:nvPr/>
        </p:nvSpPr>
        <p:spPr>
          <a:xfrm>
            <a:off x="355600" y="1009196"/>
            <a:ext cx="11836400" cy="461624"/>
          </a:xfrm>
          <a:prstGeom prst="rect">
            <a:avLst/>
          </a:prstGeom>
          <a:noFill/>
          <a:ln>
            <a:noFill/>
          </a:ln>
        </p:spPr>
        <p:txBody>
          <a:bodyPr spcFirstLastPara="1" wrap="square" lIns="91425" tIns="45700" rIns="91425" bIns="45700" anchor="t" anchorCtr="0">
            <a:spAutoFit/>
          </a:bodyPr>
          <a:lstStyle/>
          <a:p>
            <a:r>
              <a:rPr lang="en-US" sz="2400" b="1" dirty="0" err="1" smtClean="0">
                <a:latin typeface="Times New Roman" pitchFamily="18" charset="0"/>
                <a:cs typeface="Times New Roman" pitchFamily="18" charset="0"/>
              </a:rPr>
              <a:t>OpenMP</a:t>
            </a:r>
            <a:endParaRPr lang="en-US" sz="2200" b="1" dirty="0" smtClean="0">
              <a:latin typeface="Times New Roman" pitchFamily="18" charset="0"/>
              <a:cs typeface="Times New Roman" pitchFamily="18" charset="0"/>
            </a:endParaRPr>
          </a:p>
        </p:txBody>
      </p:sp>
      <p:sp>
        <p:nvSpPr>
          <p:cNvPr id="12"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p:txBody>
      </p:sp>
      <p:sp>
        <p:nvSpPr>
          <p:cNvPr id="13" name="Google Shape;48;p2"/>
          <p:cNvSpPr txBox="1"/>
          <p:nvPr/>
        </p:nvSpPr>
        <p:spPr>
          <a:xfrm>
            <a:off x="304801" y="1419453"/>
            <a:ext cx="5965370" cy="2493962"/>
          </a:xfrm>
          <a:prstGeom prst="rect">
            <a:avLst/>
          </a:prstGeom>
          <a:noFill/>
          <a:ln>
            <a:noFill/>
          </a:ln>
        </p:spPr>
        <p:txBody>
          <a:bodyPr spcFirstLastPara="1" wrap="square" lIns="91425" tIns="45700" rIns="91425" bIns="45700" anchor="t" anchorCtr="0">
            <a:noAutofit/>
          </a:bodyPr>
          <a:lstStyle/>
          <a:p>
            <a:r>
              <a:rPr lang="en-US" sz="2200" b="1" dirty="0" smtClean="0">
                <a:latin typeface="Times New Roman" pitchFamily="18" charset="0"/>
                <a:cs typeface="Times New Roman" pitchFamily="18" charset="0"/>
              </a:rPr>
              <a:t>Synchronization</a:t>
            </a:r>
            <a:endParaRPr lang="en-US" sz="2200" b="1" dirty="0">
              <a:latin typeface="Times New Roman" pitchFamily="18" charset="0"/>
              <a:cs typeface="Times New Roman" pitchFamily="18" charset="0"/>
            </a:endParaRPr>
          </a:p>
        </p:txBody>
      </p:sp>
      <p:sp>
        <p:nvSpPr>
          <p:cNvPr id="21" name="Rectangle 20"/>
          <p:cNvSpPr/>
          <p:nvPr/>
        </p:nvSpPr>
        <p:spPr>
          <a:xfrm>
            <a:off x="377371" y="1852213"/>
            <a:ext cx="11814629" cy="1881990"/>
          </a:xfrm>
          <a:prstGeom prst="rect">
            <a:avLst/>
          </a:prstGeom>
        </p:spPr>
        <p:txBody>
          <a:bodyPr wrap="square">
            <a:spAutoFit/>
          </a:bodyPr>
          <a:lstStyle/>
          <a:p>
            <a:pPr algn="just">
              <a:lnSpc>
                <a:spcPct val="150000"/>
              </a:lnSpc>
            </a:pPr>
            <a:r>
              <a:rPr lang="en-US" sz="2000" dirty="0" smtClean="0">
                <a:latin typeface="Times New Roman" pitchFamily="18" charset="0"/>
                <a:cs typeface="Times New Roman" pitchFamily="18" charset="0"/>
              </a:rPr>
              <a:t>    3. The barrier directive defines a point in a parallel program where each thread waits for all other            </a:t>
            </a:r>
          </a:p>
          <a:p>
            <a:pPr algn="just">
              <a:lnSpc>
                <a:spcPct val="150000"/>
              </a:lnSpc>
            </a:pPr>
            <a:r>
              <a:rPr lang="en-US" sz="2000" dirty="0" smtClean="0">
                <a:latin typeface="Times New Roman" pitchFamily="18" charset="0"/>
                <a:cs typeface="Times New Roman" pitchFamily="18" charset="0"/>
              </a:rPr>
              <a:t>        threads to arrive. This helps to ensure that all threads have executed the same code in parallel </a:t>
            </a:r>
          </a:p>
          <a:p>
            <a:pPr algn="just">
              <a:lnSpc>
                <a:spcPct val="150000"/>
              </a:lnSpc>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upto</a:t>
            </a:r>
            <a:r>
              <a:rPr lang="en-US" sz="2000" dirty="0" smtClean="0">
                <a:latin typeface="Times New Roman" pitchFamily="18" charset="0"/>
                <a:cs typeface="Times New Roman" pitchFamily="18" charset="0"/>
              </a:rPr>
              <a:t> the barrier. </a:t>
            </a:r>
          </a:p>
          <a:p>
            <a:pPr algn="just">
              <a:lnSpc>
                <a:spcPct val="150000"/>
              </a:lnSpc>
            </a:pPr>
            <a:r>
              <a:rPr lang="en-US" sz="2000" dirty="0" smtClean="0">
                <a:latin typeface="Times New Roman" pitchFamily="18" charset="0"/>
                <a:cs typeface="Times New Roman" pitchFamily="18" charset="0"/>
              </a:rPr>
              <a:t>    4.Once all threads arrive at the point, the threads can continue execution past the barrier.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56"/>
          <p:cNvSpPr txBox="1">
            <a:spLocks noGrp="1"/>
          </p:cNvSpPr>
          <p:nvPr>
            <p:ph type="body" idx="1"/>
          </p:nvPr>
        </p:nvSpPr>
        <p:spPr>
          <a:xfrm>
            <a:off x="496887" y="1524000"/>
            <a:ext cx="11458575" cy="4351337"/>
          </a:xfrm>
          <a:prstGeom prst="rect">
            <a:avLst/>
          </a:prstGeom>
          <a:noFill/>
          <a:ln>
            <a:noFill/>
          </a:ln>
        </p:spPr>
        <p:txBody>
          <a:bodyPr spcFirstLastPara="1" wrap="square" lIns="91425" tIns="45700" rIns="91425" bIns="45700" anchor="t" anchorCtr="0">
            <a:noAutofit/>
          </a:bodyPr>
          <a:lstStyle/>
          <a:p>
            <a:pPr marL="228600" indent="-228600" algn="just">
              <a:lnSpc>
                <a:spcPct val="150000"/>
              </a:lnSpc>
              <a:spcBef>
                <a:spcPts val="0"/>
              </a:spcBef>
              <a:buClr>
                <a:srgbClr val="000000"/>
              </a:buClr>
              <a:buSzPts val="2000"/>
              <a:buFont typeface="Times New Roman"/>
              <a:buChar char="•"/>
            </a:pPr>
            <a:r>
              <a:rPr lang="en-US" sz="2000" dirty="0" smtClean="0">
                <a:latin typeface="Times New Roman" pitchFamily="18" charset="0"/>
                <a:cs typeface="Times New Roman" pitchFamily="18" charset="0"/>
              </a:rPr>
              <a:t>An </a:t>
            </a:r>
            <a:r>
              <a:rPr lang="en-US" sz="2000" b="1" dirty="0" smtClean="0">
                <a:latin typeface="Times New Roman" pitchFamily="18" charset="0"/>
                <a:cs typeface="Times New Roman" pitchFamily="18" charset="0"/>
              </a:rPr>
              <a:t>algorithm</a:t>
            </a:r>
            <a:r>
              <a:rPr lang="en-US" sz="2000" dirty="0" smtClean="0">
                <a:latin typeface="Times New Roman" pitchFamily="18" charset="0"/>
                <a:cs typeface="Times New Roman" pitchFamily="18" charset="0"/>
              </a:rPr>
              <a:t> is a sequence of instructions followed to solve a problem</a:t>
            </a:r>
          </a:p>
          <a:p>
            <a:pPr marL="228600" indent="-228600" algn="just">
              <a:lnSpc>
                <a:spcPct val="150000"/>
              </a:lnSpc>
              <a:spcBef>
                <a:spcPts val="0"/>
              </a:spcBef>
              <a:buClr>
                <a:srgbClr val="000000"/>
              </a:buClr>
              <a:buSzPts val="2000"/>
              <a:buFont typeface="Times New Roman"/>
              <a:buChar char="•"/>
            </a:pPr>
            <a:r>
              <a:rPr lang="en-US" sz="2000" dirty="0" smtClean="0">
                <a:latin typeface="Times New Roman" pitchFamily="18" charset="0"/>
                <a:cs typeface="Times New Roman" pitchFamily="18" charset="0"/>
              </a:rPr>
              <a:t>The problem is divided into sub-problems and are executed in parallel to get individual outputs. Later on, these individual outputs are combined together to get the final desired output.</a:t>
            </a:r>
          </a:p>
          <a:p>
            <a:pPr marL="228600" indent="-228600" algn="just">
              <a:lnSpc>
                <a:spcPct val="150000"/>
              </a:lnSpc>
              <a:spcBef>
                <a:spcPts val="0"/>
              </a:spcBef>
              <a:buClr>
                <a:srgbClr val="000000"/>
              </a:buClr>
              <a:buSzPts val="2000"/>
              <a:buFont typeface="Times New Roman"/>
              <a:buChar char="•"/>
            </a:pPr>
            <a:endParaRPr lang="en-US" sz="2000" dirty="0" smtClean="0">
              <a:latin typeface="Times New Roman" pitchFamily="18" charset="0"/>
              <a:cs typeface="Times New Roman" pitchFamily="18" charset="0"/>
            </a:endParaRPr>
          </a:p>
          <a:p>
            <a:pPr marL="228600" indent="-228600" algn="just">
              <a:lnSpc>
                <a:spcPct val="150000"/>
              </a:lnSpc>
              <a:spcBef>
                <a:spcPts val="0"/>
              </a:spcBef>
              <a:buClr>
                <a:srgbClr val="000000"/>
              </a:buClr>
              <a:buSzPts val="2000"/>
              <a:buNone/>
            </a:pPr>
            <a:endParaRPr lang="en-US" dirty="0" smtClean="0"/>
          </a:p>
          <a:p>
            <a:pPr marL="228600" indent="-228600" algn="just">
              <a:lnSpc>
                <a:spcPct val="150000"/>
              </a:lnSpc>
              <a:spcBef>
                <a:spcPts val="0"/>
              </a:spcBef>
              <a:buClr>
                <a:srgbClr val="000000"/>
              </a:buClr>
              <a:buSzPts val="2000"/>
              <a:buFont typeface="Times New Roman"/>
              <a:buChar char="•"/>
            </a:pPr>
            <a:endParaRPr lang="en-US" sz="2000" dirty="0" smtClean="0">
              <a:solidFill>
                <a:schemeClr val="tx1"/>
              </a:solidFill>
              <a:latin typeface="Times New Roman" pitchFamily="18" charset="0"/>
              <a:cs typeface="Times New Roman" pitchFamily="18" charset="0"/>
            </a:endParaRPr>
          </a:p>
          <a:p>
            <a:pPr marL="228600" indent="-228600" algn="just">
              <a:lnSpc>
                <a:spcPct val="150000"/>
              </a:lnSpc>
              <a:spcBef>
                <a:spcPts val="0"/>
              </a:spcBef>
              <a:buClr>
                <a:srgbClr val="000000"/>
              </a:buClr>
              <a:buSzPts val="2000"/>
              <a:buFont typeface="Times New Roman"/>
              <a:buChar char="•"/>
            </a:pPr>
            <a:endParaRPr lang="en-US" sz="2000" dirty="0" smtClean="0">
              <a:latin typeface="Times New Roman"/>
              <a:ea typeface="Times New Roman"/>
              <a:cs typeface="Times New Roman"/>
              <a:sym typeface="Times New Roman"/>
            </a:endParaRPr>
          </a:p>
          <a:p>
            <a:pPr marL="228600" indent="-228600" algn="just">
              <a:lnSpc>
                <a:spcPct val="150000"/>
              </a:lnSpc>
              <a:spcBef>
                <a:spcPts val="0"/>
              </a:spcBef>
              <a:buClr>
                <a:srgbClr val="000000"/>
              </a:buClr>
              <a:buSzPts val="2000"/>
              <a:buFont typeface="Times New Roman"/>
              <a:buChar char="•"/>
            </a:pPr>
            <a:endParaRPr lang="en-US" sz="2000" dirty="0" smtClean="0">
              <a:latin typeface="Times New Roman"/>
              <a:ea typeface="Times New Roman"/>
              <a:cs typeface="Times New Roman"/>
              <a:sym typeface="Times New Roman"/>
            </a:endParaRPr>
          </a:p>
          <a:p>
            <a:pPr marL="228600" indent="-228600" algn="just">
              <a:lnSpc>
                <a:spcPct val="150000"/>
              </a:lnSpc>
              <a:spcBef>
                <a:spcPts val="0"/>
              </a:spcBef>
              <a:buClr>
                <a:srgbClr val="000000"/>
              </a:buClr>
              <a:buSzPts val="2000"/>
              <a:buFont typeface="Times New Roman"/>
              <a:buChar char="•"/>
            </a:pPr>
            <a:endParaRPr lang="en-US" sz="2000" dirty="0" smtClean="0">
              <a:latin typeface="Times New Roman"/>
              <a:ea typeface="Times New Roman"/>
              <a:cs typeface="Times New Roman"/>
              <a:sym typeface="Times New Roman"/>
            </a:endParaRPr>
          </a:p>
          <a:p>
            <a:pPr marL="228600" lvl="0" indent="-228600" algn="just">
              <a:lnSpc>
                <a:spcPct val="150000"/>
              </a:lnSpc>
              <a:spcBef>
                <a:spcPts val="0"/>
              </a:spcBef>
              <a:buClr>
                <a:srgbClr val="000000"/>
              </a:buClr>
              <a:buSzPts val="2000"/>
              <a:buFont typeface="Times New Roman"/>
              <a:buChar char="•"/>
            </a:pPr>
            <a:endParaRPr sz="2000"/>
          </a:p>
        </p:txBody>
      </p:sp>
      <p:sp>
        <p:nvSpPr>
          <p:cNvPr id="493" name="Google Shape;493;p56"/>
          <p:cNvSpPr txBox="1"/>
          <p:nvPr/>
        </p:nvSpPr>
        <p:spPr>
          <a:xfrm>
            <a:off x="409575" y="900112"/>
            <a:ext cx="11633200" cy="666750"/>
          </a:xfrm>
          <a:prstGeom prst="rect">
            <a:avLst/>
          </a:prstGeom>
          <a:noFill/>
          <a:ln>
            <a:noFill/>
          </a:ln>
        </p:spPr>
        <p:txBody>
          <a:bodyPr spcFirstLastPara="1" wrap="square" lIns="91425" tIns="45700" rIns="91425" bIns="45700" anchor="t" anchorCtr="0">
            <a:spAutoFit/>
          </a:bodyPr>
          <a:lstStyle/>
          <a:p>
            <a:pPr marL="0" marR="0" lvl="0" indent="0" algn="just" rtl="0">
              <a:lnSpc>
                <a:spcPct val="200000"/>
              </a:lnSpc>
              <a:spcBef>
                <a:spcPts val="0"/>
              </a:spcBef>
              <a:spcAft>
                <a:spcPts val="0"/>
              </a:spcAft>
              <a:buClr>
                <a:schemeClr val="dk1"/>
              </a:buClr>
              <a:buSzPts val="2200"/>
              <a:buFont typeface="Times New Roman"/>
              <a:buNone/>
            </a:pPr>
            <a:r>
              <a:rPr lang="en-US" sz="2200" b="1" i="0" u="none" strike="noStrike" cap="none" dirty="0">
                <a:solidFill>
                  <a:schemeClr val="dk1"/>
                </a:solidFill>
                <a:latin typeface="Times New Roman"/>
                <a:ea typeface="Times New Roman"/>
                <a:cs typeface="Times New Roman"/>
                <a:sym typeface="Times New Roman"/>
              </a:rPr>
              <a:t>Summary</a:t>
            </a:r>
            <a:endParaRPr sz="1400" b="0" i="0" u="none" strike="noStrike" cap="none">
              <a:solidFill>
                <a:srgbClr val="000000"/>
              </a:solidFill>
              <a:latin typeface="Arial"/>
              <a:ea typeface="Arial"/>
              <a:cs typeface="Arial"/>
              <a:sym typeface="Arial"/>
            </a:endParaRPr>
          </a:p>
        </p:txBody>
      </p:sp>
      <p:sp>
        <p:nvSpPr>
          <p:cNvPr id="5"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52"/>
          <p:cNvSpPr txBox="1"/>
          <p:nvPr/>
        </p:nvSpPr>
        <p:spPr>
          <a:xfrm>
            <a:off x="11590337" y="6356350"/>
            <a:ext cx="43338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200"/>
              <a:buFont typeface="Calibri"/>
              <a:buNone/>
            </a:pPr>
            <a:fld id="{00000000-1234-1234-1234-123412341234}" type="slidenum">
              <a:rPr lang="en-US" sz="1200" b="0" i="0" u="none" strike="noStrike" cap="none">
                <a:solidFill>
                  <a:srgbClr val="C00000"/>
                </a:solidFill>
                <a:latin typeface="Calibri"/>
                <a:ea typeface="Calibri"/>
                <a:cs typeface="Calibri"/>
                <a:sym typeface="Calibri"/>
              </a:rPr>
              <a:pPr marL="0" marR="0" lvl="0" indent="0" algn="r" rtl="0">
                <a:lnSpc>
                  <a:spcPct val="100000"/>
                </a:lnSpc>
                <a:spcBef>
                  <a:spcPts val="0"/>
                </a:spcBef>
                <a:spcAft>
                  <a:spcPts val="0"/>
                </a:spcAft>
                <a:buClr>
                  <a:srgbClr val="C00000"/>
                </a:buClr>
                <a:buSzPts val="1200"/>
                <a:buFont typeface="Calibri"/>
                <a:buNone/>
              </a:pPr>
              <a:t>46</a:t>
            </a:fld>
            <a:endParaRPr sz="1400" b="0" i="0" u="none" strike="noStrike" cap="none">
              <a:solidFill>
                <a:srgbClr val="000000"/>
              </a:solidFill>
              <a:latin typeface="Arial"/>
              <a:ea typeface="Arial"/>
              <a:cs typeface="Arial"/>
              <a:sym typeface="Arial"/>
            </a:endParaRPr>
          </a:p>
        </p:txBody>
      </p:sp>
      <p:sp>
        <p:nvSpPr>
          <p:cNvPr id="501" name="Google Shape;501;p52"/>
          <p:cNvSpPr txBox="1"/>
          <p:nvPr/>
        </p:nvSpPr>
        <p:spPr>
          <a:xfrm>
            <a:off x="206375" y="1120775"/>
            <a:ext cx="11836400" cy="461962"/>
          </a:xfrm>
          <a:prstGeom prst="rect">
            <a:avLst/>
          </a:prstGeom>
          <a:noFill/>
          <a:ln>
            <a:noFill/>
          </a:ln>
        </p:spPr>
        <p:txBody>
          <a:bodyPr spcFirstLastPara="1" wrap="square" lIns="91425" tIns="45700" rIns="91425" bIns="45700" anchor="t" anchorCtr="0">
            <a:spAutoFit/>
          </a:bodyPr>
          <a:lstStyle/>
          <a:p>
            <a:pPr marL="358775" marR="0" lvl="4" indent="0" algn="l" rtl="0">
              <a:lnSpc>
                <a:spcPct val="100000"/>
              </a:lnSpc>
              <a:spcBef>
                <a:spcPts val="0"/>
              </a:spcBef>
              <a:spcAft>
                <a:spcPts val="0"/>
              </a:spcAft>
              <a:buClr>
                <a:schemeClr val="dk1"/>
              </a:buClr>
              <a:buSzPts val="2400"/>
              <a:buFont typeface="Times New Roman"/>
              <a:buNone/>
            </a:pPr>
            <a:r>
              <a:rPr lang="en-US" sz="2400" b="1" i="0" u="none" strike="noStrike" cap="none" dirty="0">
                <a:solidFill>
                  <a:schemeClr val="dk1"/>
                </a:solidFill>
                <a:latin typeface="Times New Roman"/>
                <a:ea typeface="Times New Roman"/>
                <a:cs typeface="Times New Roman"/>
                <a:sym typeface="Times New Roman"/>
              </a:rPr>
              <a:t>Self Assessment Questions</a:t>
            </a:r>
            <a:endParaRPr sz="1400" b="0" i="0" u="none" strike="noStrike" cap="none">
              <a:solidFill>
                <a:srgbClr val="000000"/>
              </a:solidFill>
              <a:latin typeface="Arial"/>
              <a:ea typeface="Arial"/>
              <a:cs typeface="Arial"/>
              <a:sym typeface="Arial"/>
            </a:endParaRPr>
          </a:p>
        </p:txBody>
      </p:sp>
      <p:sp>
        <p:nvSpPr>
          <p:cNvPr id="503" name="Google Shape;503;p52"/>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p>
            <a:pPr>
              <a:lnSpc>
                <a:spcPct val="150000"/>
              </a:lnSpc>
              <a:buNone/>
            </a:pPr>
            <a:r>
              <a:rPr lang="en-US" sz="2000" dirty="0" smtClean="0">
                <a:latin typeface="Times New Roman" pitchFamily="18" charset="0"/>
                <a:cs typeface="Times New Roman" pitchFamily="18" charset="0"/>
              </a:rPr>
              <a:t>Q.1 A parallel computing system consists of multiple processor that communicate with each other using a ___.</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 Allocated memory</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(B) Shared memory</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(C) Network</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(D) None of the above</a:t>
            </a:r>
          </a:p>
          <a:p>
            <a:pPr>
              <a:lnSpc>
                <a:spcPct val="150000"/>
              </a:lnSpc>
              <a:buNone/>
            </a:pPr>
            <a:r>
              <a:rPr lang="en-US" sz="2000" dirty="0" smtClean="0">
                <a:latin typeface="Times New Roman" pitchFamily="18" charset="0"/>
                <a:cs typeface="Times New Roman" pitchFamily="18" charset="0"/>
              </a:rPr>
              <a:t>Answer: (B) Shared memory</a:t>
            </a:r>
          </a:p>
        </p:txBody>
      </p:sp>
      <p:sp>
        <p:nvSpPr>
          <p:cNvPr id="6"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52"/>
          <p:cNvSpPr txBox="1"/>
          <p:nvPr/>
        </p:nvSpPr>
        <p:spPr>
          <a:xfrm>
            <a:off x="11590337" y="6356350"/>
            <a:ext cx="43338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200"/>
              <a:buFont typeface="Calibri"/>
              <a:buNone/>
            </a:pPr>
            <a:fld id="{00000000-1234-1234-1234-123412341234}" type="slidenum">
              <a:rPr lang="en-US" sz="1200" b="0" i="0" u="none" strike="noStrike" cap="none">
                <a:solidFill>
                  <a:srgbClr val="C00000"/>
                </a:solidFill>
                <a:latin typeface="Calibri"/>
                <a:ea typeface="Calibri"/>
                <a:cs typeface="Calibri"/>
                <a:sym typeface="Calibri"/>
              </a:rPr>
              <a:pPr marL="0" marR="0" lvl="0" indent="0" algn="r" rtl="0">
                <a:lnSpc>
                  <a:spcPct val="100000"/>
                </a:lnSpc>
                <a:spcBef>
                  <a:spcPts val="0"/>
                </a:spcBef>
                <a:spcAft>
                  <a:spcPts val="0"/>
                </a:spcAft>
                <a:buClr>
                  <a:srgbClr val="C00000"/>
                </a:buClr>
                <a:buSzPts val="1200"/>
                <a:buFont typeface="Calibri"/>
                <a:buNone/>
              </a:pPr>
              <a:t>47</a:t>
            </a:fld>
            <a:endParaRPr sz="1400" b="0" i="0" u="none" strike="noStrike" cap="none">
              <a:solidFill>
                <a:srgbClr val="000000"/>
              </a:solidFill>
              <a:latin typeface="Arial"/>
              <a:ea typeface="Arial"/>
              <a:cs typeface="Arial"/>
              <a:sym typeface="Arial"/>
            </a:endParaRPr>
          </a:p>
        </p:txBody>
      </p:sp>
      <p:sp>
        <p:nvSpPr>
          <p:cNvPr id="501" name="Google Shape;501;p52"/>
          <p:cNvSpPr txBox="1"/>
          <p:nvPr/>
        </p:nvSpPr>
        <p:spPr>
          <a:xfrm>
            <a:off x="206375" y="1120775"/>
            <a:ext cx="11836400" cy="461962"/>
          </a:xfrm>
          <a:prstGeom prst="rect">
            <a:avLst/>
          </a:prstGeom>
          <a:noFill/>
          <a:ln>
            <a:noFill/>
          </a:ln>
        </p:spPr>
        <p:txBody>
          <a:bodyPr spcFirstLastPara="1" wrap="square" lIns="91425" tIns="45700" rIns="91425" bIns="45700" anchor="t" anchorCtr="0">
            <a:spAutoFit/>
          </a:bodyPr>
          <a:lstStyle/>
          <a:p>
            <a:pPr marL="358775" marR="0" lvl="4" indent="0" algn="l" rtl="0">
              <a:lnSpc>
                <a:spcPct val="100000"/>
              </a:lnSpc>
              <a:spcBef>
                <a:spcPts val="0"/>
              </a:spcBef>
              <a:spcAft>
                <a:spcPts val="0"/>
              </a:spcAft>
              <a:buClr>
                <a:schemeClr val="dk1"/>
              </a:buClr>
              <a:buSzPts val="2400"/>
              <a:buFont typeface="Times New Roman"/>
              <a:buNone/>
            </a:pPr>
            <a:r>
              <a:rPr lang="en-US" sz="2400" b="1" i="0" u="none" strike="noStrike" cap="none" dirty="0">
                <a:solidFill>
                  <a:schemeClr val="dk1"/>
                </a:solidFill>
                <a:latin typeface="Times New Roman"/>
                <a:ea typeface="Times New Roman"/>
                <a:cs typeface="Times New Roman"/>
                <a:sym typeface="Times New Roman"/>
              </a:rPr>
              <a:t>Self Assessment Questions</a:t>
            </a:r>
            <a:endParaRPr sz="1400" b="0" i="0" u="none" strike="noStrike" cap="none">
              <a:solidFill>
                <a:srgbClr val="000000"/>
              </a:solidFill>
              <a:latin typeface="Arial"/>
              <a:ea typeface="Arial"/>
              <a:cs typeface="Arial"/>
              <a:sym typeface="Arial"/>
            </a:endParaRPr>
          </a:p>
        </p:txBody>
      </p:sp>
      <p:sp>
        <p:nvSpPr>
          <p:cNvPr id="503" name="Google Shape;503;p52"/>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p>
            <a:pPr>
              <a:lnSpc>
                <a:spcPct val="150000"/>
              </a:lnSpc>
              <a:buNone/>
            </a:pPr>
            <a:r>
              <a:rPr lang="en-US" sz="2000" dirty="0" smtClean="0">
                <a:latin typeface="Times New Roman" pitchFamily="18" charset="0"/>
                <a:cs typeface="Times New Roman" pitchFamily="18" charset="0"/>
              </a:rPr>
              <a:t>Q.2 Statement: In parallel computing systems, as the number of processors increases, with enough parallelism available in applications.</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 True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(B) False</a:t>
            </a:r>
          </a:p>
          <a:p>
            <a:pPr>
              <a:lnSpc>
                <a:spcPct val="150000"/>
              </a:lnSpc>
              <a:buNone/>
            </a:pPr>
            <a:r>
              <a:rPr lang="en-US" sz="2000" dirty="0" smtClean="0">
                <a:latin typeface="Times New Roman" pitchFamily="18" charset="0"/>
                <a:cs typeface="Times New Roman" pitchFamily="18" charset="0"/>
              </a:rPr>
              <a:t>Answer: (A) True</a:t>
            </a:r>
          </a:p>
        </p:txBody>
      </p:sp>
      <p:sp>
        <p:nvSpPr>
          <p:cNvPr id="6"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52"/>
          <p:cNvSpPr txBox="1"/>
          <p:nvPr/>
        </p:nvSpPr>
        <p:spPr>
          <a:xfrm>
            <a:off x="11590337" y="6356350"/>
            <a:ext cx="43338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200"/>
              <a:buFont typeface="Calibri"/>
              <a:buNone/>
            </a:pPr>
            <a:fld id="{00000000-1234-1234-1234-123412341234}" type="slidenum">
              <a:rPr lang="en-US" sz="1200" b="0" i="0" u="none" strike="noStrike" cap="none">
                <a:solidFill>
                  <a:srgbClr val="C00000"/>
                </a:solidFill>
                <a:latin typeface="Calibri"/>
                <a:ea typeface="Calibri"/>
                <a:cs typeface="Calibri"/>
                <a:sym typeface="Calibri"/>
              </a:rPr>
              <a:pPr marL="0" marR="0" lvl="0" indent="0" algn="r" rtl="0">
                <a:lnSpc>
                  <a:spcPct val="100000"/>
                </a:lnSpc>
                <a:spcBef>
                  <a:spcPts val="0"/>
                </a:spcBef>
                <a:spcAft>
                  <a:spcPts val="0"/>
                </a:spcAft>
                <a:buClr>
                  <a:srgbClr val="C00000"/>
                </a:buClr>
                <a:buSzPts val="1200"/>
                <a:buFont typeface="Calibri"/>
                <a:buNone/>
              </a:pPr>
              <a:t>48</a:t>
            </a:fld>
            <a:endParaRPr sz="1400" b="0" i="0" u="none" strike="noStrike" cap="none">
              <a:solidFill>
                <a:srgbClr val="000000"/>
              </a:solidFill>
              <a:latin typeface="Arial"/>
              <a:ea typeface="Arial"/>
              <a:cs typeface="Arial"/>
              <a:sym typeface="Arial"/>
            </a:endParaRPr>
          </a:p>
        </p:txBody>
      </p:sp>
      <p:sp>
        <p:nvSpPr>
          <p:cNvPr id="501" name="Google Shape;501;p52"/>
          <p:cNvSpPr txBox="1"/>
          <p:nvPr/>
        </p:nvSpPr>
        <p:spPr>
          <a:xfrm>
            <a:off x="206375" y="1120775"/>
            <a:ext cx="11836400" cy="461962"/>
          </a:xfrm>
          <a:prstGeom prst="rect">
            <a:avLst/>
          </a:prstGeom>
          <a:noFill/>
          <a:ln>
            <a:noFill/>
          </a:ln>
        </p:spPr>
        <p:txBody>
          <a:bodyPr spcFirstLastPara="1" wrap="square" lIns="91425" tIns="45700" rIns="91425" bIns="45700" anchor="t" anchorCtr="0">
            <a:spAutoFit/>
          </a:bodyPr>
          <a:lstStyle/>
          <a:p>
            <a:pPr marL="358775" marR="0" lvl="4" indent="0" algn="l" rtl="0">
              <a:lnSpc>
                <a:spcPct val="100000"/>
              </a:lnSpc>
              <a:spcBef>
                <a:spcPts val="0"/>
              </a:spcBef>
              <a:spcAft>
                <a:spcPts val="0"/>
              </a:spcAft>
              <a:buClr>
                <a:schemeClr val="dk1"/>
              </a:buClr>
              <a:buSzPts val="2400"/>
              <a:buFont typeface="Times New Roman"/>
              <a:buNone/>
            </a:pPr>
            <a:r>
              <a:rPr lang="en-US" sz="2400" b="1" i="0" u="none" strike="noStrike" cap="none" dirty="0">
                <a:solidFill>
                  <a:schemeClr val="dk1"/>
                </a:solidFill>
                <a:latin typeface="Times New Roman"/>
                <a:ea typeface="Times New Roman"/>
                <a:cs typeface="Times New Roman"/>
                <a:sym typeface="Times New Roman"/>
              </a:rPr>
              <a:t>Self Assessment Questions</a:t>
            </a:r>
            <a:endParaRPr sz="1400" b="0" i="0" u="none" strike="noStrike" cap="none">
              <a:solidFill>
                <a:srgbClr val="000000"/>
              </a:solidFill>
              <a:latin typeface="Arial"/>
              <a:ea typeface="Arial"/>
              <a:cs typeface="Arial"/>
              <a:sym typeface="Arial"/>
            </a:endParaRPr>
          </a:p>
        </p:txBody>
      </p:sp>
      <p:sp>
        <p:nvSpPr>
          <p:cNvPr id="503" name="Google Shape;503;p52"/>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p>
            <a:pPr>
              <a:lnSpc>
                <a:spcPct val="150000"/>
              </a:lnSpc>
              <a:buNone/>
            </a:pPr>
            <a:r>
              <a:rPr lang="en-US" sz="2000" dirty="0" smtClean="0">
                <a:latin typeface="Times New Roman" pitchFamily="18" charset="0"/>
                <a:cs typeface="Times New Roman" pitchFamily="18" charset="0"/>
              </a:rPr>
              <a:t>Q.3 SIMD stand for</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 Single Instruction, Multiple Data</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(B) Simple Instruction, Multiple Data</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(C) Single Instruction, Matrix Data</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(D) Simple Instruction, Matrix Data</a:t>
            </a:r>
          </a:p>
          <a:p>
            <a:pPr>
              <a:lnSpc>
                <a:spcPct val="150000"/>
              </a:lnSpc>
              <a:buNone/>
            </a:pPr>
            <a:r>
              <a:rPr lang="en-US" sz="2000" dirty="0" smtClean="0">
                <a:latin typeface="Times New Roman" pitchFamily="18" charset="0"/>
                <a:cs typeface="Times New Roman" pitchFamily="18" charset="0"/>
              </a:rPr>
              <a:t>Answer: (A) Single Instruction, Multiple Data</a:t>
            </a:r>
          </a:p>
        </p:txBody>
      </p:sp>
      <p:sp>
        <p:nvSpPr>
          <p:cNvPr id="6"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52"/>
          <p:cNvSpPr txBox="1"/>
          <p:nvPr/>
        </p:nvSpPr>
        <p:spPr>
          <a:xfrm>
            <a:off x="11590337" y="6356350"/>
            <a:ext cx="43338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200"/>
              <a:buFont typeface="Calibri"/>
              <a:buNone/>
            </a:pPr>
            <a:fld id="{00000000-1234-1234-1234-123412341234}" type="slidenum">
              <a:rPr lang="en-US" sz="1200" b="0" i="0" u="none" strike="noStrike" cap="none">
                <a:solidFill>
                  <a:srgbClr val="C00000"/>
                </a:solidFill>
                <a:latin typeface="Calibri"/>
                <a:ea typeface="Calibri"/>
                <a:cs typeface="Calibri"/>
                <a:sym typeface="Calibri"/>
              </a:rPr>
              <a:pPr marL="0" marR="0" lvl="0" indent="0" algn="r" rtl="0">
                <a:lnSpc>
                  <a:spcPct val="100000"/>
                </a:lnSpc>
                <a:spcBef>
                  <a:spcPts val="0"/>
                </a:spcBef>
                <a:spcAft>
                  <a:spcPts val="0"/>
                </a:spcAft>
                <a:buClr>
                  <a:srgbClr val="C00000"/>
                </a:buClr>
                <a:buSzPts val="1200"/>
                <a:buFont typeface="Calibri"/>
                <a:buNone/>
              </a:pPr>
              <a:t>49</a:t>
            </a:fld>
            <a:endParaRPr sz="1400" b="0" i="0" u="none" strike="noStrike" cap="none">
              <a:solidFill>
                <a:srgbClr val="000000"/>
              </a:solidFill>
              <a:latin typeface="Arial"/>
              <a:ea typeface="Arial"/>
              <a:cs typeface="Arial"/>
              <a:sym typeface="Arial"/>
            </a:endParaRPr>
          </a:p>
        </p:txBody>
      </p:sp>
      <p:sp>
        <p:nvSpPr>
          <p:cNvPr id="501" name="Google Shape;501;p52"/>
          <p:cNvSpPr txBox="1"/>
          <p:nvPr/>
        </p:nvSpPr>
        <p:spPr>
          <a:xfrm>
            <a:off x="206375" y="1120775"/>
            <a:ext cx="11836400" cy="461962"/>
          </a:xfrm>
          <a:prstGeom prst="rect">
            <a:avLst/>
          </a:prstGeom>
          <a:noFill/>
          <a:ln>
            <a:noFill/>
          </a:ln>
        </p:spPr>
        <p:txBody>
          <a:bodyPr spcFirstLastPara="1" wrap="square" lIns="91425" tIns="45700" rIns="91425" bIns="45700" anchor="t" anchorCtr="0">
            <a:spAutoFit/>
          </a:bodyPr>
          <a:lstStyle/>
          <a:p>
            <a:pPr marL="358775" marR="0" lvl="4" indent="0" algn="l" rtl="0">
              <a:lnSpc>
                <a:spcPct val="100000"/>
              </a:lnSpc>
              <a:spcBef>
                <a:spcPts val="0"/>
              </a:spcBef>
              <a:spcAft>
                <a:spcPts val="0"/>
              </a:spcAft>
              <a:buClr>
                <a:schemeClr val="dk1"/>
              </a:buClr>
              <a:buSzPts val="2400"/>
              <a:buFont typeface="Times New Roman"/>
              <a:buNone/>
            </a:pPr>
            <a:r>
              <a:rPr lang="en-US" sz="2400" b="1" i="0" u="none" strike="noStrike" cap="none" dirty="0">
                <a:solidFill>
                  <a:schemeClr val="dk1"/>
                </a:solidFill>
                <a:latin typeface="Times New Roman"/>
                <a:ea typeface="Times New Roman"/>
                <a:cs typeface="Times New Roman"/>
                <a:sym typeface="Times New Roman"/>
              </a:rPr>
              <a:t>Self Assessment Questions</a:t>
            </a:r>
            <a:endParaRPr sz="1400" b="0" i="0" u="none" strike="noStrike" cap="none">
              <a:solidFill>
                <a:srgbClr val="000000"/>
              </a:solidFill>
              <a:latin typeface="Arial"/>
              <a:ea typeface="Arial"/>
              <a:cs typeface="Arial"/>
              <a:sym typeface="Arial"/>
            </a:endParaRPr>
          </a:p>
        </p:txBody>
      </p:sp>
      <p:sp>
        <p:nvSpPr>
          <p:cNvPr id="503" name="Google Shape;503;p52"/>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p>
            <a:pPr>
              <a:lnSpc>
                <a:spcPct val="150000"/>
              </a:lnSpc>
              <a:buNone/>
            </a:pPr>
            <a:r>
              <a:rPr lang="en-US" sz="2000" dirty="0" smtClean="0">
                <a:latin typeface="Times New Roman" pitchFamily="18" charset="0"/>
                <a:cs typeface="Times New Roman" pitchFamily="18" charset="0"/>
              </a:rPr>
              <a:t>Q.4 </a:t>
            </a:r>
            <a:r>
              <a:rPr lang="en-US" sz="2000" dirty="0" smtClean="0"/>
              <a:t>GPU stand for</a:t>
            </a:r>
            <a:br>
              <a:rPr lang="en-US" sz="2000" dirty="0" smtClean="0"/>
            </a:br>
            <a:r>
              <a:rPr lang="en-US" sz="2000" dirty="0" smtClean="0"/>
              <a:t>(A) Graphics Processing Unit</a:t>
            </a:r>
            <a:br>
              <a:rPr lang="en-US" sz="2000" dirty="0" smtClean="0"/>
            </a:br>
            <a:r>
              <a:rPr lang="en-US" sz="2000" dirty="0" smtClean="0"/>
              <a:t>(B) Graphical Processing Unit</a:t>
            </a:r>
            <a:br>
              <a:rPr lang="en-US" sz="2000" dirty="0" smtClean="0"/>
            </a:br>
            <a:r>
              <a:rPr lang="en-US" sz="2000" dirty="0" smtClean="0"/>
              <a:t>(C) Graphics Processed Unit</a:t>
            </a:r>
            <a:br>
              <a:rPr lang="en-US" sz="2000" dirty="0" smtClean="0"/>
            </a:br>
            <a:r>
              <a:rPr lang="en-US" sz="2000" dirty="0" smtClean="0"/>
              <a:t>(D) Graphical Processed Unit</a:t>
            </a:r>
            <a:endParaRPr lang="en-US" sz="2000" dirty="0" smtClean="0">
              <a:latin typeface="Times New Roman" pitchFamily="18" charset="0"/>
              <a:cs typeface="Times New Roman" pitchFamily="18" charset="0"/>
            </a:endParaRPr>
          </a:p>
          <a:p>
            <a:pPr>
              <a:lnSpc>
                <a:spcPct val="150000"/>
              </a:lnSpc>
              <a:buNone/>
            </a:pPr>
            <a:r>
              <a:rPr lang="en-US" sz="2000" dirty="0" smtClean="0">
                <a:latin typeface="Times New Roman" pitchFamily="18" charset="0"/>
                <a:cs typeface="Times New Roman" pitchFamily="18" charset="0"/>
              </a:rPr>
              <a:t>Answer: </a:t>
            </a:r>
            <a:r>
              <a:rPr lang="en-US" sz="2000" dirty="0" smtClean="0"/>
              <a:t>(A) Graphics Processing Unit</a:t>
            </a:r>
            <a:endParaRPr lang="en-US" sz="2000" dirty="0" smtClean="0">
              <a:latin typeface="Times New Roman" pitchFamily="18" charset="0"/>
              <a:cs typeface="Times New Roman" pitchFamily="18" charset="0"/>
            </a:endParaRPr>
          </a:p>
        </p:txBody>
      </p:sp>
      <p:sp>
        <p:nvSpPr>
          <p:cNvPr id="6"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5"/>
          <p:cNvSpPr txBox="1"/>
          <p:nvPr/>
        </p:nvSpPr>
        <p:spPr>
          <a:xfrm>
            <a:off x="11590337" y="6356350"/>
            <a:ext cx="43338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200"/>
              <a:buFont typeface="Calibri"/>
              <a:buNone/>
            </a:pPr>
            <a:fld id="{00000000-1234-1234-1234-123412341234}" type="slidenum">
              <a:rPr lang="en-US" sz="1200" b="0" i="0" u="none" strike="noStrike" cap="none">
                <a:solidFill>
                  <a:srgbClr val="C00000"/>
                </a:solidFill>
                <a:latin typeface="Calibri"/>
                <a:ea typeface="Calibri"/>
                <a:cs typeface="Calibri"/>
                <a:sym typeface="Calibri"/>
              </a:rPr>
              <a:pPr marL="0" marR="0" lvl="0" indent="0" algn="r" rtl="0">
                <a:lnSpc>
                  <a:spcPct val="100000"/>
                </a:lnSpc>
                <a:spcBef>
                  <a:spcPts val="0"/>
                </a:spcBef>
                <a:spcAft>
                  <a:spcPts val="0"/>
                </a:spcAft>
                <a:buClr>
                  <a:srgbClr val="C00000"/>
                </a:buClr>
                <a:buSzPts val="1200"/>
                <a:buFont typeface="Calibri"/>
                <a:buNone/>
              </a:pPr>
              <a:t>5</a:t>
            </a:fld>
            <a:endParaRPr sz="1400" b="0" i="0" u="none" strike="noStrike" cap="none">
              <a:solidFill>
                <a:srgbClr val="000000"/>
              </a:solidFill>
              <a:latin typeface="Arial"/>
              <a:ea typeface="Arial"/>
              <a:cs typeface="Arial"/>
              <a:sym typeface="Arial"/>
            </a:endParaRPr>
          </a:p>
        </p:txBody>
      </p:sp>
      <p:sp>
        <p:nvSpPr>
          <p:cNvPr id="71" name="Google Shape;71;p5"/>
          <p:cNvSpPr/>
          <p:nvPr/>
        </p:nvSpPr>
        <p:spPr>
          <a:xfrm>
            <a:off x="207034" y="1121184"/>
            <a:ext cx="11835441" cy="954107"/>
          </a:xfrm>
          <a:prstGeom prst="rect">
            <a:avLst/>
          </a:prstGeom>
          <a:noFill/>
          <a:ln>
            <a:noFill/>
          </a:ln>
        </p:spPr>
        <p:txBody>
          <a:bodyPr spcFirstLastPara="1" wrap="square" lIns="91425" tIns="45700" rIns="91425" bIns="45700" anchor="t" anchorCtr="0">
            <a:spAutoFit/>
          </a:bodyPr>
          <a:lstStyle/>
          <a:p>
            <a:pPr marL="360000" marR="0" lvl="4" indent="0" algn="l" rtl="0">
              <a:lnSpc>
                <a:spcPct val="100000"/>
              </a:lnSpc>
              <a:spcBef>
                <a:spcPts val="0"/>
              </a:spcBef>
              <a:spcAft>
                <a:spcPts val="0"/>
              </a:spcAft>
              <a:buClr>
                <a:schemeClr val="dk1"/>
              </a:buClr>
              <a:buSzPts val="2400"/>
              <a:buFont typeface="Times New Roman"/>
              <a:buNone/>
            </a:pPr>
            <a:r>
              <a:rPr lang="en-US" sz="2400" b="1" i="0" u="none" strike="noStrike" cap="none">
                <a:solidFill>
                  <a:schemeClr val="dk1"/>
                </a:solidFill>
                <a:latin typeface="Times New Roman"/>
                <a:ea typeface="Times New Roman"/>
                <a:cs typeface="Times New Roman"/>
                <a:sym typeface="Times New Roman"/>
              </a:rPr>
              <a:t>Outcome</a:t>
            </a:r>
            <a:endParaRPr sz="1400" b="0" i="0" u="none" strike="noStrike" cap="none">
              <a:solidFill>
                <a:srgbClr val="000000"/>
              </a:solidFill>
              <a:latin typeface="Arial"/>
              <a:ea typeface="Arial"/>
              <a:cs typeface="Arial"/>
              <a:sym typeface="Arial"/>
            </a:endParaRPr>
          </a:p>
          <a:p>
            <a:pPr marL="360000" marR="0" lvl="4" indent="0" algn="l" rtl="0">
              <a:lnSpc>
                <a:spcPct val="100000"/>
              </a:lnSpc>
              <a:spcBef>
                <a:spcPts val="0"/>
              </a:spcBef>
              <a:spcAft>
                <a:spcPts val="0"/>
              </a:spcAft>
              <a:buClr>
                <a:schemeClr val="dk1"/>
              </a:buClr>
              <a:buSzPts val="1000"/>
              <a:buFont typeface="Arial"/>
              <a:buNone/>
            </a:pPr>
            <a:endParaRPr sz="1000" b="1" i="0" u="none" strike="noStrike" cap="none">
              <a:solidFill>
                <a:schemeClr val="dk1"/>
              </a:solidFill>
              <a:latin typeface="Times New Roman"/>
              <a:ea typeface="Times New Roman"/>
              <a:cs typeface="Times New Roman"/>
              <a:sym typeface="Times New Roman"/>
            </a:endParaRPr>
          </a:p>
          <a:p>
            <a:pPr marL="720000" marR="0" lvl="6" indent="0" algn="l" rtl="0">
              <a:lnSpc>
                <a:spcPct val="11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72" name="Google Shape;72;p5"/>
          <p:cNvSpPr txBox="1"/>
          <p:nvPr/>
        </p:nvSpPr>
        <p:spPr>
          <a:xfrm>
            <a:off x="206375" y="361950"/>
            <a:ext cx="10248900" cy="677068"/>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a:p>
            <a:pPr marL="12700" lvl="0">
              <a:buClr>
                <a:schemeClr val="dk1"/>
              </a:buClr>
              <a:buSzPts val="2400"/>
            </a:pPr>
            <a:endParaRPr lang="en-IN" dirty="0"/>
          </a:p>
        </p:txBody>
      </p:sp>
      <p:sp>
        <p:nvSpPr>
          <p:cNvPr id="73" name="Google Shape;73;p5"/>
          <p:cNvSpPr txBox="1"/>
          <p:nvPr/>
        </p:nvSpPr>
        <p:spPr>
          <a:xfrm>
            <a:off x="1058862" y="1819275"/>
            <a:ext cx="9996600" cy="240061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Times New Roman"/>
              <a:buNone/>
            </a:pPr>
            <a:r>
              <a:rPr lang="en-US" sz="2000" b="0" i="0" u="none" strike="noStrike" cap="none" dirty="0">
                <a:solidFill>
                  <a:srgbClr val="000000"/>
                </a:solidFill>
                <a:latin typeface="Times New Roman"/>
                <a:ea typeface="Times New Roman"/>
                <a:cs typeface="Times New Roman"/>
                <a:sym typeface="Times New Roman"/>
              </a:rPr>
              <a:t>At the end of this module, you are expected to: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Times New Roman"/>
              <a:ea typeface="Times New Roman"/>
              <a:cs typeface="Times New Roman"/>
              <a:sym typeface="Times New Roman"/>
            </a:endParaRPr>
          </a:p>
          <a:p>
            <a:pPr marL="457200" lvl="0" indent="-355600">
              <a:lnSpc>
                <a:spcPct val="150000"/>
              </a:lnSpc>
              <a:buSzPts val="2000"/>
              <a:buFont typeface="Times New Roman"/>
              <a:buChar char="●"/>
            </a:pPr>
            <a:r>
              <a:rPr lang="en-US" sz="2000" dirty="0" smtClean="0">
                <a:solidFill>
                  <a:schemeClr val="dk1"/>
                </a:solidFill>
                <a:latin typeface="Times New Roman"/>
                <a:ea typeface="Times New Roman"/>
                <a:cs typeface="Times New Roman"/>
                <a:sym typeface="Times New Roman"/>
              </a:rPr>
              <a:t>Recognize important parallel processing concepts.</a:t>
            </a:r>
          </a:p>
          <a:p>
            <a:pPr marL="457200" lvl="0" indent="-355600">
              <a:lnSpc>
                <a:spcPct val="150000"/>
              </a:lnSpc>
              <a:buSzPts val="2000"/>
              <a:buFont typeface="Times New Roman"/>
              <a:buChar char="●"/>
            </a:pPr>
            <a:r>
              <a:rPr lang="en-US" sz="2000" dirty="0" smtClean="0">
                <a:solidFill>
                  <a:schemeClr val="dk1"/>
                </a:solidFill>
                <a:latin typeface="Times New Roman"/>
                <a:ea typeface="Times New Roman"/>
                <a:cs typeface="Times New Roman"/>
                <a:sym typeface="Times New Roman"/>
              </a:rPr>
              <a:t>Understand multiprocessor and multicomputer.</a:t>
            </a:r>
          </a:p>
          <a:p>
            <a:pPr marL="457200" lvl="0" indent="-355600">
              <a:lnSpc>
                <a:spcPct val="150000"/>
              </a:lnSpc>
              <a:buSzPts val="2000"/>
              <a:buFont typeface="Times New Roman"/>
              <a:buChar char="●"/>
            </a:pPr>
            <a:r>
              <a:rPr lang="en-US" sz="2000" dirty="0" smtClean="0">
                <a:solidFill>
                  <a:schemeClr val="dk1"/>
                </a:solidFill>
                <a:latin typeface="Times New Roman"/>
                <a:ea typeface="Times New Roman"/>
                <a:cs typeface="Times New Roman"/>
                <a:sym typeface="Times New Roman"/>
              </a:rPr>
              <a:t> Understand about  Message passing interface </a:t>
            </a: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52"/>
          <p:cNvSpPr txBox="1"/>
          <p:nvPr/>
        </p:nvSpPr>
        <p:spPr>
          <a:xfrm>
            <a:off x="11590337" y="6356350"/>
            <a:ext cx="43338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200"/>
              <a:buFont typeface="Calibri"/>
              <a:buNone/>
            </a:pPr>
            <a:fld id="{00000000-1234-1234-1234-123412341234}" type="slidenum">
              <a:rPr lang="en-US" sz="1200" b="0" i="0" u="none" strike="noStrike" cap="none">
                <a:solidFill>
                  <a:srgbClr val="C00000"/>
                </a:solidFill>
                <a:latin typeface="Calibri"/>
                <a:ea typeface="Calibri"/>
                <a:cs typeface="Calibri"/>
                <a:sym typeface="Calibri"/>
              </a:rPr>
              <a:pPr marL="0" marR="0" lvl="0" indent="0" algn="r" rtl="0">
                <a:lnSpc>
                  <a:spcPct val="100000"/>
                </a:lnSpc>
                <a:spcBef>
                  <a:spcPts val="0"/>
                </a:spcBef>
                <a:spcAft>
                  <a:spcPts val="0"/>
                </a:spcAft>
                <a:buClr>
                  <a:srgbClr val="C00000"/>
                </a:buClr>
                <a:buSzPts val="1200"/>
                <a:buFont typeface="Calibri"/>
                <a:buNone/>
              </a:pPr>
              <a:t>50</a:t>
            </a:fld>
            <a:endParaRPr sz="1400" b="0" i="0" u="none" strike="noStrike" cap="none">
              <a:solidFill>
                <a:srgbClr val="000000"/>
              </a:solidFill>
              <a:latin typeface="Arial"/>
              <a:ea typeface="Arial"/>
              <a:cs typeface="Arial"/>
              <a:sym typeface="Arial"/>
            </a:endParaRPr>
          </a:p>
        </p:txBody>
      </p:sp>
      <p:sp>
        <p:nvSpPr>
          <p:cNvPr id="501" name="Google Shape;501;p52"/>
          <p:cNvSpPr txBox="1"/>
          <p:nvPr/>
        </p:nvSpPr>
        <p:spPr>
          <a:xfrm>
            <a:off x="206375" y="1120775"/>
            <a:ext cx="11836400" cy="461962"/>
          </a:xfrm>
          <a:prstGeom prst="rect">
            <a:avLst/>
          </a:prstGeom>
          <a:noFill/>
          <a:ln>
            <a:noFill/>
          </a:ln>
        </p:spPr>
        <p:txBody>
          <a:bodyPr spcFirstLastPara="1" wrap="square" lIns="91425" tIns="45700" rIns="91425" bIns="45700" anchor="t" anchorCtr="0">
            <a:spAutoFit/>
          </a:bodyPr>
          <a:lstStyle/>
          <a:p>
            <a:pPr marL="358775" marR="0" lvl="4" indent="0" algn="l" rtl="0">
              <a:lnSpc>
                <a:spcPct val="100000"/>
              </a:lnSpc>
              <a:spcBef>
                <a:spcPts val="0"/>
              </a:spcBef>
              <a:spcAft>
                <a:spcPts val="0"/>
              </a:spcAft>
              <a:buClr>
                <a:schemeClr val="dk1"/>
              </a:buClr>
              <a:buSzPts val="2400"/>
              <a:buFont typeface="Times New Roman"/>
              <a:buNone/>
            </a:pPr>
            <a:r>
              <a:rPr lang="en-US" sz="2400" b="1" i="0" u="none" strike="noStrike" cap="none" dirty="0">
                <a:solidFill>
                  <a:schemeClr val="dk1"/>
                </a:solidFill>
                <a:latin typeface="Times New Roman"/>
                <a:ea typeface="Times New Roman"/>
                <a:cs typeface="Times New Roman"/>
                <a:sym typeface="Times New Roman"/>
              </a:rPr>
              <a:t>Self Assessment Questions</a:t>
            </a:r>
            <a:endParaRPr sz="1400" b="0" i="0" u="none" strike="noStrike" cap="none">
              <a:solidFill>
                <a:srgbClr val="000000"/>
              </a:solidFill>
              <a:latin typeface="Arial"/>
              <a:ea typeface="Arial"/>
              <a:cs typeface="Arial"/>
              <a:sym typeface="Arial"/>
            </a:endParaRPr>
          </a:p>
        </p:txBody>
      </p:sp>
      <p:sp>
        <p:nvSpPr>
          <p:cNvPr id="503" name="Google Shape;503;p52"/>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p>
            <a:pPr>
              <a:lnSpc>
                <a:spcPct val="150000"/>
              </a:lnSpc>
              <a:buNone/>
            </a:pPr>
            <a:r>
              <a:rPr lang="en-US" sz="2000" dirty="0" smtClean="0">
                <a:latin typeface="Times New Roman" pitchFamily="18" charset="0"/>
                <a:cs typeface="Times New Roman" pitchFamily="18" charset="0"/>
              </a:rPr>
              <a:t>Q.5 Interconnection network classify as</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 Static network</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(B) Dynamic network</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(C) Both A &amp; B</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(D) None of these</a:t>
            </a:r>
          </a:p>
          <a:p>
            <a:pPr>
              <a:lnSpc>
                <a:spcPct val="150000"/>
              </a:lnSpc>
              <a:buNone/>
            </a:pPr>
            <a:r>
              <a:rPr lang="en-US" sz="2000" dirty="0" smtClean="0">
                <a:latin typeface="Times New Roman" pitchFamily="18" charset="0"/>
                <a:cs typeface="Times New Roman" pitchFamily="18" charset="0"/>
              </a:rPr>
              <a:t>Answer: (C) Both A &amp; B</a:t>
            </a:r>
          </a:p>
        </p:txBody>
      </p:sp>
      <p:sp>
        <p:nvSpPr>
          <p:cNvPr id="6"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52"/>
          <p:cNvSpPr txBox="1"/>
          <p:nvPr/>
        </p:nvSpPr>
        <p:spPr>
          <a:xfrm>
            <a:off x="11590337" y="6356350"/>
            <a:ext cx="43338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200"/>
              <a:buFont typeface="Calibri"/>
              <a:buNone/>
            </a:pPr>
            <a:fld id="{00000000-1234-1234-1234-123412341234}" type="slidenum">
              <a:rPr lang="en-US" sz="1200" b="0" i="0" u="none" strike="noStrike" cap="none">
                <a:solidFill>
                  <a:srgbClr val="C00000"/>
                </a:solidFill>
                <a:latin typeface="Calibri"/>
                <a:ea typeface="Calibri"/>
                <a:cs typeface="Calibri"/>
                <a:sym typeface="Calibri"/>
              </a:rPr>
              <a:pPr marL="0" marR="0" lvl="0" indent="0" algn="r" rtl="0">
                <a:lnSpc>
                  <a:spcPct val="100000"/>
                </a:lnSpc>
                <a:spcBef>
                  <a:spcPts val="0"/>
                </a:spcBef>
                <a:spcAft>
                  <a:spcPts val="0"/>
                </a:spcAft>
                <a:buClr>
                  <a:srgbClr val="C00000"/>
                </a:buClr>
                <a:buSzPts val="1200"/>
                <a:buFont typeface="Calibri"/>
                <a:buNone/>
              </a:pPr>
              <a:t>51</a:t>
            </a:fld>
            <a:endParaRPr sz="1400" b="0" i="0" u="none" strike="noStrike" cap="none">
              <a:solidFill>
                <a:srgbClr val="000000"/>
              </a:solidFill>
              <a:latin typeface="Arial"/>
              <a:ea typeface="Arial"/>
              <a:cs typeface="Arial"/>
              <a:sym typeface="Arial"/>
            </a:endParaRPr>
          </a:p>
        </p:txBody>
      </p:sp>
      <p:sp>
        <p:nvSpPr>
          <p:cNvPr id="501" name="Google Shape;501;p52"/>
          <p:cNvSpPr txBox="1"/>
          <p:nvPr/>
        </p:nvSpPr>
        <p:spPr>
          <a:xfrm>
            <a:off x="206375" y="1120775"/>
            <a:ext cx="11836400" cy="461962"/>
          </a:xfrm>
          <a:prstGeom prst="rect">
            <a:avLst/>
          </a:prstGeom>
          <a:noFill/>
          <a:ln>
            <a:noFill/>
          </a:ln>
        </p:spPr>
        <p:txBody>
          <a:bodyPr spcFirstLastPara="1" wrap="square" lIns="91425" tIns="45700" rIns="91425" bIns="45700" anchor="t" anchorCtr="0">
            <a:spAutoFit/>
          </a:bodyPr>
          <a:lstStyle/>
          <a:p>
            <a:pPr marL="358775" marR="0" lvl="4" indent="0" algn="l" rtl="0">
              <a:lnSpc>
                <a:spcPct val="100000"/>
              </a:lnSpc>
              <a:spcBef>
                <a:spcPts val="0"/>
              </a:spcBef>
              <a:spcAft>
                <a:spcPts val="0"/>
              </a:spcAft>
              <a:buClr>
                <a:schemeClr val="dk1"/>
              </a:buClr>
              <a:buSzPts val="2400"/>
              <a:buFont typeface="Times New Roman"/>
              <a:buNone/>
            </a:pPr>
            <a:r>
              <a:rPr lang="en-US" sz="2400" b="1" i="0" u="none" strike="noStrike" cap="none" dirty="0">
                <a:solidFill>
                  <a:schemeClr val="dk1"/>
                </a:solidFill>
                <a:latin typeface="Times New Roman"/>
                <a:ea typeface="Times New Roman"/>
                <a:cs typeface="Times New Roman"/>
                <a:sym typeface="Times New Roman"/>
              </a:rPr>
              <a:t>Self Assessment Questions</a:t>
            </a:r>
            <a:endParaRPr sz="1400" b="0" i="0" u="none" strike="noStrike" cap="none">
              <a:solidFill>
                <a:srgbClr val="000000"/>
              </a:solidFill>
              <a:latin typeface="Arial"/>
              <a:ea typeface="Arial"/>
              <a:cs typeface="Arial"/>
              <a:sym typeface="Arial"/>
            </a:endParaRPr>
          </a:p>
        </p:txBody>
      </p:sp>
      <p:sp>
        <p:nvSpPr>
          <p:cNvPr id="503" name="Google Shape;503;p52"/>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p>
            <a:pPr>
              <a:lnSpc>
                <a:spcPct val="150000"/>
              </a:lnSpc>
              <a:buNone/>
            </a:pPr>
            <a:r>
              <a:rPr lang="en-US" sz="2000" dirty="0" smtClean="0">
                <a:latin typeface="Times New Roman" pitchFamily="18" charset="0"/>
                <a:cs typeface="Times New Roman" pitchFamily="18" charset="0"/>
              </a:rPr>
              <a:t>Q.6 Critical components of parallel computing, logically:</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 Control Structure: How to express parallel task</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(B) Communication model: mechanism for specifying interaction</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(C) Both A &amp; B</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(D) None of these</a:t>
            </a:r>
          </a:p>
          <a:p>
            <a:pPr>
              <a:lnSpc>
                <a:spcPct val="150000"/>
              </a:lnSpc>
              <a:buNone/>
            </a:pPr>
            <a:r>
              <a:rPr lang="en-US" sz="2000" dirty="0" smtClean="0">
                <a:latin typeface="Times New Roman" pitchFamily="18" charset="0"/>
                <a:cs typeface="Times New Roman" pitchFamily="18" charset="0"/>
              </a:rPr>
              <a:t>Answer: (C) Both A &amp; B</a:t>
            </a:r>
          </a:p>
        </p:txBody>
      </p:sp>
      <p:sp>
        <p:nvSpPr>
          <p:cNvPr id="6"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57"/>
          <p:cNvSpPr txBox="1"/>
          <p:nvPr/>
        </p:nvSpPr>
        <p:spPr>
          <a:xfrm>
            <a:off x="11590337" y="6356350"/>
            <a:ext cx="43338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200"/>
              <a:buFont typeface="Calibri"/>
              <a:buNone/>
            </a:pPr>
            <a:fld id="{00000000-1234-1234-1234-123412341234}" type="slidenum">
              <a:rPr lang="en-US" sz="1200" b="0" i="0" u="none" strike="noStrike" cap="none">
                <a:solidFill>
                  <a:srgbClr val="C00000"/>
                </a:solidFill>
                <a:latin typeface="Calibri"/>
                <a:ea typeface="Calibri"/>
                <a:cs typeface="Calibri"/>
                <a:sym typeface="Calibri"/>
              </a:rPr>
              <a:pPr marL="0" marR="0" lvl="0" indent="0" algn="r" rtl="0">
                <a:lnSpc>
                  <a:spcPct val="100000"/>
                </a:lnSpc>
                <a:spcBef>
                  <a:spcPts val="0"/>
                </a:spcBef>
                <a:spcAft>
                  <a:spcPts val="0"/>
                </a:spcAft>
                <a:buClr>
                  <a:srgbClr val="C00000"/>
                </a:buClr>
                <a:buSzPts val="1200"/>
                <a:buFont typeface="Calibri"/>
                <a:buNone/>
              </a:pPr>
              <a:t>52</a:t>
            </a:fld>
            <a:endParaRPr sz="1400" b="0" i="0" u="none" strike="noStrike" cap="none">
              <a:solidFill>
                <a:srgbClr val="000000"/>
              </a:solidFill>
              <a:latin typeface="Arial"/>
              <a:ea typeface="Arial"/>
              <a:cs typeface="Arial"/>
              <a:sym typeface="Arial"/>
            </a:endParaRPr>
          </a:p>
        </p:txBody>
      </p:sp>
      <p:sp>
        <p:nvSpPr>
          <p:cNvPr id="537" name="Google Shape;537;p57"/>
          <p:cNvSpPr txBox="1"/>
          <p:nvPr/>
        </p:nvSpPr>
        <p:spPr>
          <a:xfrm>
            <a:off x="206375" y="1120775"/>
            <a:ext cx="11836400" cy="461962"/>
          </a:xfrm>
          <a:prstGeom prst="rect">
            <a:avLst/>
          </a:prstGeom>
          <a:noFill/>
          <a:ln>
            <a:noFill/>
          </a:ln>
        </p:spPr>
        <p:txBody>
          <a:bodyPr spcFirstLastPara="1" wrap="square" lIns="91425" tIns="45700" rIns="91425" bIns="45700" anchor="t" anchorCtr="0">
            <a:spAutoFit/>
          </a:bodyPr>
          <a:lstStyle/>
          <a:p>
            <a:pPr marL="358775" marR="0" lvl="4" indent="0" algn="l" rtl="0">
              <a:lnSpc>
                <a:spcPct val="100000"/>
              </a:lnSpc>
              <a:spcBef>
                <a:spcPts val="0"/>
              </a:spcBef>
              <a:spcAft>
                <a:spcPts val="0"/>
              </a:spcAft>
              <a:buClr>
                <a:schemeClr val="dk1"/>
              </a:buClr>
              <a:buSzPts val="2400"/>
              <a:buFont typeface="Times New Roman"/>
              <a:buNone/>
            </a:pPr>
            <a:r>
              <a:rPr lang="en-US" sz="2400" b="1" i="0" u="none" strike="noStrike" cap="none">
                <a:solidFill>
                  <a:schemeClr val="dk1"/>
                </a:solidFill>
                <a:latin typeface="Times New Roman"/>
                <a:ea typeface="Times New Roman"/>
                <a:cs typeface="Times New Roman"/>
                <a:sym typeface="Times New Roman"/>
              </a:rPr>
              <a:t>Assignment</a:t>
            </a:r>
            <a:endParaRPr sz="1400" b="0" i="0" u="none" strike="noStrike" cap="none">
              <a:solidFill>
                <a:srgbClr val="000000"/>
              </a:solidFill>
              <a:latin typeface="Arial"/>
              <a:ea typeface="Arial"/>
              <a:cs typeface="Arial"/>
              <a:sym typeface="Arial"/>
            </a:endParaRPr>
          </a:p>
        </p:txBody>
      </p:sp>
      <p:sp>
        <p:nvSpPr>
          <p:cNvPr id="539" name="Google Shape;539;p57"/>
          <p:cNvSpPr txBox="1">
            <a:spLocks noGrp="1"/>
          </p:cNvSpPr>
          <p:nvPr>
            <p:ph type="body" idx="1"/>
          </p:nvPr>
        </p:nvSpPr>
        <p:spPr>
          <a:xfrm>
            <a:off x="708025" y="1582738"/>
            <a:ext cx="11315700" cy="2796758"/>
          </a:xfrm>
          <a:prstGeom prst="rect">
            <a:avLst/>
          </a:prstGeom>
          <a:noFill/>
          <a:ln>
            <a:noFill/>
          </a:ln>
        </p:spPr>
        <p:txBody>
          <a:bodyPr spcFirstLastPara="1" wrap="square" lIns="91425" tIns="45700" rIns="91425" bIns="45700" anchor="t" anchorCtr="0">
            <a:noAutofit/>
          </a:bodyPr>
          <a:lstStyle/>
          <a:p>
            <a:pPr indent="-355600">
              <a:lnSpc>
                <a:spcPct val="150000"/>
              </a:lnSpc>
              <a:spcBef>
                <a:spcPts val="0"/>
              </a:spcBef>
              <a:buClr>
                <a:srgbClr val="000000"/>
              </a:buClr>
              <a:buSzPts val="2000"/>
              <a:buFont typeface="Times New Roman"/>
              <a:buAutoNum type="arabicPeriod"/>
            </a:pPr>
            <a:r>
              <a:rPr lang="en-US" sz="2000" b="0" i="0" u="none" dirty="0" smtClean="0">
                <a:solidFill>
                  <a:srgbClr val="000000"/>
                </a:solidFill>
                <a:latin typeface="Times New Roman"/>
                <a:ea typeface="Times New Roman"/>
                <a:cs typeface="Times New Roman"/>
                <a:sym typeface="Times New Roman"/>
              </a:rPr>
              <a:t>Explain </a:t>
            </a:r>
            <a:r>
              <a:rPr lang="en-US" sz="2000" dirty="0" smtClean="0">
                <a:solidFill>
                  <a:srgbClr val="000000"/>
                </a:solidFill>
                <a:latin typeface="Times New Roman"/>
                <a:ea typeface="Times New Roman"/>
                <a:cs typeface="Times New Roman"/>
                <a:sym typeface="Times New Roman"/>
              </a:rPr>
              <a:t>Parallel and Distributed Computing with diagram.</a:t>
            </a:r>
          </a:p>
          <a:p>
            <a:pPr indent="-355600">
              <a:lnSpc>
                <a:spcPct val="150000"/>
              </a:lnSpc>
              <a:spcBef>
                <a:spcPts val="0"/>
              </a:spcBef>
              <a:buClr>
                <a:srgbClr val="000000"/>
              </a:buClr>
              <a:buSzPts val="2000"/>
              <a:buFont typeface="Times New Roman"/>
              <a:buAutoNum type="arabicPeriod"/>
            </a:pPr>
            <a:r>
              <a:rPr lang="en-US" sz="2000" dirty="0" smtClean="0">
                <a:solidFill>
                  <a:srgbClr val="000000"/>
                </a:solidFill>
                <a:latin typeface="Times New Roman"/>
                <a:ea typeface="Times New Roman"/>
                <a:cs typeface="Times New Roman"/>
                <a:sym typeface="Times New Roman"/>
              </a:rPr>
              <a:t>Describe Advantages and Disadvantages of Distributed Computing.</a:t>
            </a:r>
          </a:p>
          <a:p>
            <a:pPr indent="-355600">
              <a:lnSpc>
                <a:spcPct val="150000"/>
              </a:lnSpc>
              <a:spcBef>
                <a:spcPts val="0"/>
              </a:spcBef>
              <a:buClr>
                <a:srgbClr val="000000"/>
              </a:buClr>
              <a:buSzPts val="2000"/>
              <a:buFont typeface="Times New Roman"/>
              <a:buAutoNum type="arabicPeriod"/>
            </a:pPr>
            <a:r>
              <a:rPr lang="en-US" sz="2000" dirty="0" smtClean="0">
                <a:solidFill>
                  <a:srgbClr val="000000"/>
                </a:solidFill>
                <a:latin typeface="Times New Roman"/>
                <a:ea typeface="Times New Roman"/>
                <a:cs typeface="Times New Roman"/>
                <a:sym typeface="Times New Roman"/>
              </a:rPr>
              <a:t>Why should you use HPC?</a:t>
            </a:r>
          </a:p>
          <a:p>
            <a:pPr indent="-355600">
              <a:lnSpc>
                <a:spcPct val="150000"/>
              </a:lnSpc>
              <a:spcBef>
                <a:spcPts val="0"/>
              </a:spcBef>
              <a:buClr>
                <a:srgbClr val="000000"/>
              </a:buClr>
              <a:buSzPts val="2000"/>
              <a:buFont typeface="Times New Roman"/>
              <a:buAutoNum type="arabicPeriod"/>
            </a:pPr>
            <a:r>
              <a:rPr lang="en-US" sz="2000" dirty="0" smtClean="0">
                <a:solidFill>
                  <a:srgbClr val="000000"/>
                </a:solidFill>
                <a:latin typeface="Times New Roman"/>
                <a:ea typeface="Times New Roman"/>
                <a:cs typeface="Times New Roman"/>
                <a:sym typeface="Times New Roman"/>
              </a:rPr>
              <a:t>Explain Flynn’s Taxonomy  with  types.</a:t>
            </a:r>
          </a:p>
          <a:p>
            <a:pPr indent="-355600">
              <a:lnSpc>
                <a:spcPct val="150000"/>
              </a:lnSpc>
              <a:spcBef>
                <a:spcPts val="0"/>
              </a:spcBef>
              <a:buClr>
                <a:srgbClr val="000000"/>
              </a:buClr>
              <a:buSzPts val="2000"/>
              <a:buFont typeface="Times New Roman"/>
              <a:buAutoNum type="arabicPeriod"/>
            </a:pPr>
            <a:r>
              <a:rPr lang="en-US" sz="2000" dirty="0" smtClean="0">
                <a:solidFill>
                  <a:srgbClr val="000000"/>
                </a:solidFill>
                <a:latin typeface="Times New Roman"/>
                <a:ea typeface="Times New Roman"/>
                <a:cs typeface="Times New Roman"/>
                <a:sym typeface="Times New Roman"/>
              </a:rPr>
              <a:t>Differentiae Multiprocessor and multicomputer.</a:t>
            </a:r>
          </a:p>
          <a:p>
            <a:pPr indent="-355600">
              <a:lnSpc>
                <a:spcPct val="150000"/>
              </a:lnSpc>
              <a:spcBef>
                <a:spcPts val="0"/>
              </a:spcBef>
              <a:buClr>
                <a:srgbClr val="000000"/>
              </a:buClr>
              <a:buSzPts val="2000"/>
              <a:buFont typeface="Times New Roman"/>
              <a:buAutoNum type="arabicPeriod"/>
            </a:pPr>
            <a:r>
              <a:rPr lang="en-US" sz="2000" dirty="0" smtClean="0">
                <a:solidFill>
                  <a:srgbClr val="000000"/>
                </a:solidFill>
                <a:latin typeface="Times New Roman"/>
                <a:ea typeface="Times New Roman"/>
                <a:cs typeface="Times New Roman"/>
                <a:sym typeface="Times New Roman"/>
              </a:rPr>
              <a:t>Define Message Passing Interface</a:t>
            </a:r>
          </a:p>
          <a:p>
            <a:pPr indent="-355600">
              <a:lnSpc>
                <a:spcPct val="150000"/>
              </a:lnSpc>
              <a:spcBef>
                <a:spcPts val="0"/>
              </a:spcBef>
              <a:buClr>
                <a:srgbClr val="000000"/>
              </a:buClr>
              <a:buSzPts val="2000"/>
              <a:buFont typeface="Times New Roman"/>
              <a:buAutoNum type="arabicPeriod"/>
            </a:pPr>
            <a:r>
              <a:rPr lang="en-US" sz="2000" dirty="0" smtClean="0">
                <a:solidFill>
                  <a:srgbClr val="000000"/>
                </a:solidFill>
                <a:latin typeface="Times New Roman"/>
                <a:ea typeface="Times New Roman"/>
                <a:cs typeface="Times New Roman"/>
                <a:sym typeface="Times New Roman"/>
              </a:rPr>
              <a:t>Describe </a:t>
            </a:r>
            <a:r>
              <a:rPr lang="en-US" sz="2000" dirty="0" err="1" smtClean="0">
                <a:solidFill>
                  <a:srgbClr val="000000"/>
                </a:solidFill>
                <a:latin typeface="Times New Roman"/>
                <a:ea typeface="Times New Roman"/>
                <a:cs typeface="Times New Roman"/>
                <a:sym typeface="Times New Roman"/>
              </a:rPr>
              <a:t>OpenMP</a:t>
            </a:r>
            <a:r>
              <a:rPr lang="en-US" sz="2000" dirty="0" smtClean="0">
                <a:solidFill>
                  <a:srgbClr val="000000"/>
                </a:solidFill>
                <a:latin typeface="Times New Roman"/>
                <a:ea typeface="Times New Roman"/>
                <a:cs typeface="Times New Roman"/>
                <a:sym typeface="Times New Roman"/>
              </a:rPr>
              <a:t>.</a:t>
            </a:r>
          </a:p>
          <a:p>
            <a:pPr indent="-355600">
              <a:lnSpc>
                <a:spcPct val="150000"/>
              </a:lnSpc>
              <a:spcBef>
                <a:spcPts val="0"/>
              </a:spcBef>
              <a:buClr>
                <a:srgbClr val="000000"/>
              </a:buClr>
              <a:buSzPts val="2000"/>
              <a:buFont typeface="Times New Roman"/>
              <a:buAutoNum type="arabicPeriod"/>
            </a:pPr>
            <a:endParaRPr lang="en-US" sz="2000" dirty="0" smtClean="0">
              <a:solidFill>
                <a:srgbClr val="000000"/>
              </a:solidFill>
              <a:latin typeface="Times New Roman"/>
              <a:ea typeface="Times New Roman"/>
              <a:cs typeface="Times New Roman"/>
              <a:sym typeface="Times New Roman"/>
            </a:endParaRPr>
          </a:p>
          <a:p>
            <a:pPr indent="-355600">
              <a:lnSpc>
                <a:spcPct val="150000"/>
              </a:lnSpc>
              <a:spcBef>
                <a:spcPts val="0"/>
              </a:spcBef>
              <a:buClr>
                <a:srgbClr val="000000"/>
              </a:buClr>
              <a:buSzPts val="2000"/>
              <a:buNone/>
            </a:pPr>
            <a:endParaRPr lang="en-US" sz="2000" dirty="0" smtClean="0">
              <a:solidFill>
                <a:srgbClr val="000000"/>
              </a:solidFill>
              <a:latin typeface="Times New Roman"/>
              <a:ea typeface="Times New Roman"/>
              <a:cs typeface="Times New Roman"/>
              <a:sym typeface="Times New Roman"/>
            </a:endParaRPr>
          </a:p>
          <a:p>
            <a:pPr indent="-355600">
              <a:lnSpc>
                <a:spcPct val="150000"/>
              </a:lnSpc>
              <a:spcBef>
                <a:spcPts val="0"/>
              </a:spcBef>
              <a:buClr>
                <a:srgbClr val="000000"/>
              </a:buClr>
              <a:buSzPts val="2000"/>
              <a:buFont typeface="Times New Roman"/>
              <a:buAutoNum type="arabicPeriod"/>
            </a:pPr>
            <a:endParaRPr lang="en-US" sz="2000" dirty="0" smtClean="0">
              <a:solidFill>
                <a:srgbClr val="000000"/>
              </a:solidFill>
              <a:latin typeface="Times New Roman"/>
              <a:ea typeface="Times New Roman"/>
              <a:cs typeface="Times New Roman"/>
              <a:sym typeface="Times New Roman"/>
            </a:endParaRPr>
          </a:p>
          <a:p>
            <a:pPr indent="-355600">
              <a:lnSpc>
                <a:spcPct val="150000"/>
              </a:lnSpc>
              <a:spcBef>
                <a:spcPts val="0"/>
              </a:spcBef>
              <a:buClr>
                <a:srgbClr val="000000"/>
              </a:buClr>
              <a:buSzPts val="2000"/>
              <a:buFont typeface="Times New Roman"/>
              <a:buAutoNum type="arabicPeriod"/>
            </a:pPr>
            <a:endParaRPr lang="en-US" sz="2000" b="1" dirty="0" smtClean="0"/>
          </a:p>
          <a:p>
            <a:pPr indent="-355600">
              <a:lnSpc>
                <a:spcPct val="150000"/>
              </a:lnSpc>
              <a:spcBef>
                <a:spcPts val="0"/>
              </a:spcBef>
              <a:buClr>
                <a:srgbClr val="000000"/>
              </a:buClr>
              <a:buSzPts val="2000"/>
              <a:buFont typeface="Times New Roman"/>
              <a:buAutoNum type="arabicPeriod"/>
            </a:pPr>
            <a:endParaRPr lang="en-US" sz="2000" b="1" dirty="0" smtClean="0"/>
          </a:p>
          <a:p>
            <a:pPr indent="-355600">
              <a:lnSpc>
                <a:spcPct val="150000"/>
              </a:lnSpc>
              <a:spcBef>
                <a:spcPts val="0"/>
              </a:spcBef>
              <a:buClr>
                <a:srgbClr val="000000"/>
              </a:buClr>
              <a:buSzPts val="2000"/>
              <a:buFont typeface="Times New Roman"/>
              <a:buAutoNum type="arabicPeriod"/>
            </a:pPr>
            <a:endParaRPr lang="en-US" sz="2000" dirty="0" smtClean="0">
              <a:solidFill>
                <a:srgbClr val="000000"/>
              </a:solidFill>
              <a:latin typeface="Times New Roman"/>
              <a:ea typeface="Times New Roman"/>
              <a:cs typeface="Times New Roman"/>
              <a:sym typeface="Times New Roman"/>
            </a:endParaRPr>
          </a:p>
          <a:p>
            <a:pPr indent="-355600">
              <a:lnSpc>
                <a:spcPct val="150000"/>
              </a:lnSpc>
              <a:spcBef>
                <a:spcPts val="0"/>
              </a:spcBef>
              <a:buClr>
                <a:srgbClr val="000000"/>
              </a:buClr>
              <a:buSzPts val="2000"/>
              <a:buFont typeface="Times New Roman"/>
              <a:buAutoNum type="arabicPeriod"/>
            </a:pPr>
            <a:endParaRPr lang="en-US" sz="2000" dirty="0" smtClean="0">
              <a:solidFill>
                <a:srgbClr val="000000"/>
              </a:solidFill>
              <a:latin typeface="Times New Roman"/>
              <a:ea typeface="Times New Roman"/>
              <a:cs typeface="Times New Roman"/>
              <a:sym typeface="Times New Roman"/>
            </a:endParaRPr>
          </a:p>
          <a:p>
            <a:pPr indent="-355600">
              <a:lnSpc>
                <a:spcPct val="150000"/>
              </a:lnSpc>
              <a:spcBef>
                <a:spcPts val="0"/>
              </a:spcBef>
              <a:buClr>
                <a:srgbClr val="000000"/>
              </a:buClr>
              <a:buSzPts val="2000"/>
              <a:buFont typeface="Times New Roman"/>
              <a:buAutoNum type="arabicPeriod"/>
            </a:pPr>
            <a:endParaRPr lang="en-US" sz="2000" dirty="0" smtClean="0">
              <a:solidFill>
                <a:srgbClr val="000000"/>
              </a:solidFill>
              <a:latin typeface="Times New Roman"/>
              <a:ea typeface="Times New Roman"/>
              <a:cs typeface="Times New Roman"/>
              <a:sym typeface="Times New Roman"/>
            </a:endParaRPr>
          </a:p>
          <a:p>
            <a:pPr indent="-355600">
              <a:lnSpc>
                <a:spcPct val="150000"/>
              </a:lnSpc>
              <a:spcBef>
                <a:spcPts val="0"/>
              </a:spcBef>
              <a:buClr>
                <a:srgbClr val="000000"/>
              </a:buClr>
              <a:buSzPts val="2000"/>
              <a:buFont typeface="Times New Roman"/>
              <a:buAutoNum type="arabicPeriod"/>
            </a:pPr>
            <a:endParaRPr lang="en-US" sz="2000" dirty="0" smtClean="0">
              <a:latin typeface="Times New Roman"/>
              <a:ea typeface="Times New Roman"/>
              <a:cs typeface="Times New Roman"/>
              <a:sym typeface="Times New Roman"/>
            </a:endParaRPr>
          </a:p>
          <a:p>
            <a:pPr marL="457200" marR="0" lvl="0" indent="-330200" algn="just" rtl="0">
              <a:lnSpc>
                <a:spcPct val="150000"/>
              </a:lnSpc>
              <a:spcBef>
                <a:spcPts val="10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228600" marR="0" lvl="0" indent="-101600" algn="l" rtl="0">
              <a:lnSpc>
                <a:spcPct val="90000"/>
              </a:lnSpc>
              <a:spcBef>
                <a:spcPts val="10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p:txBody>
      </p:sp>
      <p:sp>
        <p:nvSpPr>
          <p:cNvPr id="6"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graphicFrame>
        <p:nvGraphicFramePr>
          <p:cNvPr id="545" name="Google Shape;545;p58"/>
          <p:cNvGraphicFramePr/>
          <p:nvPr/>
        </p:nvGraphicFramePr>
        <p:xfrm>
          <a:off x="1108075" y="1919287"/>
          <a:ext cx="10137750" cy="4304370"/>
        </p:xfrm>
        <a:graphic>
          <a:graphicData uri="http://schemas.openxmlformats.org/drawingml/2006/table">
            <a:tbl>
              <a:tblPr>
                <a:noFill/>
                <a:tableStyleId>{CAE84864-6F94-417D-8EF0-1D0E790106A9}</a:tableStyleId>
              </a:tblPr>
              <a:tblGrid>
                <a:gridCol w="3100100"/>
                <a:gridCol w="3518825"/>
                <a:gridCol w="3518825"/>
              </a:tblGrid>
              <a:tr h="392100">
                <a:tc>
                  <a:txBody>
                    <a:bodyPr/>
                    <a:lstStyle/>
                    <a:p>
                      <a:pPr marL="0" marR="0" lvl="0" indent="0" algn="l" rtl="0">
                        <a:lnSpc>
                          <a:spcPct val="100000"/>
                        </a:lnSpc>
                        <a:spcBef>
                          <a:spcPts val="0"/>
                        </a:spcBef>
                        <a:spcAft>
                          <a:spcPts val="0"/>
                        </a:spcAft>
                        <a:buClr>
                          <a:schemeClr val="dk1"/>
                        </a:buClr>
                        <a:buSzPts val="1800"/>
                        <a:buFont typeface="Calibri"/>
                        <a:buNone/>
                      </a:pPr>
                      <a:r>
                        <a:rPr lang="en-US" sz="1800" b="1" i="0" u="none" strike="noStrike" cap="none" dirty="0" smtClean="0">
                          <a:solidFill>
                            <a:schemeClr val="dk1"/>
                          </a:solidFill>
                          <a:latin typeface="Calibri"/>
                          <a:ea typeface="Calibri"/>
                          <a:cs typeface="Calibri"/>
                          <a:sym typeface="Calibri"/>
                        </a:rPr>
                        <a:t>Topic</a:t>
                      </a:r>
                      <a:endParaRPr sz="1400" u="none" strike="noStrike" cap="none"/>
                    </a:p>
                  </a:txBody>
                  <a:tcPr marL="91425" marR="91425" marT="45750" marB="45750" anchor="ctr">
                    <a:lnL w="9525" cap="flat" cmpd="sng">
                      <a:solidFill>
                        <a:srgbClr val="FFC000"/>
                      </a:solidFill>
                      <a:prstDash val="solid"/>
                      <a:round/>
                      <a:headEnd type="none" w="sm" len="sm"/>
                      <a:tailEnd type="none" w="sm" len="sm"/>
                    </a:lnL>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solidFill>
                      <a:srgbClr val="FFC000"/>
                    </a:solidFill>
                  </a:tcPr>
                </a:tc>
                <a:tc>
                  <a:txBody>
                    <a:bodyPr/>
                    <a:lstStyle/>
                    <a:p>
                      <a:pPr marL="0" marR="0" lvl="0" indent="0" algn="l" rtl="0">
                        <a:lnSpc>
                          <a:spcPct val="100000"/>
                        </a:lnSpc>
                        <a:spcBef>
                          <a:spcPts val="0"/>
                        </a:spcBef>
                        <a:spcAft>
                          <a:spcPts val="0"/>
                        </a:spcAft>
                        <a:buClr>
                          <a:schemeClr val="dk1"/>
                        </a:buClr>
                        <a:buSzPts val="1800"/>
                        <a:buFont typeface="Calibri"/>
                        <a:buNone/>
                      </a:pPr>
                      <a:r>
                        <a:rPr lang="en-US" sz="1800" b="1" i="0" u="none" strike="noStrike" cap="none">
                          <a:solidFill>
                            <a:schemeClr val="dk1"/>
                          </a:solidFill>
                          <a:latin typeface="Calibri"/>
                          <a:ea typeface="Calibri"/>
                          <a:cs typeface="Calibri"/>
                          <a:sym typeface="Calibri"/>
                        </a:rPr>
                        <a:t>URL</a:t>
                      </a:r>
                      <a:endParaRPr sz="1400" u="none" strike="noStrike" cap="none"/>
                    </a:p>
                  </a:txBody>
                  <a:tcPr marL="91425" marR="91425" marT="45750" marB="45750" anchor="ctr">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solidFill>
                      <a:srgbClr val="FFC000"/>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solidFill>
                            <a:schemeClr val="dk1"/>
                          </a:solidFill>
                          <a:latin typeface="Calibri"/>
                          <a:ea typeface="Calibri"/>
                          <a:cs typeface="Calibri"/>
                          <a:sym typeface="Calibri"/>
                        </a:rPr>
                        <a:t>Notes</a:t>
                      </a:r>
                      <a:endParaRPr sz="1800" b="1" i="0" u="none" strike="noStrike" cap="none">
                        <a:solidFill>
                          <a:schemeClr val="dk1"/>
                        </a:solidFill>
                        <a:latin typeface="Calibri"/>
                        <a:ea typeface="Calibri"/>
                        <a:cs typeface="Calibri"/>
                        <a:sym typeface="Calibri"/>
                      </a:endParaRPr>
                    </a:p>
                  </a:txBody>
                  <a:tcPr marL="91425" marR="91425" marT="45750" marB="45750" anchor="ctr">
                    <a:lnR w="9525" cap="flat" cmpd="sng">
                      <a:solidFill>
                        <a:srgbClr val="FFC000"/>
                      </a:solidFill>
                      <a:prstDash val="solid"/>
                      <a:round/>
                      <a:headEnd type="none" w="sm" len="sm"/>
                      <a:tailEnd type="none" w="sm" len="sm"/>
                    </a:lnR>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solidFill>
                      <a:srgbClr val="FFC000"/>
                    </a:solidFill>
                  </a:tcPr>
                </a:tc>
              </a:tr>
              <a:tr h="1087425">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dirty="0" smtClean="0">
                          <a:solidFill>
                            <a:srgbClr val="000000"/>
                          </a:solidFill>
                          <a:latin typeface="Arial"/>
                          <a:ea typeface="Arial"/>
                          <a:cs typeface="Arial"/>
                          <a:sym typeface="Arial"/>
                        </a:rPr>
                        <a:t>Message passing interface</a:t>
                      </a:r>
                      <a:endParaRPr lang="en-US" sz="1800" b="0" i="0" u="none" strike="noStrike" cap="none" dirty="0">
                        <a:solidFill>
                          <a:srgbClr val="000000"/>
                        </a:solidFill>
                        <a:latin typeface="Arial"/>
                        <a:ea typeface="Arial"/>
                        <a:cs typeface="Arial"/>
                        <a:sym typeface="Arial"/>
                      </a:endParaRPr>
                    </a:p>
                  </a:txBody>
                  <a:tcPr marL="91425" marR="91425" marT="45750" marB="45750" anchor="ctr">
                    <a:lnL w="9525" cap="flat" cmpd="sng">
                      <a:solidFill>
                        <a:srgbClr val="FFC000"/>
                      </a:solidFill>
                      <a:prstDash val="solid"/>
                      <a:round/>
                      <a:headEnd type="none" w="sm" len="sm"/>
                      <a:tailEnd type="none" w="sm" len="sm"/>
                    </a:lnL>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dirty="0" smtClean="0">
                          <a:hlinkClick r:id="rId3"/>
                        </a:rPr>
                        <a:t>http://www.rc.usf.edu/tutorials/classes/tutorial/mpi/chapter8.html</a:t>
                      </a:r>
                      <a:r>
                        <a:rPr lang="en-US" sz="1800" dirty="0" smtClean="0"/>
                        <a:t> </a:t>
                      </a:r>
                      <a:endParaRPr sz="1400" u="none" strike="noStrike" cap="none"/>
                    </a:p>
                  </a:txBody>
                  <a:tcPr marL="91425" marR="91425" marT="45750" marB="45750" anchor="ctr">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This link explains about </a:t>
                      </a:r>
                      <a:r>
                        <a:rPr lang="en-US" sz="1800" u="none" strike="noStrike" cap="none" dirty="0" smtClean="0"/>
                        <a:t>MPI</a:t>
                      </a:r>
                      <a:endParaRPr sz="1800" b="0" i="0" u="none" strike="noStrike" cap="none"/>
                    </a:p>
                  </a:txBody>
                  <a:tcPr marL="91425" marR="91425" marT="45750" marB="45750" anchor="ctr">
                    <a:lnR w="9525" cap="flat" cmpd="sng">
                      <a:solidFill>
                        <a:srgbClr val="FFC000"/>
                      </a:solidFill>
                      <a:prstDash val="solid"/>
                      <a:round/>
                      <a:headEnd type="none" w="sm" len="sm"/>
                      <a:tailEnd type="none" w="sm" len="sm"/>
                    </a:lnR>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tcPr>
                </a:tc>
              </a:tr>
              <a:tr h="1087425">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dirty="0" err="1" smtClean="0">
                          <a:solidFill>
                            <a:srgbClr val="000000"/>
                          </a:solidFill>
                          <a:latin typeface="Arial"/>
                          <a:ea typeface="Arial"/>
                          <a:cs typeface="Arial"/>
                          <a:sym typeface="Arial"/>
                        </a:rPr>
                        <a:t>Flynns</a:t>
                      </a:r>
                      <a:r>
                        <a:rPr lang="en-US" sz="1800" b="0" i="0" u="none" strike="noStrike" cap="none" dirty="0" smtClean="0">
                          <a:solidFill>
                            <a:srgbClr val="000000"/>
                          </a:solidFill>
                          <a:latin typeface="Arial"/>
                          <a:ea typeface="Arial"/>
                          <a:cs typeface="Arial"/>
                          <a:sym typeface="Arial"/>
                        </a:rPr>
                        <a:t> Classification of Parallel Processing Systems</a:t>
                      </a:r>
                      <a:endParaRPr lang="en-US" sz="1800" b="0" i="0" u="none" strike="noStrike" cap="none" dirty="0">
                        <a:solidFill>
                          <a:srgbClr val="000000"/>
                        </a:solidFill>
                        <a:latin typeface="Arial"/>
                        <a:ea typeface="Arial"/>
                        <a:cs typeface="Arial"/>
                        <a:sym typeface="Arial"/>
                      </a:endParaRPr>
                    </a:p>
                  </a:txBody>
                  <a:tcPr marL="91425" marR="91425" marT="45750" marB="45750" anchor="ctr">
                    <a:lnL w="9525" cap="flat" cmpd="sng">
                      <a:solidFill>
                        <a:srgbClr val="FFC000"/>
                      </a:solidFill>
                      <a:prstDash val="solid"/>
                      <a:round/>
                      <a:headEnd type="none" w="sm" len="sm"/>
                      <a:tailEnd type="none" w="sm" len="sm"/>
                    </a:lnL>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smtClean="0">
                          <a:solidFill>
                            <a:srgbClr val="000000"/>
                          </a:solidFill>
                          <a:latin typeface="Arial"/>
                          <a:ea typeface="Arial"/>
                          <a:cs typeface="Arial"/>
                          <a:sym typeface="Arial"/>
                          <a:hlinkClick r:id="rId3"/>
                        </a:rPr>
                        <a:t>https://www.ques10.com/p/10175/list-the-flynns-classification-of-parallel-proce-1</a:t>
                      </a:r>
                      <a:r>
                        <a:rPr lang="en-US" sz="1400" u="none" strike="noStrike" cap="none" dirty="0" smtClean="0"/>
                        <a:t>/</a:t>
                      </a:r>
                      <a:endParaRPr sz="1400" u="none" strike="noStrike" cap="none"/>
                    </a:p>
                  </a:txBody>
                  <a:tcPr marL="91425" marR="91425" marT="45750" marB="45750" anchor="ctr">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smtClean="0"/>
                        <a:t>This link explains about </a:t>
                      </a:r>
                      <a:r>
                        <a:rPr lang="en-US" sz="1800" b="0" i="0" u="none" strike="noStrike" cap="none" dirty="0" err="1" smtClean="0">
                          <a:solidFill>
                            <a:srgbClr val="000000"/>
                          </a:solidFill>
                          <a:latin typeface="Arial"/>
                          <a:ea typeface="Arial"/>
                          <a:cs typeface="Arial"/>
                          <a:sym typeface="Arial"/>
                        </a:rPr>
                        <a:t>Flynns</a:t>
                      </a:r>
                      <a:r>
                        <a:rPr lang="en-US" sz="1800" b="0" i="0" u="none" strike="noStrike" cap="none" dirty="0" smtClean="0">
                          <a:solidFill>
                            <a:srgbClr val="000000"/>
                          </a:solidFill>
                          <a:latin typeface="Arial"/>
                          <a:ea typeface="Arial"/>
                          <a:cs typeface="Arial"/>
                          <a:sym typeface="Arial"/>
                        </a:rPr>
                        <a:t> </a:t>
                      </a:r>
                      <a:endParaRPr lang="en-US" sz="1800" b="0" i="0" u="none" strike="noStrike" cap="none" dirty="0" smtClean="0"/>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smtClean="0">
                          <a:solidFill>
                            <a:srgbClr val="000000"/>
                          </a:solidFill>
                          <a:latin typeface="Arial"/>
                          <a:ea typeface="Arial"/>
                          <a:cs typeface="Arial"/>
                          <a:sym typeface="Arial"/>
                        </a:rPr>
                        <a:t>Classification</a:t>
                      </a:r>
                      <a:endParaRPr sz="1800" b="0" i="0" u="none" strike="noStrike" cap="none"/>
                    </a:p>
                  </a:txBody>
                  <a:tcPr marL="91425" marR="91425" marT="45750" marB="45750" anchor="ctr">
                    <a:lnR w="9525" cap="flat" cmpd="sng">
                      <a:solidFill>
                        <a:srgbClr val="FFC000"/>
                      </a:solidFill>
                      <a:prstDash val="solid"/>
                      <a:round/>
                      <a:headEnd type="none" w="sm" len="sm"/>
                      <a:tailEnd type="none" w="sm" len="sm"/>
                    </a:lnR>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tcPr>
                </a:tc>
              </a:tr>
              <a:tr h="685800">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Times New Roman"/>
                        <a:buNone/>
                        <a:tabLst/>
                        <a:defRPr/>
                      </a:pPr>
                      <a:r>
                        <a:rPr lang="en-US" sz="1800" b="0" i="0" u="none" strike="noStrike" cap="none" dirty="0" smtClean="0">
                          <a:solidFill>
                            <a:srgbClr val="000000"/>
                          </a:solidFill>
                          <a:latin typeface="Arial"/>
                          <a:ea typeface="Arial"/>
                          <a:cs typeface="Arial"/>
                          <a:sym typeface="Arial"/>
                        </a:rPr>
                        <a:t>parallel processing</a:t>
                      </a:r>
                    </a:p>
                    <a:p>
                      <a:pPr marL="0" marR="0" lvl="0" indent="0" algn="l" rtl="0">
                        <a:lnSpc>
                          <a:spcPct val="100000"/>
                        </a:lnSpc>
                        <a:spcBef>
                          <a:spcPts val="0"/>
                        </a:spcBef>
                        <a:spcAft>
                          <a:spcPts val="0"/>
                        </a:spcAft>
                        <a:buClr>
                          <a:srgbClr val="000000"/>
                        </a:buClr>
                        <a:buSzPts val="1800"/>
                        <a:buFont typeface="Times New Roman"/>
                        <a:buNone/>
                      </a:pPr>
                      <a:endParaRPr lang="en-US" sz="1800" b="0" i="0" u="none" strike="noStrike" cap="none">
                        <a:solidFill>
                          <a:srgbClr val="000000"/>
                        </a:solidFill>
                        <a:latin typeface="Arial"/>
                        <a:ea typeface="Arial"/>
                        <a:cs typeface="Arial"/>
                        <a:sym typeface="Arial"/>
                      </a:endParaRPr>
                    </a:p>
                  </a:txBody>
                  <a:tcPr marL="91425" marR="91425" marT="45750" marB="45750" anchor="ctr">
                    <a:lnL w="9525" cap="flat" cmpd="sng">
                      <a:solidFill>
                        <a:srgbClr val="FFC000"/>
                      </a:solidFill>
                      <a:prstDash val="solid"/>
                      <a:round/>
                      <a:headEnd type="none" w="sm" len="sm"/>
                      <a:tailEnd type="none" w="sm" len="sm"/>
                    </a:lnL>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smtClean="0">
                          <a:solidFill>
                            <a:srgbClr val="000000"/>
                          </a:solidFill>
                          <a:latin typeface="Arial"/>
                          <a:ea typeface="Arial"/>
                          <a:cs typeface="Arial"/>
                          <a:sym typeface="Arial"/>
                          <a:hlinkClick r:id="rId4"/>
                        </a:rPr>
                        <a:t>https://www.techtarget.com/searchdatacenter/definition/parallel-processing#:~:text=Parallel%20processing%20is%20a%20method,time%20to%20run%20a%20program</a:t>
                      </a:r>
                      <a:r>
                        <a:rPr lang="en-US" sz="1800" b="0" i="0" u="none" strike="noStrike" cap="none" smtClean="0">
                          <a:solidFill>
                            <a:srgbClr val="000000"/>
                          </a:solidFill>
                          <a:latin typeface="Arial"/>
                          <a:ea typeface="Arial"/>
                          <a:cs typeface="Arial"/>
                          <a:sym typeface="Arial"/>
                        </a:rPr>
                        <a:t>. </a:t>
                      </a:r>
                      <a:endParaRPr lang="en-US" sz="1800" b="0" i="0" u="none" strike="noStrike" cap="none">
                        <a:solidFill>
                          <a:srgbClr val="000000"/>
                        </a:solidFill>
                        <a:latin typeface="Arial"/>
                        <a:ea typeface="Arial"/>
                        <a:cs typeface="Arial"/>
                        <a:sym typeface="Arial"/>
                      </a:endParaRPr>
                    </a:p>
                  </a:txBody>
                  <a:tcPr marL="91425" marR="91425" marT="45750" marB="45750" anchor="ctr">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Times New Roman"/>
                        <a:buNone/>
                        <a:tabLst/>
                        <a:defRPr/>
                      </a:pPr>
                      <a:r>
                        <a:rPr lang="en-US" sz="1800" b="0" i="0" u="none" strike="noStrike" cap="none" smtClean="0">
                          <a:solidFill>
                            <a:srgbClr val="000000"/>
                          </a:solidFill>
                          <a:latin typeface="Arial"/>
                          <a:ea typeface="Arial"/>
                          <a:cs typeface="Arial"/>
                          <a:sym typeface="Arial"/>
                        </a:rPr>
                        <a:t>This link explains about parallel processing</a:t>
                      </a:r>
                    </a:p>
                    <a:p>
                      <a:pPr marL="0" marR="0" lvl="0" indent="0" algn="l" rtl="0">
                        <a:lnSpc>
                          <a:spcPct val="100000"/>
                        </a:lnSpc>
                        <a:spcBef>
                          <a:spcPts val="0"/>
                        </a:spcBef>
                        <a:spcAft>
                          <a:spcPts val="0"/>
                        </a:spcAft>
                        <a:buClr>
                          <a:srgbClr val="000000"/>
                        </a:buClr>
                        <a:buSzPts val="1800"/>
                        <a:buFont typeface="Arial"/>
                        <a:buNone/>
                      </a:pPr>
                      <a:endParaRPr lang="en-US" sz="1800" b="0" i="0" u="none" strike="noStrike" cap="none">
                        <a:solidFill>
                          <a:srgbClr val="000000"/>
                        </a:solidFill>
                        <a:latin typeface="Arial"/>
                        <a:ea typeface="Arial"/>
                        <a:cs typeface="Arial"/>
                        <a:sym typeface="Arial"/>
                      </a:endParaRPr>
                    </a:p>
                  </a:txBody>
                  <a:tcPr marL="91425" marR="91425" marT="45750" marB="45750" anchor="ctr">
                    <a:lnR w="9525" cap="flat" cmpd="sng">
                      <a:solidFill>
                        <a:srgbClr val="FFC000"/>
                      </a:solidFill>
                      <a:prstDash val="solid"/>
                      <a:round/>
                      <a:headEnd type="none" w="sm" len="sm"/>
                      <a:tailEnd type="none" w="sm" len="sm"/>
                    </a:lnR>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tcPr>
                </a:tc>
              </a:tr>
            </a:tbl>
          </a:graphicData>
        </a:graphic>
      </p:graphicFrame>
      <p:sp>
        <p:nvSpPr>
          <p:cNvPr id="546" name="Google Shape;546;p58"/>
          <p:cNvSpPr txBox="1"/>
          <p:nvPr/>
        </p:nvSpPr>
        <p:spPr>
          <a:xfrm>
            <a:off x="430212" y="1123950"/>
            <a:ext cx="11039475"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strike="noStrike" cap="none">
                <a:solidFill>
                  <a:schemeClr val="dk1"/>
                </a:solidFill>
                <a:latin typeface="Times New Roman"/>
                <a:ea typeface="Times New Roman"/>
                <a:cs typeface="Times New Roman"/>
                <a:sym typeface="Times New Roman"/>
              </a:rPr>
              <a:t>Document Links</a:t>
            </a:r>
            <a:endParaRPr sz="1400" b="0" i="0" u="none" strike="noStrike" cap="none">
              <a:solidFill>
                <a:srgbClr val="000000"/>
              </a:solidFill>
              <a:latin typeface="Arial"/>
              <a:ea typeface="Arial"/>
              <a:cs typeface="Arial"/>
              <a:sym typeface="Arial"/>
            </a:endParaRPr>
          </a:p>
        </p:txBody>
      </p:sp>
      <p:sp>
        <p:nvSpPr>
          <p:cNvPr id="548" name="Google Shape;548;p58"/>
          <p:cNvSpPr txBox="1"/>
          <p:nvPr/>
        </p:nvSpPr>
        <p:spPr>
          <a:xfrm>
            <a:off x="11590337" y="6356350"/>
            <a:ext cx="43338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200"/>
              <a:buFont typeface="Calibri"/>
              <a:buNone/>
            </a:pPr>
            <a:fld id="{00000000-1234-1234-1234-123412341234}" type="slidenum">
              <a:rPr lang="en-US" sz="1200" b="0" i="0" u="none" strike="noStrike" cap="none">
                <a:solidFill>
                  <a:srgbClr val="C00000"/>
                </a:solidFill>
                <a:latin typeface="Calibri"/>
                <a:ea typeface="Calibri"/>
                <a:cs typeface="Calibri"/>
                <a:sym typeface="Calibri"/>
              </a:rPr>
              <a:pPr marL="0" marR="0" lvl="0" indent="0" algn="r" rtl="0">
                <a:lnSpc>
                  <a:spcPct val="100000"/>
                </a:lnSpc>
                <a:spcBef>
                  <a:spcPts val="0"/>
                </a:spcBef>
                <a:spcAft>
                  <a:spcPts val="0"/>
                </a:spcAft>
                <a:buClr>
                  <a:srgbClr val="C00000"/>
                </a:buClr>
                <a:buSzPts val="1200"/>
                <a:buFont typeface="Calibri"/>
                <a:buNone/>
              </a:pPr>
              <a:t>53</a:t>
            </a:fld>
            <a:endParaRPr sz="1400" b="0" i="0" u="none" strike="noStrike" cap="none">
              <a:solidFill>
                <a:srgbClr val="000000"/>
              </a:solidFill>
              <a:latin typeface="Arial"/>
              <a:ea typeface="Arial"/>
              <a:cs typeface="Arial"/>
              <a:sym typeface="Arial"/>
            </a:endParaRPr>
          </a:p>
        </p:txBody>
      </p:sp>
      <p:sp>
        <p:nvSpPr>
          <p:cNvPr id="6"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graphicFrame>
        <p:nvGraphicFramePr>
          <p:cNvPr id="553" name="Google Shape;553;p59"/>
          <p:cNvGraphicFramePr/>
          <p:nvPr/>
        </p:nvGraphicFramePr>
        <p:xfrm>
          <a:off x="1027112" y="1920875"/>
          <a:ext cx="10153625" cy="2153710"/>
        </p:xfrm>
        <a:graphic>
          <a:graphicData uri="http://schemas.openxmlformats.org/drawingml/2006/table">
            <a:tbl>
              <a:tblPr>
                <a:noFill/>
                <a:tableStyleId>{CAE84864-6F94-417D-8EF0-1D0E790106A9}</a:tableStyleId>
              </a:tblPr>
              <a:tblGrid>
                <a:gridCol w="2805075"/>
                <a:gridCol w="3674275"/>
                <a:gridCol w="3674275"/>
              </a:tblGrid>
              <a:tr h="385750">
                <a:tc>
                  <a:txBody>
                    <a:bodyPr/>
                    <a:lstStyle/>
                    <a:p>
                      <a:pPr marL="0" marR="0" lvl="0" indent="0" algn="l" rtl="0">
                        <a:lnSpc>
                          <a:spcPct val="100000"/>
                        </a:lnSpc>
                        <a:spcBef>
                          <a:spcPts val="0"/>
                        </a:spcBef>
                        <a:spcAft>
                          <a:spcPts val="0"/>
                        </a:spcAft>
                        <a:buClr>
                          <a:schemeClr val="dk1"/>
                        </a:buClr>
                        <a:buSzPts val="1800"/>
                        <a:buFont typeface="Calibri"/>
                        <a:buNone/>
                      </a:pPr>
                      <a:r>
                        <a:rPr lang="en-US" sz="1800" b="1" i="0" u="none" strike="noStrike" cap="none" dirty="0">
                          <a:solidFill>
                            <a:schemeClr val="dk1"/>
                          </a:solidFill>
                          <a:latin typeface="Calibri"/>
                          <a:ea typeface="Calibri"/>
                          <a:cs typeface="Calibri"/>
                          <a:sym typeface="Calibri"/>
                        </a:rPr>
                        <a:t>Topic</a:t>
                      </a:r>
                      <a:endParaRPr sz="1400" u="none" strike="noStrike" cap="none"/>
                    </a:p>
                  </a:txBody>
                  <a:tcPr marL="91425" marR="91425" marT="45750" marB="45750" anchor="ctr">
                    <a:lnL w="9525" cap="flat" cmpd="sng">
                      <a:solidFill>
                        <a:srgbClr val="FFC000"/>
                      </a:solidFill>
                      <a:prstDash val="solid"/>
                      <a:round/>
                      <a:headEnd type="none" w="sm" len="sm"/>
                      <a:tailEnd type="none" w="sm" len="sm"/>
                    </a:lnL>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solidFill>
                      <a:srgbClr val="FFC000"/>
                    </a:solidFill>
                  </a:tcPr>
                </a:tc>
                <a:tc>
                  <a:txBody>
                    <a:bodyPr/>
                    <a:lstStyle/>
                    <a:p>
                      <a:pPr marL="0" marR="0" lvl="0" indent="0" algn="l" rtl="0">
                        <a:lnSpc>
                          <a:spcPct val="100000"/>
                        </a:lnSpc>
                        <a:spcBef>
                          <a:spcPts val="0"/>
                        </a:spcBef>
                        <a:spcAft>
                          <a:spcPts val="0"/>
                        </a:spcAft>
                        <a:buClr>
                          <a:schemeClr val="dk1"/>
                        </a:buClr>
                        <a:buSzPts val="1800"/>
                        <a:buFont typeface="Calibri"/>
                        <a:buNone/>
                      </a:pPr>
                      <a:r>
                        <a:rPr lang="en-US" sz="1800" b="1" i="0" u="none" strike="noStrike" cap="none">
                          <a:solidFill>
                            <a:schemeClr val="dk1"/>
                          </a:solidFill>
                          <a:latin typeface="Calibri"/>
                          <a:ea typeface="Calibri"/>
                          <a:cs typeface="Calibri"/>
                          <a:sym typeface="Calibri"/>
                        </a:rPr>
                        <a:t>URL</a:t>
                      </a:r>
                      <a:endParaRPr sz="1400" u="none" strike="noStrike" cap="none"/>
                    </a:p>
                  </a:txBody>
                  <a:tcPr marL="91425" marR="91425" marT="45750" marB="45750" anchor="ctr">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solidFill>
                      <a:srgbClr val="FFC000"/>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solidFill>
                            <a:schemeClr val="dk1"/>
                          </a:solidFill>
                          <a:latin typeface="Calibri"/>
                          <a:ea typeface="Calibri"/>
                          <a:cs typeface="Calibri"/>
                          <a:sym typeface="Calibri"/>
                        </a:rPr>
                        <a:t>Notes</a:t>
                      </a:r>
                      <a:endParaRPr sz="1800" b="1" i="0" u="none" strike="noStrike" cap="none">
                        <a:solidFill>
                          <a:schemeClr val="dk1"/>
                        </a:solidFill>
                        <a:latin typeface="Calibri"/>
                        <a:ea typeface="Calibri"/>
                        <a:cs typeface="Calibri"/>
                        <a:sym typeface="Calibri"/>
                      </a:endParaRPr>
                    </a:p>
                  </a:txBody>
                  <a:tcPr marL="91425" marR="91425" marT="45750" marB="45750" anchor="ctr">
                    <a:lnR w="9525" cap="flat" cmpd="sng">
                      <a:solidFill>
                        <a:srgbClr val="FFC000"/>
                      </a:solidFill>
                      <a:prstDash val="solid"/>
                      <a:round/>
                      <a:headEnd type="none" w="sm" len="sm"/>
                      <a:tailEnd type="none" w="sm" len="sm"/>
                    </a:lnR>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solidFill>
                      <a:srgbClr val="FFC000"/>
                    </a:solidFill>
                  </a:tcPr>
                </a:tc>
              </a:tr>
              <a:tr h="392100">
                <a:tc>
                  <a:txBody>
                    <a:bodyPr/>
                    <a:lstStyle/>
                    <a:p>
                      <a:r>
                        <a:rPr lang="en-US" sz="1800" b="0" i="0" u="none" strike="noStrike" cap="none" dirty="0" smtClean="0">
                          <a:solidFill>
                            <a:srgbClr val="000000"/>
                          </a:solidFill>
                          <a:latin typeface="Times New Roman"/>
                          <a:ea typeface="Times New Roman"/>
                          <a:cs typeface="Times New Roman"/>
                          <a:sym typeface="Arial"/>
                        </a:rPr>
                        <a:t>Parallel Algorithms</a:t>
                      </a:r>
                      <a:r>
                        <a:rPr lang="en-US" sz="1800" b="0" i="0" u="none" strike="noStrike" cap="none" baseline="0" dirty="0" smtClean="0">
                          <a:solidFill>
                            <a:srgbClr val="000000"/>
                          </a:solidFill>
                          <a:latin typeface="Times New Roman"/>
                          <a:ea typeface="Times New Roman"/>
                          <a:cs typeface="Times New Roman"/>
                          <a:sym typeface="Arial"/>
                        </a:rPr>
                        <a:t> </a:t>
                      </a:r>
                      <a:endParaRPr lang="en-US" sz="1800" b="0" i="0" u="none" strike="noStrike" cap="none" dirty="0">
                        <a:solidFill>
                          <a:srgbClr val="000000"/>
                        </a:solidFill>
                        <a:latin typeface="Times New Roman"/>
                        <a:ea typeface="Times New Roman"/>
                        <a:cs typeface="Times New Roman"/>
                        <a:sym typeface="Arial"/>
                      </a:endParaRPr>
                    </a:p>
                  </a:txBody>
                  <a:tcPr marL="91425" marR="91425" marT="45725" marB="45725" anchor="ctr">
                    <a:lnL w="9525" cap="flat" cmpd="sng">
                      <a:solidFill>
                        <a:srgbClr val="FFC000"/>
                      </a:solidFill>
                      <a:prstDash val="solid"/>
                      <a:round/>
                      <a:headEnd type="none" w="sm" len="sm"/>
                      <a:tailEnd type="none" w="sm" len="sm"/>
                    </a:lnL>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dirty="0" smtClean="0">
                          <a:solidFill>
                            <a:srgbClr val="000000"/>
                          </a:solidFill>
                          <a:latin typeface="Times New Roman"/>
                          <a:ea typeface="Times New Roman"/>
                          <a:cs typeface="Times New Roman"/>
                          <a:sym typeface="Times New Roman"/>
                        </a:rPr>
                        <a:t>hhttps://archive.nptel.ac.in/courses/106/105/106105033/</a:t>
                      </a:r>
                    </a:p>
                    <a:p>
                      <a:pPr marL="0" marR="0" lvl="0" indent="0" algn="l" rtl="0">
                        <a:lnSpc>
                          <a:spcPct val="100000"/>
                        </a:lnSpc>
                        <a:spcBef>
                          <a:spcPts val="0"/>
                        </a:spcBef>
                        <a:spcAft>
                          <a:spcPts val="0"/>
                        </a:spcAft>
                        <a:buClr>
                          <a:srgbClr val="000000"/>
                        </a:buClr>
                        <a:buSzPts val="1800"/>
                        <a:buFont typeface="Times New Roman"/>
                        <a:buNone/>
                      </a:pPr>
                      <a:endParaRPr sz="1400" u="none" strike="noStrike" cap="none"/>
                    </a:p>
                  </a:txBody>
                  <a:tcPr marL="91425" marR="91425" marT="45750" marB="45750" anchor="ctr">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Times New Roman"/>
                          <a:ea typeface="Times New Roman"/>
                          <a:cs typeface="Times New Roman"/>
                          <a:sym typeface="Times New Roman"/>
                        </a:rPr>
                        <a:t>Explains about </a:t>
                      </a:r>
                      <a:r>
                        <a:rPr lang="en-US" sz="1800" u="none" strike="noStrike" cap="none" dirty="0" smtClean="0">
                          <a:latin typeface="Times New Roman"/>
                          <a:ea typeface="Times New Roman"/>
                          <a:cs typeface="Times New Roman"/>
                          <a:sym typeface="Times New Roman"/>
                        </a:rPr>
                        <a:t>pos tagging and stop word</a:t>
                      </a:r>
                      <a:endParaRPr sz="1800" b="0" i="0" u="none" strike="noStrike" cap="none">
                        <a:solidFill>
                          <a:srgbClr val="000000"/>
                        </a:solidFill>
                        <a:latin typeface="Times New Roman"/>
                        <a:ea typeface="Times New Roman"/>
                        <a:cs typeface="Times New Roman"/>
                        <a:sym typeface="Times New Roman"/>
                      </a:endParaRPr>
                    </a:p>
                  </a:txBody>
                  <a:tcPr marL="91425" marR="91425" marT="45750" marB="45750" anchor="ctr">
                    <a:lnR w="9525" cap="flat" cmpd="sng">
                      <a:solidFill>
                        <a:srgbClr val="FFC000"/>
                      </a:solidFill>
                      <a:prstDash val="solid"/>
                      <a:round/>
                      <a:headEnd type="none" w="sm" len="sm"/>
                      <a:tailEnd type="none" w="sm" len="sm"/>
                    </a:lnR>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tcPr>
                </a:tc>
              </a:tr>
              <a:tr h="390525">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b="0" i="0" u="none" strike="noStrike" cap="none" dirty="0" smtClean="0">
                          <a:solidFill>
                            <a:srgbClr val="000000"/>
                          </a:solidFill>
                          <a:latin typeface="Times New Roman"/>
                          <a:ea typeface="Times New Roman"/>
                          <a:cs typeface="Times New Roman"/>
                          <a:sym typeface="Times New Roman"/>
                        </a:rPr>
                        <a:t>What is </a:t>
                      </a:r>
                      <a:r>
                        <a:rPr lang="en-US" sz="1800" b="0" i="0" u="none" strike="noStrike" cap="none" dirty="0" smtClean="0">
                          <a:solidFill>
                            <a:srgbClr val="000000"/>
                          </a:solidFill>
                          <a:latin typeface="Times New Roman"/>
                          <a:ea typeface="Times New Roman"/>
                          <a:cs typeface="Times New Roman"/>
                          <a:sym typeface="Arial"/>
                        </a:rPr>
                        <a:t>Parallel Algorithms </a:t>
                      </a:r>
                    </a:p>
                    <a:p>
                      <a:pPr marL="0" marR="0" lvl="0" indent="0" algn="l" rtl="0">
                        <a:lnSpc>
                          <a:spcPct val="100000"/>
                        </a:lnSpc>
                        <a:spcBef>
                          <a:spcPts val="0"/>
                        </a:spcBef>
                        <a:spcAft>
                          <a:spcPts val="0"/>
                        </a:spcAft>
                        <a:buClr>
                          <a:srgbClr val="000000"/>
                        </a:buClr>
                        <a:buSzPts val="1800"/>
                        <a:buFont typeface="Times New Roman"/>
                        <a:buNone/>
                      </a:pPr>
                      <a:endParaRPr sz="1400" u="none" strike="noStrike" cap="none"/>
                    </a:p>
                  </a:txBody>
                  <a:tcPr marL="91425" marR="91425" marT="45725" marB="45725" anchor="ctr">
                    <a:lnL w="9525" cap="flat" cmpd="sng">
                      <a:solidFill>
                        <a:srgbClr val="FFC000"/>
                      </a:solidFill>
                      <a:prstDash val="solid"/>
                      <a:round/>
                      <a:headEnd type="none" w="sm" len="sm"/>
                      <a:tailEnd type="none" w="sm" len="sm"/>
                    </a:lnL>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dirty="0" smtClean="0">
                          <a:solidFill>
                            <a:srgbClr val="000000"/>
                          </a:solidFill>
                          <a:latin typeface="Times New Roman"/>
                          <a:ea typeface="Times New Roman"/>
                          <a:cs typeface="Times New Roman"/>
                          <a:sym typeface="Times New Roman"/>
                        </a:rPr>
                        <a:t>https://www.youtube.com/watch?v=0biElmaDfFs</a:t>
                      </a:r>
                      <a:endParaRPr sz="1400" u="none" strike="noStrike" cap="none"/>
                    </a:p>
                  </a:txBody>
                  <a:tcPr marL="91425" marR="91425" marT="45750" marB="45750" anchor="ctr">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latin typeface="Times New Roman"/>
                          <a:ea typeface="Times New Roman"/>
                          <a:cs typeface="Times New Roman"/>
                          <a:sym typeface="Times New Roman"/>
                        </a:rPr>
                        <a:t>This video talks about </a:t>
                      </a:r>
                      <a:r>
                        <a:rPr lang="en-US" sz="1800" b="0" i="0" u="none" strike="noStrike" cap="none" dirty="0" smtClean="0">
                          <a:solidFill>
                            <a:srgbClr val="000000"/>
                          </a:solidFill>
                          <a:latin typeface="Times New Roman"/>
                          <a:ea typeface="Times New Roman"/>
                          <a:cs typeface="Times New Roman"/>
                          <a:sym typeface="Arial"/>
                        </a:rPr>
                        <a:t>Parallel Algorithms</a:t>
                      </a:r>
                      <a:r>
                        <a:rPr lang="en-US" sz="1800" b="0" i="0" u="none" strike="noStrike" cap="none" baseline="0" dirty="0" smtClean="0">
                          <a:solidFill>
                            <a:srgbClr val="000000"/>
                          </a:solidFill>
                          <a:latin typeface="Times New Roman"/>
                          <a:ea typeface="Times New Roman"/>
                          <a:cs typeface="Times New Roman"/>
                          <a:sym typeface="Arial"/>
                        </a:rPr>
                        <a:t> basic</a:t>
                      </a:r>
                      <a:endParaRPr lang="en-US" sz="1800" b="0" i="0" u="none" strike="noStrike" cap="none" dirty="0" smtClean="0">
                        <a:solidFill>
                          <a:srgbClr val="000000"/>
                        </a:solidFill>
                        <a:latin typeface="Times New Roman"/>
                        <a:ea typeface="Times New Roman"/>
                        <a:cs typeface="Times New Roman"/>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txBody>
                  <a:tcPr marL="91425" marR="91425" marT="45750" marB="45750" anchor="ctr">
                    <a:lnR w="9525" cap="flat" cmpd="sng">
                      <a:solidFill>
                        <a:srgbClr val="FFC000"/>
                      </a:solidFill>
                      <a:prstDash val="solid"/>
                      <a:round/>
                      <a:headEnd type="none" w="sm" len="sm"/>
                      <a:tailEnd type="none" w="sm" len="sm"/>
                    </a:lnR>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tcPr>
                </a:tc>
              </a:tr>
            </a:tbl>
          </a:graphicData>
        </a:graphic>
      </p:graphicFrame>
      <p:sp>
        <p:nvSpPr>
          <p:cNvPr id="554" name="Google Shape;554;p59"/>
          <p:cNvSpPr txBox="1"/>
          <p:nvPr/>
        </p:nvSpPr>
        <p:spPr>
          <a:xfrm>
            <a:off x="430212" y="1123950"/>
            <a:ext cx="11039475"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strike="noStrike" cap="none">
                <a:solidFill>
                  <a:schemeClr val="dk1"/>
                </a:solidFill>
                <a:latin typeface="Times New Roman"/>
                <a:ea typeface="Times New Roman"/>
                <a:cs typeface="Times New Roman"/>
                <a:sym typeface="Times New Roman"/>
              </a:rPr>
              <a:t>Video Links</a:t>
            </a:r>
            <a:endParaRPr sz="1400" b="0" i="0" u="none" strike="noStrike" cap="none">
              <a:solidFill>
                <a:srgbClr val="000000"/>
              </a:solidFill>
              <a:latin typeface="Arial"/>
              <a:ea typeface="Arial"/>
              <a:cs typeface="Arial"/>
              <a:sym typeface="Arial"/>
            </a:endParaRPr>
          </a:p>
        </p:txBody>
      </p:sp>
      <p:sp>
        <p:nvSpPr>
          <p:cNvPr id="556" name="Google Shape;556;p59"/>
          <p:cNvSpPr txBox="1"/>
          <p:nvPr/>
        </p:nvSpPr>
        <p:spPr>
          <a:xfrm>
            <a:off x="11590337" y="6356350"/>
            <a:ext cx="43338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200"/>
              <a:buFont typeface="Calibri"/>
              <a:buNone/>
            </a:pPr>
            <a:fld id="{00000000-1234-1234-1234-123412341234}" type="slidenum">
              <a:rPr lang="en-US" sz="1200" b="0" i="0" u="none" strike="noStrike" cap="none">
                <a:solidFill>
                  <a:srgbClr val="C00000"/>
                </a:solidFill>
                <a:latin typeface="Calibri"/>
                <a:ea typeface="Calibri"/>
                <a:cs typeface="Calibri"/>
                <a:sym typeface="Calibri"/>
              </a:rPr>
              <a:pPr marL="0" marR="0" lvl="0" indent="0" algn="r" rtl="0">
                <a:lnSpc>
                  <a:spcPct val="100000"/>
                </a:lnSpc>
                <a:spcBef>
                  <a:spcPts val="0"/>
                </a:spcBef>
                <a:spcAft>
                  <a:spcPts val="0"/>
                </a:spcAft>
                <a:buClr>
                  <a:srgbClr val="C00000"/>
                </a:buClr>
                <a:buSzPts val="1200"/>
                <a:buFont typeface="Calibri"/>
                <a:buNone/>
              </a:pPr>
              <a:t>54</a:t>
            </a:fld>
            <a:endParaRPr sz="1400" b="0" i="0" u="none" strike="noStrike" cap="none">
              <a:solidFill>
                <a:srgbClr val="000000"/>
              </a:solidFill>
              <a:latin typeface="Arial"/>
              <a:ea typeface="Arial"/>
              <a:cs typeface="Arial"/>
              <a:sym typeface="Arial"/>
            </a:endParaRPr>
          </a:p>
        </p:txBody>
      </p:sp>
      <p:sp>
        <p:nvSpPr>
          <p:cNvPr id="6"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graphicFrame>
        <p:nvGraphicFramePr>
          <p:cNvPr id="561" name="Google Shape;561;p60"/>
          <p:cNvGraphicFramePr/>
          <p:nvPr/>
        </p:nvGraphicFramePr>
        <p:xfrm>
          <a:off x="1042987" y="1909762"/>
          <a:ext cx="10106000" cy="1574775"/>
        </p:xfrm>
        <a:graphic>
          <a:graphicData uri="http://schemas.openxmlformats.org/drawingml/2006/table">
            <a:tbl>
              <a:tblPr>
                <a:noFill/>
                <a:tableStyleId>{CAE84864-6F94-417D-8EF0-1D0E790106A9}</a:tableStyleId>
              </a:tblPr>
              <a:tblGrid>
                <a:gridCol w="2172800"/>
                <a:gridCol w="3966600"/>
                <a:gridCol w="3966600"/>
              </a:tblGrid>
              <a:tr h="385750">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1" i="0" u="none" strike="noStrike" cap="none" dirty="0">
                          <a:solidFill>
                            <a:schemeClr val="dk1"/>
                          </a:solidFill>
                          <a:latin typeface="Times New Roman"/>
                          <a:ea typeface="Times New Roman"/>
                          <a:cs typeface="Times New Roman"/>
                          <a:sym typeface="Times New Roman"/>
                        </a:rPr>
                        <a:t>Topic</a:t>
                      </a:r>
                      <a:endParaRPr sz="1400" u="none" strike="noStrike" cap="none"/>
                    </a:p>
                  </a:txBody>
                  <a:tcPr marL="91425" marR="91425" marT="45750" marB="45750" anchor="ctr">
                    <a:lnL w="9525" cap="flat" cmpd="sng">
                      <a:solidFill>
                        <a:srgbClr val="FFC000"/>
                      </a:solidFill>
                      <a:prstDash val="solid"/>
                      <a:round/>
                      <a:headEnd type="none" w="sm" len="sm"/>
                      <a:tailEnd type="none" w="sm" len="sm"/>
                    </a:lnL>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solidFill>
                      <a:srgbClr val="FFC000"/>
                    </a:solidFill>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1" i="0" u="none" strike="noStrike" cap="none">
                          <a:solidFill>
                            <a:schemeClr val="dk1"/>
                          </a:solidFill>
                          <a:latin typeface="Times New Roman"/>
                          <a:ea typeface="Times New Roman"/>
                          <a:cs typeface="Times New Roman"/>
                          <a:sym typeface="Times New Roman"/>
                        </a:rPr>
                        <a:t>URL</a:t>
                      </a:r>
                      <a:endParaRPr sz="1400" u="none" strike="noStrike" cap="none"/>
                    </a:p>
                  </a:txBody>
                  <a:tcPr marL="91425" marR="91425" marT="45750" marB="45750" anchor="ctr">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solidFill>
                      <a:srgbClr val="FFC000"/>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solidFill>
                            <a:schemeClr val="dk1"/>
                          </a:solidFill>
                          <a:latin typeface="Times New Roman"/>
                          <a:ea typeface="Times New Roman"/>
                          <a:cs typeface="Times New Roman"/>
                          <a:sym typeface="Times New Roman"/>
                        </a:rPr>
                        <a:t>Notes</a:t>
                      </a:r>
                      <a:endParaRPr sz="1800" b="1" i="0" u="none" strike="noStrike" cap="none">
                        <a:solidFill>
                          <a:schemeClr val="dk1"/>
                        </a:solidFill>
                        <a:latin typeface="Times New Roman"/>
                        <a:ea typeface="Times New Roman"/>
                        <a:cs typeface="Times New Roman"/>
                        <a:sym typeface="Times New Roman"/>
                      </a:endParaRPr>
                    </a:p>
                  </a:txBody>
                  <a:tcPr marL="91425" marR="91425" marT="45750" marB="45750" anchor="ctr">
                    <a:lnR w="9525" cap="flat" cmpd="sng">
                      <a:solidFill>
                        <a:srgbClr val="FFC000"/>
                      </a:solidFill>
                      <a:prstDash val="solid"/>
                      <a:round/>
                      <a:headEnd type="none" w="sm" len="sm"/>
                      <a:tailEnd type="none" w="sm" len="sm"/>
                    </a:lnR>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solidFill>
                      <a:srgbClr val="FFC000"/>
                    </a:solidFill>
                  </a:tcPr>
                </a:tc>
              </a:tr>
              <a:tr h="1189025">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Times New Roman"/>
                        <a:buNone/>
                        <a:tabLst/>
                        <a:defRPr/>
                      </a:pPr>
                      <a:r>
                        <a:rPr lang="en-US" sz="1800" b="0" i="0" u="none" strike="noStrike" cap="none" dirty="0" smtClean="0">
                          <a:solidFill>
                            <a:srgbClr val="000000"/>
                          </a:solidFill>
                          <a:latin typeface="Arial"/>
                          <a:ea typeface="Arial"/>
                          <a:cs typeface="Arial"/>
                          <a:sym typeface="Arial"/>
                        </a:rPr>
                        <a:t>Handbook of High-Performance Computing</a:t>
                      </a:r>
                    </a:p>
                    <a:p>
                      <a:pPr marL="0" marR="0" lvl="0" indent="0" algn="l" rtl="0">
                        <a:lnSpc>
                          <a:spcPct val="100000"/>
                        </a:lnSpc>
                        <a:spcBef>
                          <a:spcPts val="0"/>
                        </a:spcBef>
                        <a:spcAft>
                          <a:spcPts val="0"/>
                        </a:spcAft>
                        <a:buClr>
                          <a:srgbClr val="000000"/>
                        </a:buClr>
                        <a:buSzPts val="1800"/>
                        <a:buFont typeface="Times New Roman"/>
                        <a:buNone/>
                      </a:pPr>
                      <a:endParaRPr lang="en-US" sz="1800" b="0" i="0" u="none" strike="noStrike" cap="none" dirty="0">
                        <a:solidFill>
                          <a:srgbClr val="000000"/>
                        </a:solidFill>
                        <a:latin typeface="Arial"/>
                        <a:ea typeface="Arial"/>
                        <a:cs typeface="Arial"/>
                        <a:sym typeface="Arial"/>
                      </a:endParaRPr>
                    </a:p>
                  </a:txBody>
                  <a:tcPr marL="91425" marR="91425" marT="45750" marB="45750" anchor="ctr">
                    <a:lnL w="9525" cap="flat" cmpd="sng">
                      <a:solidFill>
                        <a:srgbClr val="FFC000"/>
                      </a:solidFill>
                      <a:prstDash val="solid"/>
                      <a:round/>
                      <a:headEnd type="none" w="sm" len="sm"/>
                      <a:tailEnd type="none" w="sm" len="sm"/>
                    </a:lnL>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800"/>
                        <a:buFont typeface="Calibri"/>
                        <a:buNone/>
                      </a:pPr>
                      <a:r>
                        <a:rPr lang="en-US" sz="1800" b="0" i="0" u="none" strike="noStrike" cap="none" dirty="0" smtClean="0">
                          <a:solidFill>
                            <a:srgbClr val="000000"/>
                          </a:solidFill>
                          <a:latin typeface="Arial"/>
                          <a:ea typeface="Arial"/>
                          <a:cs typeface="Arial"/>
                          <a:sym typeface="Arial"/>
                        </a:rPr>
                        <a:t>https</a:t>
                      </a:r>
                      <a:r>
                        <a:rPr lang="en-US" sz="1800" b="0" i="0" u="none" strike="noStrike" cap="none" smtClean="0">
                          <a:solidFill>
                            <a:srgbClr val="000000"/>
                          </a:solidFill>
                          <a:latin typeface="Arial"/>
                          <a:ea typeface="Arial"/>
                          <a:cs typeface="Arial"/>
                          <a:sym typeface="Arial"/>
                        </a:rPr>
                        <a:t>://www.routledge.com/rsc/downloads/High_Performance_Computing_ChapterSampler.pdf</a:t>
                      </a:r>
                      <a:endParaRPr lang="en-US" sz="1800" b="0" i="0" u="none" strike="noStrike" cap="none">
                        <a:solidFill>
                          <a:srgbClr val="000000"/>
                        </a:solidFill>
                        <a:latin typeface="Arial"/>
                        <a:ea typeface="Arial"/>
                        <a:cs typeface="Arial"/>
                        <a:sym typeface="Arial"/>
                      </a:endParaRPr>
                    </a:p>
                  </a:txBody>
                  <a:tcPr marL="91425" marR="91425" marT="45750" marB="45750" anchor="ctr">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tcPr>
                </a:tc>
                <a:tc>
                  <a:txBody>
                    <a:bodyPr/>
                    <a:lstStyle/>
                    <a:p>
                      <a:pPr marL="0" marR="0" lvl="0" indent="0" algn="just"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b="0" i="0" u="none" strike="noStrike" cap="none" dirty="0" err="1">
                          <a:solidFill>
                            <a:srgbClr val="000000"/>
                          </a:solidFill>
                          <a:latin typeface="Arial"/>
                          <a:ea typeface="Arial"/>
                          <a:cs typeface="Arial"/>
                          <a:sym typeface="Arial"/>
                        </a:rPr>
                        <a:t>Ebook</a:t>
                      </a:r>
                      <a:r>
                        <a:rPr lang="en-US" sz="1800" b="0" i="0" u="none" strike="noStrike" cap="none" dirty="0">
                          <a:solidFill>
                            <a:srgbClr val="000000"/>
                          </a:solidFill>
                          <a:latin typeface="Arial"/>
                          <a:ea typeface="Arial"/>
                          <a:cs typeface="Arial"/>
                          <a:sym typeface="Arial"/>
                        </a:rPr>
                        <a:t> gives an comprehensive knowledge </a:t>
                      </a:r>
                      <a:r>
                        <a:rPr lang="en-US" sz="1800" b="0" i="0" u="none" strike="noStrike" cap="none" dirty="0" smtClean="0">
                          <a:solidFill>
                            <a:srgbClr val="000000"/>
                          </a:solidFill>
                          <a:latin typeface="Arial"/>
                          <a:ea typeface="Arial"/>
                          <a:cs typeface="Arial"/>
                          <a:sym typeface="Arial"/>
                        </a:rPr>
                        <a:t>on High-Performance Computing</a:t>
                      </a:r>
                    </a:p>
                    <a:p>
                      <a:pPr marL="0" marR="0" lvl="0" indent="0" algn="just" rtl="0">
                        <a:lnSpc>
                          <a:spcPct val="100000"/>
                        </a:lnSpc>
                        <a:spcBef>
                          <a:spcPts val="0"/>
                        </a:spcBef>
                        <a:spcAft>
                          <a:spcPts val="0"/>
                        </a:spcAft>
                        <a:buClr>
                          <a:srgbClr val="000000"/>
                        </a:buClr>
                        <a:buSzPts val="1800"/>
                        <a:buFont typeface="Arial"/>
                        <a:buNone/>
                      </a:pPr>
                      <a:endParaRPr lang="en-US" sz="1800" b="0" i="0" u="none" strike="noStrike" cap="none" dirty="0">
                        <a:solidFill>
                          <a:srgbClr val="000000"/>
                        </a:solidFill>
                        <a:latin typeface="Arial"/>
                        <a:ea typeface="Arial"/>
                        <a:cs typeface="Arial"/>
                        <a:sym typeface="Arial"/>
                      </a:endParaRPr>
                    </a:p>
                  </a:txBody>
                  <a:tcPr marL="91425" marR="91425" marT="45750" marB="45750" anchor="ctr">
                    <a:lnR w="9525" cap="flat" cmpd="sng">
                      <a:solidFill>
                        <a:srgbClr val="FFC000"/>
                      </a:solidFill>
                      <a:prstDash val="solid"/>
                      <a:round/>
                      <a:headEnd type="none" w="sm" len="sm"/>
                      <a:tailEnd type="none" w="sm" len="sm"/>
                    </a:lnR>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tcPr>
                </a:tc>
              </a:tr>
            </a:tbl>
          </a:graphicData>
        </a:graphic>
      </p:graphicFrame>
      <p:sp>
        <p:nvSpPr>
          <p:cNvPr id="562" name="Google Shape;562;p60"/>
          <p:cNvSpPr txBox="1"/>
          <p:nvPr/>
        </p:nvSpPr>
        <p:spPr>
          <a:xfrm>
            <a:off x="430212" y="1123950"/>
            <a:ext cx="11039475"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strike="noStrike" cap="none">
                <a:solidFill>
                  <a:schemeClr val="dk1"/>
                </a:solidFill>
                <a:latin typeface="Times New Roman"/>
                <a:ea typeface="Times New Roman"/>
                <a:cs typeface="Times New Roman"/>
                <a:sym typeface="Times New Roman"/>
              </a:rPr>
              <a:t>E-Book Links</a:t>
            </a:r>
            <a:endParaRPr sz="1400" b="0" i="0" u="none" strike="noStrike" cap="none">
              <a:solidFill>
                <a:srgbClr val="000000"/>
              </a:solidFill>
              <a:latin typeface="Arial"/>
              <a:ea typeface="Arial"/>
              <a:cs typeface="Arial"/>
              <a:sym typeface="Arial"/>
            </a:endParaRPr>
          </a:p>
        </p:txBody>
      </p:sp>
      <p:sp>
        <p:nvSpPr>
          <p:cNvPr id="564" name="Google Shape;564;p60"/>
          <p:cNvSpPr txBox="1"/>
          <p:nvPr/>
        </p:nvSpPr>
        <p:spPr>
          <a:xfrm>
            <a:off x="11590337" y="6356350"/>
            <a:ext cx="43338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200"/>
              <a:buFont typeface="Calibri"/>
              <a:buNone/>
            </a:pPr>
            <a:fld id="{00000000-1234-1234-1234-123412341234}" type="slidenum">
              <a:rPr lang="en-US" sz="1200" b="0" i="0" u="none" strike="noStrike" cap="none">
                <a:solidFill>
                  <a:srgbClr val="C00000"/>
                </a:solidFill>
                <a:latin typeface="Calibri"/>
                <a:ea typeface="Calibri"/>
                <a:cs typeface="Calibri"/>
                <a:sym typeface="Calibri"/>
              </a:rPr>
              <a:pPr marL="0" marR="0" lvl="0" indent="0" algn="r" rtl="0">
                <a:lnSpc>
                  <a:spcPct val="100000"/>
                </a:lnSpc>
                <a:spcBef>
                  <a:spcPts val="0"/>
                </a:spcBef>
                <a:spcAft>
                  <a:spcPts val="0"/>
                </a:spcAft>
                <a:buClr>
                  <a:srgbClr val="C00000"/>
                </a:buClr>
                <a:buSzPts val="1200"/>
                <a:buFont typeface="Calibri"/>
                <a:buNone/>
              </a:pPr>
              <a:t>55</a:t>
            </a:fld>
            <a:endParaRPr sz="1400" b="0" i="0" u="none" strike="noStrike" cap="none">
              <a:solidFill>
                <a:srgbClr val="000000"/>
              </a:solidFill>
              <a:latin typeface="Arial"/>
              <a:ea typeface="Arial"/>
              <a:cs typeface="Arial"/>
              <a:sym typeface="Arial"/>
            </a:endParaRPr>
          </a:p>
        </p:txBody>
      </p:sp>
      <p:sp>
        <p:nvSpPr>
          <p:cNvPr id="6"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6"/>
          <p:cNvSpPr txBox="1"/>
          <p:nvPr/>
        </p:nvSpPr>
        <p:spPr>
          <a:xfrm>
            <a:off x="11590337" y="6356350"/>
            <a:ext cx="43338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200"/>
              <a:buFont typeface="Calibri"/>
              <a:buNone/>
            </a:pPr>
            <a:fld id="{00000000-1234-1234-1234-123412341234}" type="slidenum">
              <a:rPr lang="en-US" sz="1200" b="0" i="0" u="none" strike="noStrike" cap="none">
                <a:solidFill>
                  <a:srgbClr val="C00000"/>
                </a:solidFill>
                <a:latin typeface="Calibri"/>
                <a:ea typeface="Calibri"/>
                <a:cs typeface="Calibri"/>
                <a:sym typeface="Calibri"/>
              </a:rPr>
              <a:pPr marL="0" marR="0" lvl="0" indent="0" algn="r" rtl="0">
                <a:lnSpc>
                  <a:spcPct val="100000"/>
                </a:lnSpc>
                <a:spcBef>
                  <a:spcPts val="0"/>
                </a:spcBef>
                <a:spcAft>
                  <a:spcPts val="0"/>
                </a:spcAft>
                <a:buClr>
                  <a:srgbClr val="C00000"/>
                </a:buClr>
                <a:buSzPts val="1200"/>
                <a:buFont typeface="Calibri"/>
                <a:buNone/>
              </a:pPr>
              <a:t>6</a:t>
            </a:fld>
            <a:endParaRPr sz="1400" b="0" i="0" u="none" strike="noStrike" cap="none">
              <a:solidFill>
                <a:srgbClr val="000000"/>
              </a:solidFill>
              <a:latin typeface="Arial"/>
              <a:ea typeface="Arial"/>
              <a:cs typeface="Arial"/>
              <a:sym typeface="Arial"/>
            </a:endParaRPr>
          </a:p>
        </p:txBody>
      </p:sp>
      <p:sp>
        <p:nvSpPr>
          <p:cNvPr id="79" name="Google Shape;79;p6"/>
          <p:cNvSpPr/>
          <p:nvPr/>
        </p:nvSpPr>
        <p:spPr>
          <a:xfrm>
            <a:off x="207034" y="1121184"/>
            <a:ext cx="11835441" cy="954107"/>
          </a:xfrm>
          <a:prstGeom prst="rect">
            <a:avLst/>
          </a:prstGeom>
          <a:noFill/>
          <a:ln>
            <a:noFill/>
          </a:ln>
        </p:spPr>
        <p:txBody>
          <a:bodyPr spcFirstLastPara="1" wrap="square" lIns="91425" tIns="45700" rIns="91425" bIns="45700" anchor="t" anchorCtr="0">
            <a:spAutoFit/>
          </a:bodyPr>
          <a:lstStyle/>
          <a:p>
            <a:pPr marL="360000" marR="0" lvl="4" indent="0" algn="l" rtl="0">
              <a:lnSpc>
                <a:spcPct val="100000"/>
              </a:lnSpc>
              <a:spcBef>
                <a:spcPts val="0"/>
              </a:spcBef>
              <a:spcAft>
                <a:spcPts val="0"/>
              </a:spcAft>
              <a:buClr>
                <a:schemeClr val="dk1"/>
              </a:buClr>
              <a:buSzPts val="2400"/>
              <a:buFont typeface="Times New Roman"/>
              <a:buNone/>
            </a:pPr>
            <a:r>
              <a:rPr lang="en-US" sz="2400" b="1" i="0" u="none" strike="noStrike" cap="none" dirty="0">
                <a:solidFill>
                  <a:schemeClr val="dk1"/>
                </a:solidFill>
                <a:latin typeface="Times New Roman"/>
                <a:ea typeface="Times New Roman"/>
                <a:cs typeface="Times New Roman"/>
                <a:sym typeface="Times New Roman"/>
              </a:rPr>
              <a:t>Contents</a:t>
            </a:r>
            <a:endParaRPr sz="1400" b="0" i="0" u="none" strike="noStrike" cap="none">
              <a:solidFill>
                <a:srgbClr val="000000"/>
              </a:solidFill>
              <a:latin typeface="Arial"/>
              <a:ea typeface="Arial"/>
              <a:cs typeface="Arial"/>
              <a:sym typeface="Arial"/>
            </a:endParaRPr>
          </a:p>
          <a:p>
            <a:pPr marL="360000" marR="0" lvl="4" indent="0" algn="l" rtl="0">
              <a:lnSpc>
                <a:spcPct val="100000"/>
              </a:lnSpc>
              <a:spcBef>
                <a:spcPts val="0"/>
              </a:spcBef>
              <a:spcAft>
                <a:spcPts val="0"/>
              </a:spcAft>
              <a:buClr>
                <a:schemeClr val="dk1"/>
              </a:buClr>
              <a:buSzPts val="1000"/>
              <a:buFont typeface="Arial"/>
              <a:buNone/>
            </a:pPr>
            <a:endParaRPr sz="1000" b="1" i="0" u="none" strike="noStrike" cap="none">
              <a:solidFill>
                <a:schemeClr val="dk1"/>
              </a:solidFill>
              <a:latin typeface="Times New Roman"/>
              <a:ea typeface="Times New Roman"/>
              <a:cs typeface="Times New Roman"/>
              <a:sym typeface="Times New Roman"/>
            </a:endParaRPr>
          </a:p>
          <a:p>
            <a:pPr marL="720000" marR="0" lvl="6" indent="0" algn="l" rtl="0">
              <a:lnSpc>
                <a:spcPct val="11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80" name="Google Shape;80;p6"/>
          <p:cNvSpPr txBox="1"/>
          <p:nvPr/>
        </p:nvSpPr>
        <p:spPr>
          <a:xfrm>
            <a:off x="206375" y="361950"/>
            <a:ext cx="10248900" cy="677068"/>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a:p>
            <a:pPr marL="12700" lvl="0">
              <a:buClr>
                <a:schemeClr val="dk1"/>
              </a:buClr>
              <a:buSzPts val="2400"/>
            </a:pPr>
            <a:endParaRPr lang="en-IN" dirty="0"/>
          </a:p>
        </p:txBody>
      </p:sp>
      <p:sp>
        <p:nvSpPr>
          <p:cNvPr id="81" name="Google Shape;81;p6"/>
          <p:cNvSpPr txBox="1"/>
          <p:nvPr/>
        </p:nvSpPr>
        <p:spPr>
          <a:xfrm>
            <a:off x="561557" y="1661026"/>
            <a:ext cx="9331325" cy="4708941"/>
          </a:xfrm>
          <a:prstGeom prst="rect">
            <a:avLst/>
          </a:prstGeom>
          <a:noFill/>
          <a:ln>
            <a:noFill/>
          </a:ln>
        </p:spPr>
        <p:txBody>
          <a:bodyPr spcFirstLastPara="1" wrap="square" lIns="91425" tIns="45700" rIns="91425" bIns="45700" anchor="t" anchorCtr="0">
            <a:spAutoFit/>
          </a:bodyPr>
          <a:lstStyle/>
          <a:p>
            <a:pPr algn="just">
              <a:lnSpc>
                <a:spcPct val="150000"/>
              </a:lnSpc>
            </a:pPr>
            <a:r>
              <a:rPr lang="en-US" sz="2000" dirty="0" smtClean="0">
                <a:latin typeface="Times New Roman"/>
                <a:ea typeface="Times New Roman"/>
                <a:cs typeface="Times New Roman"/>
                <a:sym typeface="Times New Roman"/>
              </a:rPr>
              <a:t>Parallel algorithms on various models with complexity analyses for selection</a:t>
            </a:r>
          </a:p>
          <a:p>
            <a:pPr algn="just">
              <a:lnSpc>
                <a:spcPct val="150000"/>
              </a:lnSpc>
            </a:pPr>
            <a:r>
              <a:rPr lang="en-US" sz="2000" dirty="0" err="1" smtClean="0">
                <a:latin typeface="Times New Roman"/>
                <a:ea typeface="Times New Roman"/>
                <a:cs typeface="Times New Roman"/>
                <a:sym typeface="Times New Roman"/>
              </a:rPr>
              <a:t>Mmerging</a:t>
            </a:r>
            <a:r>
              <a:rPr lang="en-US" sz="2000" dirty="0" smtClean="0">
                <a:latin typeface="Times New Roman"/>
                <a:ea typeface="Times New Roman"/>
                <a:cs typeface="Times New Roman"/>
                <a:sym typeface="Times New Roman"/>
              </a:rPr>
              <a:t> sorting and searching problems</a:t>
            </a:r>
          </a:p>
          <a:p>
            <a:pPr algn="just">
              <a:lnSpc>
                <a:spcPct val="150000"/>
              </a:lnSpc>
            </a:pPr>
            <a:r>
              <a:rPr lang="en-US" sz="2000" dirty="0" smtClean="0">
                <a:latin typeface="Times New Roman"/>
                <a:ea typeface="Times New Roman"/>
                <a:cs typeface="Times New Roman"/>
                <a:sym typeface="Times New Roman"/>
              </a:rPr>
              <a:t>Introduction to Parallel Programming Languages</a:t>
            </a:r>
          </a:p>
          <a:p>
            <a:pPr algn="just">
              <a:lnSpc>
                <a:spcPct val="150000"/>
              </a:lnSpc>
            </a:pPr>
            <a:r>
              <a:rPr lang="en-US" sz="2000" dirty="0" smtClean="0">
                <a:latin typeface="Times New Roman"/>
                <a:ea typeface="Times New Roman"/>
                <a:cs typeface="Times New Roman"/>
                <a:sym typeface="Times New Roman"/>
              </a:rPr>
              <a:t>CS and Sequent C</a:t>
            </a:r>
          </a:p>
          <a:p>
            <a:pPr algn="just">
              <a:lnSpc>
                <a:spcPct val="150000"/>
              </a:lnSpc>
            </a:pPr>
            <a:r>
              <a:rPr lang="en-US" sz="2000" dirty="0" smtClean="0">
                <a:latin typeface="Times New Roman"/>
                <a:ea typeface="Times New Roman"/>
                <a:cs typeface="Times New Roman"/>
                <a:sym typeface="Times New Roman"/>
              </a:rPr>
              <a:t>Shared Memory Parallel Programming :Symmetric and Distributed architectures </a:t>
            </a:r>
            <a:r>
              <a:rPr lang="en-US" sz="2000" dirty="0" err="1" smtClean="0">
                <a:latin typeface="Times New Roman"/>
                <a:ea typeface="Times New Roman"/>
                <a:cs typeface="Times New Roman"/>
                <a:sym typeface="Times New Roman"/>
              </a:rPr>
              <a:t>OpenMP</a:t>
            </a:r>
            <a:r>
              <a:rPr lang="en-US" sz="2000" dirty="0" smtClean="0">
                <a:latin typeface="Times New Roman"/>
                <a:ea typeface="Times New Roman"/>
                <a:cs typeface="Times New Roman"/>
                <a:sym typeface="Times New Roman"/>
              </a:rPr>
              <a:t> Introduction</a:t>
            </a:r>
          </a:p>
          <a:p>
            <a:pPr algn="just">
              <a:lnSpc>
                <a:spcPct val="150000"/>
              </a:lnSpc>
            </a:pPr>
            <a:r>
              <a:rPr lang="en-US" sz="2000" dirty="0" smtClean="0">
                <a:latin typeface="Times New Roman"/>
                <a:ea typeface="Times New Roman"/>
                <a:cs typeface="Times New Roman"/>
                <a:sym typeface="Times New Roman"/>
              </a:rPr>
              <a:t>Thread creation</a:t>
            </a:r>
          </a:p>
          <a:p>
            <a:pPr algn="just">
              <a:lnSpc>
                <a:spcPct val="150000"/>
              </a:lnSpc>
            </a:pPr>
            <a:r>
              <a:rPr lang="en-US" sz="2000" dirty="0" smtClean="0">
                <a:latin typeface="Times New Roman"/>
                <a:ea typeface="Times New Roman"/>
                <a:cs typeface="Times New Roman"/>
                <a:sym typeface="Times New Roman"/>
              </a:rPr>
              <a:t>Parallel regions</a:t>
            </a:r>
          </a:p>
          <a:p>
            <a:pPr algn="just">
              <a:lnSpc>
                <a:spcPct val="150000"/>
              </a:lnSpc>
            </a:pPr>
            <a:r>
              <a:rPr lang="en-US" sz="2000" dirty="0" smtClean="0">
                <a:latin typeface="Times New Roman"/>
                <a:ea typeface="Times New Roman"/>
                <a:cs typeface="Times New Roman"/>
                <a:sym typeface="Times New Roman"/>
              </a:rPr>
              <a:t>Work-sharing</a:t>
            </a:r>
          </a:p>
          <a:p>
            <a:pPr algn="just">
              <a:lnSpc>
                <a:spcPct val="150000"/>
              </a:lnSpc>
            </a:pPr>
            <a:r>
              <a:rPr lang="en-US" sz="2000" dirty="0" smtClean="0">
                <a:latin typeface="Times New Roman"/>
                <a:ea typeface="Times New Roman"/>
                <a:cs typeface="Times New Roman"/>
                <a:sym typeface="Times New Roman"/>
              </a:rPr>
              <a:t>Synchronization.</a:t>
            </a:r>
            <a:endParaRPr lang="en-US" sz="20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8"/>
          <p:cNvSpPr txBox="1"/>
          <p:nvPr/>
        </p:nvSpPr>
        <p:spPr>
          <a:xfrm>
            <a:off x="11590337" y="6356350"/>
            <a:ext cx="43338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200"/>
              <a:buFont typeface="Calibri"/>
              <a:buNone/>
            </a:pPr>
            <a:fld id="{00000000-1234-1234-1234-123412341234}" type="slidenum">
              <a:rPr lang="en-US" sz="1200" b="0" i="0" u="none" strike="noStrike" cap="none">
                <a:solidFill>
                  <a:srgbClr val="C00000"/>
                </a:solidFill>
                <a:latin typeface="Calibri"/>
                <a:ea typeface="Calibri"/>
                <a:cs typeface="Calibri"/>
                <a:sym typeface="Calibri"/>
              </a:rPr>
              <a:pPr marL="0" marR="0" lvl="0" indent="0" algn="r" rtl="0">
                <a:lnSpc>
                  <a:spcPct val="100000"/>
                </a:lnSpc>
                <a:spcBef>
                  <a:spcPts val="0"/>
                </a:spcBef>
                <a:spcAft>
                  <a:spcPts val="0"/>
                </a:spcAft>
                <a:buClr>
                  <a:srgbClr val="C00000"/>
                </a:buClr>
                <a:buSzPts val="1200"/>
                <a:buFont typeface="Calibri"/>
                <a:buNone/>
              </a:pPr>
              <a:t>7</a:t>
            </a:fld>
            <a:endParaRPr sz="1400" b="0" i="0" u="none" strike="noStrike" cap="none">
              <a:solidFill>
                <a:srgbClr val="000000"/>
              </a:solidFill>
              <a:latin typeface="Arial"/>
              <a:ea typeface="Arial"/>
              <a:cs typeface="Arial"/>
              <a:sym typeface="Arial"/>
            </a:endParaRPr>
          </a:p>
        </p:txBody>
      </p:sp>
      <p:sp>
        <p:nvSpPr>
          <p:cNvPr id="99" name="Google Shape;99;p8"/>
          <p:cNvSpPr txBox="1"/>
          <p:nvPr/>
        </p:nvSpPr>
        <p:spPr>
          <a:xfrm>
            <a:off x="206375" y="1120775"/>
            <a:ext cx="11836400" cy="461624"/>
          </a:xfrm>
          <a:prstGeom prst="rect">
            <a:avLst/>
          </a:prstGeom>
          <a:noFill/>
          <a:ln>
            <a:noFill/>
          </a:ln>
        </p:spPr>
        <p:txBody>
          <a:bodyPr spcFirstLastPara="1" wrap="square" lIns="91425" tIns="45700" rIns="91425" bIns="45700" anchor="t" anchorCtr="0">
            <a:spAutoFit/>
          </a:bodyPr>
          <a:lstStyle/>
          <a:p>
            <a:pPr marL="358775" lvl="4">
              <a:buSzPts val="2400"/>
            </a:pPr>
            <a:r>
              <a:rPr lang="en-US" sz="2400" b="1" dirty="0" smtClean="0">
                <a:latin typeface="Times New Roman" pitchFamily="18" charset="0"/>
                <a:cs typeface="Times New Roman" pitchFamily="18" charset="0"/>
              </a:rPr>
              <a:t>Parallel Algorithm</a:t>
            </a:r>
            <a:endParaRPr lang="en-US" sz="2400" b="0" i="0" u="none" strike="noStrike" cap="none" dirty="0">
              <a:solidFill>
                <a:schemeClr val="dk1"/>
              </a:solidFill>
              <a:latin typeface="Times New Roman" pitchFamily="18" charset="0"/>
              <a:ea typeface="Calibri"/>
              <a:cs typeface="Times New Roman" pitchFamily="18" charset="0"/>
              <a:sym typeface="Calibri"/>
            </a:endParaRPr>
          </a:p>
        </p:txBody>
      </p:sp>
      <p:sp>
        <p:nvSpPr>
          <p:cNvPr id="100"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p:txBody>
      </p:sp>
      <p:sp>
        <p:nvSpPr>
          <p:cNvPr id="9" name="TextBox 8"/>
          <p:cNvSpPr txBox="1"/>
          <p:nvPr/>
        </p:nvSpPr>
        <p:spPr>
          <a:xfrm>
            <a:off x="673100" y="1663702"/>
            <a:ext cx="10782300" cy="6017032"/>
          </a:xfrm>
          <a:prstGeom prst="rect">
            <a:avLst/>
          </a:prstGeom>
          <a:noFill/>
        </p:spPr>
        <p:txBody>
          <a:bodyPr wrap="square" rtlCol="0">
            <a:spAutoFit/>
          </a:bodyPr>
          <a:lstStyle/>
          <a:p>
            <a:pPr algn="just">
              <a:lnSpc>
                <a:spcPct val="150000"/>
              </a:lnSpc>
              <a:spcBef>
                <a:spcPts val="1000"/>
              </a:spcBef>
              <a:buClr>
                <a:schemeClr val="dk1"/>
              </a:buClr>
              <a:buSzPts val="2000"/>
            </a:pPr>
            <a:r>
              <a:rPr lang="en-US" sz="2000" dirty="0" smtClean="0">
                <a:latin typeface="Times New Roman" pitchFamily="18" charset="0"/>
                <a:cs typeface="Times New Roman" pitchFamily="18" charset="0"/>
              </a:rPr>
              <a:t>An algorithm is a set of instructions that processes user inputs and, following some computation, generates an output. An algorithm that can execute several instructions concurrently on various processing devices and then aggregate all of the individual outputs to produce the final result is known as a parallel algorithm.</a:t>
            </a:r>
          </a:p>
          <a:p>
            <a:pPr algn="just">
              <a:lnSpc>
                <a:spcPct val="150000"/>
              </a:lnSpc>
              <a:spcBef>
                <a:spcPts val="1000"/>
              </a:spcBef>
              <a:buClr>
                <a:schemeClr val="dk1"/>
              </a:buClr>
              <a:buSzPts val="2000"/>
            </a:pPr>
            <a:r>
              <a:rPr lang="en-US" sz="2000" b="1" dirty="0" smtClean="0">
                <a:latin typeface="Times New Roman" pitchFamily="18" charset="0"/>
                <a:cs typeface="Times New Roman" pitchFamily="18" charset="0"/>
              </a:rPr>
              <a:t>What is an Algorithm?</a:t>
            </a:r>
          </a:p>
          <a:p>
            <a:pPr algn="just">
              <a:lnSpc>
                <a:spcPct val="150000"/>
              </a:lnSpc>
            </a:pPr>
            <a:r>
              <a:rPr lang="en-US" sz="2000" dirty="0" smtClean="0">
                <a:latin typeface="Times New Roman" pitchFamily="18" charset="0"/>
                <a:cs typeface="Times New Roman" pitchFamily="18" charset="0"/>
              </a:rPr>
              <a:t>An algorithm is a set of steps that must be taken in order to solve a problem. When creating an algorithm, we should think about the computer's architecture and how it will be used. There are two categories of computers based on </a:t>
            </a:r>
            <a:r>
              <a:rPr lang="en-US" sz="2000" smtClean="0">
                <a:latin typeface="Times New Roman" pitchFamily="18" charset="0"/>
                <a:cs typeface="Times New Roman" pitchFamily="18" charset="0"/>
              </a:rPr>
              <a:t>architecture:</a:t>
            </a:r>
          </a:p>
          <a:p>
            <a:pPr algn="just">
              <a:lnSpc>
                <a:spcPct val="150000"/>
              </a:lnSpc>
              <a:buFont typeface="Arial" pitchFamily="34" charset="0"/>
              <a:buChar char="•"/>
            </a:pPr>
            <a:r>
              <a:rPr lang="en-US" sz="2000" smtClean="0">
                <a:latin typeface="Times New Roman" pitchFamily="18" charset="0"/>
                <a:cs typeface="Times New Roman" pitchFamily="18" charset="0"/>
              </a:rPr>
              <a:t>Sequential </a:t>
            </a:r>
            <a:r>
              <a:rPr lang="en-US" sz="2000" dirty="0" smtClean="0">
                <a:latin typeface="Times New Roman" pitchFamily="18" charset="0"/>
                <a:cs typeface="Times New Roman" pitchFamily="18" charset="0"/>
              </a:rPr>
              <a:t>Computer</a:t>
            </a:r>
          </a:p>
          <a:p>
            <a:pPr algn="just">
              <a:lnSpc>
                <a:spcPct val="150000"/>
              </a:lnSpc>
              <a:buFont typeface="Arial" pitchFamily="34" charset="0"/>
              <a:buChar char="•"/>
            </a:pPr>
            <a:r>
              <a:rPr lang="en-US" sz="2000" dirty="0" smtClean="0">
                <a:latin typeface="Times New Roman" pitchFamily="18" charset="0"/>
                <a:cs typeface="Times New Roman" pitchFamily="18" charset="0"/>
              </a:rPr>
              <a:t>Parallel Computer</a:t>
            </a:r>
          </a:p>
          <a:p>
            <a:pPr algn="just">
              <a:lnSpc>
                <a:spcPct val="150000"/>
              </a:lnSpc>
              <a:spcBef>
                <a:spcPts val="1000"/>
              </a:spcBef>
              <a:buClr>
                <a:schemeClr val="dk1"/>
              </a:buClr>
              <a:buSzPts val="2000"/>
            </a:pPr>
            <a:endParaRPr lang="en-US" sz="2000" b="1" dirty="0" smtClean="0">
              <a:latin typeface="Times New Roman" pitchFamily="18" charset="0"/>
              <a:cs typeface="Times New Roman" pitchFamily="18" charset="0"/>
            </a:endParaRPr>
          </a:p>
          <a:p>
            <a:pPr algn="just">
              <a:lnSpc>
                <a:spcPct val="150000"/>
              </a:lnSpc>
              <a:spcBef>
                <a:spcPts val="1000"/>
              </a:spcBef>
              <a:buClr>
                <a:schemeClr val="dk1"/>
              </a:buClr>
              <a:buSzPts val="2000"/>
            </a:pPr>
            <a:endParaRPr lang="en-US" sz="2000" dirty="0" smtClean="0">
              <a:solidFill>
                <a:schemeClr val="dk1"/>
              </a:solidFill>
              <a:latin typeface="Times New Roman" pitchFamily="18" charset="0"/>
              <a:ea typeface="Times New Roman"/>
              <a:cs typeface="Times New Roman" pitchFamily="18" charset="0"/>
              <a:sym typeface="Times New Roma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8"/>
          <p:cNvSpPr txBox="1"/>
          <p:nvPr/>
        </p:nvSpPr>
        <p:spPr>
          <a:xfrm>
            <a:off x="11383962" y="5994400"/>
            <a:ext cx="43338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200"/>
              <a:buFont typeface="Calibri"/>
              <a:buNone/>
            </a:pPr>
            <a:fld id="{00000000-1234-1234-1234-123412341234}" type="slidenum">
              <a:rPr lang="en-US" sz="1200" b="0" i="0" u="none" strike="noStrike" cap="none">
                <a:solidFill>
                  <a:srgbClr val="C00000"/>
                </a:solidFill>
                <a:latin typeface="Times New Roman" pitchFamily="18" charset="0"/>
                <a:ea typeface="Calibri"/>
                <a:cs typeface="Times New Roman" pitchFamily="18" charset="0"/>
                <a:sym typeface="Calibri"/>
              </a:rPr>
              <a:pPr marL="0" marR="0" lvl="0" indent="0" algn="r" rtl="0">
                <a:lnSpc>
                  <a:spcPct val="100000"/>
                </a:lnSpc>
                <a:spcBef>
                  <a:spcPts val="0"/>
                </a:spcBef>
                <a:spcAft>
                  <a:spcPts val="0"/>
                </a:spcAft>
                <a:buClr>
                  <a:srgbClr val="C00000"/>
                </a:buClr>
                <a:buSzPts val="1200"/>
                <a:buFont typeface="Calibri"/>
                <a:buNone/>
              </a:pPr>
              <a:t>8</a:t>
            </a:fld>
            <a:endParaRPr sz="1400" b="0" i="0" u="none" strike="noStrike" cap="none">
              <a:solidFill>
                <a:srgbClr val="000000"/>
              </a:solidFill>
              <a:latin typeface="Times New Roman" pitchFamily="18" charset="0"/>
              <a:cs typeface="Times New Roman" pitchFamily="18" charset="0"/>
              <a:sym typeface="Arial"/>
            </a:endParaRPr>
          </a:p>
        </p:txBody>
      </p:sp>
      <p:sp>
        <p:nvSpPr>
          <p:cNvPr id="99" name="Google Shape;99;p8"/>
          <p:cNvSpPr txBox="1"/>
          <p:nvPr/>
        </p:nvSpPr>
        <p:spPr>
          <a:xfrm>
            <a:off x="0" y="568325"/>
            <a:ext cx="11836400" cy="461624"/>
          </a:xfrm>
          <a:prstGeom prst="rect">
            <a:avLst/>
          </a:prstGeom>
          <a:noFill/>
          <a:ln>
            <a:noFill/>
          </a:ln>
        </p:spPr>
        <p:txBody>
          <a:bodyPr spcFirstLastPara="1" wrap="square" lIns="91425" tIns="45700" rIns="91425" bIns="45700" anchor="t" anchorCtr="0">
            <a:spAutoFit/>
          </a:bodyPr>
          <a:lstStyle/>
          <a:p>
            <a:pPr marL="358775" lvl="4">
              <a:buSzPts val="2400"/>
            </a:pPr>
            <a:r>
              <a:rPr lang="en-US" sz="2400" b="1" dirty="0" smtClean="0">
                <a:latin typeface="Times New Roman" pitchFamily="18" charset="0"/>
                <a:cs typeface="Times New Roman" pitchFamily="18" charset="0"/>
              </a:rPr>
              <a:t>Introduction to Parallel Algorithm</a:t>
            </a:r>
            <a:endParaRPr lang="en-US" sz="2400" b="0" i="0" u="none" strike="noStrike" cap="none" dirty="0">
              <a:solidFill>
                <a:schemeClr val="dk1"/>
              </a:solidFill>
              <a:latin typeface="Times New Roman" pitchFamily="18" charset="0"/>
              <a:ea typeface="Calibri"/>
              <a:cs typeface="Times New Roman" pitchFamily="18" charset="0"/>
              <a:sym typeface="Calibri"/>
            </a:endParaRPr>
          </a:p>
        </p:txBody>
      </p:sp>
      <p:sp>
        <p:nvSpPr>
          <p:cNvPr id="100" name="Google Shape;100;p8"/>
          <p:cNvSpPr txBox="1"/>
          <p:nvPr/>
        </p:nvSpPr>
        <p:spPr>
          <a:xfrm>
            <a:off x="38100" y="1714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p:txBody>
      </p:sp>
      <p:sp>
        <p:nvSpPr>
          <p:cNvPr id="9" name="TextBox 8"/>
          <p:cNvSpPr txBox="1"/>
          <p:nvPr/>
        </p:nvSpPr>
        <p:spPr>
          <a:xfrm>
            <a:off x="545433" y="1189457"/>
            <a:ext cx="11053010" cy="7607211"/>
          </a:xfrm>
          <a:prstGeom prst="rect">
            <a:avLst/>
          </a:prstGeom>
          <a:noFill/>
        </p:spPr>
        <p:txBody>
          <a:bodyPr wrap="square" rtlCol="0">
            <a:spAutoFit/>
          </a:bodyPr>
          <a:lstStyle/>
          <a:p>
            <a:pPr algn="just">
              <a:lnSpc>
                <a:spcPct val="150000"/>
              </a:lnSpc>
              <a:spcBef>
                <a:spcPts val="1000"/>
              </a:spcBef>
              <a:buClr>
                <a:schemeClr val="dk1"/>
              </a:buClr>
              <a:buSzPts val="2000"/>
            </a:pPr>
            <a:r>
              <a:rPr lang="en-US" sz="2000" b="1" dirty="0" smtClean="0">
                <a:latin typeface="Times New Roman" pitchFamily="18" charset="0"/>
                <a:cs typeface="Times New Roman" pitchFamily="18" charset="0"/>
              </a:rPr>
              <a:t>Depending on the architecture of computers, we have two types of algorithms </a:t>
            </a:r>
          </a:p>
          <a:p>
            <a:pPr algn="just">
              <a:lnSpc>
                <a:spcPct val="150000"/>
              </a:lnSpc>
            </a:pPr>
            <a:r>
              <a:rPr lang="en-US" sz="2000" b="1" dirty="0" smtClean="0">
                <a:latin typeface="Times New Roman" pitchFamily="18" charset="0"/>
                <a:cs typeface="Times New Roman" pitchFamily="18" charset="0"/>
              </a:rPr>
              <a:t>Sequential Algorithm</a:t>
            </a:r>
            <a:r>
              <a:rPr lang="en-US" sz="2000" dirty="0" smtClean="0">
                <a:latin typeface="Times New Roman" pitchFamily="18" charset="0"/>
                <a:cs typeface="Times New Roman" pitchFamily="18" charset="0"/>
              </a:rPr>
              <a:t> − An algorithm in which some consecutive steps of instructions are executed in a chronological order to solve a problem.</a:t>
            </a:r>
          </a:p>
          <a:p>
            <a:pPr algn="just">
              <a:lnSpc>
                <a:spcPct val="150000"/>
              </a:lnSpc>
            </a:pPr>
            <a:r>
              <a:rPr lang="en-US" sz="2000" b="1" dirty="0" smtClean="0">
                <a:latin typeface="Times New Roman" pitchFamily="18" charset="0"/>
                <a:cs typeface="Times New Roman" pitchFamily="18" charset="0"/>
              </a:rPr>
              <a:t>Parallel Algorithm</a:t>
            </a:r>
            <a:r>
              <a:rPr lang="en-US" sz="2000" dirty="0" smtClean="0">
                <a:latin typeface="Times New Roman" pitchFamily="18" charset="0"/>
                <a:cs typeface="Times New Roman" pitchFamily="18" charset="0"/>
              </a:rPr>
              <a:t> − The problem is divided into sub-problems and are executed in parallel to get individual outputs. Later on, these individual outputs are combined together to get the final desired output.</a:t>
            </a:r>
          </a:p>
          <a:p>
            <a:pPr algn="just">
              <a:lnSpc>
                <a:spcPct val="150000"/>
              </a:lnSpc>
            </a:pP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It is not easy to divide a large problem into </a:t>
            </a:r>
            <a:r>
              <a:rPr lang="en-US" sz="2000" b="1" dirty="0" smtClean="0">
                <a:latin typeface="Times New Roman" pitchFamily="18" charset="0"/>
                <a:cs typeface="Times New Roman" pitchFamily="18" charset="0"/>
              </a:rPr>
              <a:t>sub-problems</a:t>
            </a:r>
            <a:r>
              <a:rPr lang="en-US" sz="2000" dirty="0" smtClean="0">
                <a:latin typeface="Times New Roman" pitchFamily="18" charset="0"/>
                <a:cs typeface="Times New Roman" pitchFamily="18" charset="0"/>
              </a:rPr>
              <a:t>. Sub-problems may have data dependency among them. Therefore, the processors have to communicate with each other to solve the problem.</a:t>
            </a:r>
          </a:p>
          <a:p>
            <a:pPr algn="just">
              <a:lnSpc>
                <a:spcPct val="150000"/>
              </a:lnSpc>
            </a:pPr>
            <a:r>
              <a:rPr lang="en-US" sz="2000" dirty="0" smtClean="0">
                <a:latin typeface="Times New Roman" pitchFamily="18" charset="0"/>
                <a:cs typeface="Times New Roman" pitchFamily="18" charset="0"/>
              </a:rPr>
              <a:t>It has been found that the time needed by the processors in communicating with each other is more than the actual processing time. So, while designing a parallel algorithm, proper CPU utilization should be considered to get an efficient algorithm. To design an algorithm properly, we must have a clear idea of the basic </a:t>
            </a:r>
            <a:r>
              <a:rPr lang="en-US" sz="2000" b="1" dirty="0" smtClean="0">
                <a:latin typeface="Times New Roman" pitchFamily="18" charset="0"/>
                <a:cs typeface="Times New Roman" pitchFamily="18" charset="0"/>
              </a:rPr>
              <a:t>model of computation</a:t>
            </a:r>
            <a:r>
              <a:rPr lang="en-US" sz="2000" dirty="0" smtClean="0">
                <a:latin typeface="Times New Roman" pitchFamily="18" charset="0"/>
                <a:cs typeface="Times New Roman" pitchFamily="18" charset="0"/>
              </a:rPr>
              <a:t> in a parallel computer.</a:t>
            </a:r>
          </a:p>
          <a:p>
            <a:pPr algn="just">
              <a:lnSpc>
                <a:spcPct val="150000"/>
              </a:lnSpc>
            </a:pP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b="1" dirty="0" smtClean="0">
              <a:latin typeface="Times New Roman" pitchFamily="18" charset="0"/>
              <a:cs typeface="Times New Roman" pitchFamily="18" charset="0"/>
            </a:endParaRPr>
          </a:p>
          <a:p>
            <a:pPr algn="just">
              <a:lnSpc>
                <a:spcPct val="150000"/>
              </a:lnSpc>
              <a:spcBef>
                <a:spcPts val="1000"/>
              </a:spcBef>
              <a:buClr>
                <a:schemeClr val="dk1"/>
              </a:buClr>
              <a:buSzPts val="2000"/>
            </a:pPr>
            <a:endParaRPr lang="en-US" sz="2000" dirty="0" smtClean="0">
              <a:solidFill>
                <a:schemeClr val="dk1"/>
              </a:solidFill>
              <a:latin typeface="Times New Roman" pitchFamily="18" charset="0"/>
              <a:ea typeface="Times New Roman"/>
              <a:cs typeface="Times New Roman" pitchFamily="18" charset="0"/>
              <a:sym typeface="Times New Roma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8424" y="2570344"/>
            <a:ext cx="10812056" cy="3937135"/>
          </a:xfrm>
        </p:spPr>
        <p:txBody>
          <a:bodyPr/>
          <a:lstStyle/>
          <a:p>
            <a:pPr lvl="0" algn="l" eaLnBrk="0" fontAlgn="base" hangingPunct="0">
              <a:lnSpc>
                <a:spcPct val="100000"/>
              </a:lnSpc>
              <a:spcBef>
                <a:spcPct val="0"/>
              </a:spcBef>
              <a:spcAft>
                <a:spcPct val="0"/>
              </a:spcAft>
            </a:pPr>
            <a:r>
              <a:rPr lang="en-US" sz="1200" b="1" dirty="0" smtClean="0">
                <a:solidFill>
                  <a:srgbClr val="333333"/>
                </a:solidFill>
                <a:latin typeface="Times New Roman" pitchFamily="18" charset="0"/>
                <a:cs typeface="Times New Roman" pitchFamily="18" charset="0"/>
              </a:rPr>
              <a:t>1) </a:t>
            </a:r>
            <a:r>
              <a:rPr lang="en-US" sz="2200" b="1" dirty="0" smtClean="0">
                <a:solidFill>
                  <a:srgbClr val="333333"/>
                </a:solidFill>
                <a:latin typeface="Times New Roman" pitchFamily="18" charset="0"/>
                <a:cs typeface="Times New Roman" pitchFamily="18" charset="0"/>
              </a:rPr>
              <a:t>SISD (Single Instruction Single Data Stream)</a:t>
            </a:r>
            <a:r>
              <a:rPr lang="en-US" sz="2200" dirty="0" smtClean="0">
                <a:solidFill>
                  <a:srgbClr val="333333"/>
                </a:solidFill>
                <a:latin typeface="Times New Roman" pitchFamily="18" charset="0"/>
                <a:cs typeface="Times New Roman" pitchFamily="18" charset="0"/>
              </a:rPr>
              <a:t/>
            </a:r>
            <a:br>
              <a:rPr lang="en-US" sz="2200" dirty="0" smtClean="0">
                <a:solidFill>
                  <a:srgbClr val="333333"/>
                </a:solidFill>
                <a:latin typeface="Times New Roman" pitchFamily="18" charset="0"/>
                <a:cs typeface="Times New Roman" pitchFamily="18" charset="0"/>
              </a:rPr>
            </a:br>
            <a:r>
              <a:rPr lang="en-US" sz="2200" b="1" dirty="0" smtClean="0">
                <a:solidFill>
                  <a:srgbClr val="000000"/>
                </a:solidFill>
                <a:latin typeface="Times New Roman" pitchFamily="18" charset="0"/>
                <a:cs typeface="Times New Roman" pitchFamily="18" charset="0"/>
              </a:rPr>
              <a:t>Single instruction:</a:t>
            </a:r>
            <a:r>
              <a:rPr lang="en-US" sz="2200" dirty="0" smtClean="0">
                <a:solidFill>
                  <a:srgbClr val="000000"/>
                </a:solidFill>
                <a:latin typeface="Times New Roman" pitchFamily="18" charset="0"/>
                <a:cs typeface="Times New Roman" pitchFamily="18" charset="0"/>
              </a:rPr>
              <a:t>  During each clock cycle, the CPU acts or executes only one instruction stream. </a:t>
            </a:r>
            <a:r>
              <a:rPr lang="en-US" sz="2200" dirty="0" smtClean="0">
                <a:solidFill>
                  <a:schemeClr val="tx1"/>
                </a:solidFill>
                <a:latin typeface="Times New Roman" pitchFamily="18" charset="0"/>
                <a:cs typeface="Times New Roman" pitchFamily="18" charset="0"/>
              </a:rPr>
              <a:t/>
            </a:r>
            <a:br>
              <a:rPr lang="en-US" sz="2200" dirty="0" smtClean="0">
                <a:solidFill>
                  <a:schemeClr val="tx1"/>
                </a:solidFill>
                <a:latin typeface="Times New Roman" pitchFamily="18" charset="0"/>
                <a:cs typeface="Times New Roman" pitchFamily="18" charset="0"/>
              </a:rPr>
            </a:br>
            <a:r>
              <a:rPr lang="en-US" sz="2200" b="1" dirty="0" smtClean="0">
                <a:solidFill>
                  <a:srgbClr val="000000"/>
                </a:solidFill>
                <a:latin typeface="Times New Roman" pitchFamily="18" charset="0"/>
                <a:cs typeface="Times New Roman" pitchFamily="18" charset="0"/>
              </a:rPr>
              <a:t>Single data stream:</a:t>
            </a:r>
            <a:r>
              <a:rPr lang="en-US" sz="2200" dirty="0" smtClean="0">
                <a:solidFill>
                  <a:srgbClr val="000000"/>
                </a:solidFill>
                <a:latin typeface="Times New Roman" pitchFamily="18" charset="0"/>
                <a:cs typeface="Times New Roman" pitchFamily="18" charset="0"/>
              </a:rPr>
              <a:t>  One clock cycle only uses one data stream as input. </a:t>
            </a:r>
            <a:br>
              <a:rPr lang="en-US" sz="2200" dirty="0" smtClean="0">
                <a:solidFill>
                  <a:srgbClr val="000000"/>
                </a:solidFill>
                <a:latin typeface="Times New Roman" pitchFamily="18" charset="0"/>
                <a:cs typeface="Times New Roman" pitchFamily="18" charset="0"/>
              </a:rPr>
            </a:br>
            <a:r>
              <a:rPr lang="en-US" sz="2200" dirty="0" smtClean="0">
                <a:solidFill>
                  <a:srgbClr val="000000"/>
                </a:solidFill>
                <a:latin typeface="Times New Roman" pitchFamily="18" charset="0"/>
                <a:cs typeface="Times New Roman" pitchFamily="18" charset="0"/>
              </a:rPr>
              <a:t>  </a:t>
            </a:r>
            <a:br>
              <a:rPr lang="en-US" sz="2200" dirty="0" smtClean="0">
                <a:solidFill>
                  <a:srgbClr val="000000"/>
                </a:solidFill>
                <a:latin typeface="Times New Roman" pitchFamily="18" charset="0"/>
                <a:cs typeface="Times New Roman" pitchFamily="18" charset="0"/>
              </a:rPr>
            </a:br>
            <a:r>
              <a:rPr lang="en-US" sz="2200" dirty="0" smtClean="0">
                <a:solidFill>
                  <a:srgbClr val="000000"/>
                </a:solidFill>
                <a:latin typeface="Times New Roman" pitchFamily="18" charset="0"/>
                <a:cs typeface="Times New Roman" pitchFamily="18" charset="0"/>
              </a:rPr>
              <a:t/>
            </a:r>
            <a:br>
              <a:rPr lang="en-US" sz="2200" dirty="0" smtClean="0">
                <a:solidFill>
                  <a:srgbClr val="000000"/>
                </a:solidFill>
                <a:latin typeface="Times New Roman" pitchFamily="18" charset="0"/>
                <a:cs typeface="Times New Roman" pitchFamily="18" charset="0"/>
              </a:rPr>
            </a:br>
            <a:r>
              <a:rPr lang="en-US" sz="2200" dirty="0" smtClean="0">
                <a:solidFill>
                  <a:srgbClr val="000000"/>
                </a:solidFill>
                <a:latin typeface="Times New Roman" pitchFamily="18" charset="0"/>
                <a:cs typeface="Times New Roman" pitchFamily="18" charset="0"/>
              </a:rPr>
              <a:t/>
            </a:r>
            <a:br>
              <a:rPr lang="en-US" sz="2200" dirty="0" smtClean="0">
                <a:solidFill>
                  <a:srgbClr val="000000"/>
                </a:solidFill>
                <a:latin typeface="Times New Roman" pitchFamily="18" charset="0"/>
                <a:cs typeface="Times New Roman" pitchFamily="18" charset="0"/>
              </a:rPr>
            </a:br>
            <a:r>
              <a:rPr lang="en-US" sz="2200" dirty="0" smtClean="0">
                <a:solidFill>
                  <a:srgbClr val="000000"/>
                </a:solidFill>
                <a:latin typeface="Times New Roman" pitchFamily="18" charset="0"/>
                <a:cs typeface="Times New Roman" pitchFamily="18" charset="0"/>
              </a:rPr>
              <a:t/>
            </a:r>
            <a:br>
              <a:rPr lang="en-US" sz="2200" dirty="0" smtClean="0">
                <a:solidFill>
                  <a:srgbClr val="000000"/>
                </a:solidFill>
                <a:latin typeface="Times New Roman" pitchFamily="18" charset="0"/>
                <a:cs typeface="Times New Roman" pitchFamily="18" charset="0"/>
              </a:rPr>
            </a:br>
            <a:r>
              <a:rPr lang="en-US" sz="2200" dirty="0" smtClean="0">
                <a:solidFill>
                  <a:srgbClr val="000000"/>
                </a:solidFill>
                <a:latin typeface="Times New Roman" pitchFamily="18" charset="0"/>
                <a:cs typeface="Times New Roman" pitchFamily="18" charset="0"/>
              </a:rPr>
              <a:t/>
            </a:r>
            <a:br>
              <a:rPr lang="en-US" sz="2200" dirty="0" smtClean="0">
                <a:solidFill>
                  <a:srgbClr val="000000"/>
                </a:solidFill>
                <a:latin typeface="Times New Roman" pitchFamily="18" charset="0"/>
                <a:cs typeface="Times New Roman" pitchFamily="18" charset="0"/>
              </a:rPr>
            </a:br>
            <a:r>
              <a:rPr lang="en-US" sz="2200" dirty="0" smtClean="0">
                <a:solidFill>
                  <a:srgbClr val="000000"/>
                </a:solidFill>
                <a:latin typeface="Times New Roman" pitchFamily="18" charset="0"/>
                <a:cs typeface="Times New Roman" pitchFamily="18" charset="0"/>
              </a:rPr>
              <a:t/>
            </a:r>
            <a:br>
              <a:rPr lang="en-US" sz="2200" dirty="0" smtClean="0">
                <a:solidFill>
                  <a:srgbClr val="000000"/>
                </a:solidFill>
                <a:latin typeface="Times New Roman" pitchFamily="18" charset="0"/>
                <a:cs typeface="Times New Roman" pitchFamily="18" charset="0"/>
              </a:rPr>
            </a:br>
            <a:r>
              <a:rPr lang="en-US" sz="2200" dirty="0" smtClean="0">
                <a:solidFill>
                  <a:srgbClr val="000000"/>
                </a:solidFill>
                <a:latin typeface="Times New Roman" pitchFamily="18" charset="0"/>
                <a:cs typeface="Times New Roman" pitchFamily="18" charset="0"/>
              </a:rPr>
              <a:t> A SISD computing system is a uniprocessor computer that can carry out just one instruction while processing just one data stream. In the SISD architecture found in the majority of conventional computers, all of the information that needs to be processed must first be stored in primary memory. </a:t>
            </a:r>
            <a:r>
              <a:rPr lang="en-US" sz="1200" dirty="0" smtClean="0">
                <a:solidFill>
                  <a:schemeClr val="tx1"/>
                </a:solidFill>
                <a:latin typeface="Times New Roman" pitchFamily="18" charset="0"/>
                <a:cs typeface="Times New Roman" pitchFamily="18" charset="0"/>
              </a:rPr>
              <a:t/>
            </a:r>
            <a:br>
              <a:rPr lang="en-US" sz="1200" dirty="0" smtClean="0">
                <a:solidFill>
                  <a:schemeClr val="tx1"/>
                </a:solidFill>
                <a:latin typeface="Times New Roman" pitchFamily="18" charset="0"/>
                <a:cs typeface="Times New Roman" pitchFamily="18" charset="0"/>
              </a:rPr>
            </a:br>
            <a:endParaRPr lang="en-US" sz="1200"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pic>
        <p:nvPicPr>
          <p:cNvPr id="2050" name="Picture 2" descr="flynns classification (1)"/>
          <p:cNvPicPr>
            <a:picLocks noChangeAspect="1" noChangeArrowheads="1"/>
          </p:cNvPicPr>
          <p:nvPr/>
        </p:nvPicPr>
        <p:blipFill>
          <a:blip r:embed="rId3"/>
          <a:srcRect/>
          <a:stretch>
            <a:fillRect/>
          </a:stretch>
        </p:blipFill>
        <p:spPr bwMode="auto">
          <a:xfrm>
            <a:off x="1431925" y="2987040"/>
            <a:ext cx="8199277" cy="1910715"/>
          </a:xfrm>
          <a:prstGeom prst="rect">
            <a:avLst/>
          </a:prstGeom>
          <a:noFill/>
        </p:spPr>
      </p:pic>
      <p:sp>
        <p:nvSpPr>
          <p:cNvPr id="6"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Parallel Algorithms</a:t>
            </a:r>
          </a:p>
        </p:txBody>
      </p:sp>
      <p:sp>
        <p:nvSpPr>
          <p:cNvPr id="7" name="Google Shape;99;p8"/>
          <p:cNvSpPr txBox="1"/>
          <p:nvPr/>
        </p:nvSpPr>
        <p:spPr>
          <a:xfrm>
            <a:off x="0" y="1158875"/>
            <a:ext cx="11836400" cy="830956"/>
          </a:xfrm>
          <a:prstGeom prst="rect">
            <a:avLst/>
          </a:prstGeom>
          <a:noFill/>
          <a:ln>
            <a:noFill/>
          </a:ln>
        </p:spPr>
        <p:txBody>
          <a:bodyPr spcFirstLastPara="1" wrap="square" lIns="91425" tIns="45700" rIns="91425" bIns="45700" anchor="t" anchorCtr="0">
            <a:spAutoFit/>
          </a:bodyPr>
          <a:lstStyle/>
          <a:p>
            <a:pPr marL="358775" lvl="4">
              <a:buSzPts val="2400"/>
            </a:pPr>
            <a:r>
              <a:rPr lang="en-US" sz="2400" b="1" dirty="0" smtClean="0">
                <a:latin typeface="Times New Roman" pitchFamily="18" charset="0"/>
                <a:cs typeface="Times New Roman" pitchFamily="18" charset="0"/>
              </a:rPr>
              <a:t>Model of Computation</a:t>
            </a:r>
          </a:p>
          <a:p>
            <a:pPr marL="358775" lvl="4">
              <a:buSzPts val="2400"/>
            </a:pPr>
            <a:endParaRPr lang="en-US" sz="2400" b="0" i="0" u="none" strike="noStrike" cap="none" dirty="0">
              <a:solidFill>
                <a:schemeClr val="dk1"/>
              </a:solidFill>
              <a:latin typeface="Times New Roman" pitchFamily="18" charset="0"/>
              <a:ea typeface="Calibri"/>
              <a:cs typeface="Times New Roman" pitchFamily="18" charset="0"/>
              <a:sym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24618</TotalTime>
  <Words>3093</Words>
  <PresentationFormat>Custom</PresentationFormat>
  <Paragraphs>524</Paragraphs>
  <Slides>55</Slides>
  <Notes>55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55</vt:i4>
      </vt:variant>
    </vt:vector>
  </HeadingPairs>
  <TitlesOfParts>
    <vt:vector size="64" baseType="lpstr">
      <vt:lpstr>Arial</vt:lpstr>
      <vt:lpstr>Helvetica Neue</vt:lpstr>
      <vt:lpstr>Calibri</vt:lpstr>
      <vt:lpstr>Times New Roman</vt:lpstr>
      <vt:lpstr>Cambria</vt:lpstr>
      <vt:lpstr>var(--bs-font-monospace)</vt:lpstr>
      <vt:lpstr>Courier New</vt:lpstr>
      <vt:lpstr>1_Office Theme</vt:lpstr>
      <vt:lpstr>2_Office Theme</vt:lpstr>
      <vt:lpstr>Slide 1</vt:lpstr>
      <vt:lpstr>Slide 2</vt:lpstr>
      <vt:lpstr>Slide 3</vt:lpstr>
      <vt:lpstr>Slide 4</vt:lpstr>
      <vt:lpstr>Slide 5</vt:lpstr>
      <vt:lpstr>Slide 6</vt:lpstr>
      <vt:lpstr>Slide 7</vt:lpstr>
      <vt:lpstr>Slide 8</vt:lpstr>
      <vt:lpstr>1) SISD (Single Instruction Single Data Stream) Single instruction:  During each clock cycle, the CPU acts or executes only one instruction stream.  Single data stream:  One clock cycle only uses one data stream as input.           A SISD computing system is a uniprocessor computer that can carry out just one instruction while processing just one data stream. In the SISD architecture found in the majority of conventional computers, all of the information that needs to be processed must first be stored in primary memory.  </vt:lpstr>
      <vt:lpstr>Slide 10</vt:lpstr>
      <vt:lpstr>2) SIMD (Single Instruction Multiple Data Stream)   A multiprocessor machine with the ability to execute the same command on each CPU while using a distinct data stream is known as a SIMD system. The practical application of SIMD is the IBM 710.           </vt:lpstr>
      <vt:lpstr>3) MISD (Multiple Instruction Single Data stream)  An MISD computing system is a multiprocessor device that can carry out various instructions on various processing components while still operating on the same data set. .           </vt:lpstr>
      <vt:lpstr>4) MIMD (Multiple Instruction Multiple Data Stream)  A multiprocessor device that can carry out numerous instructions through numerous data streams is called a MIMD system. There are distinct instruction streams and data streams for each processing element.   </vt:lpstr>
      <vt:lpstr>Analysis of an algorithm helps us determine whether the algorithm is useful or not. Generally, an algorithm is analyzed based on its execution time (Time Complexity) and the amount of space (Space Complexity) it requires. Since we have sophisticated memory devices available at reasonable cost, storage space is no longer an issue. Hence, space complexity is not given so much of importance. Parallel algorithms are designed to improve the computation speed of a computer.  For analyzing a Parallel Algorithm, we normally consider the following parameters − </vt:lpstr>
      <vt:lpstr>      Time Complexity:                                          The main reason behind developing parallel algorithms was to reduce the computation time of an algorithm. Thus, evaluating the execution time of an algorithm is extremely important in analyzing its efficiency.           Execution time is measured on the basis of the time taken by the algorithm to solve a problem. The total execution time is calculated from the moment when the algorithm starts executing to the moment it stops. If all the processors do not start or end execution at the same time, then the total execution time of the algorithm is the moment when the first processor started its execution to the moment when the last processor stops its execution.             Time complexity of an algorithm can be classified into three categories−     Worst-case complexity − When the amount of time required by an algorithm for a given input is maximum.           Average-case complexity − When the amount of time required by an algorithm for a given input is average.            Best-case complexity − When the amount of time required by an algorithm for a given input is minimum.</vt:lpstr>
      <vt:lpstr>Number of Processors Used          The number of processors used is an important factor in analyzing the efficiency of a parallel algorithm. The cost to buy, maintain, and run the computers are calculated. Larger the number of processors used by an algorithm to solve a problem, more costly becomes the obtained result. Total Cost            Total cost of a parallel algorithm is the product of time complexity and the number of processors used in that particular algorithm.           Total Cost = Time complexity × Number of processors used  Therefore, the efficiency of a parallel algorithm is −        Efficiency =Worst case execution time of sequential algorithm / Worst case execution time of the parallel algorithm</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Rahul Anand</dc:creator>
  <cp:lastModifiedBy>user</cp:lastModifiedBy>
  <cp:revision>120</cp:revision>
  <dcterms:created xsi:type="dcterms:W3CDTF">2018-01-29T06:10:27Z</dcterms:created>
  <dcterms:modified xsi:type="dcterms:W3CDTF">2023-06-10T13:11:38Z</dcterms:modified>
</cp:coreProperties>
</file>