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12192000"/>
  <p:notesSz cx="6858000" cy="9144000"/>
  <p:embeddedFontLst>
    <p:embeddedFont>
      <p:font typeface="Helvetica Neue"/>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6" roundtripDataSignature="AMtx7mgFQuxCy4b5G+nNIiENXxv23NII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91E8C1-BF1D-4D55-99D3-F6B7C9E0088E}">
  <a:tblStyle styleId="{7991E8C1-BF1D-4D55-99D3-F6B7C9E0088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HelveticaNeue-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173" name="Google Shape;173;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188" name="Google Shape;188;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203" name="Google Shape;203;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217" name="Google Shape;217;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233" name="Google Shape;233;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248" name="Google Shape;248;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264" name="Google Shape;264;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280" name="Google Shape;280;p1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295" name="Google Shape;295;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311" name="Google Shape;311;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77" name="Google Shape;77;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327" name="Google Shape;327;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342" name="Google Shape;342;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358" name="Google Shape;358;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374" name="Google Shape;374;p2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391" name="Google Shape;391;p2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405" name="Google Shape;405;p2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419" name="Google Shape;419;p2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433" name="Google Shape;433;p2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447" name="Google Shape;447;p2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461" name="Google Shape;461;p2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3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474" name="Google Shape;474;p3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487" name="Google Shape;487;p3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500" name="Google Shape;500;p3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513" name="Google Shape;513;p3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529" name="Google Shape;529;p3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543" name="Google Shape;543;p3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557" name="Google Shape;557;p3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3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572" name="Google Shape;572;p3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3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587" name="Google Shape;587;p3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5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708" name="Google Shape;708;p5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0" name="Google Shape;710;p5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5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720" name="Google Shape;720;p5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2" name="Google Shape;722;p5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116" name="Google Shape;116;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129" name="Google Shape;129;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143" name="Google Shape;143;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19-09-2022</a:t>
            </a:r>
            <a:endParaRPr/>
          </a:p>
        </p:txBody>
      </p:sp>
      <p:sp>
        <p:nvSpPr>
          <p:cNvPr id="158" name="Google Shape;158;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5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5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6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6"/>
          <p:cNvSpPr txBox="1"/>
          <p:nvPr>
            <p:ph idx="1" type="body"/>
          </p:nvPr>
        </p:nvSpPr>
        <p:spPr>
          <a:xfrm rot="5400000">
            <a:off x="3553388" y="-2190100"/>
            <a:ext cx="5096308" cy="116378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7" name="Shape 57"/>
        <p:cNvGrpSpPr/>
        <p:nvPr/>
      </p:nvGrpSpPr>
      <p:grpSpPr>
        <a:xfrm>
          <a:off x="0" y="0"/>
          <a:ext cx="0" cy="0"/>
          <a:chOff x="0" y="0"/>
          <a:chExt cx="0" cy="0"/>
        </a:xfrm>
      </p:grpSpPr>
      <p:sp>
        <p:nvSpPr>
          <p:cNvPr id="58" name="Google Shape;58;p6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8"/>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8"/>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
        <p:nvSpPr>
          <p:cNvPr id="22" name="Google Shape;22;p5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59"/>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6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6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6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61"/>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3"/>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6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6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5"/>
          <p:cNvSpPr/>
          <p:nvPr>
            <p:ph idx="2" type="pic"/>
          </p:nvPr>
        </p:nvSpPr>
        <p:spPr>
          <a:xfrm>
            <a:off x="5183188" y="987425"/>
            <a:ext cx="6172200" cy="4873625"/>
          </a:xfrm>
          <a:prstGeom prst="rect">
            <a:avLst/>
          </a:prstGeom>
          <a:noFill/>
          <a:ln>
            <a:noFill/>
          </a:ln>
        </p:spPr>
      </p:sp>
      <p:sp>
        <p:nvSpPr>
          <p:cNvPr id="51" name="Google Shape;51;p6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6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838201" y="365125"/>
            <a:ext cx="3958244" cy="5492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6"/>
          <p:cNvSpPr txBox="1"/>
          <p:nvPr>
            <p:ph idx="1" type="body"/>
          </p:nvPr>
        </p:nvSpPr>
        <p:spPr>
          <a:xfrm>
            <a:off x="282633" y="1080655"/>
            <a:ext cx="11637818" cy="509630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rgbClr val="C00000"/>
                </a:solidFill>
                <a:latin typeface="Calibri"/>
                <a:ea typeface="Calibri"/>
                <a:cs typeface="Calibri"/>
                <a:sym typeface="Calibri"/>
              </a:defRPr>
            </a:lvl1pPr>
            <a:lvl2pPr indent="0" lvl="1" marL="0" marR="0" rtl="0" algn="r">
              <a:spcBef>
                <a:spcPts val="0"/>
              </a:spcBef>
              <a:buNone/>
              <a:defRPr b="0" i="0" sz="1400" u="none" cap="none" strike="noStrike">
                <a:solidFill>
                  <a:srgbClr val="C00000"/>
                </a:solidFill>
                <a:latin typeface="Calibri"/>
                <a:ea typeface="Calibri"/>
                <a:cs typeface="Calibri"/>
                <a:sym typeface="Calibri"/>
              </a:defRPr>
            </a:lvl2pPr>
            <a:lvl3pPr indent="0" lvl="2" marL="0" marR="0" rtl="0" algn="r">
              <a:spcBef>
                <a:spcPts val="0"/>
              </a:spcBef>
              <a:buNone/>
              <a:defRPr b="0" i="0" sz="1400" u="none" cap="none" strike="noStrike">
                <a:solidFill>
                  <a:srgbClr val="C00000"/>
                </a:solidFill>
                <a:latin typeface="Calibri"/>
                <a:ea typeface="Calibri"/>
                <a:cs typeface="Calibri"/>
                <a:sym typeface="Calibri"/>
              </a:defRPr>
            </a:lvl3pPr>
            <a:lvl4pPr indent="0" lvl="3" marL="0" marR="0" rtl="0" algn="r">
              <a:spcBef>
                <a:spcPts val="0"/>
              </a:spcBef>
              <a:buNone/>
              <a:defRPr b="0" i="0" sz="1400" u="none" cap="none" strike="noStrike">
                <a:solidFill>
                  <a:srgbClr val="C00000"/>
                </a:solidFill>
                <a:latin typeface="Calibri"/>
                <a:ea typeface="Calibri"/>
                <a:cs typeface="Calibri"/>
                <a:sym typeface="Calibri"/>
              </a:defRPr>
            </a:lvl4pPr>
            <a:lvl5pPr indent="0" lvl="4" marL="0" marR="0" rtl="0" algn="r">
              <a:spcBef>
                <a:spcPts val="0"/>
              </a:spcBef>
              <a:buNone/>
              <a:defRPr b="0" i="0" sz="1400" u="none" cap="none" strike="noStrike">
                <a:solidFill>
                  <a:srgbClr val="C00000"/>
                </a:solidFill>
                <a:latin typeface="Calibri"/>
                <a:ea typeface="Calibri"/>
                <a:cs typeface="Calibri"/>
                <a:sym typeface="Calibri"/>
              </a:defRPr>
            </a:lvl5pPr>
            <a:lvl6pPr indent="0" lvl="5" marL="0" marR="0" rtl="0" algn="r">
              <a:spcBef>
                <a:spcPts val="0"/>
              </a:spcBef>
              <a:buNone/>
              <a:defRPr b="0" i="0" sz="1400" u="none" cap="none" strike="noStrike">
                <a:solidFill>
                  <a:srgbClr val="C00000"/>
                </a:solidFill>
                <a:latin typeface="Calibri"/>
                <a:ea typeface="Calibri"/>
                <a:cs typeface="Calibri"/>
                <a:sym typeface="Calibri"/>
              </a:defRPr>
            </a:lvl6pPr>
            <a:lvl7pPr indent="0" lvl="6" marL="0" marR="0" rtl="0" algn="r">
              <a:spcBef>
                <a:spcPts val="0"/>
              </a:spcBef>
              <a:buNone/>
              <a:defRPr b="0" i="0" sz="1400" u="none" cap="none" strike="noStrike">
                <a:solidFill>
                  <a:srgbClr val="C00000"/>
                </a:solidFill>
                <a:latin typeface="Calibri"/>
                <a:ea typeface="Calibri"/>
                <a:cs typeface="Calibri"/>
                <a:sym typeface="Calibri"/>
              </a:defRPr>
            </a:lvl7pPr>
            <a:lvl8pPr indent="0" lvl="7" marL="0" marR="0" rtl="0" algn="r">
              <a:spcBef>
                <a:spcPts val="0"/>
              </a:spcBef>
              <a:buNone/>
              <a:defRPr b="0" i="0" sz="1400" u="none" cap="none" strike="noStrike">
                <a:solidFill>
                  <a:srgbClr val="C00000"/>
                </a:solidFill>
                <a:latin typeface="Calibri"/>
                <a:ea typeface="Calibri"/>
                <a:cs typeface="Calibri"/>
                <a:sym typeface="Calibri"/>
              </a:defRPr>
            </a:lvl8pPr>
            <a:lvl9pPr indent="0" lvl="8" marL="0" marR="0" rtl="0" algn="r">
              <a:spcBef>
                <a:spcPts val="0"/>
              </a:spcBef>
              <a:buNone/>
              <a:defRPr b="0" i="0" sz="1400"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120770" y="138023"/>
            <a:ext cx="11904453" cy="18633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6" name="Google Shape;66;p1"/>
          <p:cNvCxnSpPr/>
          <p:nvPr/>
        </p:nvCxnSpPr>
        <p:spPr>
          <a:xfrm>
            <a:off x="3219385" y="2277375"/>
            <a:ext cx="5796951" cy="0"/>
          </a:xfrm>
          <a:prstGeom prst="straightConnector1">
            <a:avLst/>
          </a:prstGeom>
          <a:noFill/>
          <a:ln cap="flat" cmpd="sng" w="9525">
            <a:solidFill>
              <a:srgbClr val="BFBFBF"/>
            </a:solidFill>
            <a:prstDash val="solid"/>
            <a:miter lim="800000"/>
            <a:headEnd len="sm" w="sm" type="none"/>
            <a:tailEnd len="sm" w="sm" type="none"/>
          </a:ln>
        </p:spPr>
      </p:cxnSp>
      <p:pic>
        <p:nvPicPr>
          <p:cNvPr id="67" name="Google Shape;67;p1"/>
          <p:cNvPicPr preferRelativeResize="0"/>
          <p:nvPr/>
        </p:nvPicPr>
        <p:blipFill rotWithShape="1">
          <a:blip r:embed="rId3">
            <a:alphaModFix/>
          </a:blip>
          <a:srcRect b="0" l="0" r="0" t="0"/>
          <a:stretch/>
        </p:blipFill>
        <p:spPr>
          <a:xfrm>
            <a:off x="4408389" y="524205"/>
            <a:ext cx="3418941" cy="1463307"/>
          </a:xfrm>
          <a:prstGeom prst="rect">
            <a:avLst/>
          </a:prstGeom>
          <a:noFill/>
          <a:ln>
            <a:noFill/>
          </a:ln>
        </p:spPr>
      </p:pic>
      <p:sp>
        <p:nvSpPr>
          <p:cNvPr id="68" name="Google Shape;68;p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 name="Google Shape;69;p1"/>
          <p:cNvSpPr/>
          <p:nvPr/>
        </p:nvSpPr>
        <p:spPr>
          <a:xfrm>
            <a:off x="11430000" y="6356350"/>
            <a:ext cx="606380"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
          <p:cNvSpPr/>
          <p:nvPr/>
        </p:nvSpPr>
        <p:spPr>
          <a:xfrm>
            <a:off x="120770" y="5868758"/>
            <a:ext cx="3222037" cy="101022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dk1"/>
              </a:solidFill>
              <a:latin typeface="Helvetica Neue"/>
              <a:ea typeface="Helvetica Neue"/>
              <a:cs typeface="Helvetica Neue"/>
              <a:sym typeface="Helvetica Neue"/>
            </a:endParaRPr>
          </a:p>
        </p:txBody>
      </p:sp>
      <p:sp>
        <p:nvSpPr>
          <p:cNvPr id="71" name="Google Shape;71;p1"/>
          <p:cNvSpPr txBox="1"/>
          <p:nvPr/>
        </p:nvSpPr>
        <p:spPr>
          <a:xfrm>
            <a:off x="1361296" y="2240749"/>
            <a:ext cx="9423400" cy="35394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2F5496"/>
                </a:solidFill>
                <a:latin typeface="Calibri"/>
                <a:ea typeface="Calibri"/>
                <a:cs typeface="Calibri"/>
                <a:sym typeface="Calibri"/>
              </a:rPr>
              <a:t>INFRASTRUCTURE SOLUTIONS OF CLOUD</a:t>
            </a:r>
            <a:br>
              <a:rPr b="0" i="0" lang="en-US" sz="3200" u="none" cap="none" strike="noStrike">
                <a:solidFill>
                  <a:schemeClr val="dk1"/>
                </a:solidFill>
                <a:latin typeface="Calibri"/>
                <a:ea typeface="Calibri"/>
                <a:cs typeface="Calibri"/>
                <a:sym typeface="Calibri"/>
              </a:rPr>
            </a:br>
            <a:endParaRPr b="0" i="0" sz="3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Module Number: 01</a:t>
            </a:r>
            <a:endParaRPr/>
          </a:p>
          <a:p>
            <a:pPr indent="0" lvl="0" marL="0" marR="0" rtl="0" algn="ctr">
              <a:spcBef>
                <a:spcPts val="0"/>
              </a:spcBef>
              <a:spcAft>
                <a:spcPts val="0"/>
              </a:spcAft>
              <a:buNone/>
            </a:pPr>
            <a:r>
              <a:t/>
            </a:r>
            <a:endParaRPr b="1" i="0" sz="32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Module Name: Introduction to Microsoft Azure Virtual machines</a:t>
            </a:r>
            <a:endParaRPr/>
          </a:p>
          <a:p>
            <a:pPr indent="0" lvl="0" marL="0" marR="0" rtl="0" algn="ctr">
              <a:spcBef>
                <a:spcPts val="0"/>
              </a:spcBef>
              <a:spcAft>
                <a:spcPts val="0"/>
              </a:spcAft>
              <a:buNone/>
            </a:pPr>
            <a:r>
              <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177" name="Google Shape;177;p1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10"/>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0"/>
          <p:cNvSpPr txBox="1"/>
          <p:nvPr/>
        </p:nvSpPr>
        <p:spPr>
          <a:xfrm>
            <a:off x="416654" y="1434026"/>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Resource planning with Basic and standard VM pricing</a:t>
            </a:r>
            <a:endParaRPr b="1" sz="2800">
              <a:solidFill>
                <a:schemeClr val="dk1"/>
              </a:solidFill>
              <a:latin typeface="Calibri"/>
              <a:ea typeface="Calibri"/>
              <a:cs typeface="Calibri"/>
              <a:sym typeface="Calibri"/>
            </a:endParaRPr>
          </a:p>
        </p:txBody>
      </p:sp>
      <p:sp>
        <p:nvSpPr>
          <p:cNvPr id="180" name="Google Shape;180;p10"/>
          <p:cNvSpPr txBox="1"/>
          <p:nvPr/>
        </p:nvSpPr>
        <p:spPr>
          <a:xfrm>
            <a:off x="3048000" y="1443841"/>
            <a:ext cx="60960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
        <p:nvSpPr>
          <p:cNvPr id="181" name="Google Shape;181;p10"/>
          <p:cNvSpPr txBox="1"/>
          <p:nvPr/>
        </p:nvSpPr>
        <p:spPr>
          <a:xfrm>
            <a:off x="416654" y="2487855"/>
            <a:ext cx="11406000" cy="378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Basic and Standard pricing tier is about the CPU power, IOPS, etc.</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these virtual machine breaks down as followed:</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Basic pricing tier: </a:t>
            </a:r>
            <a:r>
              <a:rPr lang="en-US" sz="2400">
                <a:solidFill>
                  <a:schemeClr val="dk1"/>
                </a:solidFill>
                <a:latin typeface="Times New Roman"/>
                <a:ea typeface="Times New Roman"/>
                <a:cs typeface="Times New Roman"/>
                <a:sym typeface="Times New Roman"/>
              </a:rPr>
              <a:t>optimized for dev/test, these virtual machines have capabilities similar to the standard tier. </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However, they do not support the Azure load balancer or auto-scaling, IOPS is slower than for Standard.</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Standard Pricing tier: </a:t>
            </a:r>
            <a:r>
              <a:rPr lang="en-US" sz="2400">
                <a:solidFill>
                  <a:schemeClr val="dk1"/>
                </a:solidFill>
                <a:latin typeface="Times New Roman"/>
                <a:ea typeface="Times New Roman"/>
                <a:cs typeface="Times New Roman"/>
                <a:sym typeface="Times New Roman"/>
              </a:rPr>
              <a:t>provide better CPU performance and IOPS than basic tier.</a:t>
            </a:r>
            <a:endParaRPr sz="2400">
              <a:solidFill>
                <a:schemeClr val="dk1"/>
              </a:solidFill>
              <a:latin typeface="Times New Roman"/>
              <a:ea typeface="Times New Roman"/>
              <a:cs typeface="Times New Roman"/>
              <a:sym typeface="Times New Roman"/>
            </a:endParaRPr>
          </a:p>
        </p:txBody>
      </p:sp>
      <p:sp>
        <p:nvSpPr>
          <p:cNvPr id="182" name="Google Shape;182;p10"/>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192" name="Google Shape;192;p1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1"/>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1"/>
          <p:cNvSpPr txBox="1"/>
          <p:nvPr/>
        </p:nvSpPr>
        <p:spPr>
          <a:xfrm>
            <a:off x="650186" y="1185021"/>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Difference between basic and standard VM</a:t>
            </a:r>
            <a:endParaRPr/>
          </a:p>
        </p:txBody>
      </p:sp>
      <p:pic>
        <p:nvPicPr>
          <p:cNvPr id="195" name="Google Shape;195;p11"/>
          <p:cNvPicPr preferRelativeResize="0"/>
          <p:nvPr/>
        </p:nvPicPr>
        <p:blipFill rotWithShape="1">
          <a:blip r:embed="rId3">
            <a:alphaModFix/>
          </a:blip>
          <a:srcRect b="0" l="0" r="0" t="0"/>
          <a:stretch/>
        </p:blipFill>
        <p:spPr>
          <a:xfrm>
            <a:off x="1595751" y="1846443"/>
            <a:ext cx="6957663" cy="4671465"/>
          </a:xfrm>
          <a:prstGeom prst="rect">
            <a:avLst/>
          </a:prstGeom>
          <a:noFill/>
          <a:ln>
            <a:noFill/>
          </a:ln>
        </p:spPr>
      </p:pic>
      <p:sp>
        <p:nvSpPr>
          <p:cNvPr id="196" name="Google Shape;196;p11"/>
          <p:cNvSpPr txBox="1"/>
          <p:nvPr/>
        </p:nvSpPr>
        <p:spPr>
          <a:xfrm>
            <a:off x="6882063" y="6352143"/>
            <a:ext cx="65371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https://faddom.com/azure-vms-pricing/</a:t>
            </a:r>
            <a:endParaRPr/>
          </a:p>
        </p:txBody>
      </p:sp>
      <p:sp>
        <p:nvSpPr>
          <p:cNvPr id="197" name="Google Shape;197;p11"/>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207" name="Google Shape;207;p1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2"/>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2"/>
          <p:cNvSpPr txBox="1"/>
          <p:nvPr/>
        </p:nvSpPr>
        <p:spPr>
          <a:xfrm>
            <a:off x="337657" y="1504424"/>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Creating Virtual Machines</a:t>
            </a:r>
            <a:endParaRPr/>
          </a:p>
        </p:txBody>
      </p:sp>
      <p:sp>
        <p:nvSpPr>
          <p:cNvPr id="210" name="Google Shape;210;p12"/>
          <p:cNvSpPr txBox="1"/>
          <p:nvPr/>
        </p:nvSpPr>
        <p:spPr>
          <a:xfrm>
            <a:off x="607850" y="2532225"/>
            <a:ext cx="111678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Azure virtual machines can be Deployed through the Azure portal. This  provides a browser-based user interface to create Virtual Machines and their related resources.</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We have to create  an Azure subscription, create a free account before you begin.</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Sign in the Azure Portal</a:t>
            </a:r>
            <a:endParaRPr sz="2400">
              <a:solidFill>
                <a:schemeClr val="dk1"/>
              </a:solidFill>
              <a:latin typeface="Times New Roman"/>
              <a:ea typeface="Times New Roman"/>
              <a:cs typeface="Times New Roman"/>
              <a:sym typeface="Times New Roman"/>
            </a:endParaRPr>
          </a:p>
        </p:txBody>
      </p:sp>
      <p:sp>
        <p:nvSpPr>
          <p:cNvPr id="211" name="Google Shape;211;p12"/>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221" name="Google Shape;221;p1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13"/>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3"/>
          <p:cNvSpPr txBox="1"/>
          <p:nvPr/>
        </p:nvSpPr>
        <p:spPr>
          <a:xfrm>
            <a:off x="458597" y="1021874"/>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Creating Virtual Machines</a:t>
            </a:r>
            <a:endParaRPr/>
          </a:p>
        </p:txBody>
      </p:sp>
      <p:sp>
        <p:nvSpPr>
          <p:cNvPr id="224" name="Google Shape;224;p13"/>
          <p:cNvSpPr txBox="1"/>
          <p:nvPr/>
        </p:nvSpPr>
        <p:spPr>
          <a:xfrm>
            <a:off x="458604" y="1771671"/>
            <a:ext cx="11430000" cy="267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Enter virtual machines in the search.</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In the Virtual machines page, select Create New and then Virtual machine. </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To Create a virtual machine page  will opens as shown below .</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In the Basics tab, under Project details, make sure the correct subscription is selected and then choose to Create new resource group. Enter myResourceGroup for the name.</a:t>
            </a:r>
            <a:endParaRPr sz="2400">
              <a:solidFill>
                <a:schemeClr val="dk1"/>
              </a:solidFill>
              <a:latin typeface="Times New Roman"/>
              <a:ea typeface="Times New Roman"/>
              <a:cs typeface="Times New Roman"/>
              <a:sym typeface="Times New Roman"/>
            </a:endParaRPr>
          </a:p>
        </p:txBody>
      </p:sp>
      <p:pic>
        <p:nvPicPr>
          <p:cNvPr id="225" name="Google Shape;225;p13"/>
          <p:cNvPicPr preferRelativeResize="0"/>
          <p:nvPr/>
        </p:nvPicPr>
        <p:blipFill rotWithShape="1">
          <a:blip r:embed="rId3">
            <a:alphaModFix/>
          </a:blip>
          <a:srcRect b="0" l="0" r="0" t="0"/>
          <a:stretch/>
        </p:blipFill>
        <p:spPr>
          <a:xfrm>
            <a:off x="2314575" y="4575175"/>
            <a:ext cx="7562850" cy="1781175"/>
          </a:xfrm>
          <a:prstGeom prst="rect">
            <a:avLst/>
          </a:prstGeom>
          <a:noFill/>
          <a:ln>
            <a:noFill/>
          </a:ln>
        </p:spPr>
      </p:pic>
      <p:sp>
        <p:nvSpPr>
          <p:cNvPr id="226" name="Google Shape;226;p13"/>
          <p:cNvSpPr txBox="1"/>
          <p:nvPr/>
        </p:nvSpPr>
        <p:spPr>
          <a:xfrm>
            <a:off x="204971" y="6352143"/>
            <a:ext cx="11429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 https://docs.microsoft.com/en-us/azure/virtual-machines/windows/quick-create-portal#create-virtual-machine</a:t>
            </a:r>
            <a:endParaRPr/>
          </a:p>
        </p:txBody>
      </p:sp>
      <p:sp>
        <p:nvSpPr>
          <p:cNvPr id="227" name="Google Shape;227;p13"/>
          <p:cNvSpPr txBox="1"/>
          <p:nvPr/>
        </p:nvSpPr>
        <p:spPr>
          <a:xfrm>
            <a:off x="135307" y="208304"/>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237" name="Google Shape;237;p1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4"/>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4"/>
          <p:cNvSpPr txBox="1"/>
          <p:nvPr/>
        </p:nvSpPr>
        <p:spPr>
          <a:xfrm>
            <a:off x="689994" y="1123018"/>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Creating Virtual Machines</a:t>
            </a:r>
            <a:endParaRPr/>
          </a:p>
        </p:txBody>
      </p:sp>
      <p:pic>
        <p:nvPicPr>
          <p:cNvPr id="240" name="Google Shape;240;p14"/>
          <p:cNvPicPr preferRelativeResize="0"/>
          <p:nvPr/>
        </p:nvPicPr>
        <p:blipFill rotWithShape="1">
          <a:blip r:embed="rId3">
            <a:alphaModFix/>
          </a:blip>
          <a:srcRect b="0" l="0" r="0" t="0"/>
          <a:stretch/>
        </p:blipFill>
        <p:spPr>
          <a:xfrm>
            <a:off x="1089860" y="1572784"/>
            <a:ext cx="8953500" cy="3581400"/>
          </a:xfrm>
          <a:prstGeom prst="rect">
            <a:avLst/>
          </a:prstGeom>
          <a:noFill/>
          <a:ln>
            <a:noFill/>
          </a:ln>
        </p:spPr>
      </p:pic>
      <p:sp>
        <p:nvSpPr>
          <p:cNvPr id="241" name="Google Shape;241;p14"/>
          <p:cNvSpPr txBox="1"/>
          <p:nvPr/>
        </p:nvSpPr>
        <p:spPr>
          <a:xfrm>
            <a:off x="204971" y="6352143"/>
            <a:ext cx="11429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 https://docs.microsoft.com/en-us/azure/virtual-machines/windows/quick-create-portal#create-virtual-machine</a:t>
            </a:r>
            <a:endParaRPr/>
          </a:p>
        </p:txBody>
      </p:sp>
      <p:sp>
        <p:nvSpPr>
          <p:cNvPr id="242" name="Google Shape;242;p14"/>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252" name="Google Shape;252;p1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15"/>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5"/>
          <p:cNvSpPr txBox="1"/>
          <p:nvPr/>
        </p:nvSpPr>
        <p:spPr>
          <a:xfrm>
            <a:off x="541089" y="968879"/>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Creating Virtual Machines</a:t>
            </a:r>
            <a:endParaRPr/>
          </a:p>
        </p:txBody>
      </p:sp>
      <p:sp>
        <p:nvSpPr>
          <p:cNvPr id="255" name="Google Shape;255;p15"/>
          <p:cNvSpPr txBox="1"/>
          <p:nvPr/>
        </p:nvSpPr>
        <p:spPr>
          <a:xfrm>
            <a:off x="572548" y="1347901"/>
            <a:ext cx="1126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Under Inbound port rules, choose Allow selected ports and then select RDP (3389) and HTTP (80) from the drop-down.</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56" name="Google Shape;256;p15"/>
          <p:cNvPicPr preferRelativeResize="0"/>
          <p:nvPr/>
        </p:nvPicPr>
        <p:blipFill rotWithShape="1">
          <a:blip r:embed="rId3">
            <a:alphaModFix/>
          </a:blip>
          <a:srcRect b="0" l="0" r="0" t="0"/>
          <a:stretch/>
        </p:blipFill>
        <p:spPr>
          <a:xfrm>
            <a:off x="1581150" y="1944575"/>
            <a:ext cx="7562850" cy="3942878"/>
          </a:xfrm>
          <a:prstGeom prst="rect">
            <a:avLst/>
          </a:prstGeom>
          <a:noFill/>
          <a:ln>
            <a:noFill/>
          </a:ln>
        </p:spPr>
      </p:pic>
      <p:sp>
        <p:nvSpPr>
          <p:cNvPr id="257" name="Google Shape;257;p15"/>
          <p:cNvSpPr txBox="1"/>
          <p:nvPr/>
        </p:nvSpPr>
        <p:spPr>
          <a:xfrm>
            <a:off x="109810" y="6075144"/>
            <a:ext cx="11665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 https://docs.microsoft.com/en-us/azure/virtual-machines/windows/quick-create-portal#create-virtual-machine</a:t>
            </a:r>
            <a:endParaRPr/>
          </a:p>
        </p:txBody>
      </p:sp>
      <p:sp>
        <p:nvSpPr>
          <p:cNvPr id="258" name="Google Shape;258;p15"/>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268" name="Google Shape;268;p1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16"/>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6"/>
          <p:cNvSpPr txBox="1"/>
          <p:nvPr/>
        </p:nvSpPr>
        <p:spPr>
          <a:xfrm>
            <a:off x="5220049" y="1141082"/>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Choosing the type of VM</a:t>
            </a:r>
            <a:endParaRPr/>
          </a:p>
        </p:txBody>
      </p:sp>
      <p:sp>
        <p:nvSpPr>
          <p:cNvPr id="271" name="Google Shape;271;p16"/>
          <p:cNvSpPr txBox="1"/>
          <p:nvPr/>
        </p:nvSpPr>
        <p:spPr>
          <a:xfrm>
            <a:off x="68997" y="1368289"/>
            <a:ext cx="4435500" cy="4833300"/>
          </a:xfrm>
          <a:prstGeom prst="rect">
            <a:avLst/>
          </a:prstGeom>
          <a:noFill/>
          <a:ln>
            <a:noFill/>
          </a:ln>
        </p:spPr>
        <p:txBody>
          <a:bodyPr anchorCtr="0" anchor="t" bIns="45700" lIns="91425" spcFirstLastPara="1" rIns="91425" wrap="square" tIns="45700">
            <a:spAutoFit/>
          </a:bodyPr>
          <a:lstStyle/>
          <a:p>
            <a:pPr indent="-273050" lvl="0" marL="285750" marR="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Leave the remaining defaults and then select the Review + create button at the bottom of the page.</a:t>
            </a:r>
            <a:endParaRPr sz="1200">
              <a:latin typeface="Times New Roman"/>
              <a:ea typeface="Times New Roman"/>
              <a:cs typeface="Times New Roman"/>
              <a:sym typeface="Times New Roman"/>
            </a:endParaRPr>
          </a:p>
          <a:p>
            <a:pPr indent="-133350" lvl="0" marL="285750" marR="0" rtl="0" algn="l">
              <a:spcBef>
                <a:spcPts val="0"/>
              </a:spcBef>
              <a:spcAft>
                <a:spcPts val="0"/>
              </a:spcAft>
              <a:buClr>
                <a:schemeClr val="dk1"/>
              </a:buClr>
              <a:buSzPts val="2400"/>
              <a:buFont typeface="Arial"/>
              <a:buNone/>
            </a:pPr>
            <a:r>
              <a:t/>
            </a:r>
            <a:endParaRPr sz="2200">
              <a:solidFill>
                <a:schemeClr val="dk1"/>
              </a:solidFill>
              <a:latin typeface="Times New Roman"/>
              <a:ea typeface="Times New Roman"/>
              <a:cs typeface="Times New Roman"/>
              <a:sym typeface="Times New Roman"/>
            </a:endParaRPr>
          </a:p>
          <a:p>
            <a:pPr indent="-273050" lvl="0" marL="285750" marR="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Screenshot showing the Review and create button at the bottom of the page</a:t>
            </a:r>
            <a:endParaRPr sz="1200">
              <a:latin typeface="Times New Roman"/>
              <a:ea typeface="Times New Roman"/>
              <a:cs typeface="Times New Roman"/>
              <a:sym typeface="Times New Roman"/>
            </a:endParaRPr>
          </a:p>
          <a:p>
            <a:pPr indent="-133350" lvl="0" marL="285750" marR="0" rtl="0" algn="l">
              <a:spcBef>
                <a:spcPts val="0"/>
              </a:spcBef>
              <a:spcAft>
                <a:spcPts val="0"/>
              </a:spcAft>
              <a:buClr>
                <a:schemeClr val="dk1"/>
              </a:buClr>
              <a:buSzPts val="2400"/>
              <a:buFont typeface="Arial"/>
              <a:buNone/>
            </a:pPr>
            <a:r>
              <a:t/>
            </a:r>
            <a:endParaRPr sz="2200">
              <a:solidFill>
                <a:schemeClr val="dk1"/>
              </a:solidFill>
              <a:latin typeface="Times New Roman"/>
              <a:ea typeface="Times New Roman"/>
              <a:cs typeface="Times New Roman"/>
              <a:sym typeface="Times New Roman"/>
            </a:endParaRPr>
          </a:p>
          <a:p>
            <a:pPr indent="-273050" lvl="0" marL="285750" marR="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After validation runs, select the Create button at the bottom of the page.</a:t>
            </a:r>
            <a:endParaRPr sz="1200">
              <a:latin typeface="Times New Roman"/>
              <a:ea typeface="Times New Roman"/>
              <a:cs typeface="Times New Roman"/>
              <a:sym typeface="Times New Roman"/>
            </a:endParaRPr>
          </a:p>
          <a:p>
            <a:pPr indent="-133350" lvl="0" marL="285750" marR="0" rtl="0" algn="l">
              <a:spcBef>
                <a:spcPts val="0"/>
              </a:spcBef>
              <a:spcAft>
                <a:spcPts val="0"/>
              </a:spcAft>
              <a:buClr>
                <a:schemeClr val="dk1"/>
              </a:buClr>
              <a:buSzPts val="2400"/>
              <a:buFont typeface="Arial"/>
              <a:buNone/>
            </a:pPr>
            <a:r>
              <a:t/>
            </a:r>
            <a:endParaRPr sz="2200">
              <a:solidFill>
                <a:schemeClr val="dk1"/>
              </a:solidFill>
              <a:latin typeface="Times New Roman"/>
              <a:ea typeface="Times New Roman"/>
              <a:cs typeface="Times New Roman"/>
              <a:sym typeface="Times New Roman"/>
            </a:endParaRPr>
          </a:p>
          <a:p>
            <a:pPr indent="-273050" lvl="0" marL="285750" marR="0" rtl="0" algn="l">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After deployment is complete, select Go to resource.</a:t>
            </a:r>
            <a:endParaRPr sz="2200">
              <a:solidFill>
                <a:schemeClr val="dk1"/>
              </a:solidFill>
              <a:latin typeface="Times New Roman"/>
              <a:ea typeface="Times New Roman"/>
              <a:cs typeface="Times New Roman"/>
              <a:sym typeface="Times New Roman"/>
            </a:endParaRPr>
          </a:p>
        </p:txBody>
      </p:sp>
      <p:pic>
        <p:nvPicPr>
          <p:cNvPr id="272" name="Google Shape;272;p16"/>
          <p:cNvPicPr preferRelativeResize="0"/>
          <p:nvPr/>
        </p:nvPicPr>
        <p:blipFill rotWithShape="1">
          <a:blip r:embed="rId3">
            <a:alphaModFix/>
          </a:blip>
          <a:srcRect b="0" l="0" r="0" t="0"/>
          <a:stretch/>
        </p:blipFill>
        <p:spPr>
          <a:xfrm>
            <a:off x="4846177" y="1646212"/>
            <a:ext cx="7270838" cy="4277477"/>
          </a:xfrm>
          <a:prstGeom prst="rect">
            <a:avLst/>
          </a:prstGeom>
          <a:noFill/>
          <a:ln>
            <a:noFill/>
          </a:ln>
        </p:spPr>
      </p:pic>
      <p:sp>
        <p:nvSpPr>
          <p:cNvPr id="273" name="Google Shape;273;p16"/>
          <p:cNvSpPr txBox="1"/>
          <p:nvPr/>
        </p:nvSpPr>
        <p:spPr>
          <a:xfrm>
            <a:off x="4504508" y="5999417"/>
            <a:ext cx="72708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https://docs.microsoft.com/en-us/azure/virtual-machines/windows/quick-create-portal#create-virtual-machine</a:t>
            </a:r>
            <a:endParaRPr/>
          </a:p>
        </p:txBody>
      </p:sp>
      <p:sp>
        <p:nvSpPr>
          <p:cNvPr id="274" name="Google Shape;274;p16"/>
          <p:cNvSpPr txBox="1"/>
          <p:nvPr/>
        </p:nvSpPr>
        <p:spPr>
          <a:xfrm>
            <a:off x="310675" y="290522"/>
            <a:ext cx="8492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7"/>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284" name="Google Shape;284;p1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17"/>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7"/>
          <p:cNvSpPr txBox="1"/>
          <p:nvPr/>
        </p:nvSpPr>
        <p:spPr>
          <a:xfrm>
            <a:off x="597715" y="1135365"/>
            <a:ext cx="8269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Choosing the type of VM</a:t>
            </a:r>
            <a:endParaRPr/>
          </a:p>
        </p:txBody>
      </p:sp>
      <p:pic>
        <p:nvPicPr>
          <p:cNvPr id="287" name="Google Shape;287;p17"/>
          <p:cNvPicPr preferRelativeResize="0"/>
          <p:nvPr/>
        </p:nvPicPr>
        <p:blipFill rotWithShape="1">
          <a:blip r:embed="rId3">
            <a:alphaModFix/>
          </a:blip>
          <a:srcRect b="14513" l="0" r="0" t="0"/>
          <a:stretch/>
        </p:blipFill>
        <p:spPr>
          <a:xfrm>
            <a:off x="1471429" y="1509152"/>
            <a:ext cx="9229725" cy="4299284"/>
          </a:xfrm>
          <a:prstGeom prst="rect">
            <a:avLst/>
          </a:prstGeom>
          <a:noFill/>
          <a:ln>
            <a:noFill/>
          </a:ln>
        </p:spPr>
      </p:pic>
      <p:sp>
        <p:nvSpPr>
          <p:cNvPr id="288" name="Google Shape;288;p17"/>
          <p:cNvSpPr txBox="1"/>
          <p:nvPr/>
        </p:nvSpPr>
        <p:spPr>
          <a:xfrm>
            <a:off x="1471429" y="6356350"/>
            <a:ext cx="90399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 https://jaychapel.medium.com/microsoft-azure-vm-types-comparison-e7d031b4b588</a:t>
            </a:r>
            <a:endParaRPr/>
          </a:p>
        </p:txBody>
      </p:sp>
      <p:sp>
        <p:nvSpPr>
          <p:cNvPr id="289" name="Google Shape;289;p17"/>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299" name="Google Shape;299;p1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18"/>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8"/>
          <p:cNvSpPr txBox="1"/>
          <p:nvPr/>
        </p:nvSpPr>
        <p:spPr>
          <a:xfrm>
            <a:off x="572916" y="1070882"/>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DNS Address</a:t>
            </a:r>
            <a:endParaRPr/>
          </a:p>
        </p:txBody>
      </p:sp>
      <p:sp>
        <p:nvSpPr>
          <p:cNvPr id="302" name="Google Shape;302;p18"/>
          <p:cNvSpPr txBox="1"/>
          <p:nvPr/>
        </p:nvSpPr>
        <p:spPr>
          <a:xfrm>
            <a:off x="649706" y="1502529"/>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Login to https://portal.azure.com/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Step- 2: Search for Virtual machines there.</a:t>
            </a:r>
            <a:endParaRPr sz="1800">
              <a:solidFill>
                <a:schemeClr val="dk1"/>
              </a:solidFill>
              <a:latin typeface="Calibri"/>
              <a:ea typeface="Calibri"/>
              <a:cs typeface="Calibri"/>
              <a:sym typeface="Calibri"/>
            </a:endParaRPr>
          </a:p>
        </p:txBody>
      </p:sp>
      <p:pic>
        <p:nvPicPr>
          <p:cNvPr id="303" name="Google Shape;303;p18"/>
          <p:cNvPicPr preferRelativeResize="0"/>
          <p:nvPr/>
        </p:nvPicPr>
        <p:blipFill rotWithShape="1">
          <a:blip r:embed="rId3">
            <a:alphaModFix/>
          </a:blip>
          <a:srcRect b="0" l="0" r="0" t="0"/>
          <a:stretch/>
        </p:blipFill>
        <p:spPr>
          <a:xfrm>
            <a:off x="683481" y="2425860"/>
            <a:ext cx="8981888" cy="3590416"/>
          </a:xfrm>
          <a:prstGeom prst="rect">
            <a:avLst/>
          </a:prstGeom>
          <a:noFill/>
          <a:ln>
            <a:noFill/>
          </a:ln>
        </p:spPr>
      </p:pic>
      <p:sp>
        <p:nvSpPr>
          <p:cNvPr id="304" name="Google Shape;304;p18"/>
          <p:cNvSpPr txBox="1"/>
          <p:nvPr/>
        </p:nvSpPr>
        <p:spPr>
          <a:xfrm>
            <a:off x="2879559" y="631318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https://azurelessons.com/azure-virtual-machine-dns/</a:t>
            </a:r>
            <a:endParaRPr/>
          </a:p>
        </p:txBody>
      </p:sp>
      <p:sp>
        <p:nvSpPr>
          <p:cNvPr id="305" name="Google Shape;305;p18"/>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315" name="Google Shape;315;p1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6" name="Google Shape;316;p19"/>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9"/>
          <p:cNvSpPr txBox="1"/>
          <p:nvPr/>
        </p:nvSpPr>
        <p:spPr>
          <a:xfrm>
            <a:off x="141307" y="989113"/>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DNS Address</a:t>
            </a:r>
            <a:endParaRPr/>
          </a:p>
        </p:txBody>
      </p:sp>
      <p:sp>
        <p:nvSpPr>
          <p:cNvPr id="318" name="Google Shape;318;p19"/>
          <p:cNvSpPr txBox="1"/>
          <p:nvPr/>
        </p:nvSpPr>
        <p:spPr>
          <a:xfrm>
            <a:off x="396673" y="1588789"/>
            <a:ext cx="11639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Step- 3:  You will see the list of VM created in your Azure subscription. It will show the VM name, Type, Status, Resource Group, Location, etc.</a:t>
            </a:r>
            <a:endParaRPr sz="2000">
              <a:solidFill>
                <a:schemeClr val="dk1"/>
              </a:solidFill>
              <a:latin typeface="Times New Roman"/>
              <a:ea typeface="Times New Roman"/>
              <a:cs typeface="Times New Roman"/>
              <a:sym typeface="Times New Roman"/>
            </a:endParaRPr>
          </a:p>
        </p:txBody>
      </p:sp>
      <p:pic>
        <p:nvPicPr>
          <p:cNvPr id="319" name="Google Shape;319;p19"/>
          <p:cNvPicPr preferRelativeResize="0"/>
          <p:nvPr/>
        </p:nvPicPr>
        <p:blipFill rotWithShape="1">
          <a:blip r:embed="rId3">
            <a:alphaModFix/>
          </a:blip>
          <a:srcRect b="0" l="0" r="0" t="0"/>
          <a:stretch/>
        </p:blipFill>
        <p:spPr>
          <a:xfrm>
            <a:off x="1747286" y="2373254"/>
            <a:ext cx="8697427" cy="3578629"/>
          </a:xfrm>
          <a:prstGeom prst="rect">
            <a:avLst/>
          </a:prstGeom>
          <a:noFill/>
          <a:ln>
            <a:noFill/>
          </a:ln>
        </p:spPr>
      </p:pic>
      <p:sp>
        <p:nvSpPr>
          <p:cNvPr id="320" name="Google Shape;320;p19"/>
          <p:cNvSpPr txBox="1"/>
          <p:nvPr/>
        </p:nvSpPr>
        <p:spPr>
          <a:xfrm>
            <a:off x="2632045" y="6146239"/>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https://azurelessons.com/azure-virtual-machine-dns/</a:t>
            </a:r>
            <a:endParaRPr/>
          </a:p>
        </p:txBody>
      </p:sp>
      <p:sp>
        <p:nvSpPr>
          <p:cNvPr id="321" name="Google Shape;321;p19"/>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213360" y="1183788"/>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Syllabus</a:t>
            </a:r>
            <a:endParaRPr b="1" sz="2400">
              <a:latin typeface="Times New Roman"/>
              <a:ea typeface="Times New Roman"/>
              <a:cs typeface="Times New Roman"/>
              <a:sym typeface="Times New Roman"/>
            </a:endParaRPr>
          </a:p>
        </p:txBody>
      </p:sp>
      <p:sp>
        <p:nvSpPr>
          <p:cNvPr id="81" name="Google Shape;81;p2"/>
          <p:cNvSpPr txBox="1"/>
          <p:nvPr>
            <p:ph idx="1" type="body"/>
          </p:nvPr>
        </p:nvSpPr>
        <p:spPr>
          <a:xfrm>
            <a:off x="609600" y="1897699"/>
            <a:ext cx="10815484" cy="3929303"/>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rPr lang="en-US" sz="2000">
                <a:latin typeface="Times New Roman"/>
                <a:ea typeface="Times New Roman"/>
                <a:cs typeface="Times New Roman"/>
                <a:sym typeface="Times New Roman"/>
              </a:rPr>
              <a:t>Introduction to Azure VM, Resource planning with Basic and standard, VM pricing, Difference between basic and standard VM, Creating virtual machines, Choosing the type of VM, Configuring DNS address, Configuring endpoints, Connecting to virtual machine, Implementing the lifecycle of a virtual machine, Uploading and downloading virtual hard disks Attaching an empty hard disk to VM, Creating VM from a custom image Deleting images and disks</a:t>
            </a:r>
            <a:endParaRPr/>
          </a:p>
          <a:p>
            <a:pPr indent="-215900" lvl="0" marL="342900" rtl="0" algn="just">
              <a:lnSpc>
                <a:spcPct val="150000"/>
              </a:lnSpc>
              <a:spcBef>
                <a:spcPts val="10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
        <p:nvSpPr>
          <p:cNvPr id="82" name="Google Shape;82;p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 name="Google Shape;83;p2"/>
          <p:cNvSpPr txBox="1"/>
          <p:nvPr/>
        </p:nvSpPr>
        <p:spPr>
          <a:xfrm>
            <a:off x="120717" y="291448"/>
            <a:ext cx="8473217"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Helvetica Neue"/>
              <a:buNone/>
            </a:pPr>
            <a:r>
              <a:rPr b="1" i="0" lang="en-US" sz="2800" u="none" cap="none" strike="noStrike">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331" name="Google Shape;331;p2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2" name="Google Shape;332;p20"/>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0"/>
          <p:cNvSpPr txBox="1"/>
          <p:nvPr/>
        </p:nvSpPr>
        <p:spPr>
          <a:xfrm>
            <a:off x="416654" y="1213142"/>
            <a:ext cx="113586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Step- 4: Now click on the VM name. “MyNewVM” in my case. You can able to see the details of your virtual machine like Public IP address, status, Computer name, Operating system, Size etc.</a:t>
            </a:r>
            <a:endParaRPr sz="2200">
              <a:solidFill>
                <a:schemeClr val="dk1"/>
              </a:solidFill>
              <a:latin typeface="Times New Roman"/>
              <a:ea typeface="Times New Roman"/>
              <a:cs typeface="Times New Roman"/>
              <a:sym typeface="Times New Roman"/>
            </a:endParaRPr>
          </a:p>
        </p:txBody>
      </p:sp>
      <p:pic>
        <p:nvPicPr>
          <p:cNvPr id="334" name="Google Shape;334;p20"/>
          <p:cNvPicPr preferRelativeResize="0"/>
          <p:nvPr/>
        </p:nvPicPr>
        <p:blipFill rotWithShape="1">
          <a:blip r:embed="rId3">
            <a:alphaModFix/>
          </a:blip>
          <a:srcRect b="0" l="0" r="0" t="0"/>
          <a:stretch/>
        </p:blipFill>
        <p:spPr>
          <a:xfrm>
            <a:off x="2582779" y="1934276"/>
            <a:ext cx="7315200" cy="4343400"/>
          </a:xfrm>
          <a:prstGeom prst="rect">
            <a:avLst/>
          </a:prstGeom>
          <a:noFill/>
          <a:ln>
            <a:noFill/>
          </a:ln>
        </p:spPr>
      </p:pic>
      <p:sp>
        <p:nvSpPr>
          <p:cNvPr id="335" name="Google Shape;335;p20"/>
          <p:cNvSpPr txBox="1"/>
          <p:nvPr/>
        </p:nvSpPr>
        <p:spPr>
          <a:xfrm>
            <a:off x="3048000" y="6277676"/>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https://azurelessons.com/azure-virtual-machine-dns/</a:t>
            </a:r>
            <a:endParaRPr/>
          </a:p>
        </p:txBody>
      </p:sp>
      <p:sp>
        <p:nvSpPr>
          <p:cNvPr id="336" name="Google Shape;336;p20"/>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346" name="Google Shape;346;p2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21"/>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1"/>
          <p:cNvSpPr txBox="1"/>
          <p:nvPr/>
        </p:nvSpPr>
        <p:spPr>
          <a:xfrm>
            <a:off x="368785" y="1086291"/>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DNS Address</a:t>
            </a:r>
            <a:endParaRPr/>
          </a:p>
        </p:txBody>
      </p:sp>
      <p:sp>
        <p:nvSpPr>
          <p:cNvPr id="349" name="Google Shape;349;p21"/>
          <p:cNvSpPr txBox="1"/>
          <p:nvPr/>
        </p:nvSpPr>
        <p:spPr>
          <a:xfrm>
            <a:off x="368785" y="1347901"/>
            <a:ext cx="109488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Step- 5: You can also see the DNS name here. Click on the configure link.</a:t>
            </a:r>
            <a:endParaRPr sz="2400">
              <a:solidFill>
                <a:schemeClr val="dk1"/>
              </a:solidFill>
              <a:latin typeface="Times New Roman"/>
              <a:ea typeface="Times New Roman"/>
              <a:cs typeface="Times New Roman"/>
              <a:sym typeface="Times New Roman"/>
            </a:endParaRPr>
          </a:p>
        </p:txBody>
      </p:sp>
      <p:pic>
        <p:nvPicPr>
          <p:cNvPr id="350" name="Google Shape;350;p21"/>
          <p:cNvPicPr preferRelativeResize="0"/>
          <p:nvPr/>
        </p:nvPicPr>
        <p:blipFill rotWithShape="1">
          <a:blip r:embed="rId3">
            <a:alphaModFix/>
          </a:blip>
          <a:srcRect b="0" l="0" r="0" t="0"/>
          <a:stretch/>
        </p:blipFill>
        <p:spPr>
          <a:xfrm>
            <a:off x="3140316" y="2074917"/>
            <a:ext cx="8406118" cy="4204162"/>
          </a:xfrm>
          <a:prstGeom prst="rect">
            <a:avLst/>
          </a:prstGeom>
          <a:noFill/>
          <a:ln>
            <a:noFill/>
          </a:ln>
        </p:spPr>
      </p:pic>
      <p:sp>
        <p:nvSpPr>
          <p:cNvPr id="351" name="Google Shape;351;p21"/>
          <p:cNvSpPr txBox="1"/>
          <p:nvPr/>
        </p:nvSpPr>
        <p:spPr>
          <a:xfrm>
            <a:off x="3048000" y="648866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https://azurelessons.com/azure-virtual-machine-dns/</a:t>
            </a:r>
            <a:endParaRPr/>
          </a:p>
        </p:txBody>
      </p:sp>
      <p:sp>
        <p:nvSpPr>
          <p:cNvPr id="352" name="Google Shape;352;p21"/>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362" name="Google Shape;362;p2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22"/>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2"/>
          <p:cNvSpPr txBox="1"/>
          <p:nvPr/>
        </p:nvSpPr>
        <p:spPr>
          <a:xfrm>
            <a:off x="338025" y="938352"/>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DNS Address</a:t>
            </a:r>
            <a:endParaRPr/>
          </a:p>
        </p:txBody>
      </p:sp>
      <p:sp>
        <p:nvSpPr>
          <p:cNvPr id="365" name="Google Shape;365;p22"/>
          <p:cNvSpPr txBox="1"/>
          <p:nvPr/>
        </p:nvSpPr>
        <p:spPr>
          <a:xfrm>
            <a:off x="481262" y="1092240"/>
            <a:ext cx="1094873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Step- 5: You can also see the DNS name here. Click on the configure link.</a:t>
            </a:r>
            <a:endParaRPr sz="2400">
              <a:solidFill>
                <a:schemeClr val="dk1"/>
              </a:solidFill>
              <a:latin typeface="Calibri"/>
              <a:ea typeface="Calibri"/>
              <a:cs typeface="Calibri"/>
              <a:sym typeface="Calibri"/>
            </a:endParaRPr>
          </a:p>
        </p:txBody>
      </p:sp>
      <p:pic>
        <p:nvPicPr>
          <p:cNvPr id="366" name="Google Shape;366;p22"/>
          <p:cNvPicPr preferRelativeResize="0"/>
          <p:nvPr/>
        </p:nvPicPr>
        <p:blipFill rotWithShape="1">
          <a:blip r:embed="rId3">
            <a:alphaModFix/>
          </a:blip>
          <a:srcRect b="0" l="0" r="0" t="0"/>
          <a:stretch/>
        </p:blipFill>
        <p:spPr>
          <a:xfrm>
            <a:off x="2878304" y="1830904"/>
            <a:ext cx="6094602" cy="4448175"/>
          </a:xfrm>
          <a:prstGeom prst="rect">
            <a:avLst/>
          </a:prstGeom>
          <a:noFill/>
          <a:ln>
            <a:noFill/>
          </a:ln>
        </p:spPr>
      </p:pic>
      <p:sp>
        <p:nvSpPr>
          <p:cNvPr id="367" name="Google Shape;367;p22"/>
          <p:cNvSpPr txBox="1"/>
          <p:nvPr/>
        </p:nvSpPr>
        <p:spPr>
          <a:xfrm>
            <a:off x="3048000" y="648866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https://azurelessons.com/azure-virtual-machine-dns/</a:t>
            </a:r>
            <a:endParaRPr/>
          </a:p>
        </p:txBody>
      </p:sp>
      <p:sp>
        <p:nvSpPr>
          <p:cNvPr id="368" name="Google Shape;368;p22"/>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3"/>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378" name="Google Shape;378;p2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9" name="Google Shape;379;p23"/>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23"/>
          <p:cNvSpPr txBox="1"/>
          <p:nvPr/>
        </p:nvSpPr>
        <p:spPr>
          <a:xfrm>
            <a:off x="481262" y="1092240"/>
            <a:ext cx="10948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Step- 6: Select the Assignment as Dynamic, Provide a name for the DNS in the DNS name label field. Then click on the Save button.</a:t>
            </a:r>
            <a:endParaRPr sz="2600">
              <a:solidFill>
                <a:schemeClr val="dk1"/>
              </a:solidFill>
              <a:latin typeface="Times New Roman"/>
              <a:ea typeface="Times New Roman"/>
              <a:cs typeface="Times New Roman"/>
              <a:sym typeface="Times New Roman"/>
            </a:endParaRPr>
          </a:p>
        </p:txBody>
      </p:sp>
      <p:sp>
        <p:nvSpPr>
          <p:cNvPr id="381" name="Google Shape;381;p23"/>
          <p:cNvSpPr txBox="1"/>
          <p:nvPr/>
        </p:nvSpPr>
        <p:spPr>
          <a:xfrm>
            <a:off x="3048000" y="648866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https://azurelessons.com/azure-virtual-machine-dns/</a:t>
            </a:r>
            <a:endParaRPr/>
          </a:p>
        </p:txBody>
      </p:sp>
      <p:pic>
        <p:nvPicPr>
          <p:cNvPr id="382" name="Google Shape;382;p23"/>
          <p:cNvPicPr preferRelativeResize="0"/>
          <p:nvPr/>
        </p:nvPicPr>
        <p:blipFill rotWithShape="1">
          <a:blip r:embed="rId3">
            <a:alphaModFix/>
          </a:blip>
          <a:srcRect b="0" l="0" r="0" t="0"/>
          <a:stretch/>
        </p:blipFill>
        <p:spPr>
          <a:xfrm>
            <a:off x="204971" y="1900319"/>
            <a:ext cx="6240368" cy="3836279"/>
          </a:xfrm>
          <a:prstGeom prst="rect">
            <a:avLst/>
          </a:prstGeom>
          <a:noFill/>
          <a:ln>
            <a:noFill/>
          </a:ln>
        </p:spPr>
      </p:pic>
      <p:sp>
        <p:nvSpPr>
          <p:cNvPr id="383" name="Google Shape;383;p23"/>
          <p:cNvSpPr txBox="1"/>
          <p:nvPr/>
        </p:nvSpPr>
        <p:spPr>
          <a:xfrm>
            <a:off x="705852" y="5624420"/>
            <a:ext cx="111492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Times New Roman"/>
                <a:ea typeface="Times New Roman"/>
                <a:cs typeface="Times New Roman"/>
                <a:sym typeface="Times New Roman"/>
              </a:rPr>
              <a:t>So now if you can see my DNS name is “mynewvm.westus.cloudapp.azure.com“. You can see it here on the Overview tab.</a:t>
            </a:r>
            <a:endParaRPr sz="2100">
              <a:solidFill>
                <a:schemeClr val="dk1"/>
              </a:solidFill>
              <a:latin typeface="Times New Roman"/>
              <a:ea typeface="Times New Roman"/>
              <a:cs typeface="Times New Roman"/>
              <a:sym typeface="Times New Roman"/>
            </a:endParaRPr>
          </a:p>
        </p:txBody>
      </p:sp>
      <p:pic>
        <p:nvPicPr>
          <p:cNvPr id="384" name="Google Shape;384;p23"/>
          <p:cNvPicPr preferRelativeResize="0"/>
          <p:nvPr/>
        </p:nvPicPr>
        <p:blipFill rotWithShape="1">
          <a:blip r:embed="rId4">
            <a:alphaModFix/>
          </a:blip>
          <a:srcRect b="0" l="0" r="0" t="0"/>
          <a:stretch/>
        </p:blipFill>
        <p:spPr>
          <a:xfrm>
            <a:off x="6739512" y="2413471"/>
            <a:ext cx="5181600" cy="3038475"/>
          </a:xfrm>
          <a:prstGeom prst="rect">
            <a:avLst/>
          </a:prstGeom>
          <a:noFill/>
          <a:ln>
            <a:noFill/>
          </a:ln>
        </p:spPr>
      </p:pic>
      <p:sp>
        <p:nvSpPr>
          <p:cNvPr id="385" name="Google Shape;385;p23"/>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4"/>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395" name="Google Shape;395;p2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24"/>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24"/>
          <p:cNvSpPr txBox="1"/>
          <p:nvPr/>
        </p:nvSpPr>
        <p:spPr>
          <a:xfrm>
            <a:off x="288758" y="1087613"/>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Endpoints </a:t>
            </a:r>
            <a:endParaRPr/>
          </a:p>
        </p:txBody>
      </p:sp>
      <p:sp>
        <p:nvSpPr>
          <p:cNvPr id="398" name="Google Shape;398;p24"/>
          <p:cNvSpPr txBox="1"/>
          <p:nvPr/>
        </p:nvSpPr>
        <p:spPr>
          <a:xfrm>
            <a:off x="991050" y="1745200"/>
            <a:ext cx="10623900" cy="4617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There is a section Azur Platform  where endpoints can be set up when constructing a virtual machine.</a:t>
            </a:r>
            <a:endParaRPr sz="1500">
              <a:latin typeface="Times New Roman"/>
              <a:ea typeface="Times New Roman"/>
              <a:cs typeface="Times New Roman"/>
              <a:sym typeface="Times New Roman"/>
            </a:endParaRPr>
          </a:p>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 </a:t>
            </a:r>
            <a:r>
              <a:rPr b="1" lang="en-US" sz="2100">
                <a:solidFill>
                  <a:schemeClr val="dk1"/>
                </a:solidFill>
                <a:latin typeface="Times New Roman"/>
                <a:ea typeface="Times New Roman"/>
                <a:cs typeface="Times New Roman"/>
                <a:sym typeface="Times New Roman"/>
              </a:rPr>
              <a:t>PowerShell and Remote Desktop are the two default endpoints that are enabled when building a virtual machine. </a:t>
            </a:r>
            <a:endParaRPr sz="1500">
              <a:latin typeface="Times New Roman"/>
              <a:ea typeface="Times New Roman"/>
              <a:cs typeface="Times New Roman"/>
              <a:sym typeface="Times New Roman"/>
            </a:endParaRPr>
          </a:p>
          <a:p>
            <a:pPr indent="0" lvl="0" marL="0" marR="0" rtl="0" algn="just">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100">
                <a:solidFill>
                  <a:schemeClr val="dk1"/>
                </a:solidFill>
                <a:latin typeface="Times New Roman"/>
                <a:ea typeface="Times New Roman"/>
                <a:cs typeface="Times New Roman"/>
                <a:sym typeface="Times New Roman"/>
              </a:rPr>
              <a:t>What does an endpoint actually mean? </a:t>
            </a:r>
            <a:endParaRPr sz="1500">
              <a:latin typeface="Times New Roman"/>
              <a:ea typeface="Times New Roman"/>
              <a:cs typeface="Times New Roman"/>
              <a:sym typeface="Times New Roman"/>
            </a:endParaRPr>
          </a:p>
          <a:p>
            <a:pPr indent="-349250" lvl="0" marL="342900" marR="0" rtl="0" algn="just">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Virtual machines in the same cloud can automatically communicate with one another. But if we want them to talk to our own computer, we'll need an endpoint that is set up for that.</a:t>
            </a:r>
            <a:endParaRPr sz="1500">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100">
              <a:solidFill>
                <a:schemeClr val="dk1"/>
              </a:solidFill>
              <a:latin typeface="Times New Roman"/>
              <a:ea typeface="Times New Roman"/>
              <a:cs typeface="Times New Roman"/>
              <a:sym typeface="Times New Roman"/>
            </a:endParaRPr>
          </a:p>
          <a:p>
            <a:pPr indent="-349250" lvl="0" marL="342900" marR="0" rtl="0" algn="just">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 In essence, it involves opening a port to access the virtual computer. Remote access to services operating on virtual machines is made possible by an endpoint. </a:t>
            </a:r>
            <a:endParaRPr sz="1500">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100">
              <a:solidFill>
                <a:schemeClr val="dk1"/>
              </a:solidFill>
              <a:latin typeface="Times New Roman"/>
              <a:ea typeface="Times New Roman"/>
              <a:cs typeface="Times New Roman"/>
              <a:sym typeface="Times New Roman"/>
            </a:endParaRPr>
          </a:p>
          <a:p>
            <a:pPr indent="-349250" lvl="0" marL="342900" marR="0" rtl="0" algn="just">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When building an endpoint, the public and private ports must be specified. In addition, turning on Access Control Lists enables secure access to an endpoint (ACL).</a:t>
            </a:r>
            <a:endParaRPr sz="2100">
              <a:solidFill>
                <a:schemeClr val="dk1"/>
              </a:solidFill>
              <a:latin typeface="Times New Roman"/>
              <a:ea typeface="Times New Roman"/>
              <a:cs typeface="Times New Roman"/>
              <a:sym typeface="Times New Roman"/>
            </a:endParaRPr>
          </a:p>
        </p:txBody>
      </p:sp>
      <p:sp>
        <p:nvSpPr>
          <p:cNvPr id="399" name="Google Shape;399;p24"/>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409" name="Google Shape;409;p2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0" name="Google Shape;410;p25"/>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25"/>
          <p:cNvSpPr txBox="1"/>
          <p:nvPr/>
        </p:nvSpPr>
        <p:spPr>
          <a:xfrm>
            <a:off x="204971" y="1013758"/>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Endpoints </a:t>
            </a:r>
            <a:endParaRPr/>
          </a:p>
        </p:txBody>
      </p:sp>
      <p:sp>
        <p:nvSpPr>
          <p:cNvPr id="412" name="Google Shape;412;p25"/>
          <p:cNvSpPr txBox="1"/>
          <p:nvPr/>
        </p:nvSpPr>
        <p:spPr>
          <a:xfrm>
            <a:off x="394256" y="1646238"/>
            <a:ext cx="11642100" cy="3848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Step 1</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Login to your Azure subscription and create a virtual machine.</a:t>
            </a:r>
            <a:endParaRPr sz="18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Step 2</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Click on the virtual machine in the Grid view. Now, you will be in the Virtual machine properties blade Window. Select the option “Network Interfaces”. Under the essentials section, find the public IP address parameter and click on IP address.</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Step 3</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You will be redirected to IP configuration blade of the virtual machine. In this Window, click Configurations option under settings section.</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3" name="Google Shape;413;p25"/>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423" name="Google Shape;423;p2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26"/>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26"/>
          <p:cNvSpPr txBox="1"/>
          <p:nvPr/>
        </p:nvSpPr>
        <p:spPr>
          <a:xfrm>
            <a:off x="248873" y="883233"/>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Endpoints </a:t>
            </a:r>
            <a:endParaRPr/>
          </a:p>
        </p:txBody>
      </p:sp>
      <p:sp>
        <p:nvSpPr>
          <p:cNvPr id="426" name="Google Shape;426;p26"/>
          <p:cNvSpPr txBox="1"/>
          <p:nvPr/>
        </p:nvSpPr>
        <p:spPr>
          <a:xfrm>
            <a:off x="155620" y="1406453"/>
            <a:ext cx="11619600" cy="317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4</a:t>
            </a:r>
            <a:endParaRPr sz="2000">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the opened view ,add desired DNS name in DNS name label(Optional). The important information to be noted here is the entered name should be available, else an error message will be thrown, as shown in the screenshot given below. Once the proper name is provided, save the current settings.</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Steps 5</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After the successful creation of DNS name, navigate to the main virtual machine grid view and click on the virtual machine. In properties Window, select Network Interfaces option under settings section. In the new blade, click on the Network security group and click Security group in the next Window. </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427" name="Google Shape;427;p26"/>
          <p:cNvSpPr txBox="1"/>
          <p:nvPr/>
        </p:nvSpPr>
        <p:spPr>
          <a:xfrm>
            <a:off x="155620" y="19211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7"/>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437" name="Google Shape;437;p2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27"/>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27"/>
          <p:cNvSpPr txBox="1"/>
          <p:nvPr/>
        </p:nvSpPr>
        <p:spPr>
          <a:xfrm>
            <a:off x="204971" y="1290087"/>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Endpoints </a:t>
            </a:r>
            <a:endParaRPr/>
          </a:p>
        </p:txBody>
      </p:sp>
      <p:sp>
        <p:nvSpPr>
          <p:cNvPr id="440" name="Google Shape;440;p27"/>
          <p:cNvSpPr txBox="1"/>
          <p:nvPr/>
        </p:nvSpPr>
        <p:spPr>
          <a:xfrm>
            <a:off x="809251" y="1919025"/>
            <a:ext cx="105735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6</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the new blade, click Network security group option and select the corresponding Security group in the Grid View.</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7</a:t>
            </a:r>
            <a:endParaRPr sz="2000">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the new blade, select the option Inbound security rules and click add button in the blade.</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441" name="Google Shape;441;p27"/>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8"/>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451" name="Google Shape;451;p2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2" name="Google Shape;452;p28"/>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28"/>
          <p:cNvSpPr txBox="1"/>
          <p:nvPr/>
        </p:nvSpPr>
        <p:spPr>
          <a:xfrm>
            <a:off x="1755744" y="1015856"/>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Configuring Endpoints </a:t>
            </a:r>
            <a:endParaRPr/>
          </a:p>
        </p:txBody>
      </p:sp>
      <p:sp>
        <p:nvSpPr>
          <p:cNvPr id="454" name="Google Shape;454;p28"/>
          <p:cNvSpPr txBox="1"/>
          <p:nvPr/>
        </p:nvSpPr>
        <p:spPr>
          <a:xfrm>
            <a:off x="360750" y="1755447"/>
            <a:ext cx="114705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8</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Provide the desired name and click save button. After saving it successfully, the endpoint can be viewed in the rules Grid View.</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9</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Navigate to the virtual machines Grid View and click on the resource group with which the virtual machine is associated with.</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Step 10</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In the resource group property Window, select the “virtual machine ip” in the Grid View section. You can find DNS name of the virtual machine in the properties Window.</a:t>
            </a:r>
            <a:endParaRPr sz="2000">
              <a:solidFill>
                <a:schemeClr val="dk1"/>
              </a:solidFill>
              <a:latin typeface="Times New Roman"/>
              <a:ea typeface="Times New Roman"/>
              <a:cs typeface="Times New Roman"/>
              <a:sym typeface="Times New Roman"/>
            </a:endParaRPr>
          </a:p>
        </p:txBody>
      </p:sp>
      <p:sp>
        <p:nvSpPr>
          <p:cNvPr id="455" name="Google Shape;455;p28"/>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9"/>
          <p:cNvSpPr txBox="1"/>
          <p:nvPr>
            <p:ph type="title"/>
          </p:nvPr>
        </p:nvSpPr>
        <p:spPr>
          <a:xfrm>
            <a:off x="146248" y="1478243"/>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Connecting to Virtual Machine in Azure</a:t>
            </a: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465" name="Google Shape;465;p2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29"/>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29"/>
          <p:cNvSpPr txBox="1"/>
          <p:nvPr/>
        </p:nvSpPr>
        <p:spPr>
          <a:xfrm>
            <a:off x="647475" y="1995650"/>
            <a:ext cx="10637100" cy="34785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Select the virtual machine from the list.</a:t>
            </a:r>
            <a:endParaRPr/>
          </a:p>
          <a:p>
            <a:pPr indent="-457200" lvl="0" marL="457200" marR="0" rtl="0" algn="just">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At the beginning of the virtual machine page, select Connect.</a:t>
            </a:r>
            <a:endParaRPr/>
          </a:p>
          <a:p>
            <a:pPr indent="-457200" lvl="0" marL="457200" marR="0" rtl="0" algn="just">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Go to the Azure portal to connect to a VM. Search for and select Virtual machines.</a:t>
            </a:r>
            <a:endParaRPr/>
          </a:p>
          <a:p>
            <a:pPr indent="-457200" lvl="0" marL="457200" marR="0" rtl="0" algn="just">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On the Connect to virtual machine page, select RDP, and then select the appropriate IP address and Port number. In most cases, the default IP address and port should be used. Select Download RDP File. If the VM has a just-in-time policy set, you first need to select the Request access button to request access before you can download the RDP file. For more information about the just-in-time policy, see Manage virtual machine access using the just in time policy.</a:t>
            </a:r>
            <a:endParaRPr/>
          </a:p>
          <a:p>
            <a:pPr indent="-330200" lvl="0" marL="457200" marR="0" rtl="0" algn="just">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Open the downloaded RDP file and select Connect when prompted. You will get a warning that the .rdp file is from an unknown publisher. This is expected. In the Remote Desktop</a:t>
            </a:r>
            <a:endParaRPr sz="2000">
              <a:solidFill>
                <a:schemeClr val="dk1"/>
              </a:solidFill>
              <a:latin typeface="Times New Roman"/>
              <a:ea typeface="Times New Roman"/>
              <a:cs typeface="Times New Roman"/>
              <a:sym typeface="Times New Roman"/>
            </a:endParaRPr>
          </a:p>
        </p:txBody>
      </p:sp>
      <p:sp>
        <p:nvSpPr>
          <p:cNvPr id="468" name="Google Shape;468;p29"/>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p:nvPr/>
        </p:nvSpPr>
        <p:spPr>
          <a:xfrm>
            <a:off x="-143486" y="1060224"/>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Aim:</a:t>
            </a:r>
            <a:endParaRPr/>
          </a:p>
          <a:p>
            <a:pPr indent="0" lvl="4" marL="360000" marR="0" rtl="0" algn="l">
              <a:spcBef>
                <a:spcPts val="0"/>
              </a:spcBef>
              <a:spcAft>
                <a:spcPts val="0"/>
              </a:spcAft>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89" name="Google Shape;89;p3"/>
          <p:cNvSpPr txBox="1"/>
          <p:nvPr/>
        </p:nvSpPr>
        <p:spPr>
          <a:xfrm>
            <a:off x="597078" y="1701697"/>
            <a:ext cx="9114387" cy="1655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To equip the students with benefits of Virtual Machine on Azure Platform.</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mbria"/>
              <a:ea typeface="Cambria"/>
              <a:cs typeface="Cambria"/>
              <a:sym typeface="Cambria"/>
            </a:endParaRPr>
          </a:p>
        </p:txBody>
      </p:sp>
      <p:sp>
        <p:nvSpPr>
          <p:cNvPr id="90" name="Google Shape;90;p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3"/>
          <p:cNvSpPr txBox="1"/>
          <p:nvPr/>
        </p:nvSpPr>
        <p:spPr>
          <a:xfrm>
            <a:off x="120717" y="291448"/>
            <a:ext cx="8473217"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Helvetica Neue"/>
              <a:buNone/>
            </a:pPr>
            <a:r>
              <a:rPr b="1" i="0" lang="en-US" sz="2800" u="none" cap="none" strike="noStrike">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0"/>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478" name="Google Shape;478;p3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9" name="Google Shape;479;p30"/>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0"/>
          <p:cNvSpPr txBox="1"/>
          <p:nvPr/>
        </p:nvSpPr>
        <p:spPr>
          <a:xfrm>
            <a:off x="204970" y="1130232"/>
            <a:ext cx="11987100" cy="483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6. Use a different account by clicking More options in the Windows Security dialogue. Select OK after entering the account's login information for the virtual computer.</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Local account: </a:t>
            </a:r>
            <a:r>
              <a:rPr lang="en-US" sz="2200">
                <a:solidFill>
                  <a:schemeClr val="dk1"/>
                </a:solidFill>
                <a:latin typeface="Times New Roman"/>
                <a:ea typeface="Times New Roman"/>
                <a:cs typeface="Times New Roman"/>
                <a:sym typeface="Times New Roman"/>
              </a:rPr>
              <a:t>When you created the virtual machine, you typically gave a local account user name and password. In this instance, the virtual machine's name, which is entered as vm name username, is the domain.</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Domain joined VM: </a:t>
            </a:r>
            <a:r>
              <a:rPr lang="en-US" sz="2200">
                <a:solidFill>
                  <a:schemeClr val="dk1"/>
                </a:solidFill>
                <a:latin typeface="Times New Roman"/>
                <a:ea typeface="Times New Roman"/>
                <a:cs typeface="Times New Roman"/>
                <a:sym typeface="Times New Roman"/>
              </a:rPr>
              <a:t>Enter the user name in the format Domain Username if the VM is part of a domain. Additionally, the account must either belong to the Administrators group or have been given permission to access the virtual machine remotely.</a:t>
            </a:r>
            <a:endParaRPr sz="1200">
              <a:latin typeface="Times New Roman"/>
              <a:ea typeface="Times New Roman"/>
              <a:cs typeface="Times New Roman"/>
              <a:sym typeface="Times New Roman"/>
            </a:endParaRPr>
          </a:p>
          <a:p>
            <a:pPr indent="0" lvl="0" marL="0" marR="0" rtl="0" algn="l">
              <a:spcBef>
                <a:spcPts val="0"/>
              </a:spcBef>
              <a:spcAft>
                <a:spcPts val="0"/>
              </a:spcAft>
              <a:buNone/>
            </a:pPr>
            <a:r>
              <a:rPr b="1" lang="en-US" sz="2200">
                <a:solidFill>
                  <a:schemeClr val="dk1"/>
                </a:solidFill>
                <a:latin typeface="Times New Roman"/>
                <a:ea typeface="Times New Roman"/>
                <a:cs typeface="Times New Roman"/>
                <a:sym typeface="Times New Roman"/>
              </a:rPr>
              <a:t>Domain controller: </a:t>
            </a:r>
            <a:r>
              <a:rPr lang="en-US" sz="2200">
                <a:solidFill>
                  <a:schemeClr val="dk1"/>
                </a:solidFill>
                <a:latin typeface="Times New Roman"/>
                <a:ea typeface="Times New Roman"/>
                <a:cs typeface="Times New Roman"/>
                <a:sym typeface="Times New Roman"/>
              </a:rPr>
              <a:t>Enter the user name and password for a domain administrator account for that domain if the VM is a domain controller.</a:t>
            </a:r>
            <a:endParaRPr sz="1200">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7. Select Yes to verify the identity of the virtual machine and finish logging on.</a:t>
            </a:r>
            <a:endParaRPr sz="2200">
              <a:solidFill>
                <a:schemeClr val="dk1"/>
              </a:solidFill>
              <a:latin typeface="Times New Roman"/>
              <a:ea typeface="Times New Roman"/>
              <a:cs typeface="Times New Roman"/>
              <a:sym typeface="Times New Roman"/>
            </a:endParaRPr>
          </a:p>
        </p:txBody>
      </p:sp>
      <p:sp>
        <p:nvSpPr>
          <p:cNvPr id="481" name="Google Shape;481;p30"/>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1"/>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491" name="Google Shape;491;p3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31"/>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1"/>
          <p:cNvSpPr txBox="1"/>
          <p:nvPr/>
        </p:nvSpPr>
        <p:spPr>
          <a:xfrm>
            <a:off x="404769" y="359275"/>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Implementing the lifecycle of a Virtual Machine </a:t>
            </a:r>
            <a:endParaRPr/>
          </a:p>
        </p:txBody>
      </p:sp>
      <p:sp>
        <p:nvSpPr>
          <p:cNvPr id="494" name="Google Shape;494;p31"/>
          <p:cNvSpPr txBox="1"/>
          <p:nvPr/>
        </p:nvSpPr>
        <p:spPr>
          <a:xfrm>
            <a:off x="73399" y="1657463"/>
            <a:ext cx="11782200" cy="3140100"/>
          </a:xfrm>
          <a:prstGeom prst="rect">
            <a:avLst/>
          </a:prstGeom>
          <a:noFill/>
          <a:ln>
            <a:noFill/>
          </a:ln>
        </p:spPr>
        <p:txBody>
          <a:bodyPr anchorCtr="0" anchor="t" bIns="45700" lIns="91425" spcFirstLastPara="1" rIns="91425" wrap="square" tIns="45700">
            <a:spAutoFit/>
          </a:bodyPr>
          <a:lstStyle/>
          <a:p>
            <a:pPr indent="-330200" lvl="0" marL="342900" marR="0" rtl="0" algn="just">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term "virtual machine lifecycle management" (VMLM) refers to a group of procedures that administrators can use to control the creation, delivery, use, and upkeep of virtual machines (VMs) over the course of their use. </a:t>
            </a:r>
            <a:endParaRPr sz="1200">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200">
              <a:solidFill>
                <a:schemeClr val="dk1"/>
              </a:solidFill>
              <a:latin typeface="Times New Roman"/>
              <a:ea typeface="Times New Roman"/>
              <a:cs typeface="Times New Roman"/>
              <a:sym typeface="Times New Roman"/>
            </a:endParaRPr>
          </a:p>
          <a:p>
            <a:pPr indent="-330200" lvl="0" marL="342900" marR="0" rtl="0" algn="just">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An operating system (OS) or programme can be installed and run in a virtual machine (VM), which is a software implementation of a computing environment. </a:t>
            </a:r>
            <a:endParaRPr sz="1200">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200">
              <a:solidFill>
                <a:schemeClr val="dk1"/>
              </a:solidFill>
              <a:latin typeface="Times New Roman"/>
              <a:ea typeface="Times New Roman"/>
              <a:cs typeface="Times New Roman"/>
              <a:sym typeface="Times New Roman"/>
            </a:endParaRPr>
          </a:p>
          <a:p>
            <a:pPr indent="-330200" lvl="0" marL="342900" marR="0" rtl="0" algn="just">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virtual machine (VM) simulates a physical computer environment, but resource requests are handled by a virtualization layer that translates them to the underlying hardware.</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2"/>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504" name="Google Shape;504;p3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32"/>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32"/>
          <p:cNvSpPr txBox="1"/>
          <p:nvPr/>
        </p:nvSpPr>
        <p:spPr>
          <a:xfrm>
            <a:off x="404769" y="359275"/>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Implementing the lifecycle of a Virtual Machine </a:t>
            </a:r>
            <a:endParaRPr/>
          </a:p>
        </p:txBody>
      </p:sp>
      <p:sp>
        <p:nvSpPr>
          <p:cNvPr id="507" name="Google Shape;507;p32"/>
          <p:cNvSpPr txBox="1"/>
          <p:nvPr/>
        </p:nvSpPr>
        <p:spPr>
          <a:xfrm>
            <a:off x="304101" y="1462703"/>
            <a:ext cx="11471100" cy="4155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A virtual machine (VM) may frequently outlive repeated hardware upgrades, resulting in an allegedly "immortal VM.“</a:t>
            </a:r>
            <a:endParaRPr sz="1200">
              <a:latin typeface="Times New Roman"/>
              <a:ea typeface="Times New Roman"/>
              <a:cs typeface="Times New Roman"/>
              <a:sym typeface="Times New Roman"/>
            </a:endParaRPr>
          </a:p>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 Although the hypervisor is upgraded, the VM continues to run without taking into account changes in the hardware. </a:t>
            </a:r>
            <a:endParaRPr sz="1200">
              <a:latin typeface="Times New Roman"/>
              <a:ea typeface="Times New Roman"/>
              <a:cs typeface="Times New Roman"/>
              <a:sym typeface="Times New Roman"/>
            </a:endParaRPr>
          </a:p>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As long as there is no urgent need for new hardware, the VM continues to function mostly in the same way. However, after time, support becomes cumbersome and pointlessly expensive. </a:t>
            </a:r>
            <a:endParaRPr sz="1200">
              <a:latin typeface="Times New Roman"/>
              <a:ea typeface="Times New Roman"/>
              <a:cs typeface="Times New Roman"/>
              <a:sym typeface="Times New Roman"/>
            </a:endParaRPr>
          </a:p>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An enterprise may have virtual machines (VMs) running on a variety of major OS releases, necessitating the use of several antivirus, security, asset management, monitoring, and other tools as well as personnel.</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3"/>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517" name="Google Shape;517;p3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8" name="Google Shape;518;p33"/>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33"/>
          <p:cNvSpPr txBox="1"/>
          <p:nvPr/>
        </p:nvSpPr>
        <p:spPr>
          <a:xfrm>
            <a:off x="204971" y="1244097"/>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Uploading and downloading Virtual Hard Disks</a:t>
            </a:r>
            <a:endParaRPr/>
          </a:p>
        </p:txBody>
      </p:sp>
      <p:sp>
        <p:nvSpPr>
          <p:cNvPr id="520" name="Google Shape;520;p33"/>
          <p:cNvSpPr txBox="1"/>
          <p:nvPr/>
        </p:nvSpPr>
        <p:spPr>
          <a:xfrm>
            <a:off x="186453" y="1844277"/>
            <a:ext cx="11440500" cy="1708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The virtual hard disc must be ready before you transfer a Windows virtual machine (VM) from on-premises to Azure (VHD or VHDX). </a:t>
            </a:r>
            <a:endParaRPr sz="1100">
              <a:latin typeface="Times New Roman"/>
              <a:ea typeface="Times New Roman"/>
              <a:cs typeface="Times New Roman"/>
              <a:sym typeface="Times New Roman"/>
            </a:endParaRPr>
          </a:p>
          <a:p>
            <a:pPr indent="0" lvl="0" marL="0" marR="0" rtl="0" algn="just">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Generation 1 and Generation 2 VMs with fixed-size discs and VHD file format are both supported by Azure. On a generation 1 VM, the OS VHD can have a maximum size of 2 TB.</a:t>
            </a:r>
            <a:endParaRPr sz="2100">
              <a:solidFill>
                <a:schemeClr val="dk1"/>
              </a:solidFill>
              <a:latin typeface="Times New Roman"/>
              <a:ea typeface="Times New Roman"/>
              <a:cs typeface="Times New Roman"/>
              <a:sym typeface="Times New Roman"/>
            </a:endParaRPr>
          </a:p>
        </p:txBody>
      </p:sp>
      <p:pic>
        <p:nvPicPr>
          <p:cNvPr id="521" name="Google Shape;521;p33"/>
          <p:cNvPicPr preferRelativeResize="0"/>
          <p:nvPr/>
        </p:nvPicPr>
        <p:blipFill rotWithShape="1">
          <a:blip r:embed="rId3">
            <a:alphaModFix/>
          </a:blip>
          <a:srcRect b="0" l="0" r="0" t="0"/>
          <a:stretch/>
        </p:blipFill>
        <p:spPr>
          <a:xfrm>
            <a:off x="3203545" y="3746068"/>
            <a:ext cx="5524500" cy="2114550"/>
          </a:xfrm>
          <a:prstGeom prst="rect">
            <a:avLst/>
          </a:prstGeom>
          <a:noFill/>
          <a:ln>
            <a:noFill/>
          </a:ln>
        </p:spPr>
      </p:pic>
      <p:sp>
        <p:nvSpPr>
          <p:cNvPr id="522" name="Google Shape;522;p33"/>
          <p:cNvSpPr txBox="1"/>
          <p:nvPr/>
        </p:nvSpPr>
        <p:spPr>
          <a:xfrm>
            <a:off x="748717" y="5873755"/>
            <a:ext cx="108113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Source: https://claytonshieldsjr.medium.com/add-and-size-disks-in-azure-virtual-machines-576d8da969f5</a:t>
            </a:r>
            <a:endParaRPr/>
          </a:p>
        </p:txBody>
      </p:sp>
      <p:sp>
        <p:nvSpPr>
          <p:cNvPr id="523" name="Google Shape;523;p33"/>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4"/>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533" name="Google Shape;533;p3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4" name="Google Shape;534;p34"/>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34"/>
          <p:cNvSpPr txBox="1"/>
          <p:nvPr/>
        </p:nvSpPr>
        <p:spPr>
          <a:xfrm>
            <a:off x="204971" y="1123018"/>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Attaching an empty hard disk to VM</a:t>
            </a:r>
            <a:endParaRPr/>
          </a:p>
        </p:txBody>
      </p:sp>
      <p:sp>
        <p:nvSpPr>
          <p:cNvPr id="536" name="Google Shape;536;p34"/>
          <p:cNvSpPr txBox="1"/>
          <p:nvPr/>
        </p:nvSpPr>
        <p:spPr>
          <a:xfrm>
            <a:off x="700325" y="1646250"/>
            <a:ext cx="10861800" cy="4402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How to use the Azure PowerShell module to copy a managed disc to a different region or upload a VHD from your local computer to an Azure managed disc.</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 You can upload a VHD up to 32 TiB in size straight into a managed drive using the upload managed disc procedure, commonly known as direct upload.</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 At the moment, normal HDD, standard SSD, and premium SSDs can all be directly uploaded. As of right now, ultra discs are not supported.</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To restore client backups to managed discs while offering a backup solution for IaaS VMs in Azure, use direct upload. </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speed at which you can upload a VHD from an external source to Azure depends on your local bandwidth. When copying from or uploading to an Azure VM.</a:t>
            </a:r>
            <a:endParaRPr sz="2000">
              <a:solidFill>
                <a:schemeClr val="dk1"/>
              </a:solidFill>
              <a:latin typeface="Times New Roman"/>
              <a:ea typeface="Times New Roman"/>
              <a:cs typeface="Times New Roman"/>
              <a:sym typeface="Times New Roman"/>
            </a:endParaRPr>
          </a:p>
        </p:txBody>
      </p:sp>
      <p:sp>
        <p:nvSpPr>
          <p:cNvPr id="537" name="Google Shape;537;p34"/>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5"/>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547" name="Google Shape;547;p3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8" name="Google Shape;548;p35"/>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35"/>
          <p:cNvSpPr txBox="1"/>
          <p:nvPr/>
        </p:nvSpPr>
        <p:spPr>
          <a:xfrm>
            <a:off x="387992" y="1086291"/>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Creating VM from a Custom Image  </a:t>
            </a:r>
            <a:endParaRPr/>
          </a:p>
        </p:txBody>
      </p:sp>
      <p:sp>
        <p:nvSpPr>
          <p:cNvPr id="550" name="Google Shape;550;p35"/>
          <p:cNvSpPr txBox="1"/>
          <p:nvPr/>
        </p:nvSpPr>
        <p:spPr>
          <a:xfrm>
            <a:off x="726775" y="1659150"/>
            <a:ext cx="11048700" cy="2862900"/>
          </a:xfrm>
          <a:prstGeom prst="rect">
            <a:avLst/>
          </a:prstGeom>
          <a:noFill/>
          <a:ln>
            <a:noFill/>
          </a:ln>
        </p:spPr>
        <p:txBody>
          <a:bodyPr anchorCtr="0" anchor="t" bIns="45700" lIns="91425" spcFirstLastPara="1" rIns="91425" wrap="square" tIns="45700">
            <a:spAutoFit/>
          </a:bodyPr>
          <a:lstStyle/>
          <a:p>
            <a:pPr indent="-317500" lvl="0" marL="3429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 managed VM image contains the information necessary to create a VM, including the OS and data disks. </a:t>
            </a:r>
            <a:endParaRPr sz="2000">
              <a:solidFill>
                <a:schemeClr val="dk1"/>
              </a:solidFill>
              <a:latin typeface="Times New Roman"/>
              <a:ea typeface="Times New Roman"/>
              <a:cs typeface="Times New Roman"/>
              <a:sym typeface="Times New Roman"/>
            </a:endParaRPr>
          </a:p>
          <a:p>
            <a:pPr indent="-317500" lvl="0" marL="3429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virtual hard disks (VHDs) that make up the image, including both the OS disks and any data disks, are stored as managed disks.</a:t>
            </a:r>
            <a:endParaRPr sz="2000">
              <a:solidFill>
                <a:schemeClr val="dk1"/>
              </a:solidFill>
              <a:latin typeface="Times New Roman"/>
              <a:ea typeface="Times New Roman"/>
              <a:cs typeface="Times New Roman"/>
              <a:sym typeface="Times New Roman"/>
            </a:endParaRPr>
          </a:p>
          <a:p>
            <a:pPr indent="-317500" lvl="0" marL="3429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Before creating a new VM, you'll need to create a managed VM image to use as the source image and grant read access on the image to any user who should have access to the image.</a:t>
            </a:r>
            <a:endParaRPr sz="2000">
              <a:solidFill>
                <a:schemeClr val="dk1"/>
              </a:solidFill>
              <a:latin typeface="Times New Roman"/>
              <a:ea typeface="Times New Roman"/>
              <a:cs typeface="Times New Roman"/>
              <a:sym typeface="Times New Roman"/>
            </a:endParaRPr>
          </a:p>
          <a:p>
            <a:pPr indent="-317500" lvl="0" marL="3429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One managed image supports up to 20 simultaneous deployments. Attempting to create more than 20 VMs concurrently, from the same managed image, may result in provisioning timeouts due to the storage performance limitations of a single VHD.</a:t>
            </a:r>
            <a:endParaRPr sz="2000">
              <a:solidFill>
                <a:schemeClr val="dk1"/>
              </a:solidFill>
              <a:latin typeface="Times New Roman"/>
              <a:ea typeface="Times New Roman"/>
              <a:cs typeface="Times New Roman"/>
              <a:sym typeface="Times New Roman"/>
            </a:endParaRPr>
          </a:p>
        </p:txBody>
      </p:sp>
      <p:sp>
        <p:nvSpPr>
          <p:cNvPr id="551" name="Google Shape;551;p35"/>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6"/>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561" name="Google Shape;561;p3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2" name="Google Shape;562;p36"/>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36"/>
          <p:cNvSpPr txBox="1"/>
          <p:nvPr/>
        </p:nvSpPr>
        <p:spPr>
          <a:xfrm>
            <a:off x="204971" y="1167646"/>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Creating VM from a Custom Image  </a:t>
            </a:r>
            <a:endParaRPr/>
          </a:p>
        </p:txBody>
      </p:sp>
      <p:sp>
        <p:nvSpPr>
          <p:cNvPr id="564" name="Google Shape;564;p36"/>
          <p:cNvSpPr txBox="1"/>
          <p:nvPr/>
        </p:nvSpPr>
        <p:spPr>
          <a:xfrm>
            <a:off x="911750" y="2197150"/>
            <a:ext cx="10843800" cy="3170700"/>
          </a:xfrm>
          <a:prstGeom prst="rect">
            <a:avLst/>
          </a:prstGeom>
          <a:noFill/>
          <a:ln>
            <a:noFill/>
          </a:ln>
        </p:spPr>
        <p:txBody>
          <a:bodyPr anchorCtr="0" anchor="t" bIns="45700" lIns="91425" spcFirstLastPara="1" rIns="91425" wrap="square" tIns="45700">
            <a:spAutoFit/>
          </a:bodyPr>
          <a:lstStyle/>
          <a:p>
            <a:pPr indent="-431800" lvl="0" marL="4572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Go to the Azure portal to find a managed image. Search for and select Images.</a:t>
            </a:r>
            <a:endParaRPr sz="2000">
              <a:latin typeface="Times New Roman"/>
              <a:ea typeface="Times New Roman"/>
              <a:cs typeface="Times New Roman"/>
              <a:sym typeface="Times New Roman"/>
            </a:endParaRPr>
          </a:p>
          <a:p>
            <a:pPr indent="-431800" lvl="0" marL="4572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Select the image you want to use from the list. The image Overview page opens.</a:t>
            </a:r>
            <a:endParaRPr sz="2000">
              <a:latin typeface="Times New Roman"/>
              <a:ea typeface="Times New Roman"/>
              <a:cs typeface="Times New Roman"/>
              <a:sym typeface="Times New Roman"/>
            </a:endParaRPr>
          </a:p>
          <a:p>
            <a:pPr indent="-431800" lvl="0" marL="4572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Select Create VM from the menu.</a:t>
            </a:r>
            <a:endParaRPr sz="2000">
              <a:latin typeface="Times New Roman"/>
              <a:ea typeface="Times New Roman"/>
              <a:cs typeface="Times New Roman"/>
              <a:sym typeface="Times New Roman"/>
            </a:endParaRPr>
          </a:p>
          <a:p>
            <a:pPr indent="-431800" lvl="0" marL="4572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Enter the virtual machine information. The user name and password entered here will be used to log in to the virtual machine. When complete, select OK. You can create the new VM in an existing resource group, or choose Create new to create a new resource group to store the VM.</a:t>
            </a:r>
            <a:endParaRPr sz="2000">
              <a:latin typeface="Times New Roman"/>
              <a:ea typeface="Times New Roman"/>
              <a:cs typeface="Times New Roman"/>
              <a:sym typeface="Times New Roman"/>
            </a:endParaRPr>
          </a:p>
          <a:p>
            <a:pPr indent="-431800" lvl="0" marL="4572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Select a size for the VM. To see more sizes, select View all or change the Supported disk type filter.</a:t>
            </a:r>
            <a:endParaRPr sz="2000">
              <a:latin typeface="Times New Roman"/>
              <a:ea typeface="Times New Roman"/>
              <a:cs typeface="Times New Roman"/>
              <a:sym typeface="Times New Roman"/>
            </a:endParaRPr>
          </a:p>
          <a:p>
            <a:pPr indent="-431800" lvl="0" marL="4572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Under Settings, make changes as necessary and select OK.</a:t>
            </a:r>
            <a:endParaRPr sz="2000">
              <a:latin typeface="Times New Roman"/>
              <a:ea typeface="Times New Roman"/>
              <a:cs typeface="Times New Roman"/>
              <a:sym typeface="Times New Roman"/>
            </a:endParaRPr>
          </a:p>
          <a:p>
            <a:pPr indent="-431800" lvl="0" marL="4572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On the summary page, you should see your image name listed as a Private image. Select Ok to start the virtual machine deployment.</a:t>
            </a:r>
            <a:endParaRPr sz="2000">
              <a:solidFill>
                <a:schemeClr val="dk1"/>
              </a:solidFill>
              <a:latin typeface="Times New Roman"/>
              <a:ea typeface="Times New Roman"/>
              <a:cs typeface="Times New Roman"/>
              <a:sym typeface="Times New Roman"/>
            </a:endParaRPr>
          </a:p>
        </p:txBody>
      </p:sp>
      <p:sp>
        <p:nvSpPr>
          <p:cNvPr id="565" name="Google Shape;565;p36"/>
          <p:cNvSpPr txBox="1"/>
          <p:nvPr/>
        </p:nvSpPr>
        <p:spPr>
          <a:xfrm>
            <a:off x="421548" y="1568624"/>
            <a:ext cx="60946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Use the portal</a:t>
            </a:r>
            <a:endParaRPr/>
          </a:p>
        </p:txBody>
      </p:sp>
      <p:sp>
        <p:nvSpPr>
          <p:cNvPr id="566" name="Google Shape;566;p36"/>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7"/>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576" name="Google Shape;576;p3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p37"/>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37"/>
          <p:cNvSpPr txBox="1"/>
          <p:nvPr/>
        </p:nvSpPr>
        <p:spPr>
          <a:xfrm>
            <a:off x="429800" y="1049564"/>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Deleting Images and Disks</a:t>
            </a:r>
            <a:endParaRPr/>
          </a:p>
        </p:txBody>
      </p:sp>
      <p:sp>
        <p:nvSpPr>
          <p:cNvPr id="579" name="Google Shape;579;p37"/>
          <p:cNvSpPr txBox="1"/>
          <p:nvPr/>
        </p:nvSpPr>
        <p:spPr>
          <a:xfrm>
            <a:off x="977825" y="1551700"/>
            <a:ext cx="10732200" cy="1062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100">
                <a:solidFill>
                  <a:schemeClr val="dk1"/>
                </a:solidFill>
                <a:latin typeface="Times New Roman"/>
                <a:ea typeface="Times New Roman"/>
                <a:cs typeface="Times New Roman"/>
                <a:sym typeface="Times New Roman"/>
              </a:rPr>
              <a:t>The networking and disc resources may not be deleted when you delete a virtual machine (VM), depending on how you do it. When you delete a VM, what additional resources are automatically deleted can be changed from the default settings.</a:t>
            </a:r>
            <a:endParaRPr sz="2100">
              <a:solidFill>
                <a:schemeClr val="dk1"/>
              </a:solidFill>
              <a:latin typeface="Times New Roman"/>
              <a:ea typeface="Times New Roman"/>
              <a:cs typeface="Times New Roman"/>
              <a:sym typeface="Times New Roman"/>
            </a:endParaRPr>
          </a:p>
        </p:txBody>
      </p:sp>
      <p:sp>
        <p:nvSpPr>
          <p:cNvPr id="580" name="Google Shape;580;p37"/>
          <p:cNvSpPr txBox="1"/>
          <p:nvPr/>
        </p:nvSpPr>
        <p:spPr>
          <a:xfrm>
            <a:off x="527635" y="2752016"/>
            <a:ext cx="11358600" cy="2247300"/>
          </a:xfrm>
          <a:prstGeom prst="rect">
            <a:avLst/>
          </a:prstGeom>
          <a:noFill/>
          <a:ln>
            <a:noFill/>
          </a:ln>
        </p:spPr>
        <p:txBody>
          <a:bodyPr anchorCtr="0" anchor="t" bIns="45700" lIns="91425" spcFirstLastPara="1" rIns="91425" wrap="square" tIns="45700">
            <a:spAutoFit/>
          </a:bodyPr>
          <a:lstStyle/>
          <a:p>
            <a:pPr indent="-317500" lvl="0" marL="3429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Open the portal.</a:t>
            </a:r>
            <a:endParaRPr sz="1000">
              <a:latin typeface="Times New Roman"/>
              <a:ea typeface="Times New Roman"/>
              <a:cs typeface="Times New Roman"/>
              <a:sym typeface="Times New Roman"/>
            </a:endParaRPr>
          </a:p>
          <a:p>
            <a:pPr indent="-317500" lvl="0" marL="3429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Select + Create a resource.</a:t>
            </a:r>
            <a:endParaRPr sz="1000">
              <a:latin typeface="Times New Roman"/>
              <a:ea typeface="Times New Roman"/>
              <a:cs typeface="Times New Roman"/>
              <a:sym typeface="Times New Roman"/>
            </a:endParaRPr>
          </a:p>
          <a:p>
            <a:pPr indent="-317500" lvl="0" marL="3429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On the Create a resource page, under Virtual machines, select Create.</a:t>
            </a:r>
            <a:endParaRPr sz="1000">
              <a:latin typeface="Times New Roman"/>
              <a:ea typeface="Times New Roman"/>
              <a:cs typeface="Times New Roman"/>
              <a:sym typeface="Times New Roman"/>
            </a:endParaRPr>
          </a:p>
          <a:p>
            <a:pPr indent="-317500" lvl="0" marL="3429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Make your choices on the Basics, then select Next : Disks &gt;. The Disks tab will open.</a:t>
            </a:r>
            <a:endParaRPr sz="1000">
              <a:latin typeface="Times New Roman"/>
              <a:ea typeface="Times New Roman"/>
              <a:cs typeface="Times New Roman"/>
              <a:sym typeface="Times New Roman"/>
            </a:endParaRPr>
          </a:p>
          <a:p>
            <a:pPr indent="-317500" lvl="0" marL="34290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Under Disk options, by default the OS disk is set to Delete with VM. If you don't want to delete the OS disk, clear the checkbox. If you're using an existing OS disk, the default is to detach the OS disk when the VM is deleted.</a:t>
            </a:r>
            <a:endParaRPr sz="2000">
              <a:solidFill>
                <a:schemeClr val="dk1"/>
              </a:solidFill>
              <a:latin typeface="Times New Roman"/>
              <a:ea typeface="Times New Roman"/>
              <a:cs typeface="Times New Roman"/>
              <a:sym typeface="Times New Roman"/>
            </a:endParaRPr>
          </a:p>
        </p:txBody>
      </p:sp>
      <p:sp>
        <p:nvSpPr>
          <p:cNvPr id="581" name="Google Shape;581;p37"/>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8"/>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591" name="Google Shape;591;p3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2" name="Google Shape;592;p38"/>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38"/>
          <p:cNvSpPr txBox="1"/>
          <p:nvPr/>
        </p:nvSpPr>
        <p:spPr>
          <a:xfrm>
            <a:off x="416654" y="1011852"/>
            <a:ext cx="78499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Deleting Images and Disks</a:t>
            </a:r>
            <a:endParaRPr/>
          </a:p>
        </p:txBody>
      </p:sp>
      <p:sp>
        <p:nvSpPr>
          <p:cNvPr id="594" name="Google Shape;594;p38"/>
          <p:cNvSpPr txBox="1"/>
          <p:nvPr/>
        </p:nvSpPr>
        <p:spPr>
          <a:xfrm>
            <a:off x="976075" y="1597625"/>
            <a:ext cx="10837200" cy="1631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From Azure portal, browse to the storage container that contains unmanaged disks. Click on the disk to view the properties.</a:t>
            </a:r>
            <a:endParaRPr sz="2000">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 Ensure that the lease status is “unlocked” and that the lease state is “Available.” This indicates that the disk is not attached to any VMs. Click on Delete to remove the disks.</a:t>
            </a:r>
            <a:endParaRPr sz="2000">
              <a:solidFill>
                <a:schemeClr val="dk1"/>
              </a:solidFill>
              <a:latin typeface="Times New Roman"/>
              <a:ea typeface="Times New Roman"/>
              <a:cs typeface="Times New Roman"/>
              <a:sym typeface="Times New Roman"/>
            </a:endParaRPr>
          </a:p>
        </p:txBody>
      </p:sp>
      <p:sp>
        <p:nvSpPr>
          <p:cNvPr id="595" name="Google Shape;595;p38"/>
          <p:cNvSpPr txBox="1"/>
          <p:nvPr/>
        </p:nvSpPr>
        <p:spPr>
          <a:xfrm>
            <a:off x="1162373" y="3491924"/>
            <a:ext cx="10464600" cy="1631700"/>
          </a:xfrm>
          <a:prstGeom prst="rect">
            <a:avLst/>
          </a:prstGeom>
          <a:noFill/>
          <a:ln>
            <a:noFill/>
          </a:ln>
        </p:spPr>
        <p:txBody>
          <a:bodyPr anchorCtr="0" anchor="t" bIns="45700" lIns="91425" spcFirstLastPara="1" rIns="91425" wrap="square" tIns="45700">
            <a:spAutoFit/>
          </a:bodyPr>
          <a:lstStyle/>
          <a:p>
            <a:pPr indent="-317500" lvl="0" marL="3429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You can utilize Azure Advisor to find the unused virtual machines in your subscription. </a:t>
            </a:r>
            <a:endParaRPr sz="2000">
              <a:latin typeface="Times New Roman"/>
              <a:ea typeface="Times New Roman"/>
              <a:cs typeface="Times New Roman"/>
              <a:sym typeface="Times New Roman"/>
            </a:endParaRPr>
          </a:p>
          <a:p>
            <a:pPr indent="-317500" lvl="0" marL="3429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advanced evaluation model in Azure Advisor analyses metrics like CPU, memory, and network usage of VMs and finds underused VMs that can be terminated or eliminated. </a:t>
            </a:r>
            <a:endParaRPr sz="2000">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000">
              <a:solidFill>
                <a:schemeClr val="dk1"/>
              </a:solidFill>
              <a:latin typeface="Times New Roman"/>
              <a:ea typeface="Times New Roman"/>
              <a:cs typeface="Times New Roman"/>
              <a:sym typeface="Times New Roman"/>
            </a:endParaRPr>
          </a:p>
          <a:p>
            <a:pPr indent="-317500" lvl="0" marL="342900" marR="0" rtl="0" algn="just">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discs and those VMs can be deleted together to reduce your cloud storage costs.</a:t>
            </a:r>
            <a:endParaRPr sz="2000">
              <a:solidFill>
                <a:schemeClr val="dk1"/>
              </a:solidFill>
              <a:latin typeface="Times New Roman"/>
              <a:ea typeface="Times New Roman"/>
              <a:cs typeface="Times New Roman"/>
              <a:sym typeface="Times New Roman"/>
            </a:endParaRPr>
          </a:p>
        </p:txBody>
      </p:sp>
      <p:sp>
        <p:nvSpPr>
          <p:cNvPr id="596" name="Google Shape;596;p38"/>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02" name="Google Shape;602;p39"/>
          <p:cNvPicPr preferRelativeResize="0"/>
          <p:nvPr/>
        </p:nvPicPr>
        <p:blipFill rotWithShape="1">
          <a:blip r:embed="rId3">
            <a:alphaModFix/>
          </a:blip>
          <a:srcRect b="0" l="0" r="0" t="0"/>
          <a:stretch/>
        </p:blipFill>
        <p:spPr>
          <a:xfrm>
            <a:off x="298938" y="1376879"/>
            <a:ext cx="624548" cy="624548"/>
          </a:xfrm>
          <a:prstGeom prst="rect">
            <a:avLst/>
          </a:prstGeom>
          <a:noFill/>
          <a:ln>
            <a:noFill/>
          </a:ln>
        </p:spPr>
      </p:pic>
      <p:sp>
        <p:nvSpPr>
          <p:cNvPr id="603" name="Google Shape;603;p39"/>
          <p:cNvSpPr txBox="1"/>
          <p:nvPr/>
        </p:nvSpPr>
        <p:spPr>
          <a:xfrm>
            <a:off x="988321" y="1384415"/>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Summary</a:t>
            </a:r>
            <a:endParaRPr/>
          </a:p>
        </p:txBody>
      </p:sp>
      <p:sp>
        <p:nvSpPr>
          <p:cNvPr id="604" name="Google Shape;604;p39"/>
          <p:cNvSpPr txBox="1"/>
          <p:nvPr/>
        </p:nvSpPr>
        <p:spPr>
          <a:xfrm>
            <a:off x="807719" y="1869868"/>
            <a:ext cx="11136374" cy="45828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4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Virtual machines, also known as just VMs, are much like any other real computers, such as laptops, smartphones, and servers. It is equipped with a CPU, RAM, discs for file storage, and an internet connection in case that is required. VMs are frequently considered to be virtual computers or software-defined computers inside of real servers, although the components that make up your computer (referred to as hardware) are actual, physical, and exist solely as code.</a:t>
            </a:r>
            <a:endParaRPr/>
          </a:p>
          <a:p>
            <a:pPr indent="-342900" lvl="0" marL="342900" marR="0" rtl="0" algn="just">
              <a:lnSpc>
                <a:spcPct val="114000"/>
              </a:lnSpc>
              <a:spcBef>
                <a:spcPts val="12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Virtualization is the process of building a software-based or "virtual" version of a computer with dedicated resources from a physical host machine, like your desktop computer, and/or a distant server, such a server in a cloud provider's datacenter.</a:t>
            </a:r>
            <a:endParaRPr/>
          </a:p>
          <a:p>
            <a:pPr indent="-342900" lvl="0" marL="342900" marR="0" rtl="0" algn="just">
              <a:lnSpc>
                <a:spcPct val="114000"/>
              </a:lnSpc>
              <a:spcBef>
                <a:spcPts val="12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ensure that the discs of VMs in an availability set are sufficiently isolated from one another to prevent a single point of failure, managed discs are integrated with availability sets. Disks are automatically inserted into various scale storage devices (stamps). Only the VM instances with discs on those stamps fail when a stamp fails due to hardware or software failure. </a:t>
            </a:r>
            <a:endParaRPr/>
          </a:p>
        </p:txBody>
      </p:sp>
      <p:sp>
        <p:nvSpPr>
          <p:cNvPr id="605" name="Google Shape;605;p39"/>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p:nvPr/>
        </p:nvSpPr>
        <p:spPr>
          <a:xfrm>
            <a:off x="-113006" y="1075464"/>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Objectives:</a:t>
            </a:r>
            <a:endParaRPr/>
          </a:p>
          <a:p>
            <a:pPr indent="0" lvl="4" marL="360000" marR="0" rtl="0" algn="l">
              <a:spcBef>
                <a:spcPts val="0"/>
              </a:spcBef>
              <a:spcAft>
                <a:spcPts val="0"/>
              </a:spcAft>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97" name="Google Shape;97;p4"/>
          <p:cNvSpPr txBox="1"/>
          <p:nvPr/>
        </p:nvSpPr>
        <p:spPr>
          <a:xfrm>
            <a:off x="1786695" y="2137787"/>
            <a:ext cx="8253043" cy="1655762"/>
          </a:xfrm>
          <a:prstGeom prst="rect">
            <a:avLst/>
          </a:prstGeom>
          <a:noFill/>
          <a:ln>
            <a:noFill/>
          </a:ln>
        </p:spPr>
        <p:txBody>
          <a:bodyPr anchorCtr="0" anchor="t" bIns="45700" lIns="91425" spcFirstLastPara="1" rIns="91425" wrap="square" tIns="45700">
            <a:noAutofit/>
          </a:bodyPr>
          <a:lstStyle/>
          <a:p>
            <a:pPr indent="0" lvl="1" marL="45720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mbria"/>
                <a:ea typeface="Cambria"/>
                <a:cs typeface="Cambria"/>
                <a:sym typeface="Cambria"/>
              </a:rPr>
              <a:t>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8" name="Google Shape;98;p4"/>
          <p:cNvSpPr/>
          <p:nvPr/>
        </p:nvSpPr>
        <p:spPr>
          <a:xfrm>
            <a:off x="160106" y="1737049"/>
            <a:ext cx="8604675" cy="960328"/>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objectives of this module are:</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99" name="Google Shape;99;p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4"/>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Helvetica Neue"/>
                <a:ea typeface="Helvetica Neue"/>
                <a:cs typeface="Helvetica Neue"/>
                <a:sym typeface="Helvetica Neue"/>
              </a:rPr>
              <a:t>Introduction to Microsoft Azure Virtual Machines</a:t>
            </a:r>
            <a:endParaRPr/>
          </a:p>
        </p:txBody>
      </p:sp>
      <p:sp>
        <p:nvSpPr>
          <p:cNvPr id="101" name="Google Shape;101;p4"/>
          <p:cNvSpPr txBox="1"/>
          <p:nvPr/>
        </p:nvSpPr>
        <p:spPr>
          <a:xfrm>
            <a:off x="766916" y="2550213"/>
            <a:ext cx="11180700" cy="2247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Learning Types of Azure Virtual Machine and design principles.</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Understanding the   Resource Planning in Azure Platform.</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Evaluating an empty hard disk to Virtual Machine.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Configuring DNS on Azure Virtual Machine.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1" name="Google Shape;611;p40"/>
          <p:cNvSpPr txBox="1"/>
          <p:nvPr/>
        </p:nvSpPr>
        <p:spPr>
          <a:xfrm>
            <a:off x="122592" y="1188315"/>
            <a:ext cx="9786467" cy="55707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Self Assessment ( Quiz)</a:t>
            </a:r>
            <a:endParaRPr/>
          </a:p>
        </p:txBody>
      </p:sp>
      <p:sp>
        <p:nvSpPr>
          <p:cNvPr id="612" name="Google Shape;612;p40"/>
          <p:cNvSpPr/>
          <p:nvPr/>
        </p:nvSpPr>
        <p:spPr>
          <a:xfrm>
            <a:off x="557201" y="1745391"/>
            <a:ext cx="11131879"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Q1. In which year was Azure launched?</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2009</a:t>
            </a:r>
            <a:endParaRPr/>
          </a:p>
          <a:p>
            <a:pPr indent="0" lvl="0" marL="0" marR="0" rtl="0" algn="just">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2010</a:t>
            </a:r>
            <a:endParaRPr/>
          </a:p>
          <a:p>
            <a:pPr indent="0" lvl="0" marL="0" marR="0" rtl="0" algn="just">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2011</a:t>
            </a:r>
            <a:endParaRPr/>
          </a:p>
          <a:p>
            <a:pPr indent="0" lvl="0" marL="0" marR="0" rtl="0" algn="just">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2012</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Answer:</a:t>
            </a:r>
            <a:r>
              <a:rPr lang="en-US" sz="2000">
                <a:solidFill>
                  <a:schemeClr val="dk1"/>
                </a:solidFill>
                <a:latin typeface="Times New Roman"/>
                <a:ea typeface="Times New Roman"/>
                <a:cs typeface="Times New Roman"/>
                <a:sym typeface="Times New Roman"/>
              </a:rPr>
              <a:t> B</a:t>
            </a:r>
            <a:endParaRPr/>
          </a:p>
        </p:txBody>
      </p:sp>
      <p:sp>
        <p:nvSpPr>
          <p:cNvPr id="613" name="Google Shape;613;p40"/>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9" name="Google Shape;619;p41"/>
          <p:cNvSpPr/>
          <p:nvPr/>
        </p:nvSpPr>
        <p:spPr>
          <a:xfrm>
            <a:off x="526721" y="1791111"/>
            <a:ext cx="11162359"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Q2. Which of the following is the storage services provided by Azure?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Blob</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Queue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Both A and B</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Azure does not support storage services at all</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C</a:t>
            </a:r>
            <a:endParaRPr b="1" sz="2000">
              <a:solidFill>
                <a:schemeClr val="dk1"/>
              </a:solidFill>
              <a:latin typeface="Times New Roman"/>
              <a:ea typeface="Times New Roman"/>
              <a:cs typeface="Times New Roman"/>
              <a:sym typeface="Times New Roman"/>
            </a:endParaRPr>
          </a:p>
        </p:txBody>
      </p:sp>
      <p:sp>
        <p:nvSpPr>
          <p:cNvPr id="620" name="Google Shape;620;p41"/>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6" name="Google Shape;626;p42"/>
          <p:cNvSpPr/>
          <p:nvPr/>
        </p:nvSpPr>
        <p:spPr>
          <a:xfrm>
            <a:off x="522515" y="1828800"/>
            <a:ext cx="10309608" cy="36918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Q3. Which one of these is not a service provided by Azure?</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compute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store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management</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None of the above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D</a:t>
            </a:r>
            <a:endParaRPr b="1" sz="2000">
              <a:solidFill>
                <a:schemeClr val="dk1"/>
              </a:solidFill>
              <a:latin typeface="Times New Roman"/>
              <a:ea typeface="Times New Roman"/>
              <a:cs typeface="Times New Roman"/>
              <a:sym typeface="Times New Roman"/>
            </a:endParaRPr>
          </a:p>
        </p:txBody>
      </p:sp>
      <p:sp>
        <p:nvSpPr>
          <p:cNvPr id="627" name="Google Shape;627;p42"/>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3" name="Google Shape;633;p43"/>
          <p:cNvSpPr/>
          <p:nvPr/>
        </p:nvSpPr>
        <p:spPr>
          <a:xfrm>
            <a:off x="526721" y="1806351"/>
            <a:ext cx="9565241" cy="430739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chemeClr val="dk1"/>
                </a:solidFill>
                <a:latin typeface="Times New Roman"/>
                <a:ea typeface="Times New Roman"/>
                <a:cs typeface="Times New Roman"/>
                <a:sym typeface="Times New Roman"/>
              </a:rPr>
              <a:t>Q4. Which of the following element is a non-relational storage system for large-scale storage?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 A. Application</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 B. Compute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 C. Storage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 D. None of the above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C</a:t>
            </a:r>
            <a:endParaRPr b="1" sz="2000">
              <a:solidFill>
                <a:schemeClr val="dk1"/>
              </a:solidFill>
              <a:latin typeface="Times New Roman"/>
              <a:ea typeface="Times New Roman"/>
              <a:cs typeface="Times New Roman"/>
              <a:sym typeface="Times New Roman"/>
            </a:endParaRPr>
          </a:p>
        </p:txBody>
      </p:sp>
      <p:sp>
        <p:nvSpPr>
          <p:cNvPr id="634" name="Google Shape;634;p43"/>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0" name="Google Shape;640;p44"/>
          <p:cNvSpPr/>
          <p:nvPr/>
        </p:nvSpPr>
        <p:spPr>
          <a:xfrm>
            <a:off x="557201" y="1806351"/>
            <a:ext cx="9565241" cy="430739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chemeClr val="dk1"/>
                </a:solidFill>
                <a:latin typeface="Times New Roman"/>
                <a:ea typeface="Times New Roman"/>
                <a:cs typeface="Times New Roman"/>
                <a:sym typeface="Times New Roman"/>
              </a:rPr>
              <a:t>Q5. Which of the following element allows you to create and manage virtual machines that serve either in a Web role and a Worker role?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Compute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Application</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Storage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None of the mentioned</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C</a:t>
            </a:r>
            <a:endParaRPr b="1" sz="2000">
              <a:solidFill>
                <a:schemeClr val="dk1"/>
              </a:solidFill>
              <a:latin typeface="Times New Roman"/>
              <a:ea typeface="Times New Roman"/>
              <a:cs typeface="Times New Roman"/>
              <a:sym typeface="Times New Roman"/>
            </a:endParaRPr>
          </a:p>
        </p:txBody>
      </p:sp>
      <p:sp>
        <p:nvSpPr>
          <p:cNvPr id="641" name="Google Shape;641;p44"/>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7" name="Google Shape;647;p45"/>
          <p:cNvSpPr/>
          <p:nvPr/>
        </p:nvSpPr>
        <p:spPr>
          <a:xfrm>
            <a:off x="511481" y="1806351"/>
            <a:ext cx="11524899" cy="33840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Q6. Azure Storage plays the same role in Azure that ______ plays in Amazon Web Services.</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EC3</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S3</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EC2</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None of the mentioned</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B</a:t>
            </a:r>
            <a:endParaRPr b="1" sz="2000">
              <a:solidFill>
                <a:schemeClr val="dk1"/>
              </a:solidFill>
              <a:latin typeface="Times New Roman"/>
              <a:ea typeface="Times New Roman"/>
              <a:cs typeface="Times New Roman"/>
              <a:sym typeface="Times New Roman"/>
            </a:endParaRPr>
          </a:p>
        </p:txBody>
      </p:sp>
      <p:sp>
        <p:nvSpPr>
          <p:cNvPr id="648" name="Google Shape;648;p45"/>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4" name="Google Shape;654;p46"/>
          <p:cNvSpPr/>
          <p:nvPr/>
        </p:nvSpPr>
        <p:spPr>
          <a:xfrm>
            <a:off x="541961" y="1806351"/>
            <a:ext cx="9565241" cy="3691844"/>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chemeClr val="dk1"/>
                </a:solidFill>
                <a:latin typeface="Times New Roman"/>
                <a:ea typeface="Times New Roman"/>
                <a:cs typeface="Times New Roman"/>
                <a:sym typeface="Times New Roman"/>
              </a:rPr>
              <a:t>Q7. Which of the following role in Microsoft Azure?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VM Role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Web Role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Worker Role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All of the above</a:t>
            </a:r>
            <a:endParaRPr b="1" sz="20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rPr b="1" lang="en-US" sz="2000">
                <a:solidFill>
                  <a:schemeClr val="dk1"/>
                </a:solidFill>
                <a:latin typeface="Times New Roman"/>
                <a:ea typeface="Times New Roman"/>
                <a:cs typeface="Times New Roman"/>
                <a:sym typeface="Times New Roman"/>
              </a:rPr>
              <a:t>Answer- D</a:t>
            </a:r>
            <a:endParaRPr b="1" sz="2000">
              <a:solidFill>
                <a:schemeClr val="dk1"/>
              </a:solidFill>
              <a:latin typeface="Times New Roman"/>
              <a:ea typeface="Times New Roman"/>
              <a:cs typeface="Times New Roman"/>
              <a:sym typeface="Times New Roman"/>
            </a:endParaRPr>
          </a:p>
        </p:txBody>
      </p:sp>
      <p:sp>
        <p:nvSpPr>
          <p:cNvPr id="655" name="Google Shape;655;p46"/>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1" name="Google Shape;661;p47"/>
          <p:cNvSpPr/>
          <p:nvPr/>
        </p:nvSpPr>
        <p:spPr>
          <a:xfrm>
            <a:off x="526721" y="1775871"/>
            <a:ext cx="9565241" cy="246073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chemeClr val="dk1"/>
                </a:solidFill>
                <a:latin typeface="Times New Roman"/>
                <a:ea typeface="Times New Roman"/>
                <a:cs typeface="Times New Roman"/>
                <a:sym typeface="Times New Roman"/>
              </a:rPr>
              <a:t>Q8. Are data disks provide support within scale sets?</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Yes</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No</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A</a:t>
            </a:r>
            <a:endParaRPr b="1" sz="2000">
              <a:solidFill>
                <a:schemeClr val="dk1"/>
              </a:solidFill>
              <a:latin typeface="Times New Roman"/>
              <a:ea typeface="Times New Roman"/>
              <a:cs typeface="Times New Roman"/>
              <a:sym typeface="Times New Roman"/>
            </a:endParaRPr>
          </a:p>
        </p:txBody>
      </p:sp>
      <p:sp>
        <p:nvSpPr>
          <p:cNvPr id="662" name="Google Shape;662;p47"/>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8" name="Google Shape;668;p48"/>
          <p:cNvSpPr/>
          <p:nvPr/>
        </p:nvSpPr>
        <p:spPr>
          <a:xfrm>
            <a:off x="496241" y="1821591"/>
            <a:ext cx="11238559" cy="3691844"/>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chemeClr val="dk1"/>
                </a:solidFill>
                <a:latin typeface="Times New Roman"/>
                <a:ea typeface="Times New Roman"/>
                <a:cs typeface="Times New Roman"/>
                <a:sym typeface="Times New Roman"/>
              </a:rPr>
              <a:t>Q9. Which of the following application of Microsoft Azure?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Web Applications</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Infrastructure Services</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Media Services</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All of the above</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D</a:t>
            </a:r>
            <a:endParaRPr b="1" sz="2000">
              <a:solidFill>
                <a:schemeClr val="dk1"/>
              </a:solidFill>
              <a:latin typeface="Times New Roman"/>
              <a:ea typeface="Times New Roman"/>
              <a:cs typeface="Times New Roman"/>
              <a:sym typeface="Times New Roman"/>
            </a:endParaRPr>
          </a:p>
        </p:txBody>
      </p:sp>
      <p:sp>
        <p:nvSpPr>
          <p:cNvPr id="669" name="Google Shape;669;p48"/>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5" name="Google Shape;675;p49"/>
          <p:cNvSpPr/>
          <p:nvPr/>
        </p:nvSpPr>
        <p:spPr>
          <a:xfrm>
            <a:off x="572441" y="1775871"/>
            <a:ext cx="11101399" cy="430739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2000">
                <a:solidFill>
                  <a:schemeClr val="dk1"/>
                </a:solidFill>
                <a:latin typeface="Times New Roman"/>
                <a:ea typeface="Times New Roman"/>
                <a:cs typeface="Times New Roman"/>
                <a:sym typeface="Times New Roman"/>
              </a:rPr>
              <a:t>Q10. A _________ role is a virtual machine instance running Microsoft IIS Web server that can accept and respond to HTTP or HTTPS requests.</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 Worker</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B. Server</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C. Web</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D. Client</a:t>
            </a:r>
            <a:endParaRPr/>
          </a:p>
          <a:p>
            <a:pPr indent="0" lvl="0" marL="0" marR="0" rtl="0" algn="l">
              <a:lnSpc>
                <a:spcPct val="200000"/>
              </a:lnSpc>
              <a:spcBef>
                <a:spcPts val="0"/>
              </a:spcBef>
              <a:spcAft>
                <a:spcPts val="0"/>
              </a:spcAft>
              <a:buNone/>
            </a:pPr>
            <a:r>
              <a:rPr lang="en-US" sz="2000">
                <a:solidFill>
                  <a:schemeClr val="dk1"/>
                </a:solidFill>
                <a:latin typeface="Times New Roman"/>
                <a:ea typeface="Times New Roman"/>
                <a:cs typeface="Times New Roman"/>
                <a:sym typeface="Times New Roman"/>
              </a:rPr>
              <a:t>Answer: C</a:t>
            </a:r>
            <a:endParaRPr b="1" sz="2000">
              <a:solidFill>
                <a:schemeClr val="dk1"/>
              </a:solidFill>
              <a:latin typeface="Times New Roman"/>
              <a:ea typeface="Times New Roman"/>
              <a:cs typeface="Times New Roman"/>
              <a:sym typeface="Times New Roman"/>
            </a:endParaRPr>
          </a:p>
        </p:txBody>
      </p:sp>
      <p:sp>
        <p:nvSpPr>
          <p:cNvPr id="676" name="Google Shape;676;p49"/>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p:nvPr/>
        </p:nvSpPr>
        <p:spPr>
          <a:xfrm>
            <a:off x="356559" y="1338013"/>
            <a:ext cx="11835441" cy="954107"/>
          </a:xfrm>
          <a:prstGeom prst="rect">
            <a:avLst/>
          </a:prstGeom>
          <a:noFill/>
          <a:ln>
            <a:noFill/>
          </a:ln>
        </p:spPr>
        <p:txBody>
          <a:bodyPr anchorCtr="0" anchor="t" bIns="45700" lIns="91425" spcFirstLastPara="1" rIns="91425" wrap="square" tIns="45700">
            <a:spAutoFit/>
          </a:bodyPr>
          <a:lstStyle/>
          <a:p>
            <a:pPr indent="0" lvl="4" marL="3600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Outcomes:</a:t>
            </a:r>
            <a:endParaRPr/>
          </a:p>
          <a:p>
            <a:pPr indent="0" lvl="4" marL="360000" marR="0" rtl="0" algn="l">
              <a:spcBef>
                <a:spcPts val="0"/>
              </a:spcBef>
              <a:spcAft>
                <a:spcPts val="0"/>
              </a:spcAft>
              <a:buNone/>
            </a:pPr>
            <a:r>
              <a:t/>
            </a:r>
            <a:endParaRPr b="1" i="0" sz="1000" u="none" cap="none" strike="noStrike">
              <a:solidFill>
                <a:schemeClr val="dk1"/>
              </a:solidFill>
              <a:latin typeface="Times New Roman"/>
              <a:ea typeface="Times New Roman"/>
              <a:cs typeface="Times New Roman"/>
              <a:sym typeface="Times New Roman"/>
            </a:endParaRPr>
          </a:p>
          <a:p>
            <a:pPr indent="0" lvl="6" marL="720000" marR="0" rtl="0" algn="l">
              <a:lnSpc>
                <a:spcPct val="11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07" name="Google Shape;107;p5"/>
          <p:cNvSpPr/>
          <p:nvPr/>
        </p:nvSpPr>
        <p:spPr>
          <a:xfrm>
            <a:off x="1088790" y="2181820"/>
            <a:ext cx="797145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At the end of this module, you are expected to: </a:t>
            </a:r>
            <a:endParaRPr/>
          </a:p>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08" name="Google Shape;108;p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5"/>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
        <p:nvSpPr>
          <p:cNvPr id="110" name="Google Shape;110;p5"/>
          <p:cNvSpPr txBox="1"/>
          <p:nvPr/>
        </p:nvSpPr>
        <p:spPr>
          <a:xfrm>
            <a:off x="849281" y="2912530"/>
            <a:ext cx="11025600" cy="1323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Deploying and Manage Virtual Machine on Azure Platform</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Managing</a:t>
            </a:r>
            <a:r>
              <a:rPr lang="en-US" sz="2000">
                <a:solidFill>
                  <a:schemeClr val="dk1"/>
                </a:solidFill>
                <a:latin typeface="Times New Roman"/>
                <a:ea typeface="Times New Roman"/>
                <a:cs typeface="Times New Roman"/>
                <a:sym typeface="Times New Roman"/>
              </a:rPr>
              <a:t> Disk Images on Azure Virtual Machine</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Understanding the basic </a:t>
            </a:r>
            <a:r>
              <a:rPr lang="en-US" sz="2000">
                <a:solidFill>
                  <a:schemeClr val="dk1"/>
                </a:solidFill>
                <a:latin typeface="Times New Roman"/>
                <a:ea typeface="Times New Roman"/>
                <a:cs typeface="Times New Roman"/>
                <a:sym typeface="Times New Roman"/>
              </a:rPr>
              <a:t>fundamentals</a:t>
            </a:r>
            <a:r>
              <a:rPr lang="en-US" sz="2000">
                <a:solidFill>
                  <a:schemeClr val="dk1"/>
                </a:solidFill>
                <a:latin typeface="Times New Roman"/>
                <a:ea typeface="Times New Roman"/>
                <a:cs typeface="Times New Roman"/>
                <a:sym typeface="Times New Roman"/>
              </a:rPr>
              <a:t> of microsoft azure</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Implementing</a:t>
            </a:r>
            <a:r>
              <a:rPr lang="en-US" sz="2000">
                <a:solidFill>
                  <a:schemeClr val="dk1"/>
                </a:solidFill>
                <a:latin typeface="Times New Roman"/>
                <a:ea typeface="Times New Roman"/>
                <a:cs typeface="Times New Roman"/>
                <a:sym typeface="Times New Roman"/>
              </a:rPr>
              <a:t> the techniques </a:t>
            </a:r>
            <a:r>
              <a:rPr lang="en-US" sz="2000">
                <a:solidFill>
                  <a:schemeClr val="dk1"/>
                </a:solidFill>
                <a:latin typeface="Times New Roman"/>
                <a:ea typeface="Times New Roman"/>
                <a:cs typeface="Times New Roman"/>
                <a:sym typeface="Times New Roman"/>
              </a:rPr>
              <a:t>understand</a:t>
            </a:r>
            <a:r>
              <a:rPr lang="en-US" sz="2000">
                <a:solidFill>
                  <a:schemeClr val="dk1"/>
                </a:solidFill>
                <a:latin typeface="Times New Roman"/>
                <a:ea typeface="Times New Roman"/>
                <a:cs typeface="Times New Roman"/>
                <a:sym typeface="Times New Roman"/>
              </a:rPr>
              <a:t> the methods to </a:t>
            </a:r>
            <a:r>
              <a:rPr lang="en-US" sz="2000">
                <a:solidFill>
                  <a:schemeClr val="dk1"/>
                </a:solidFill>
                <a:latin typeface="Times New Roman"/>
                <a:ea typeface="Times New Roman"/>
                <a:cs typeface="Times New Roman"/>
                <a:sym typeface="Times New Roman"/>
              </a:rPr>
              <a:t>detecting</a:t>
            </a:r>
            <a:r>
              <a:rPr lang="en-US" sz="2000">
                <a:solidFill>
                  <a:schemeClr val="dk1"/>
                </a:solidFill>
                <a:latin typeface="Times New Roman"/>
                <a:ea typeface="Times New Roman"/>
                <a:cs typeface="Times New Roman"/>
                <a:sym typeface="Times New Roman"/>
              </a:rPr>
              <a:t> the </a:t>
            </a:r>
            <a:r>
              <a:rPr lang="en-US" sz="2000">
                <a:solidFill>
                  <a:schemeClr val="dk1"/>
                </a:solidFill>
                <a:latin typeface="Times New Roman"/>
                <a:ea typeface="Times New Roman"/>
                <a:cs typeface="Times New Roman"/>
                <a:sym typeface="Times New Roman"/>
              </a:rPr>
              <a:t>images and disc</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0"/>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2" name="Google Shape;682;p50"/>
          <p:cNvSpPr/>
          <p:nvPr/>
        </p:nvSpPr>
        <p:spPr>
          <a:xfrm>
            <a:off x="305433" y="2442348"/>
            <a:ext cx="11042966" cy="138736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000">
                <a:solidFill>
                  <a:schemeClr val="dk1"/>
                </a:solidFill>
                <a:latin typeface="Times New Roman"/>
                <a:ea typeface="Times New Roman"/>
                <a:cs typeface="Times New Roman"/>
                <a:sym typeface="Times New Roman"/>
              </a:rPr>
              <a:t>Activity Type: Offline                            				   Duration: 60 Minutes</a:t>
            </a:r>
            <a:endParaRPr sz="20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b="1"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b="1" lang="en-US" sz="2000">
                <a:solidFill>
                  <a:schemeClr val="dk1"/>
                </a:solidFill>
                <a:latin typeface="Times New Roman"/>
                <a:ea typeface="Times New Roman"/>
                <a:cs typeface="Times New Roman"/>
                <a:sym typeface="Times New Roman"/>
              </a:rPr>
              <a:t>Description: Comparison study of  Virtual machine in different Cloud Service Providers</a:t>
            </a:r>
            <a:endParaRPr b="1" sz="20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b="1" lang="en-US" sz="2000">
                <a:solidFill>
                  <a:schemeClr val="dk1"/>
                </a:solidFill>
                <a:latin typeface="Times New Roman"/>
                <a:ea typeface="Times New Roman"/>
                <a:cs typeface="Times New Roman"/>
                <a:sym typeface="Times New Roman"/>
              </a:rPr>
              <a:t>A Case Study</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pic>
        <p:nvPicPr>
          <p:cNvPr id="683" name="Google Shape;683;p50"/>
          <p:cNvPicPr preferRelativeResize="0"/>
          <p:nvPr/>
        </p:nvPicPr>
        <p:blipFill rotWithShape="1">
          <a:blip r:embed="rId3">
            <a:alphaModFix/>
          </a:blip>
          <a:srcRect b="0" l="0" r="0" t="0"/>
          <a:stretch/>
        </p:blipFill>
        <p:spPr>
          <a:xfrm>
            <a:off x="336759" y="1404006"/>
            <a:ext cx="624548" cy="478748"/>
          </a:xfrm>
          <a:prstGeom prst="rect">
            <a:avLst/>
          </a:prstGeom>
          <a:noFill/>
          <a:ln>
            <a:noFill/>
          </a:ln>
        </p:spPr>
      </p:pic>
      <p:sp>
        <p:nvSpPr>
          <p:cNvPr id="684" name="Google Shape;684;p50"/>
          <p:cNvSpPr txBox="1"/>
          <p:nvPr/>
        </p:nvSpPr>
        <p:spPr>
          <a:xfrm>
            <a:off x="1095001" y="1444147"/>
            <a:ext cx="9786467" cy="55707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Activity</a:t>
            </a:r>
            <a:endParaRPr/>
          </a:p>
        </p:txBody>
      </p:sp>
      <p:sp>
        <p:nvSpPr>
          <p:cNvPr id="685" name="Google Shape;685;p50"/>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1"/>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91" name="Google Shape;691;p51"/>
          <p:cNvPicPr preferRelativeResize="0"/>
          <p:nvPr/>
        </p:nvPicPr>
        <p:blipFill rotWithShape="1">
          <a:blip r:embed="rId3">
            <a:alphaModFix/>
          </a:blip>
          <a:srcRect b="0" l="2273" r="2273" t="0"/>
          <a:stretch/>
        </p:blipFill>
        <p:spPr>
          <a:xfrm>
            <a:off x="322655" y="1324396"/>
            <a:ext cx="516155" cy="516155"/>
          </a:xfrm>
          <a:prstGeom prst="rect">
            <a:avLst/>
          </a:prstGeom>
          <a:noFill/>
          <a:ln>
            <a:noFill/>
          </a:ln>
        </p:spPr>
      </p:pic>
      <p:sp>
        <p:nvSpPr>
          <p:cNvPr id="692" name="Google Shape;692;p51"/>
          <p:cNvSpPr txBox="1"/>
          <p:nvPr/>
        </p:nvSpPr>
        <p:spPr>
          <a:xfrm>
            <a:off x="957841" y="1293916"/>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Subjective Assessment</a:t>
            </a:r>
            <a:endParaRPr/>
          </a:p>
        </p:txBody>
      </p:sp>
      <p:sp>
        <p:nvSpPr>
          <p:cNvPr id="693" name="Google Shape;693;p51"/>
          <p:cNvSpPr/>
          <p:nvPr/>
        </p:nvSpPr>
        <p:spPr>
          <a:xfrm>
            <a:off x="957841" y="2815575"/>
            <a:ext cx="10456919" cy="265309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Calibri"/>
              <a:buAutoNum type="arabicParenR"/>
            </a:pPr>
            <a:r>
              <a:rPr lang="en-US" sz="2000">
                <a:solidFill>
                  <a:schemeClr val="dk1"/>
                </a:solidFill>
                <a:latin typeface="Times New Roman"/>
                <a:ea typeface="Times New Roman"/>
                <a:cs typeface="Times New Roman"/>
                <a:sym typeface="Times New Roman"/>
              </a:rPr>
              <a:t>Explain different cloud service roles  provided by Azure.</a:t>
            </a:r>
            <a:endParaRPr/>
          </a:p>
          <a:p>
            <a:pPr indent="-342900" lvl="0" marL="342900" marR="0" rtl="0" algn="l">
              <a:lnSpc>
                <a:spcPct val="150000"/>
              </a:lnSpc>
              <a:spcBef>
                <a:spcPts val="1200"/>
              </a:spcBef>
              <a:spcAft>
                <a:spcPts val="0"/>
              </a:spcAft>
              <a:buClr>
                <a:schemeClr val="dk1"/>
              </a:buClr>
              <a:buSzPts val="2000"/>
              <a:buFont typeface="Calibri"/>
              <a:buAutoNum type="arabicParenR"/>
            </a:pPr>
            <a:r>
              <a:rPr lang="en-US" sz="2000">
                <a:solidFill>
                  <a:schemeClr val="dk1"/>
                </a:solidFill>
                <a:latin typeface="Times New Roman"/>
                <a:ea typeface="Times New Roman"/>
                <a:cs typeface="Times New Roman"/>
                <a:sym typeface="Times New Roman"/>
              </a:rPr>
              <a:t>VM creation is possible using Azure Resource Manager in a Virtual Network which was created by means of classic deployment. Explain</a:t>
            </a:r>
            <a:endParaRPr/>
          </a:p>
          <a:p>
            <a:pPr indent="-342900" lvl="0" marL="342900" marR="0" rtl="0" algn="l">
              <a:lnSpc>
                <a:spcPct val="150000"/>
              </a:lnSpc>
              <a:spcBef>
                <a:spcPts val="1200"/>
              </a:spcBef>
              <a:spcAft>
                <a:spcPts val="0"/>
              </a:spcAft>
              <a:buClr>
                <a:schemeClr val="dk1"/>
              </a:buClr>
              <a:buSzPts val="2000"/>
              <a:buFont typeface="Calibri"/>
              <a:buAutoNum type="arabicParenR"/>
            </a:pPr>
            <a:r>
              <a:rPr lang="en-US" sz="2000">
                <a:solidFill>
                  <a:schemeClr val="dk1"/>
                </a:solidFill>
                <a:latin typeface="Times New Roman"/>
                <a:ea typeface="Times New Roman"/>
                <a:cs typeface="Times New Roman"/>
                <a:sym typeface="Times New Roman"/>
              </a:rPr>
              <a:t>What would be the best feature recommended by Azure for having a common file sharing system between multiple virtual machines?</a:t>
            </a:r>
            <a:endParaRPr/>
          </a:p>
        </p:txBody>
      </p:sp>
      <p:sp>
        <p:nvSpPr>
          <p:cNvPr id="694" name="Google Shape;694;p51"/>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2"/>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00" name="Google Shape;700;p52"/>
          <p:cNvPicPr preferRelativeResize="0"/>
          <p:nvPr/>
        </p:nvPicPr>
        <p:blipFill rotWithShape="1">
          <a:blip r:embed="rId3">
            <a:alphaModFix/>
          </a:blip>
          <a:srcRect b="0" l="0" r="0" t="0"/>
          <a:stretch/>
        </p:blipFill>
        <p:spPr>
          <a:xfrm>
            <a:off x="329418" y="1376879"/>
            <a:ext cx="676422" cy="624548"/>
          </a:xfrm>
          <a:prstGeom prst="rect">
            <a:avLst/>
          </a:prstGeom>
          <a:noFill/>
          <a:ln>
            <a:noFill/>
          </a:ln>
        </p:spPr>
      </p:pic>
      <p:sp>
        <p:nvSpPr>
          <p:cNvPr id="701" name="Google Shape;701;p52"/>
          <p:cNvSpPr txBox="1"/>
          <p:nvPr/>
        </p:nvSpPr>
        <p:spPr>
          <a:xfrm>
            <a:off x="1112578" y="1380135"/>
            <a:ext cx="9786467" cy="55707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External Resources</a:t>
            </a:r>
            <a:endParaRPr/>
          </a:p>
        </p:txBody>
      </p:sp>
      <p:sp>
        <p:nvSpPr>
          <p:cNvPr id="702" name="Google Shape;702;p52"/>
          <p:cNvSpPr txBox="1"/>
          <p:nvPr/>
        </p:nvSpPr>
        <p:spPr>
          <a:xfrm>
            <a:off x="1448400" y="2076498"/>
            <a:ext cx="10255920" cy="249921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 SQL Server on Azure Virtual Machines: A hands-on guide to provisioning Microsoft SQL by Joey D'Antoni (Author), Louis Davidson (Author), Allan Hirt (Author), John Martin (Author )</a:t>
            </a:r>
            <a:endParaRPr/>
          </a:p>
          <a:p>
            <a:pPr indent="-457200" lvl="0" marL="457200" marR="0" rtl="0" algn="l">
              <a:lnSpc>
                <a:spcPct val="150000"/>
              </a:lnSpc>
              <a:spcBef>
                <a:spcPts val="1200"/>
              </a:spcBef>
              <a:spcAft>
                <a:spcPts val="0"/>
              </a:spcAft>
              <a:buClr>
                <a:schemeClr val="dk1"/>
              </a:buClr>
              <a:buSzPts val="2000"/>
              <a:buFont typeface="Calibri"/>
              <a:buAutoNum type="arabicPeriod"/>
            </a:pPr>
            <a:r>
              <a:rPr lang="en-US" sz="2000">
                <a:solidFill>
                  <a:schemeClr val="dk1"/>
                </a:solidFill>
                <a:latin typeface="Times New Roman"/>
                <a:ea typeface="Times New Roman"/>
                <a:cs typeface="Times New Roman"/>
                <a:sym typeface="Times New Roman"/>
              </a:rPr>
              <a:t>https://courses.edx.org/asset-v1:Microsoft+AZURE202x+4T2017+type@asset+block@Azure_Virtual_Machines_Practical_Exercises.pdf</a:t>
            </a:r>
            <a:endParaRPr/>
          </a:p>
        </p:txBody>
      </p:sp>
      <p:sp>
        <p:nvSpPr>
          <p:cNvPr id="703" name="Google Shape;703;p52"/>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3"/>
          <p:cNvSpPr/>
          <p:nvPr/>
        </p:nvSpPr>
        <p:spPr>
          <a:xfrm>
            <a:off x="-143486" y="113642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Document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713" name="Google Shape;713;p53"/>
          <p:cNvGraphicFramePr/>
          <p:nvPr/>
        </p:nvGraphicFramePr>
        <p:xfrm>
          <a:off x="529656" y="1720646"/>
          <a:ext cx="3000000" cy="3000000"/>
        </p:xfrm>
        <a:graphic>
          <a:graphicData uri="http://schemas.openxmlformats.org/drawingml/2006/table">
            <a:tbl>
              <a:tblPr bandRow="1" firstRow="1">
                <a:noFill/>
                <a:tableStyleId>{7991E8C1-BF1D-4D55-99D3-F6B7C9E0088E}</a:tableStyleId>
              </a:tblPr>
              <a:tblGrid>
                <a:gridCol w="1746425"/>
                <a:gridCol w="3036125"/>
                <a:gridCol w="6379750"/>
              </a:tblGrid>
              <a:tr h="1127450">
                <a:tc>
                  <a:txBody>
                    <a:bodyPr/>
                    <a:lstStyle/>
                    <a:p>
                      <a:pPr indent="0" lvl="0" marL="7200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Notes</a:t>
                      </a:r>
                      <a:endParaRPr/>
                    </a:p>
                  </a:txBody>
                  <a:tcPr marT="9525" marB="0" marR="9525" marL="9525" anchor="ctr">
                    <a:solidFill>
                      <a:srgbClr val="0070C0"/>
                    </a:solidFill>
                  </a:tcPr>
                </a:tc>
              </a:tr>
              <a:tr h="1127450">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 Azure VM </a:t>
                      </a:r>
                      <a:endParaRPr/>
                    </a:p>
                  </a:txBody>
                  <a:tcPr marT="9525" marB="0" marR="9525" marL="9525" anchor="ctr"/>
                </a:tc>
                <a:tc>
                  <a:txBody>
                    <a:bodyPr/>
                    <a:lstStyle/>
                    <a:p>
                      <a:pPr indent="0" lvl="0" marL="72000" marR="0" rtl="0" algn="l">
                        <a:lnSpc>
                          <a:spcPct val="100000"/>
                        </a:lnSpc>
                        <a:spcBef>
                          <a:spcPts val="0"/>
                        </a:spcBef>
                        <a:spcAft>
                          <a:spcPts val="0"/>
                        </a:spcAft>
                        <a:buClr>
                          <a:srgbClr val="0000FF"/>
                        </a:buClr>
                        <a:buSzPts val="1200"/>
                        <a:buFont typeface="Calibri"/>
                        <a:buNone/>
                      </a:pPr>
                      <a:r>
                        <a:rPr b="0" i="0" lang="en-US" sz="1200" u="sng" cap="none" strike="noStrike">
                          <a:solidFill>
                            <a:srgbClr val="0000FF"/>
                          </a:solidFill>
                          <a:latin typeface="Calibri"/>
                          <a:ea typeface="Calibri"/>
                          <a:cs typeface="Calibri"/>
                          <a:sym typeface="Calibri"/>
                        </a:rPr>
                        <a:t>https://courses.edx.org/asset-v1:Microsoft+AZURE202x+4T2017+type@asset+block@Azure_Virtual_Machines_Practical_Exercises.pdf</a:t>
                      </a:r>
                      <a:endParaRPr/>
                    </a:p>
                  </a:txBody>
                  <a:tcPr marT="9525" marB="0" marR="9525" marL="9525" anchor="ctr"/>
                </a:tc>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This link explain  Azure VM </a:t>
                      </a:r>
                      <a:endParaRPr/>
                    </a:p>
                    <a:p>
                      <a:pPr indent="0" lvl="0" marL="7200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r h="1569825">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Virtual DISK in Azure Platform</a:t>
                      </a:r>
                      <a:endParaRPr/>
                    </a:p>
                  </a:txBody>
                  <a:tcPr marT="9525" marB="0" marR="9525" marL="9525" anchor="ctr"/>
                </a:tc>
                <a:tc>
                  <a:txBody>
                    <a:bodyPr/>
                    <a:lstStyle/>
                    <a:p>
                      <a:pPr indent="0" lvl="0" marL="0" marR="0" rtl="0" algn="l">
                        <a:spcBef>
                          <a:spcPts val="0"/>
                        </a:spcBef>
                        <a:spcAft>
                          <a:spcPts val="0"/>
                        </a:spcAft>
                        <a:buClr>
                          <a:srgbClr val="0066C0"/>
                        </a:buClr>
                        <a:buSzPts val="1200"/>
                        <a:buFont typeface="Arial"/>
                        <a:buNone/>
                      </a:pPr>
                      <a:r>
                        <a:rPr lang="en-US" sz="1200" u="sng" cap="none" strike="noStrike">
                          <a:solidFill>
                            <a:srgbClr val="0066C0"/>
                          </a:solidFill>
                          <a:latin typeface="Cambria"/>
                          <a:ea typeface="Cambria"/>
                          <a:cs typeface="Cambria"/>
                          <a:sym typeface="Cambria"/>
                        </a:rPr>
                        <a:t>https://azure.microsoft.com/en-in/services/storage/disks/</a:t>
                      </a:r>
                      <a:endParaRPr/>
                    </a:p>
                  </a:txBody>
                  <a:tcPr marT="9525" marB="0" marR="9525" marL="9525" anchor="ctr"/>
                </a:tc>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This link explains Virtual DISK in Azure Platform</a:t>
                      </a:r>
                      <a:endParaRPr/>
                    </a:p>
                    <a:p>
                      <a:pPr indent="0" lvl="0" marL="7200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
        <p:nvSpPr>
          <p:cNvPr id="714" name="Google Shape;714;p53"/>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5" name="Google Shape;715;p53"/>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4"/>
          <p:cNvSpPr/>
          <p:nvPr/>
        </p:nvSpPr>
        <p:spPr>
          <a:xfrm>
            <a:off x="344129" y="1121184"/>
            <a:ext cx="11347826" cy="461665"/>
          </a:xfrm>
          <a:prstGeom prst="rect">
            <a:avLst/>
          </a:prstGeom>
          <a:noFill/>
          <a:ln>
            <a:noFill/>
          </a:ln>
        </p:spPr>
        <p:txBody>
          <a:bodyPr anchorCtr="0" anchor="t" bIns="45700" lIns="91425" spcFirstLastPara="1" rIns="91425" wrap="square" tIns="45700">
            <a:spAutoFit/>
          </a:bodyPr>
          <a:lstStyle/>
          <a:p>
            <a:pPr indent="0" lvl="4" marL="3600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Video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725" name="Google Shape;725;p54"/>
          <p:cNvGraphicFramePr/>
          <p:nvPr/>
        </p:nvGraphicFramePr>
        <p:xfrm>
          <a:off x="554154" y="1671484"/>
          <a:ext cx="3000000" cy="3000000"/>
        </p:xfrm>
        <a:graphic>
          <a:graphicData uri="http://schemas.openxmlformats.org/drawingml/2006/table">
            <a:tbl>
              <a:tblPr bandRow="1" firstRow="1">
                <a:noFill/>
                <a:tableStyleId>{7991E8C1-BF1D-4D55-99D3-F6B7C9E0088E}</a:tableStyleId>
              </a:tblPr>
              <a:tblGrid>
                <a:gridCol w="1724700"/>
                <a:gridCol w="3058325"/>
                <a:gridCol w="6354775"/>
              </a:tblGrid>
              <a:tr h="872325">
                <a:tc>
                  <a:txBody>
                    <a:bodyPr/>
                    <a:lstStyle/>
                    <a:p>
                      <a:pPr indent="0" lvl="0" marL="7200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7200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Notes</a:t>
                      </a:r>
                      <a:endParaRPr/>
                    </a:p>
                  </a:txBody>
                  <a:tcPr marT="9525" marB="0" marR="9525" marL="9525" anchor="ctr">
                    <a:solidFill>
                      <a:srgbClr val="0070C0"/>
                    </a:solidFill>
                  </a:tcPr>
                </a:tc>
              </a:tr>
              <a:tr h="872325">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Azure VM</a:t>
                      </a:r>
                      <a:endParaRPr/>
                    </a:p>
                  </a:txBody>
                  <a:tcPr marT="9525" marB="0" marR="9525" marL="9525" anchor="ctr"/>
                </a:tc>
                <a:tc>
                  <a:txBody>
                    <a:bodyPr/>
                    <a:lstStyle/>
                    <a:p>
                      <a:pPr indent="0" lvl="0" marL="72000" marR="0" rtl="0" algn="l">
                        <a:spcBef>
                          <a:spcPts val="0"/>
                        </a:spcBef>
                        <a:spcAft>
                          <a:spcPts val="0"/>
                        </a:spcAft>
                        <a:buNone/>
                      </a:pPr>
                      <a:r>
                        <a:rPr b="0" i="0" lang="en-US" sz="1200" u="sng" cap="none" strike="noStrike">
                          <a:solidFill>
                            <a:srgbClr val="0000FF"/>
                          </a:solidFill>
                          <a:latin typeface="Calibri"/>
                          <a:ea typeface="Calibri"/>
                          <a:cs typeface="Calibri"/>
                          <a:sym typeface="Calibri"/>
                        </a:rPr>
                        <a:t>https://www.youtube.com/watch?v=fnqCSQ3WGTw</a:t>
                      </a:r>
                      <a:endParaRPr/>
                    </a:p>
                  </a:txBody>
                  <a:tcPr marT="9525" marB="0" marR="9525" marL="9525" anchor="ctr"/>
                </a:tc>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This video explains Azure VM</a:t>
                      </a:r>
                      <a:endParaRPr/>
                    </a:p>
                    <a:p>
                      <a:pPr indent="0" lvl="0" marL="7200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r h="812875">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Types Of VM In Azure</a:t>
                      </a:r>
                      <a:endParaRPr/>
                    </a:p>
                  </a:txBody>
                  <a:tcPr marT="9525" marB="0" marR="9525" marL="9525" anchor="ctr"/>
                </a:tc>
                <a:tc>
                  <a:txBody>
                    <a:bodyPr/>
                    <a:lstStyle/>
                    <a:p>
                      <a:pPr indent="0" lvl="0" marL="72000" marR="0" rtl="0" algn="l">
                        <a:spcBef>
                          <a:spcPts val="0"/>
                        </a:spcBef>
                        <a:spcAft>
                          <a:spcPts val="0"/>
                        </a:spcAft>
                        <a:buNone/>
                      </a:pPr>
                      <a:r>
                        <a:rPr b="0" i="0" lang="en-US" sz="1200" u="sng" cap="none" strike="noStrike">
                          <a:solidFill>
                            <a:srgbClr val="0000FF"/>
                          </a:solidFill>
                          <a:latin typeface="Calibri"/>
                          <a:ea typeface="Calibri"/>
                          <a:cs typeface="Calibri"/>
                          <a:sym typeface="Calibri"/>
                        </a:rPr>
                        <a:t>https://www.youtube.com/watch?v=ppRV5zr3oWY</a:t>
                      </a:r>
                      <a:endParaRPr/>
                    </a:p>
                  </a:txBody>
                  <a:tcPr marT="9525" marB="0" marR="9525" marL="9525" anchor="ctr"/>
                </a:tc>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You will learn Types Of VM In Azure</a:t>
                      </a:r>
                      <a:endParaRPr/>
                    </a:p>
                    <a:p>
                      <a:pPr indent="0" lvl="0" marL="7200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r h="812875">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Virtual Disk</a:t>
                      </a:r>
                      <a:endParaRPr/>
                    </a:p>
                  </a:txBody>
                  <a:tcPr marT="9525" marB="0" marR="9525" marL="9525" anchor="ctr"/>
                </a:tc>
                <a:tc>
                  <a:txBody>
                    <a:bodyPr/>
                    <a:lstStyle/>
                    <a:p>
                      <a:pPr indent="0" lvl="0" marL="72000" marR="0" rtl="0" algn="l">
                        <a:spcBef>
                          <a:spcPts val="0"/>
                        </a:spcBef>
                        <a:spcAft>
                          <a:spcPts val="0"/>
                        </a:spcAft>
                        <a:buNone/>
                      </a:pPr>
                      <a:r>
                        <a:rPr b="0" i="0" lang="en-US" sz="1200" u="sng" cap="none" strike="noStrike">
                          <a:solidFill>
                            <a:srgbClr val="0000FF"/>
                          </a:solidFill>
                          <a:latin typeface="Calibri"/>
                          <a:ea typeface="Calibri"/>
                          <a:cs typeface="Calibri"/>
                          <a:sym typeface="Calibri"/>
                        </a:rPr>
                        <a:t>https://www.youtube.com/watch?v=bZ41WVF58xg</a:t>
                      </a:r>
                      <a:endParaRPr/>
                    </a:p>
                  </a:txBody>
                  <a:tcPr marT="9525" marB="0" marR="9525" marL="9525" anchor="ctr"/>
                </a:tc>
                <a:tc>
                  <a:txBody>
                    <a:bodyPr/>
                    <a:lstStyle/>
                    <a:p>
                      <a:pPr indent="0" lvl="0" marL="7200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This video explains Virtual Disk</a:t>
                      </a:r>
                      <a:endParaRPr/>
                    </a:p>
                    <a:p>
                      <a:pPr indent="0" lvl="0" marL="7200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r h="1145525">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VM And Virtual Disk</a:t>
                      </a:r>
                      <a:endParaRPr/>
                    </a:p>
                  </a:txBody>
                  <a:tcPr marT="9525" marB="0" marR="9525" marL="9525" anchor="ctr"/>
                </a:tc>
                <a:tc>
                  <a:txBody>
                    <a:bodyPr/>
                    <a:lstStyle/>
                    <a:p>
                      <a:pPr indent="0" lvl="0" marL="72000" marR="0" rtl="0" algn="l">
                        <a:spcBef>
                          <a:spcPts val="0"/>
                        </a:spcBef>
                        <a:spcAft>
                          <a:spcPts val="0"/>
                        </a:spcAft>
                        <a:buNone/>
                      </a:pPr>
                      <a:r>
                        <a:rPr b="0" i="0" lang="en-US" sz="1200" u="sng" cap="none" strike="noStrike">
                          <a:solidFill>
                            <a:srgbClr val="0000FF"/>
                          </a:solidFill>
                          <a:latin typeface="Calibri"/>
                          <a:ea typeface="Calibri"/>
                          <a:cs typeface="Calibri"/>
                          <a:sym typeface="Calibri"/>
                        </a:rPr>
                        <a:t>https://www.youtube.com/watch?v=wkRiJ2pDqsI</a:t>
                      </a:r>
                      <a:endParaRPr/>
                    </a:p>
                  </a:txBody>
                  <a:tcPr marT="9525" marB="0" marR="9525" marL="9525" anchor="ctr"/>
                </a:tc>
                <a:tc>
                  <a:txBody>
                    <a:bodyPr/>
                    <a:lstStyle/>
                    <a:p>
                      <a:pPr indent="0" lvl="0" marL="7200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This video explains VM And Virtual Disk</a:t>
                      </a:r>
                      <a:endParaRPr/>
                    </a:p>
                    <a:p>
                      <a:pPr indent="0" lvl="0" marL="7200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
        <p:nvSpPr>
          <p:cNvPr id="726" name="Google Shape;726;p54"/>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7" name="Google Shape;727;p54"/>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5"/>
          <p:cNvSpPr/>
          <p:nvPr/>
        </p:nvSpPr>
        <p:spPr>
          <a:xfrm>
            <a:off x="-158726" y="1075464"/>
            <a:ext cx="11835441" cy="461665"/>
          </a:xfrm>
          <a:prstGeom prst="rect">
            <a:avLst/>
          </a:prstGeom>
          <a:noFill/>
          <a:ln>
            <a:noFill/>
          </a:ln>
        </p:spPr>
        <p:txBody>
          <a:bodyPr anchorCtr="0" anchor="t" bIns="45700" lIns="91425" spcFirstLastPara="1" rIns="91425" wrap="square" tIns="45700">
            <a:spAutoFit/>
          </a:bodyPr>
          <a:lstStyle/>
          <a:p>
            <a:pPr indent="0" lvl="4" marL="3600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E-Book Links</a:t>
            </a:r>
            <a:endParaRPr b="0" i="0" sz="2000" u="none" cap="none" strike="noStrike">
              <a:solidFill>
                <a:schemeClr val="dk1"/>
              </a:solidFill>
              <a:latin typeface="Times New Roman"/>
              <a:ea typeface="Times New Roman"/>
              <a:cs typeface="Times New Roman"/>
              <a:sym typeface="Times New Roman"/>
            </a:endParaRPr>
          </a:p>
        </p:txBody>
      </p:sp>
      <p:graphicFrame>
        <p:nvGraphicFramePr>
          <p:cNvPr id="733" name="Google Shape;733;p55"/>
          <p:cNvGraphicFramePr/>
          <p:nvPr/>
        </p:nvGraphicFramePr>
        <p:xfrm>
          <a:off x="609600" y="1869140"/>
          <a:ext cx="3000000" cy="3000000"/>
        </p:xfrm>
        <a:graphic>
          <a:graphicData uri="http://schemas.openxmlformats.org/drawingml/2006/table">
            <a:tbl>
              <a:tblPr bandRow="1" firstRow="1">
                <a:noFill/>
                <a:tableStyleId>{7991E8C1-BF1D-4D55-99D3-F6B7C9E0088E}</a:tableStyleId>
              </a:tblPr>
              <a:tblGrid>
                <a:gridCol w="3703625"/>
                <a:gridCol w="4692950"/>
                <a:gridCol w="2508625"/>
              </a:tblGrid>
              <a:tr h="675950">
                <a:tc>
                  <a:txBody>
                    <a:bodyPr/>
                    <a:lstStyle/>
                    <a:p>
                      <a:pPr indent="0" lvl="0" marL="14400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                     Topics</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                              URL</a:t>
                      </a:r>
                      <a:endParaRPr b="1" i="0" sz="2000" u="none" cap="none" strike="noStrike">
                        <a:solidFill>
                          <a:schemeClr val="lt1"/>
                        </a:solidFill>
                        <a:latin typeface="Calibri"/>
                        <a:ea typeface="Calibri"/>
                        <a:cs typeface="Calibri"/>
                        <a:sym typeface="Calibri"/>
                      </a:endParaRPr>
                    </a:p>
                  </a:txBody>
                  <a:tcPr marT="9525" marB="0" marR="9525" marL="9525" anchor="ctr">
                    <a:solidFill>
                      <a:srgbClr val="0070C0"/>
                    </a:solidFill>
                  </a:tcPr>
                </a:tc>
                <a:tc>
                  <a:txBody>
                    <a:bodyPr/>
                    <a:lstStyle/>
                    <a:p>
                      <a:pPr indent="0" lvl="0" marL="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     Page Number</a:t>
                      </a:r>
                      <a:endParaRPr/>
                    </a:p>
                  </a:txBody>
                  <a:tcPr marT="9525" marB="0" marR="9525" marL="9525" anchor="ctr">
                    <a:solidFill>
                      <a:srgbClr val="0070C0"/>
                    </a:solidFill>
                  </a:tcPr>
                </a:tc>
              </a:tr>
              <a:tr h="2114900">
                <a:tc>
                  <a:txBody>
                    <a:bodyPr/>
                    <a:lstStyle/>
                    <a:p>
                      <a:pPr indent="0" lvl="0" marL="14400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Microsoft Azure Essentials</a:t>
                      </a:r>
                      <a:endParaRPr/>
                    </a:p>
                  </a:txBody>
                  <a:tcPr marT="9525" marB="0" marR="9525" marL="9525" anchor="ctr"/>
                </a:tc>
                <a:tc>
                  <a:txBody>
                    <a:bodyPr/>
                    <a:lstStyle/>
                    <a:p>
                      <a:pPr indent="0" lvl="0" marL="0" marR="0" rtl="0" algn="l">
                        <a:spcBef>
                          <a:spcPts val="0"/>
                        </a:spcBef>
                        <a:spcAft>
                          <a:spcPts val="0"/>
                        </a:spcAft>
                        <a:buNone/>
                      </a:pPr>
                      <a:r>
                        <a:rPr b="0" i="0" lang="en-US" sz="1800" u="sng" cap="none" strike="noStrike">
                          <a:solidFill>
                            <a:srgbClr val="0000FF"/>
                          </a:solidFill>
                          <a:latin typeface="Calibri"/>
                          <a:ea typeface="Calibri"/>
                          <a:cs typeface="Calibri"/>
                          <a:sym typeface="Calibri"/>
                        </a:rPr>
                        <a:t>https://download.microsoft.com/download/6/6/2/662DD05E-BAD7-46EF-9431-135F9BAE6332/9781509302963_Microsoft%20Azure%20Essentials%20Fundamentals%20of%20Azure%202nd%20ed%20pdf.pdf</a:t>
                      </a:r>
                      <a:endParaRPr/>
                    </a:p>
                  </a:txBody>
                  <a:tcPr marT="9525" marB="0" marR="9525" marL="9525" anchor="ctr"/>
                </a:tc>
                <a:tc>
                  <a:txBody>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All pages</a:t>
                      </a:r>
                      <a:endParaRPr b="0" i="0" sz="1800" u="none" cap="none" strike="noStrike">
                        <a:solidFill>
                          <a:schemeClr val="dk1"/>
                        </a:solidFill>
                        <a:latin typeface="Calibri"/>
                        <a:ea typeface="Calibri"/>
                        <a:cs typeface="Calibri"/>
                        <a:sym typeface="Calibri"/>
                      </a:endParaRPr>
                    </a:p>
                  </a:txBody>
                  <a:tcPr marT="9525" marB="0" marR="9525" marL="9525" anchor="ctr"/>
                </a:tc>
              </a:tr>
            </a:tbl>
          </a:graphicData>
        </a:graphic>
      </p:graphicFrame>
      <p:sp>
        <p:nvSpPr>
          <p:cNvPr id="734" name="Google Shape;734;p55"/>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5" name="Google Shape;735;p55"/>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Table of Content</a:t>
            </a: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120" name="Google Shape;120;p6"/>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6"/>
          <p:cNvSpPr txBox="1"/>
          <p:nvPr/>
        </p:nvSpPr>
        <p:spPr>
          <a:xfrm>
            <a:off x="429196" y="359649"/>
            <a:ext cx="8473217"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Helvetica Neue"/>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
        <p:nvSpPr>
          <p:cNvPr id="122" name="Google Shape;122;p6"/>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6"/>
          <p:cNvSpPr txBox="1"/>
          <p:nvPr>
            <p:ph idx="1" type="body"/>
          </p:nvPr>
        </p:nvSpPr>
        <p:spPr>
          <a:xfrm>
            <a:off x="204971" y="1646238"/>
            <a:ext cx="11637818" cy="509630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Introduction to Azure VM</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Resource planning with Basic and standard VM pricing  </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Difference between basic and standard VM</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Creating virtual machines</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Choosing the type of VM</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Configuring DNS address -  Configuring endpoints -  Connecting to virtual machine</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Implementing the lifecycle of a virtual machine </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Uploading and downloading virtual hard disks</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Attaching an empty hard disk to VM</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Creating VM from a custom image  </a:t>
            </a:r>
            <a:endParaRPr/>
          </a:p>
          <a:p>
            <a:pPr indent="-457200" lvl="0" marL="4572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Deleting images and disks</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133" name="Google Shape;133;p7"/>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7"/>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7"/>
          <p:cNvSpPr txBox="1"/>
          <p:nvPr/>
        </p:nvSpPr>
        <p:spPr>
          <a:xfrm>
            <a:off x="413158" y="1049564"/>
            <a:ext cx="6094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Azure VM</a:t>
            </a:r>
            <a:endParaRPr/>
          </a:p>
        </p:txBody>
      </p:sp>
      <p:sp>
        <p:nvSpPr>
          <p:cNvPr id="136" name="Google Shape;136;p7"/>
          <p:cNvSpPr txBox="1"/>
          <p:nvPr/>
        </p:nvSpPr>
        <p:spPr>
          <a:xfrm>
            <a:off x="1015126" y="1731649"/>
            <a:ext cx="10366200" cy="39711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Times New Roman"/>
              <a:buChar char="•"/>
            </a:pPr>
            <a:r>
              <a:rPr lang="en-US" sz="1500">
                <a:solidFill>
                  <a:schemeClr val="dk1"/>
                </a:solidFill>
                <a:latin typeface="Times New Roman"/>
                <a:ea typeface="Times New Roman"/>
                <a:cs typeface="Times New Roman"/>
                <a:sym typeface="Times New Roman"/>
              </a:rPr>
              <a:t> </a:t>
            </a:r>
            <a:r>
              <a:rPr lang="en-US" sz="2100">
                <a:solidFill>
                  <a:schemeClr val="dk1"/>
                </a:solidFill>
                <a:latin typeface="Times New Roman"/>
                <a:ea typeface="Times New Roman"/>
                <a:cs typeface="Times New Roman"/>
                <a:sym typeface="Times New Roman"/>
              </a:rPr>
              <a:t>Azure Virtual Machines (VM) are becoming more popular among IT infrastructures. Microsoft Azure is one of the leading cloud providers that offer various kinds of cloud-based services to bring an integrated solution platform. </a:t>
            </a:r>
            <a:endParaRPr sz="1100">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100">
              <a:solidFill>
                <a:schemeClr val="dk1"/>
              </a:solidFill>
              <a:latin typeface="Times New Roman"/>
              <a:ea typeface="Times New Roman"/>
              <a:cs typeface="Times New Roman"/>
              <a:sym typeface="Times New Roman"/>
            </a:endParaRPr>
          </a:p>
          <a:p>
            <a:pPr indent="-323850" lvl="0" marL="342900" marR="0" rtl="0" algn="just">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Azure Virtual Machines are one of the on-demand computing resources that come under Infrastructure as a Service (Iaas) category in Azure.</a:t>
            </a:r>
            <a:endParaRPr sz="1100">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100">
              <a:solidFill>
                <a:schemeClr val="dk1"/>
              </a:solidFill>
              <a:latin typeface="Times New Roman"/>
              <a:ea typeface="Times New Roman"/>
              <a:cs typeface="Times New Roman"/>
              <a:sym typeface="Times New Roman"/>
            </a:endParaRPr>
          </a:p>
          <a:p>
            <a:pPr indent="-323850" lvl="0" marL="342900" marR="0" rtl="0" algn="just">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 Azure services are mainly used to build and develop cloud-based solutions in various organizations. </a:t>
            </a:r>
            <a:endParaRPr sz="1100">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100">
              <a:solidFill>
                <a:schemeClr val="dk1"/>
              </a:solidFill>
              <a:latin typeface="Times New Roman"/>
              <a:ea typeface="Times New Roman"/>
              <a:cs typeface="Times New Roman"/>
              <a:sym typeface="Times New Roman"/>
            </a:endParaRPr>
          </a:p>
          <a:p>
            <a:pPr indent="-323850" lvl="0" marL="342900" marR="0" rtl="0" algn="just">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Due to the advantages it provides in terms of virtualization technology, Azure VM has grown significantly in popularity among businesses.</a:t>
            </a:r>
            <a:endParaRPr sz="2100">
              <a:solidFill>
                <a:schemeClr val="dk1"/>
              </a:solidFill>
              <a:latin typeface="Times New Roman"/>
              <a:ea typeface="Times New Roman"/>
              <a:cs typeface="Times New Roman"/>
              <a:sym typeface="Times New Roman"/>
            </a:endParaRPr>
          </a:p>
        </p:txBody>
      </p:sp>
      <p:sp>
        <p:nvSpPr>
          <p:cNvPr id="137" name="Google Shape;137;p7"/>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147" name="Google Shape;147;p8"/>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8"/>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8"/>
          <p:cNvSpPr txBox="1"/>
          <p:nvPr/>
        </p:nvSpPr>
        <p:spPr>
          <a:xfrm>
            <a:off x="416654" y="1120810"/>
            <a:ext cx="826944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Resource Planning with Basic and Standard VM Pricing</a:t>
            </a:r>
            <a:endParaRPr b="1" sz="2800">
              <a:solidFill>
                <a:schemeClr val="dk1"/>
              </a:solidFill>
              <a:latin typeface="Helvetica Neue"/>
              <a:ea typeface="Helvetica Neue"/>
              <a:cs typeface="Helvetica Neue"/>
              <a:sym typeface="Helvetica Neue"/>
            </a:endParaRPr>
          </a:p>
        </p:txBody>
      </p:sp>
      <p:sp>
        <p:nvSpPr>
          <p:cNvPr id="150" name="Google Shape;150;p8"/>
          <p:cNvSpPr txBox="1"/>
          <p:nvPr/>
        </p:nvSpPr>
        <p:spPr>
          <a:xfrm>
            <a:off x="3048000" y="1443841"/>
            <a:ext cx="60960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
        <p:nvSpPr>
          <p:cNvPr id="151" name="Google Shape;151;p8"/>
          <p:cNvSpPr txBox="1"/>
          <p:nvPr/>
        </p:nvSpPr>
        <p:spPr>
          <a:xfrm>
            <a:off x="430872" y="2023661"/>
            <a:ext cx="11494500" cy="378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Azure VM pricing is based on the following instance properties:</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Region</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Physical location of the machine. Azure offers 60 regions worldwide, available in 140 countries.</a:t>
            </a:r>
            <a:endParaRPr>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Operating system (OS)</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Linux or Windows  are available.</a:t>
            </a:r>
            <a:endParaRPr>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Tier</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Sets of instances and Its service level.</a:t>
            </a:r>
            <a:endParaRPr>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License Type</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OS only or software license attached (BizTalk / SQL server).</a:t>
            </a:r>
            <a:endParaRPr>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Instance Type</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type defines the size of the instance, and Storage attached</a:t>
            </a:r>
            <a:endParaRPr sz="2000">
              <a:solidFill>
                <a:schemeClr val="dk1"/>
              </a:solidFill>
              <a:latin typeface="Times New Roman"/>
              <a:ea typeface="Times New Roman"/>
              <a:cs typeface="Times New Roman"/>
              <a:sym typeface="Times New Roman"/>
            </a:endParaRPr>
          </a:p>
        </p:txBody>
      </p:sp>
      <p:sp>
        <p:nvSpPr>
          <p:cNvPr id="152" name="Google Shape;152;p8"/>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204971" y="1049564"/>
            <a:ext cx="10515600" cy="5966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br>
              <a:rPr b="1" lang="en-US" sz="2400">
                <a:latin typeface="Times New Roman"/>
                <a:ea typeface="Times New Roman"/>
                <a:cs typeface="Times New Roman"/>
                <a:sym typeface="Times New Roman"/>
              </a:rPr>
            </a:br>
            <a:br>
              <a:rPr b="1" lang="en-US" sz="2400">
                <a:latin typeface="Times New Roman"/>
                <a:ea typeface="Times New Roman"/>
                <a:cs typeface="Times New Roman"/>
                <a:sym typeface="Times New Roman"/>
              </a:rPr>
            </a:br>
            <a:endParaRPr b="1" sz="2400">
              <a:latin typeface="Times New Roman"/>
              <a:ea typeface="Times New Roman"/>
              <a:cs typeface="Times New Roman"/>
              <a:sym typeface="Times New Roman"/>
            </a:endParaRPr>
          </a:p>
        </p:txBody>
      </p:sp>
      <p:sp>
        <p:nvSpPr>
          <p:cNvPr id="162" name="Google Shape;162;p9"/>
          <p:cNvSpPr txBox="1"/>
          <p:nvPr>
            <p:ph idx="12" type="sldNum"/>
          </p:nvPr>
        </p:nvSpPr>
        <p:spPr>
          <a:xfrm>
            <a:off x="11217499" y="6356350"/>
            <a:ext cx="818881"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9"/>
          <p:cNvSpPr txBox="1"/>
          <p:nvPr/>
        </p:nvSpPr>
        <p:spPr>
          <a:xfrm>
            <a:off x="5680744" y="2074917"/>
            <a:ext cx="609460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9"/>
          <p:cNvSpPr txBox="1"/>
          <p:nvPr/>
        </p:nvSpPr>
        <p:spPr>
          <a:xfrm>
            <a:off x="265649" y="1181657"/>
            <a:ext cx="112886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Resource Planning with Basic and Standard VM Pricing</a:t>
            </a:r>
            <a:endParaRPr b="1" sz="2800">
              <a:solidFill>
                <a:schemeClr val="dk1"/>
              </a:solidFill>
              <a:latin typeface="Helvetica Neue"/>
              <a:ea typeface="Helvetica Neue"/>
              <a:cs typeface="Helvetica Neue"/>
              <a:sym typeface="Helvetica Neue"/>
            </a:endParaRPr>
          </a:p>
        </p:txBody>
      </p:sp>
      <p:sp>
        <p:nvSpPr>
          <p:cNvPr id="165" name="Google Shape;165;p9"/>
          <p:cNvSpPr txBox="1"/>
          <p:nvPr/>
        </p:nvSpPr>
        <p:spPr>
          <a:xfrm>
            <a:off x="3048000" y="1443841"/>
            <a:ext cx="60960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9"/>
          <p:cNvSpPr txBox="1"/>
          <p:nvPr/>
        </p:nvSpPr>
        <p:spPr>
          <a:xfrm>
            <a:off x="533834" y="2022784"/>
            <a:ext cx="101868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Azure VM Tiers</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Azure VM sets a service level tier for each instance, affecting the possible resources and services consumed by the instance.</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There are two main tiers for compute:</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Standard</a:t>
            </a:r>
            <a:endParaRPr>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Basic</a:t>
            </a:r>
            <a:endParaRPr sz="2400">
              <a:solidFill>
                <a:schemeClr val="dk1"/>
              </a:solidFill>
              <a:latin typeface="Times New Roman"/>
              <a:ea typeface="Times New Roman"/>
              <a:cs typeface="Times New Roman"/>
              <a:sym typeface="Times New Roman"/>
            </a:endParaRPr>
          </a:p>
        </p:txBody>
      </p:sp>
      <p:sp>
        <p:nvSpPr>
          <p:cNvPr id="167" name="Google Shape;167;p9"/>
          <p:cNvSpPr txBox="1"/>
          <p:nvPr/>
        </p:nvSpPr>
        <p:spPr>
          <a:xfrm>
            <a:off x="235975" y="554822"/>
            <a:ext cx="8492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Helvetica Neue"/>
                <a:ea typeface="Helvetica Neue"/>
                <a:cs typeface="Helvetica Neue"/>
                <a:sym typeface="Helvetica Neue"/>
              </a:rPr>
              <a:t>Introduction to Microsoft Azure Virtual Machines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2018-01-29T06:10:27Z</dcterms:created>
  <dc:creator>Rahul Anand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8B8628B3-F38C-4542-A904-0F5FAB47B9D0</vt:lpwstr>
  </property>
  <property fmtid="{D5CDD505-2E9C-101B-9397-08002B2CF9AE}" pid="3" name="ArticulatePath">
    <vt:lpwstr>UNIT 4</vt:lpwstr>
  </property>
</Properties>
</file>