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6858000" cx="12192000"/>
  <p:notesSz cx="6858000" cy="9144000"/>
  <p:embeddedFontLst>
    <p:embeddedFont>
      <p:font typeface="Helvetica Neue"/>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77" roundtripDataSignature="AMtx7miqYrRsznp0MafqIQ1Q3Bj2IX2r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8494F1-8D79-4FA8-BC18-F745357B3044}">
  <a:tblStyle styleId="{868494F1-8D79-4FA8-BC18-F745357B304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HelveticaNeue-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HelveticaNeue-italic.fntdata"/><Relationship Id="rId30" Type="http://schemas.openxmlformats.org/officeDocument/2006/relationships/slide" Target="slides/slide24.xml"/><Relationship Id="rId74" Type="http://schemas.openxmlformats.org/officeDocument/2006/relationships/font" Target="fonts/HelveticaNeue-bold.fntdata"/><Relationship Id="rId33" Type="http://schemas.openxmlformats.org/officeDocument/2006/relationships/slide" Target="slides/slide27.xml"/><Relationship Id="rId77" Type="http://customschemas.google.com/relationships/presentationmetadata" Target="metadata"/><Relationship Id="rId32" Type="http://schemas.openxmlformats.org/officeDocument/2006/relationships/slide" Target="slides/slide26.xml"/><Relationship Id="rId76" Type="http://schemas.openxmlformats.org/officeDocument/2006/relationships/font" Target="fonts/HelveticaNeue-bold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p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p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77" name="Google Shape;77;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6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6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89" name="Google Shape;89;p6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1" name="Google Shape;49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5" name="Google Shape;51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2" name="Google Shape;52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9" name="Google Shape;52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0" name="Google Shape;55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7" name="Google Shape;55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1" name="Google Shape;57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0" name="Google Shape;58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9" name="Google Shape;58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p5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600" name="Google Shape;600;p5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1" name="Google Shape;601;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02" name="Google Shape;602;p5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1" name="Google Shape;611;p5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612" name="Google Shape;612;p5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3" name="Google Shape;613;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14" name="Google Shape;614;p5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2" name="Google Shape;62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01-07-2022</a:t>
            </a:r>
            <a:endParaRPr/>
          </a:p>
        </p:txBody>
      </p:sp>
      <p:sp>
        <p:nvSpPr>
          <p:cNvPr id="129" name="Google Shape;129;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5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6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7"/>
          <p:cNvSpPr txBox="1"/>
          <p:nvPr>
            <p:ph idx="1" type="body"/>
          </p:nvPr>
        </p:nvSpPr>
        <p:spPr>
          <a:xfrm rot="5400000">
            <a:off x="3553388" y="-2190100"/>
            <a:ext cx="5096308" cy="116378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7" name="Shape 57"/>
        <p:cNvGrpSpPr/>
        <p:nvPr/>
      </p:nvGrpSpPr>
      <p:grpSpPr>
        <a:xfrm>
          <a:off x="0" y="0"/>
          <a:ext cx="0" cy="0"/>
          <a:chOff x="0" y="0"/>
          <a:chExt cx="0" cy="0"/>
        </a:xfrm>
      </p:grpSpPr>
      <p:sp>
        <p:nvSpPr>
          <p:cNvPr id="58" name="Google Shape;58;p6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6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9"/>
          <p:cNvSpPr txBox="1"/>
          <p:nvPr>
            <p:ph idx="1" type="body"/>
          </p:nvPr>
        </p:nvSpPr>
        <p:spPr>
          <a:xfrm>
            <a:off x="282633" y="1080655"/>
            <a:ext cx="11637818" cy="509630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sp>
        <p:nvSpPr>
          <p:cNvPr id="22" name="Google Shape;22;p6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6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6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6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6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6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6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6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6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6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200"/>
              <a:buNone/>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6" name="Google Shape;46;p6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7" name="Google Shape;47;p6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6"/>
          <p:cNvSpPr/>
          <p:nvPr>
            <p:ph idx="2" type="pic"/>
          </p:nvPr>
        </p:nvSpPr>
        <p:spPr>
          <a:xfrm>
            <a:off x="5183188" y="987425"/>
            <a:ext cx="6172200" cy="4873625"/>
          </a:xfrm>
          <a:prstGeom prst="rect">
            <a:avLst/>
          </a:prstGeom>
          <a:noFill/>
          <a:ln>
            <a:noFill/>
          </a:ln>
        </p:spPr>
      </p:sp>
      <p:sp>
        <p:nvSpPr>
          <p:cNvPr id="51" name="Google Shape;51;p6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6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7"/>
          <p:cNvSpPr txBox="1"/>
          <p:nvPr>
            <p:ph idx="1" type="body"/>
          </p:nvPr>
        </p:nvSpPr>
        <p:spPr>
          <a:xfrm>
            <a:off x="282633" y="1080655"/>
            <a:ext cx="11637818" cy="509630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hyperlink" Target="https://docs.oracle.com/en-us/iaas/Content/Resources/Assets/whitepapers/ipsec-vpn-best-practices.pdf" TargetMode="External"/><Relationship Id="rId4" Type="http://schemas.openxmlformats.org/officeDocument/2006/relationships/hyperlink" Target="https://pdfs.loadbalancer.org/v7/quickstartguideLBVMv7.6.pdf"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hyperlink" Target="https://www.youtube.com/watch?v=5NMcM4zJPM4" TargetMode="External"/><Relationship Id="rId4" Type="http://schemas.openxmlformats.org/officeDocument/2006/relationships/hyperlink" Target="https://www.youtube.com/watch?v=BaFMSV2UF_U" TargetMode="External"/><Relationship Id="rId5" Type="http://schemas.openxmlformats.org/officeDocument/2006/relationships/hyperlink" Target="https://www.youtube.com/watch?v=-GEEv_7xrEo"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hyperlink" Target="https://download.microsoft.com/download/A/9/3/A93DBAC9-E6DE-479C-A62B-A460633F84DB/MSFT_cloud_architecture_networking.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p:nvPr/>
        </p:nvSpPr>
        <p:spPr>
          <a:xfrm>
            <a:off x="120770" y="138023"/>
            <a:ext cx="11904453" cy="1863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66" name="Google Shape;66;p1"/>
          <p:cNvCxnSpPr/>
          <p:nvPr/>
        </p:nvCxnSpPr>
        <p:spPr>
          <a:xfrm>
            <a:off x="3219385" y="2277375"/>
            <a:ext cx="5796951" cy="0"/>
          </a:xfrm>
          <a:prstGeom prst="straightConnector1">
            <a:avLst/>
          </a:prstGeom>
          <a:noFill/>
          <a:ln cap="flat" cmpd="sng" w="9525">
            <a:solidFill>
              <a:srgbClr val="BFBFBF"/>
            </a:solidFill>
            <a:prstDash val="solid"/>
            <a:miter lim="800000"/>
            <a:headEnd len="sm" w="sm" type="none"/>
            <a:tailEnd len="sm" w="sm" type="none"/>
          </a:ln>
        </p:spPr>
      </p:cxnSp>
      <p:pic>
        <p:nvPicPr>
          <p:cNvPr id="67" name="Google Shape;67;p1"/>
          <p:cNvPicPr preferRelativeResize="0"/>
          <p:nvPr/>
        </p:nvPicPr>
        <p:blipFill rotWithShape="1">
          <a:blip r:embed="rId3">
            <a:alphaModFix/>
          </a:blip>
          <a:srcRect b="0" l="0" r="0" t="0"/>
          <a:stretch/>
        </p:blipFill>
        <p:spPr>
          <a:xfrm>
            <a:off x="4432537" y="512002"/>
            <a:ext cx="3418941" cy="1463307"/>
          </a:xfrm>
          <a:prstGeom prst="rect">
            <a:avLst/>
          </a:prstGeom>
          <a:noFill/>
          <a:ln>
            <a:noFill/>
          </a:ln>
        </p:spPr>
      </p:pic>
      <p:sp>
        <p:nvSpPr>
          <p:cNvPr id="68" name="Google Shape;68;p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9" name="Google Shape;69;p1"/>
          <p:cNvSpPr/>
          <p:nvPr/>
        </p:nvSpPr>
        <p:spPr>
          <a:xfrm>
            <a:off x="11430000" y="6356350"/>
            <a:ext cx="606380" cy="3651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p1"/>
          <p:cNvSpPr/>
          <p:nvPr/>
        </p:nvSpPr>
        <p:spPr>
          <a:xfrm>
            <a:off x="120770" y="5868758"/>
            <a:ext cx="3222037" cy="10102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Helvetica Neue"/>
              <a:ea typeface="Helvetica Neue"/>
              <a:cs typeface="Helvetica Neue"/>
              <a:sym typeface="Helvetica Neue"/>
            </a:endParaRPr>
          </a:p>
        </p:txBody>
      </p:sp>
      <p:sp>
        <p:nvSpPr>
          <p:cNvPr id="71" name="Google Shape;71;p1"/>
          <p:cNvSpPr txBox="1"/>
          <p:nvPr/>
        </p:nvSpPr>
        <p:spPr>
          <a:xfrm>
            <a:off x="1593246" y="2001328"/>
            <a:ext cx="9423400" cy="255454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br>
              <a:rPr b="1" i="0" lang="en-US" sz="3200" u="none" cap="none" strike="noStrike">
                <a:solidFill>
                  <a:srgbClr val="2E75B5"/>
                </a:solidFill>
                <a:latin typeface="Times New Roman"/>
                <a:ea typeface="Times New Roman"/>
                <a:cs typeface="Times New Roman"/>
                <a:sym typeface="Times New Roman"/>
              </a:rPr>
            </a:br>
            <a:r>
              <a:rPr b="1" i="0" lang="en-US" sz="3200" u="none" cap="none" strike="noStrike">
                <a:solidFill>
                  <a:srgbClr val="2E75B5"/>
                </a:solidFill>
                <a:latin typeface="Times New Roman"/>
                <a:ea typeface="Times New Roman"/>
                <a:cs typeface="Times New Roman"/>
                <a:sym typeface="Times New Roman"/>
              </a:rPr>
              <a:t>INFRASTRUCTURE SOLUTIONS OF CLOUD</a:t>
            </a:r>
            <a:endParaRPr b="1" i="0" sz="3200" u="none" cap="none" strike="noStrike">
              <a:solidFill>
                <a:srgbClr val="2E75B5"/>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Module Number: 02</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Module Name: Azure Networking</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solidFill>
                  <a:schemeClr val="accent2"/>
                </a:solidFill>
                <a:latin typeface="Helvetica Neue"/>
                <a:ea typeface="Helvetica Neue"/>
                <a:cs typeface="Helvetica Neue"/>
                <a:sym typeface="Helvetica Neue"/>
              </a:rPr>
              <a:t>Azure Networking</a:t>
            </a:r>
            <a:endParaRPr/>
          </a:p>
        </p:txBody>
      </p:sp>
      <p:sp>
        <p:nvSpPr>
          <p:cNvPr id="158" name="Google Shape;158;p7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59" name="Google Shape;159;p72"/>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Creating and configuring a virtual network </a:t>
            </a:r>
            <a:endParaRPr b="1" sz="2400">
              <a:solidFill>
                <a:schemeClr val="dk1"/>
              </a:solidFill>
              <a:latin typeface="Times New Roman"/>
              <a:ea typeface="Times New Roman"/>
              <a:cs typeface="Times New Roman"/>
              <a:sym typeface="Times New Roman"/>
            </a:endParaRPr>
          </a:p>
        </p:txBody>
      </p:sp>
      <p:sp>
        <p:nvSpPr>
          <p:cNvPr id="160" name="Google Shape;160;p72"/>
          <p:cNvSpPr txBox="1"/>
          <p:nvPr/>
        </p:nvSpPr>
        <p:spPr>
          <a:xfrm>
            <a:off x="277018" y="1943024"/>
            <a:ext cx="11845074" cy="378565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VM networking overview</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Secure network connections may be made between virtual machines, the internet, and other Azure services like Azure SQL Database thanks to Azure virtual networks.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Subnets are logical units used to divide up virtual networks. Subnets are used as a security boundary and to manage network flow.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In most cases, a virtual network interface that is connected to a subnet is included when deploying a VM.</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3"/>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solidFill>
                  <a:schemeClr val="accent2"/>
                </a:solidFill>
                <a:latin typeface="Helvetica Neue"/>
                <a:ea typeface="Helvetica Neue"/>
                <a:cs typeface="Helvetica Neue"/>
                <a:sym typeface="Helvetica Neue"/>
              </a:rPr>
              <a:t>Azure Networking</a:t>
            </a:r>
            <a:endParaRPr/>
          </a:p>
        </p:txBody>
      </p:sp>
      <p:sp>
        <p:nvSpPr>
          <p:cNvPr id="166" name="Google Shape;166;p7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67" name="Google Shape;167;p73"/>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Creating and configuring a virtual network </a:t>
            </a:r>
            <a:endParaRPr b="1" sz="2400">
              <a:solidFill>
                <a:schemeClr val="dk1"/>
              </a:solidFill>
              <a:latin typeface="Times New Roman"/>
              <a:ea typeface="Times New Roman"/>
              <a:cs typeface="Times New Roman"/>
              <a:sym typeface="Times New Roman"/>
            </a:endParaRPr>
          </a:p>
        </p:txBody>
      </p:sp>
      <p:pic>
        <p:nvPicPr>
          <p:cNvPr id="168" name="Google Shape;168;p73"/>
          <p:cNvPicPr preferRelativeResize="0"/>
          <p:nvPr/>
        </p:nvPicPr>
        <p:blipFill rotWithShape="1">
          <a:blip r:embed="rId3">
            <a:alphaModFix/>
          </a:blip>
          <a:srcRect b="0" l="0" r="0" t="0"/>
          <a:stretch/>
        </p:blipFill>
        <p:spPr>
          <a:xfrm>
            <a:off x="1303615" y="1828756"/>
            <a:ext cx="5524500" cy="4770875"/>
          </a:xfrm>
          <a:prstGeom prst="rect">
            <a:avLst/>
          </a:prstGeom>
          <a:noFill/>
          <a:ln>
            <a:noFill/>
          </a:ln>
        </p:spPr>
      </p:pic>
      <p:sp>
        <p:nvSpPr>
          <p:cNvPr id="169" name="Google Shape;169;p73"/>
          <p:cNvSpPr txBox="1"/>
          <p:nvPr/>
        </p:nvSpPr>
        <p:spPr>
          <a:xfrm>
            <a:off x="7636079" y="5617686"/>
            <a:ext cx="348772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https://docs.microsoft.com/en-us/azure/virtual-machines/windows/tutorial-virtual-network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solidFill>
                  <a:schemeClr val="accent2"/>
                </a:solidFill>
                <a:latin typeface="Helvetica Neue"/>
                <a:ea typeface="Helvetica Neue"/>
                <a:cs typeface="Helvetica Neue"/>
                <a:sym typeface="Helvetica Neue"/>
              </a:rPr>
              <a:t>Azure Networking</a:t>
            </a:r>
            <a:endParaRPr/>
          </a:p>
        </p:txBody>
      </p:sp>
      <p:sp>
        <p:nvSpPr>
          <p:cNvPr id="175" name="Google Shape;175;p7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76" name="Google Shape;176;p74"/>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Creating and configuring a virtual network </a:t>
            </a:r>
            <a:endParaRPr b="1" sz="2400">
              <a:solidFill>
                <a:schemeClr val="dk1"/>
              </a:solidFill>
              <a:latin typeface="Times New Roman"/>
              <a:ea typeface="Times New Roman"/>
              <a:cs typeface="Times New Roman"/>
              <a:sym typeface="Times New Roman"/>
            </a:endParaRPr>
          </a:p>
        </p:txBody>
      </p:sp>
      <p:sp>
        <p:nvSpPr>
          <p:cNvPr id="177" name="Google Shape;177;p74"/>
          <p:cNvSpPr txBox="1"/>
          <p:nvPr/>
        </p:nvSpPr>
        <p:spPr>
          <a:xfrm>
            <a:off x="838201" y="1778250"/>
            <a:ext cx="10637938" cy="415498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Create virtual network</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Create a VNET named myVNet using myFrontendSubnet and myBackendSubnet using New-AzVirtualNetwork:</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$vnet = New-AzVirtualNetwork `</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-ResourceGroupName myRGNetwork `</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-Location EastUS `</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-Name myVNet `</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-AddressPrefix 10.0.0.0/16 `</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-Subnet $frontendSubnet, $backendSubnet</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5"/>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solidFill>
                  <a:schemeClr val="accent2"/>
                </a:solidFill>
                <a:latin typeface="Helvetica Neue"/>
                <a:ea typeface="Helvetica Neue"/>
                <a:cs typeface="Helvetica Neue"/>
                <a:sym typeface="Helvetica Neue"/>
              </a:rPr>
              <a:t>Azure Networking</a:t>
            </a:r>
            <a:endParaRPr/>
          </a:p>
        </p:txBody>
      </p:sp>
      <p:sp>
        <p:nvSpPr>
          <p:cNvPr id="183" name="Google Shape;183;p7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84" name="Google Shape;184;p75"/>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Deploying a virtual machine in a virtual network </a:t>
            </a:r>
            <a:endParaRPr/>
          </a:p>
          <a:p>
            <a:pPr indent="0" lvl="0" marL="0" marR="0" rtl="0" algn="just">
              <a:lnSpc>
                <a:spcPct val="90000"/>
              </a:lnSpc>
              <a:spcBef>
                <a:spcPts val="0"/>
              </a:spcBef>
              <a:spcAft>
                <a:spcPts val="0"/>
              </a:spcAft>
              <a:buClr>
                <a:schemeClr val="dk1"/>
              </a:buClr>
              <a:buSzPts val="1800"/>
              <a:buNone/>
            </a:pPr>
            <a:r>
              <a:t/>
            </a:r>
            <a:endParaRPr sz="2400">
              <a:solidFill>
                <a:schemeClr val="dk1"/>
              </a:solidFill>
              <a:latin typeface="Times New Roman"/>
              <a:ea typeface="Times New Roman"/>
              <a:cs typeface="Times New Roman"/>
              <a:sym typeface="Times New Roman"/>
            </a:endParaRPr>
          </a:p>
        </p:txBody>
      </p:sp>
      <p:sp>
        <p:nvSpPr>
          <p:cNvPr id="185" name="Google Shape;185;p75"/>
          <p:cNvSpPr txBox="1"/>
          <p:nvPr/>
        </p:nvSpPr>
        <p:spPr>
          <a:xfrm>
            <a:off x="277018" y="1909668"/>
            <a:ext cx="11331430" cy="390183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In the same virtual network, virtual computers can be established and connected to one another using private IP addresses. </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Even if they are in different subnets, virtual machines can still connect. They can connect without using public IP addresses or configuring a gateway. </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A virtual network must first be created before VMs can be added to it.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solidFill>
                  <a:schemeClr val="accent2"/>
                </a:solidFill>
                <a:latin typeface="Helvetica Neue"/>
                <a:ea typeface="Helvetica Neue"/>
                <a:cs typeface="Helvetica Neue"/>
                <a:sym typeface="Helvetica Neue"/>
              </a:rPr>
              <a:t>Azure Networking</a:t>
            </a:r>
            <a:endParaRPr/>
          </a:p>
        </p:txBody>
      </p:sp>
      <p:sp>
        <p:nvSpPr>
          <p:cNvPr id="191" name="Google Shape;191;p7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92" name="Google Shape;192;p76"/>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Deploying a web service in a virtual network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193" name="Google Shape;193;p76"/>
          <p:cNvSpPr txBox="1"/>
          <p:nvPr/>
        </p:nvSpPr>
        <p:spPr>
          <a:xfrm>
            <a:off x="277017" y="2092648"/>
            <a:ext cx="11637963" cy="390395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Each virtual machine (VM) is given a virtual network and subnet as it is being created. During deployment or startup, virtual machines get their network configurations.</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When virtual machines are installed, they are given an IP address. </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As they boot up, each virtual machine (VM) that you deploy into a virtual network or subnet receives an IP address. A VM may also be given a static IP address.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199" name="Google Shape;199;p7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00" name="Google Shape;200;p77"/>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Deploying a virtual machine in a virtual network </a:t>
            </a:r>
            <a:endParaRPr/>
          </a:p>
          <a:p>
            <a:pPr indent="0" lvl="0" marL="0" marR="0" rtl="0" algn="just">
              <a:lnSpc>
                <a:spcPct val="90000"/>
              </a:lnSpc>
              <a:spcBef>
                <a:spcPts val="0"/>
              </a:spcBef>
              <a:spcAft>
                <a:spcPts val="0"/>
              </a:spcAft>
              <a:buClr>
                <a:schemeClr val="dk1"/>
              </a:buClr>
              <a:buSzPts val="1800"/>
              <a:buNone/>
            </a:pPr>
            <a:r>
              <a:t/>
            </a:r>
            <a:endParaRPr sz="2400">
              <a:solidFill>
                <a:schemeClr val="dk1"/>
              </a:solidFill>
              <a:latin typeface="Times New Roman"/>
              <a:ea typeface="Times New Roman"/>
              <a:cs typeface="Times New Roman"/>
              <a:sym typeface="Times New Roman"/>
            </a:endParaRPr>
          </a:p>
        </p:txBody>
      </p:sp>
      <p:pic>
        <p:nvPicPr>
          <p:cNvPr id="201" name="Google Shape;201;p77"/>
          <p:cNvPicPr preferRelativeResize="0"/>
          <p:nvPr/>
        </p:nvPicPr>
        <p:blipFill rotWithShape="1">
          <a:blip r:embed="rId3">
            <a:alphaModFix/>
          </a:blip>
          <a:srcRect b="4246" l="11475" r="11356" t="0"/>
          <a:stretch/>
        </p:blipFill>
        <p:spPr>
          <a:xfrm>
            <a:off x="277018" y="1666958"/>
            <a:ext cx="7046752" cy="4689392"/>
          </a:xfrm>
          <a:prstGeom prst="rect">
            <a:avLst/>
          </a:prstGeom>
          <a:noFill/>
          <a:ln>
            <a:noFill/>
          </a:ln>
        </p:spPr>
      </p:pic>
      <p:sp>
        <p:nvSpPr>
          <p:cNvPr id="202" name="Google Shape;202;p77"/>
          <p:cNvSpPr txBox="1"/>
          <p:nvPr/>
        </p:nvSpPr>
        <p:spPr>
          <a:xfrm>
            <a:off x="7426354" y="4753672"/>
            <a:ext cx="467650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https://data-flair.training/blogs/deploying-virtual-machines-in-azure/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78"/>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208" name="Google Shape;208;p7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09" name="Google Shape;209;p78"/>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Deploying a virtual machine in a virtual network </a:t>
            </a:r>
            <a:endParaRPr/>
          </a:p>
          <a:p>
            <a:pPr indent="0" lvl="0" marL="0" marR="0" rtl="0" algn="just">
              <a:lnSpc>
                <a:spcPct val="90000"/>
              </a:lnSpc>
              <a:spcBef>
                <a:spcPts val="0"/>
              </a:spcBef>
              <a:spcAft>
                <a:spcPts val="0"/>
              </a:spcAft>
              <a:buClr>
                <a:schemeClr val="dk1"/>
              </a:buClr>
              <a:buSzPts val="1800"/>
              <a:buNone/>
            </a:pPr>
            <a:r>
              <a:t/>
            </a:r>
            <a:endParaRPr sz="2400">
              <a:solidFill>
                <a:schemeClr val="dk1"/>
              </a:solidFill>
              <a:latin typeface="Times New Roman"/>
              <a:ea typeface="Times New Roman"/>
              <a:cs typeface="Times New Roman"/>
              <a:sym typeface="Times New Roman"/>
            </a:endParaRPr>
          </a:p>
        </p:txBody>
      </p:sp>
      <p:sp>
        <p:nvSpPr>
          <p:cNvPr id="210" name="Google Shape;210;p78"/>
          <p:cNvSpPr txBox="1"/>
          <p:nvPr/>
        </p:nvSpPr>
        <p:spPr>
          <a:xfrm>
            <a:off x="111648" y="2017082"/>
            <a:ext cx="11515291" cy="452431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 VM server is simple to create and set up, which contributes to its growing popularity.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primary factor restricting the amount of virtual machines you can set up on one piece of hardware is the hard drive capacity, thus setting up virtual host machines is the first step.</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Because each VM requires RAM and CPU, the capacity of your actual host system is important for setting up virtual server machines and for determining how many you can construct.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Make sure you have a CPU with as many cores as feasible and lots of hard drive space. Today, servers are all about multicore, so they should have the power to host your VMs.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7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216" name="Google Shape;216;p7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17" name="Google Shape;217;p79"/>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Deploying a virtual machine in a virtual network </a:t>
            </a:r>
            <a:endParaRPr/>
          </a:p>
          <a:p>
            <a:pPr indent="0" lvl="0" marL="0" marR="0" rtl="0" algn="just">
              <a:lnSpc>
                <a:spcPct val="90000"/>
              </a:lnSpc>
              <a:spcBef>
                <a:spcPts val="0"/>
              </a:spcBef>
              <a:spcAft>
                <a:spcPts val="0"/>
              </a:spcAft>
              <a:buClr>
                <a:schemeClr val="dk1"/>
              </a:buClr>
              <a:buSzPts val="1800"/>
              <a:buNone/>
            </a:pPr>
            <a:r>
              <a:t/>
            </a:r>
            <a:endParaRPr sz="2400">
              <a:solidFill>
                <a:schemeClr val="dk1"/>
              </a:solidFill>
              <a:latin typeface="Times New Roman"/>
              <a:ea typeface="Times New Roman"/>
              <a:cs typeface="Times New Roman"/>
              <a:sym typeface="Times New Roman"/>
            </a:endParaRPr>
          </a:p>
        </p:txBody>
      </p:sp>
      <p:pic>
        <p:nvPicPr>
          <p:cNvPr id="218" name="Google Shape;218;p79"/>
          <p:cNvPicPr preferRelativeResize="0"/>
          <p:nvPr/>
        </p:nvPicPr>
        <p:blipFill rotWithShape="1">
          <a:blip r:embed="rId3">
            <a:alphaModFix/>
          </a:blip>
          <a:srcRect b="0" l="0" r="0" t="0"/>
          <a:stretch/>
        </p:blipFill>
        <p:spPr>
          <a:xfrm>
            <a:off x="1137746" y="1749663"/>
            <a:ext cx="9809175" cy="4407530"/>
          </a:xfrm>
          <a:prstGeom prst="rect">
            <a:avLst/>
          </a:prstGeom>
          <a:noFill/>
          <a:ln>
            <a:noFill/>
          </a:ln>
        </p:spPr>
      </p:pic>
      <p:sp>
        <p:nvSpPr>
          <p:cNvPr id="219" name="Google Shape;219;p79"/>
          <p:cNvSpPr txBox="1"/>
          <p:nvPr/>
        </p:nvSpPr>
        <p:spPr>
          <a:xfrm>
            <a:off x="2289107" y="6123644"/>
            <a:ext cx="916677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https://www.dnsstuff.com/how-to-set-up-and-configure-virtual-machine-server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8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225" name="Google Shape;225;p8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26" name="Google Shape;226;p80"/>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Modifying a network configuration</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227" name="Google Shape;227;p80"/>
          <p:cNvSpPr txBox="1"/>
          <p:nvPr/>
        </p:nvSpPr>
        <p:spPr>
          <a:xfrm>
            <a:off x="277018" y="2017082"/>
            <a:ext cx="11465653" cy="415498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How to create, modify, and get rid of a network interface. An Azure Virtual Machine may communicate with resources on-premises, in Azure, and over the internet thanks to a network interface.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Azure portal automatically establishes one network interface with default settings for you when you create a virtual machine using the portal.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 virtual machine can instead have one or more network interfaces added to it when it is created, or you can construct network interfaces with specific parameters.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For an established network interface, you might also want to modify the default settings.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8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233" name="Google Shape;233;p8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34" name="Google Shape;234;p81"/>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Modifying a network configuration</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235" name="Google Shape;235;p81"/>
          <p:cNvSpPr txBox="1"/>
          <p:nvPr/>
        </p:nvSpPr>
        <p:spPr>
          <a:xfrm>
            <a:off x="277018" y="1953732"/>
            <a:ext cx="11526292" cy="415498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Establish a network interface</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Azure portal automatically generates a network interface with default settings when you create a virtual machine using the portal.</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 You can build a network interface with specific parameters and attach it to a virtual machine while constructing the virtual machine if you prefer to define all of your network interface settings (using PowerShell or the Azure CLI).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Additionally, a network interface can be made and added to an already-existing virtual machine (using PowerShell or the Azure CLI).</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399290" y="1226872"/>
            <a:ext cx="3958244"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r>
              <a:rPr lang="en-US" sz="2700">
                <a:latin typeface="Times New Roman"/>
                <a:ea typeface="Times New Roman"/>
                <a:cs typeface="Times New Roman"/>
                <a:sym typeface="Times New Roman"/>
              </a:rPr>
              <a:t>Syllabus:</a:t>
            </a:r>
            <a:endParaRPr b="1" sz="2700">
              <a:latin typeface="Times New Roman"/>
              <a:ea typeface="Times New Roman"/>
              <a:cs typeface="Times New Roman"/>
              <a:sym typeface="Times New Roman"/>
            </a:endParaRPr>
          </a:p>
        </p:txBody>
      </p:sp>
      <p:sp>
        <p:nvSpPr>
          <p:cNvPr id="81" name="Google Shape;81;p5"/>
          <p:cNvSpPr txBox="1"/>
          <p:nvPr>
            <p:ph idx="1" type="body"/>
          </p:nvPr>
        </p:nvSpPr>
        <p:spPr>
          <a:xfrm>
            <a:off x="189557" y="1442604"/>
            <a:ext cx="11637818" cy="5096308"/>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400"/>
              <a:buNone/>
            </a:pPr>
            <a:r>
              <a:rPr lang="en-US" sz="2200">
                <a:latin typeface="Times New Roman"/>
                <a:ea typeface="Times New Roman"/>
                <a:cs typeface="Times New Roman"/>
                <a:sym typeface="Times New Roman"/>
              </a:rPr>
              <a:t>Creating and configuring a virtual network, Deploying a virtual machine in a virtual network, Deploying a web service in a virtual network, Modifying a network configuration </a:t>
            </a:r>
            <a:endParaRPr/>
          </a:p>
          <a:p>
            <a:pPr indent="0" lvl="0" marL="0" rtl="0" algn="l">
              <a:lnSpc>
                <a:spcPct val="150000"/>
              </a:lnSpc>
              <a:spcBef>
                <a:spcPts val="1000"/>
              </a:spcBef>
              <a:spcAft>
                <a:spcPts val="0"/>
              </a:spcAft>
              <a:buClr>
                <a:schemeClr val="dk1"/>
              </a:buClr>
              <a:buSzPts val="2400"/>
              <a:buNone/>
            </a:pPr>
            <a:r>
              <a:rPr lang="en-US" sz="2200">
                <a:latin typeface="Times New Roman"/>
                <a:ea typeface="Times New Roman"/>
                <a:cs typeface="Times New Roman"/>
                <a:sym typeface="Times New Roman"/>
              </a:rPr>
              <a:t>Configuring access control list, Configuring reserved IP addresses, Configuring public IP addresses, Implementing a point-to-site VPN, Implementing a site-to-site VPN, Implementing a virtual network to virtual network VPN, Configuring internal load balancing.</a:t>
            </a:r>
            <a:endParaRPr/>
          </a:p>
          <a:p>
            <a:pPr indent="-990600" lvl="0" marL="1143000" rtl="0" algn="l">
              <a:lnSpc>
                <a:spcPct val="150000"/>
              </a:lnSpc>
              <a:spcBef>
                <a:spcPts val="1000"/>
              </a:spcBef>
              <a:spcAft>
                <a:spcPts val="0"/>
              </a:spcAft>
              <a:buClr>
                <a:schemeClr val="dk1"/>
              </a:buClr>
              <a:buSzPts val="2400"/>
              <a:buFont typeface="Arial"/>
              <a:buNone/>
            </a:pPr>
            <a:r>
              <a:t/>
            </a:r>
            <a:endParaRPr sz="22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82" name="Google Shape;82;p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3" name="Google Shape;83;p5"/>
          <p:cNvSpPr txBox="1"/>
          <p:nvPr/>
        </p:nvSpPr>
        <p:spPr>
          <a:xfrm>
            <a:off x="398562" y="439569"/>
            <a:ext cx="408984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Helvetica Neue"/>
                <a:ea typeface="Helvetica Neue"/>
                <a:cs typeface="Helvetica Neue"/>
                <a:sym typeface="Helvetica Neue"/>
              </a:rPr>
              <a:t>Azure Networking</a:t>
            </a:r>
            <a:endParaRPr b="0" i="0" sz="2800" u="none" cap="none" strike="noStrike">
              <a:solidFill>
                <a:schemeClr val="accent2"/>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8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241" name="Google Shape;241;p8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42" name="Google Shape;242;p82"/>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Modifying a network configuration</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243" name="Google Shape;243;p82"/>
          <p:cNvSpPr txBox="1"/>
          <p:nvPr/>
        </p:nvSpPr>
        <p:spPr>
          <a:xfrm>
            <a:off x="79216" y="1832035"/>
            <a:ext cx="11957163" cy="452431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Network interface configuration After a network interface is built, you can examine and modify the majority of its parameters.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network interface's DNS suffix and application security group membership are not visible in the portal. You may view the DNS suffix and application security group membership using Azure CLI or PowerShell commands.</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Type "network interfaces" into the box that says "Search resources" at the top of the Azure portal.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Select network interfaces from the search results when it appears. From the list, choose the network interface whose settings you want to examine or modify.</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83"/>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249" name="Google Shape;249;p8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50" name="Google Shape;250;p83"/>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Modifying a network configuration</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251" name="Google Shape;251;p83"/>
          <p:cNvSpPr txBox="1"/>
          <p:nvPr/>
        </p:nvSpPr>
        <p:spPr>
          <a:xfrm>
            <a:off x="728093" y="1830152"/>
            <a:ext cx="10735812"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2000" u="none" cap="none" strike="noStrike">
                <a:solidFill>
                  <a:srgbClr val="000000"/>
                </a:solidFill>
                <a:latin typeface="Times New Roman"/>
                <a:ea typeface="Times New Roman"/>
                <a:cs typeface="Times New Roman"/>
                <a:sym typeface="Times New Roman"/>
              </a:rPr>
              <a:t>Delete the unavailable NICs</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After you can remote desktop to the machine, you must delete the old NICs to avoid the potential problem:</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Open Device Manager.</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Select View &gt; Show hidden devices.</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Select Network Adapters.</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Check for the adapters named as "Microsoft Hyper-V Network Adapter".</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You might see an unavailable adapter that is grayed out. Right-click the adapter and then select Uninstall.</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8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257" name="Google Shape;257;p8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58" name="Google Shape;258;p84"/>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access control list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259" name="Google Shape;259;p84"/>
          <p:cNvSpPr txBox="1"/>
          <p:nvPr/>
        </p:nvSpPr>
        <p:spPr>
          <a:xfrm>
            <a:off x="277018" y="1745206"/>
            <a:ext cx="11046204" cy="501194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Role-based access control, also known as RBAC, is how Azure manages user access to resources like storage and queues. </a:t>
            </a:r>
            <a:endParaRPr/>
          </a:p>
          <a:p>
            <a:pPr indent="0" lvl="0" marL="0" marR="0" rtl="0" algn="just">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Access to resources can be provided at the level of subscription, resource group, storage account, individual container, or queue for an Azure AD security principle, which can be a user, group, application service principle, or managed identity for Azure resources. Determine the level of access needed before granting it to a user or group. </a:t>
            </a:r>
            <a:endParaRPr/>
          </a:p>
          <a:p>
            <a:pPr indent="0" lvl="0" marL="0" marR="0" rtl="0" algn="just">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It is best to limit resource access to only what is absolutely necessary.</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85"/>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265" name="Google Shape;265;p8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66" name="Google Shape;266;p85"/>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access control list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267" name="Google Shape;267;p85"/>
          <p:cNvSpPr txBox="1"/>
          <p:nvPr/>
        </p:nvSpPr>
        <p:spPr>
          <a:xfrm>
            <a:off x="277018" y="2129762"/>
            <a:ext cx="1142370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Starting with the narrowest, the levels of scope are:</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An individual container: at this scope, a role assignment applies to all of the blobs in the container as well as container properties and metadata. </a:t>
            </a:r>
            <a:endParaRPr/>
          </a:p>
          <a:p>
            <a:pPr indent="-190500" lvl="0" marL="34290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An individual queue: at this scope, a role assignment applies to messages in the queue as well as queue properties and metadata. </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8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273" name="Google Shape;273;p8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74" name="Google Shape;274;p86"/>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access control list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275" name="Google Shape;275;p86"/>
          <p:cNvSpPr txBox="1"/>
          <p:nvPr/>
        </p:nvSpPr>
        <p:spPr>
          <a:xfrm>
            <a:off x="186655" y="1733452"/>
            <a:ext cx="11331430" cy="445795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storage account: at this scope, a role assignment applies to all containers and their blobs or to all queues and their messages. </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resource group: at this scope, a role assignment applies to all of the containers or queues, and all of the storage accounts in the resource group.</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subscription: at this scope, a role assignment applies to all of the containers or queues, and all of the storage accounts and all the resource groups in the subscription.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8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281" name="Google Shape;281;p8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82" name="Google Shape;282;p87"/>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access control list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283" name="Google Shape;283;p87"/>
          <p:cNvSpPr txBox="1"/>
          <p:nvPr/>
        </p:nvSpPr>
        <p:spPr>
          <a:xfrm>
            <a:off x="321060" y="1599228"/>
            <a:ext cx="11552157" cy="48936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2400" u="none" cap="none" strike="noStrike">
                <a:solidFill>
                  <a:srgbClr val="000000"/>
                </a:solidFill>
                <a:latin typeface="Times New Roman"/>
                <a:ea typeface="Times New Roman"/>
                <a:cs typeface="Times New Roman"/>
                <a:sym typeface="Times New Roman"/>
              </a:rPr>
              <a:t>ACL Logging and Flow-based Mirroring are features that support ACLs.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ability to reflect traffic that complies with a permit rule to a particular physical port or LAG is known as "flow-based mirroring." Similar to the redirect function, flow-based mirroring delivers a duplicate of the authorized traffic to the mirror interface while the original packet continues to be sent normally through the device.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Mirror and redirect properties cannot be set for a specific ACL rule.</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ACL Logging offers a way to keep track of how many times an ACL rule has been "struck.“</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When you configure ACL Logging, you add a "log" parameter that enables the collection and reporting of hardware hit counts to the ACL deny rule specification.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8"/>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289" name="Google Shape;289;p8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90" name="Google Shape;290;p88"/>
          <p:cNvSpPr txBox="1"/>
          <p:nvPr>
            <p:ph idx="1" type="body"/>
          </p:nvPr>
        </p:nvSpPr>
        <p:spPr>
          <a:xfrm>
            <a:off x="167961" y="1073791"/>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reserved IP addresses</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291" name="Google Shape;291;p88"/>
          <p:cNvSpPr txBox="1"/>
          <p:nvPr/>
        </p:nvSpPr>
        <p:spPr>
          <a:xfrm>
            <a:off x="1470169" y="1524860"/>
            <a:ext cx="9972413" cy="51966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2400" u="none" cap="none" strike="noStrike">
                <a:solidFill>
                  <a:srgbClr val="000000"/>
                </a:solidFill>
                <a:latin typeface="Times New Roman"/>
                <a:ea typeface="Times New Roman"/>
                <a:cs typeface="Times New Roman"/>
                <a:sym typeface="Times New Roman"/>
              </a:rPr>
              <a:t>How do we reserve an IP address in Azure?</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i="1" lang="en-US" sz="2400" u="none" cap="none" strike="noStrike">
                <a:solidFill>
                  <a:srgbClr val="000000"/>
                </a:solidFill>
                <a:latin typeface="Times New Roman"/>
                <a:ea typeface="Times New Roman"/>
                <a:cs typeface="Times New Roman"/>
                <a:sym typeface="Times New Roman"/>
              </a:rPr>
              <a:t>steps to set up a static public IP address.</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Login to MS Azure portal.</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Click “Virtual Machines” from the left menu.</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Click “Add”.</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Add the basic information about the virtual machine to be set up.</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In the Networking tab, for Public IP click “Create new”.</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Under assign, select Static.</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Click OK.</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8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297" name="Google Shape;297;p8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98" name="Google Shape;298;p89"/>
          <p:cNvSpPr txBox="1"/>
          <p:nvPr>
            <p:ph idx="1" type="body"/>
          </p:nvPr>
        </p:nvSpPr>
        <p:spPr>
          <a:xfrm>
            <a:off x="277018" y="1008431"/>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reserved IP addresses</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299" name="Google Shape;299;p89"/>
          <p:cNvSpPr txBox="1"/>
          <p:nvPr/>
        </p:nvSpPr>
        <p:spPr>
          <a:xfrm>
            <a:off x="977900" y="6413698"/>
            <a:ext cx="102395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https://learn.microsoft.com/en-us/azure/virtual-network/ip-services/virtual-networks-static-private-ip-arm-pportal/</a:t>
            </a:r>
            <a:endParaRPr/>
          </a:p>
        </p:txBody>
      </p:sp>
      <p:pic>
        <p:nvPicPr>
          <p:cNvPr id="300" name="Google Shape;300;p89"/>
          <p:cNvPicPr preferRelativeResize="0"/>
          <p:nvPr/>
        </p:nvPicPr>
        <p:blipFill rotWithShape="1">
          <a:blip r:embed="rId3">
            <a:alphaModFix/>
          </a:blip>
          <a:srcRect b="0" l="0" r="0" t="0"/>
          <a:stretch/>
        </p:blipFill>
        <p:spPr>
          <a:xfrm>
            <a:off x="749301" y="1346201"/>
            <a:ext cx="7977590" cy="5010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9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306" name="Google Shape;306;p9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07" name="Google Shape;307;p90"/>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reserved IP addresses</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308" name="Google Shape;308;p90"/>
          <p:cNvSpPr txBox="1"/>
          <p:nvPr/>
        </p:nvSpPr>
        <p:spPr>
          <a:xfrm>
            <a:off x="1335947" y="2017082"/>
            <a:ext cx="10579034" cy="42732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Under Settings, click "IP Configurations".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Assign Static Public IP Address To Azure VM </a:t>
            </a:r>
            <a:endParaRPr/>
          </a:p>
          <a:p>
            <a:pPr indent="0" lvl="0" marL="0" marR="0" rtl="0" algn="l">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Click IP configuration (e.g. ipconfig1).</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Under Public IP address settings, for Public IP address click Enabled.</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Click “IP address”.</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Click “Create New”.</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9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314" name="Google Shape;314;p9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15" name="Google Shape;315;p91"/>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public IP addresses</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316" name="Google Shape;316;p91"/>
          <p:cNvSpPr txBox="1"/>
          <p:nvPr/>
        </p:nvSpPr>
        <p:spPr>
          <a:xfrm>
            <a:off x="195045" y="2285594"/>
            <a:ext cx="2954556"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Under Assignment, select Static.</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Assign Static Public IP Address To Azure VM </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Click OK.</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Click Save to save the changes to the network interface.</a:t>
            </a:r>
            <a:endParaRPr b="0" i="0" sz="2400" u="none" cap="none" strike="noStrike">
              <a:solidFill>
                <a:srgbClr val="000000"/>
              </a:solidFill>
              <a:latin typeface="Arial"/>
              <a:ea typeface="Arial"/>
              <a:cs typeface="Arial"/>
              <a:sym typeface="Arial"/>
            </a:endParaRPr>
          </a:p>
        </p:txBody>
      </p:sp>
      <p:pic>
        <p:nvPicPr>
          <p:cNvPr id="317" name="Google Shape;317;p91"/>
          <p:cNvPicPr preferRelativeResize="0"/>
          <p:nvPr/>
        </p:nvPicPr>
        <p:blipFill rotWithShape="1">
          <a:blip r:embed="rId3">
            <a:alphaModFix/>
          </a:blip>
          <a:srcRect b="-9619" l="-622" r="621" t="9620"/>
          <a:stretch/>
        </p:blipFill>
        <p:spPr>
          <a:xfrm>
            <a:off x="4547659" y="1122604"/>
            <a:ext cx="7079280" cy="5317974"/>
          </a:xfrm>
          <a:prstGeom prst="rect">
            <a:avLst/>
          </a:prstGeom>
          <a:noFill/>
          <a:ln>
            <a:noFill/>
          </a:ln>
        </p:spPr>
      </p:pic>
      <p:sp>
        <p:nvSpPr>
          <p:cNvPr id="318" name="Google Shape;318;p91"/>
          <p:cNvSpPr txBox="1"/>
          <p:nvPr/>
        </p:nvSpPr>
        <p:spPr>
          <a:xfrm>
            <a:off x="3664039" y="6185098"/>
            <a:ext cx="79629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ttps://www.microsoftpressstore.com/articles/article.aspx?p=2873369&amp;seqNum=3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9"/>
          <p:cNvSpPr txBox="1"/>
          <p:nvPr>
            <p:ph type="title"/>
          </p:nvPr>
        </p:nvSpPr>
        <p:spPr>
          <a:xfrm>
            <a:off x="642258" y="1310699"/>
            <a:ext cx="3958244"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r>
              <a:rPr lang="en-US" sz="2700">
                <a:latin typeface="Times New Roman"/>
                <a:ea typeface="Times New Roman"/>
                <a:cs typeface="Times New Roman"/>
                <a:sym typeface="Times New Roman"/>
              </a:rPr>
              <a:t>Syllabus:</a:t>
            </a:r>
            <a:endParaRPr b="1" sz="2700">
              <a:latin typeface="Times New Roman"/>
              <a:ea typeface="Times New Roman"/>
              <a:cs typeface="Times New Roman"/>
              <a:sym typeface="Times New Roman"/>
            </a:endParaRPr>
          </a:p>
        </p:txBody>
      </p:sp>
      <p:sp>
        <p:nvSpPr>
          <p:cNvPr id="93" name="Google Shape;93;p69"/>
          <p:cNvSpPr txBox="1"/>
          <p:nvPr>
            <p:ph idx="1" type="body"/>
          </p:nvPr>
        </p:nvSpPr>
        <p:spPr>
          <a:xfrm>
            <a:off x="282633" y="1080655"/>
            <a:ext cx="11637818" cy="5096308"/>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94" name="Google Shape;94;p6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5" name="Google Shape;95;p69"/>
          <p:cNvSpPr txBox="1"/>
          <p:nvPr/>
        </p:nvSpPr>
        <p:spPr>
          <a:xfrm>
            <a:off x="235975" y="554822"/>
            <a:ext cx="408984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Helvetica Neue"/>
                <a:ea typeface="Helvetica Neue"/>
                <a:cs typeface="Helvetica Neue"/>
                <a:sym typeface="Helvetica Neue"/>
              </a:rPr>
              <a:t>Azure Networking</a:t>
            </a:r>
            <a:endParaRPr b="0" i="0" sz="2800" u="none" cap="none" strike="noStrike">
              <a:solidFill>
                <a:schemeClr val="accent2"/>
              </a:solidFill>
              <a:latin typeface="Helvetica Neue"/>
              <a:ea typeface="Helvetica Neue"/>
              <a:cs typeface="Helvetica Neue"/>
              <a:sym typeface="Helvetica Neue"/>
            </a:endParaRPr>
          </a:p>
        </p:txBody>
      </p:sp>
      <p:sp>
        <p:nvSpPr>
          <p:cNvPr id="96" name="Google Shape;96;p69"/>
          <p:cNvSpPr txBox="1"/>
          <p:nvPr/>
        </p:nvSpPr>
        <p:spPr>
          <a:xfrm>
            <a:off x="1368619" y="2170589"/>
            <a:ext cx="9662903" cy="169277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Configuring reserved IP addresses, Configuring public IP addresses, Implementing a point-to-site VPN, Implementing a site-to-site VPN, Implementing a virtual network to virtual network VPN, Configuring internal load balancing.</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9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324" name="Google Shape;324;p9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25" name="Google Shape;325;p92"/>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Implementing a point-to-site VPN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326" name="Google Shape;326;p92"/>
          <p:cNvSpPr txBox="1"/>
          <p:nvPr/>
        </p:nvSpPr>
        <p:spPr>
          <a:xfrm>
            <a:off x="1629561" y="1810092"/>
            <a:ext cx="9720744" cy="44579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How to Configure Azure Point to Site VPN?</a:t>
            </a:r>
            <a:endParaRPr/>
          </a:p>
          <a:p>
            <a:pPr indent="-457200" lvl="0" marL="4572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Create a Resources Group.</a:t>
            </a:r>
            <a:endParaRPr/>
          </a:p>
          <a:p>
            <a:pPr indent="-457200" lvl="0" marL="4572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Create a Virtual Network.</a:t>
            </a:r>
            <a:endParaRPr/>
          </a:p>
          <a:p>
            <a:pPr indent="-457200" lvl="0" marL="4572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Create a Gateway subnet.</a:t>
            </a:r>
            <a:endParaRPr/>
          </a:p>
          <a:p>
            <a:pPr indent="-457200" lvl="0" marL="4572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Create Virtual Network Gateway.</a:t>
            </a:r>
            <a:endParaRPr/>
          </a:p>
          <a:p>
            <a:pPr indent="-457200" lvl="0" marL="4572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Create Root and Client Certificates.</a:t>
            </a:r>
            <a:endParaRPr/>
          </a:p>
          <a:p>
            <a:pPr indent="-457200" lvl="0" marL="4572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Configure a Point-To-Site Connection.</a:t>
            </a:r>
            <a:endParaRPr/>
          </a:p>
          <a:p>
            <a:pPr indent="-457200" lvl="0" marL="4572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Testing the VPN Connection.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93"/>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332" name="Google Shape;332;p9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33" name="Google Shape;333;p93"/>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Implementing a point-to-site VPN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pic>
        <p:nvPicPr>
          <p:cNvPr id="334" name="Google Shape;334;p93"/>
          <p:cNvPicPr preferRelativeResize="0"/>
          <p:nvPr/>
        </p:nvPicPr>
        <p:blipFill rotWithShape="1">
          <a:blip r:embed="rId3">
            <a:alphaModFix/>
          </a:blip>
          <a:srcRect b="0" l="0" r="0" t="0"/>
          <a:stretch/>
        </p:blipFill>
        <p:spPr>
          <a:xfrm>
            <a:off x="1907447" y="2362674"/>
            <a:ext cx="6934200" cy="3810000"/>
          </a:xfrm>
          <a:prstGeom prst="rect">
            <a:avLst/>
          </a:prstGeom>
          <a:noFill/>
          <a:ln>
            <a:noFill/>
          </a:ln>
        </p:spPr>
      </p:pic>
      <p:sp>
        <p:nvSpPr>
          <p:cNvPr id="335" name="Google Shape;335;p93"/>
          <p:cNvSpPr txBox="1"/>
          <p:nvPr/>
        </p:nvSpPr>
        <p:spPr>
          <a:xfrm>
            <a:off x="1168166" y="6094740"/>
            <a:ext cx="94355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https://docs.microsoft.com/en-us/azure/vpn-gateway/vpn-gateway-howto-point-to-site-resource-manager-portal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9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341" name="Google Shape;341;p9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42" name="Google Shape;342;p94"/>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Implementing a point-to-site VPN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pic>
        <p:nvPicPr>
          <p:cNvPr id="343" name="Google Shape;343;p94"/>
          <p:cNvPicPr preferRelativeResize="0"/>
          <p:nvPr/>
        </p:nvPicPr>
        <p:blipFill rotWithShape="1">
          <a:blip r:embed="rId3">
            <a:alphaModFix/>
          </a:blip>
          <a:srcRect b="0" l="0" r="0" t="0"/>
          <a:stretch/>
        </p:blipFill>
        <p:spPr>
          <a:xfrm>
            <a:off x="3500823" y="1630747"/>
            <a:ext cx="7270641" cy="4679702"/>
          </a:xfrm>
          <a:prstGeom prst="rect">
            <a:avLst/>
          </a:prstGeom>
          <a:noFill/>
          <a:ln>
            <a:noFill/>
          </a:ln>
        </p:spPr>
      </p:pic>
      <p:sp>
        <p:nvSpPr>
          <p:cNvPr id="344" name="Google Shape;344;p94"/>
          <p:cNvSpPr txBox="1"/>
          <p:nvPr/>
        </p:nvSpPr>
        <p:spPr>
          <a:xfrm>
            <a:off x="3048698" y="6310449"/>
            <a:ext cx="60946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https://www.velements.net/2021/07/16/az-700-p2svpn/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95"/>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350" name="Google Shape;350;p9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51" name="Google Shape;351;p95"/>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Implementing a point-to-site VPN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352" name="Google Shape;352;p95"/>
          <p:cNvSpPr txBox="1"/>
          <p:nvPr/>
        </p:nvSpPr>
        <p:spPr>
          <a:xfrm>
            <a:off x="348747" y="1770479"/>
            <a:ext cx="11957903" cy="45858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2400" u="none" cap="none" strike="noStrike">
                <a:solidFill>
                  <a:srgbClr val="000000"/>
                </a:solidFill>
                <a:latin typeface="Times New Roman"/>
                <a:ea typeface="Times New Roman"/>
                <a:cs typeface="Times New Roman"/>
                <a:sym typeface="Times New Roman"/>
              </a:rPr>
              <a:t>Create Subnets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Under the virtual network I am going to create a subnet for my servers. To create subnet use,</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$vn = Get-AzureRmVirtualNetwork -ResourceGroupName REBELVPNRG -Name REBEL-VNET</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Add-AzureRmVirtualNetworkSubnetConfig -Name REBEL-SVR-SUB -VirtualNetwork $vn -AddressPrefix 192.168.100.0/24</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Set-AzureRmVirtualNetwork -VirtualNetwork $vn</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9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358" name="Google Shape;358;p9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59" name="Google Shape;359;p96"/>
          <p:cNvSpPr txBox="1"/>
          <p:nvPr>
            <p:ph idx="1" type="body"/>
          </p:nvPr>
        </p:nvSpPr>
        <p:spPr>
          <a:xfrm>
            <a:off x="277019" y="11202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Implementing a point-to-site VPN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pic>
        <p:nvPicPr>
          <p:cNvPr id="360" name="Google Shape;360;p96"/>
          <p:cNvPicPr preferRelativeResize="0"/>
          <p:nvPr/>
        </p:nvPicPr>
        <p:blipFill rotWithShape="1">
          <a:blip r:embed="rId3">
            <a:alphaModFix/>
          </a:blip>
          <a:srcRect b="0" l="0" r="0" t="0"/>
          <a:stretch/>
        </p:blipFill>
        <p:spPr>
          <a:xfrm>
            <a:off x="1048624" y="1703717"/>
            <a:ext cx="9413060" cy="3450566"/>
          </a:xfrm>
          <a:prstGeom prst="rect">
            <a:avLst/>
          </a:prstGeom>
          <a:noFill/>
          <a:ln>
            <a:noFill/>
          </a:ln>
        </p:spPr>
      </p:pic>
      <p:sp>
        <p:nvSpPr>
          <p:cNvPr id="361" name="Google Shape;361;p96"/>
          <p:cNvSpPr txBox="1"/>
          <p:nvPr/>
        </p:nvSpPr>
        <p:spPr>
          <a:xfrm>
            <a:off x="2225180" y="5737708"/>
            <a:ext cx="941306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Source:https://supportcenter.checkpoint.com/supportcenter/portal?eventSubmit_doGoviewsolutiondetails=&amp;solutionid=sk123602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9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367" name="Google Shape;367;p9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68" name="Google Shape;368;p97"/>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a site-to-site VPN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369" name="Google Shape;369;p97"/>
          <p:cNvSpPr txBox="1"/>
          <p:nvPr/>
        </p:nvSpPr>
        <p:spPr>
          <a:xfrm>
            <a:off x="838201" y="1722774"/>
            <a:ext cx="9133514" cy="51706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To set up a Site-to-Site VPN connection using a virtual private gateway, complete the following steps:</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Prerequisites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Step 1: Create a customer gateway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Step 2: Create a target gateway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Step 3: Configure routing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Step 4: Update your security group</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Step 5: Create a Site-to-Site VPN connection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Step 6: Download the configuration file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Step 7: Configure the customer gateway device</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98"/>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375" name="Google Shape;375;p9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76" name="Google Shape;376;p98"/>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a site-to-site VPN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377" name="Google Shape;377;p98"/>
          <p:cNvSpPr txBox="1"/>
          <p:nvPr/>
        </p:nvSpPr>
        <p:spPr>
          <a:xfrm>
            <a:off x="277018" y="1948929"/>
            <a:ext cx="11543768" cy="440120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1" lang="en-US" sz="2000" u="none" cap="none" strike="noStrike">
                <a:solidFill>
                  <a:srgbClr val="000000"/>
                </a:solidFill>
                <a:latin typeface="Arial"/>
                <a:ea typeface="Arial"/>
                <a:cs typeface="Arial"/>
                <a:sym typeface="Arial"/>
              </a:rPr>
              <a:t>To use the console to create a customer gateway</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Navigate to https://console.aws.amazon.com/vpc to access the Amazon VPC console.</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Select Customer gateways from the navigation pane, and then click Create customer gateway.</a:t>
            </a:r>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After completing the following, select Create Customer Gateway.</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Enter a name for your customer gateway in the Name tag field (optional). By doing this, you produce a tag with the key Name and the value you specify.</a:t>
            </a:r>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Enter the BGP Autonomous System Number (ASN) for your client gateway in the BGP ASN field.</a:t>
            </a:r>
            <a:endParaRPr/>
          </a:p>
          <a:p>
            <a:pPr indent="-215900" lvl="0" marL="342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Enter your client gateway device's static, internet-routable IP address in the IP address field (optional). Use the public IP address of the NAT device if your customer gateway device is situated behind one that is NAT-T configured.</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9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383" name="Google Shape;383;p9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84" name="Google Shape;384;p99"/>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a site-to-site VPN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385" name="Google Shape;385;p99"/>
          <p:cNvSpPr txBox="1"/>
          <p:nvPr/>
        </p:nvSpPr>
        <p:spPr>
          <a:xfrm>
            <a:off x="203432" y="2090172"/>
            <a:ext cx="11637963"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 Site-to-Site VPN gateway connection is linked to an Azure virtual network via an IPsec/IKE (IKEv1 or IKEv2) VPN tunnel using a site-to-site VPN gateway connection. </a:t>
            </a:r>
            <a:endParaRPr/>
          </a:p>
          <a:p>
            <a:pPr indent="0" lvl="0" marL="0" marR="0" rtl="0" algn="just">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This kind of connection requires a VPN device that is on-site and has been given a public IP address that is visible from the outside.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0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391" name="Google Shape;391;p10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92" name="Google Shape;392;p100"/>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a site-to-site VPN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pic>
        <p:nvPicPr>
          <p:cNvPr id="393" name="Google Shape;393;p100"/>
          <p:cNvPicPr preferRelativeResize="0"/>
          <p:nvPr/>
        </p:nvPicPr>
        <p:blipFill rotWithShape="1">
          <a:blip r:embed="rId3">
            <a:alphaModFix/>
          </a:blip>
          <a:srcRect b="0" l="0" r="0" t="0"/>
          <a:stretch/>
        </p:blipFill>
        <p:spPr>
          <a:xfrm>
            <a:off x="1433820" y="2362674"/>
            <a:ext cx="8829674" cy="2978633"/>
          </a:xfrm>
          <a:prstGeom prst="rect">
            <a:avLst/>
          </a:prstGeom>
          <a:noFill/>
          <a:ln>
            <a:noFill/>
          </a:ln>
        </p:spPr>
      </p:pic>
      <p:sp>
        <p:nvSpPr>
          <p:cNvPr id="394" name="Google Shape;394;p100"/>
          <p:cNvSpPr txBox="1"/>
          <p:nvPr/>
        </p:nvSpPr>
        <p:spPr>
          <a:xfrm>
            <a:off x="2141289" y="5833130"/>
            <a:ext cx="933484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https://docs.microsoft.com/en-us/azure/vpn-gateway/vpn-gateway-howto-site-to-site-classic-portal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0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400" name="Google Shape;400;p10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01" name="Google Shape;401;p101"/>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a site-to-site VPN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402" name="Google Shape;402;p101"/>
          <p:cNvSpPr txBox="1"/>
          <p:nvPr/>
        </p:nvSpPr>
        <p:spPr>
          <a:xfrm>
            <a:off x="421547" y="1638537"/>
            <a:ext cx="11637962" cy="48936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2400" u="none" cap="none" strike="noStrike">
                <a:solidFill>
                  <a:srgbClr val="000000"/>
                </a:solidFill>
                <a:latin typeface="Times New Roman"/>
                <a:ea typeface="Times New Roman"/>
                <a:cs typeface="Times New Roman"/>
                <a:sym typeface="Times New Roman"/>
              </a:rPr>
              <a:t>Configure your VPN device</a:t>
            </a:r>
            <a:endParaRPr/>
          </a:p>
          <a:p>
            <a:pPr indent="0" lvl="0" marL="0" marR="0" rtl="0" algn="l">
              <a:lnSpc>
                <a:spcPct val="100000"/>
              </a:lnSpc>
              <a:spcBef>
                <a:spcPts val="0"/>
              </a:spcBef>
              <a:spcAft>
                <a:spcPts val="0"/>
              </a:spcAft>
              <a:buNone/>
            </a:pPr>
            <a:r>
              <a:t/>
            </a:r>
            <a:endParaRPr b="1" i="1"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Site-to-Site connections to an on-premises network require a VPN device.</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In this step, you configure your VPN device. When configuring your VPN device, you need the following values: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A shared key. </a:t>
            </a:r>
            <a:r>
              <a:rPr b="0" i="0" lang="en-US" sz="2400" u="none" cap="none" strike="noStrike">
                <a:solidFill>
                  <a:srgbClr val="000000"/>
                </a:solidFill>
                <a:latin typeface="Times New Roman"/>
                <a:ea typeface="Times New Roman"/>
                <a:cs typeface="Times New Roman"/>
                <a:sym typeface="Times New Roman"/>
              </a:rPr>
              <a:t>This is the same shared key that you specify when creating your site-to-site VPN connection</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The Public IP address </a:t>
            </a:r>
            <a:r>
              <a:rPr b="0" i="0" lang="en-US" sz="2400" u="none" cap="none" strike="noStrike">
                <a:solidFill>
                  <a:srgbClr val="000000"/>
                </a:solidFill>
                <a:latin typeface="Times New Roman"/>
                <a:ea typeface="Times New Roman"/>
                <a:cs typeface="Times New Roman"/>
                <a:sym typeface="Times New Roman"/>
              </a:rPr>
              <a:t>of your virtual network gateway. You can view the public IP address by using the Azure portal, PowerShell, or CLI.</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p:nvPr/>
        </p:nvSpPr>
        <p:spPr>
          <a:xfrm>
            <a:off x="376652" y="2235881"/>
            <a:ext cx="11835441" cy="954107"/>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Aim:</a:t>
            </a:r>
            <a:endParaRPr b="0" i="0" sz="1400" u="none" cap="none" strike="noStrike">
              <a:solidFill>
                <a:srgbClr val="000000"/>
              </a:solidFill>
              <a:latin typeface="Times New Roman"/>
              <a:ea typeface="Times New Roman"/>
              <a:cs typeface="Times New Roman"/>
              <a:sym typeface="Times New Roman"/>
            </a:endParaRPr>
          </a:p>
          <a:p>
            <a:pPr indent="0" lvl="4" marL="3600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Times New Roman"/>
              <a:ea typeface="Times New Roman"/>
              <a:cs typeface="Times New Roman"/>
              <a:sym typeface="Times New Roman"/>
            </a:endParaRPr>
          </a:p>
          <a:p>
            <a:pPr indent="0" lvl="6" marL="720000" marR="0" rtl="0" algn="l">
              <a:lnSpc>
                <a:spcPct val="11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02" name="Google Shape;102;p2"/>
          <p:cNvSpPr txBox="1"/>
          <p:nvPr/>
        </p:nvSpPr>
        <p:spPr>
          <a:xfrm>
            <a:off x="1041215" y="2903480"/>
            <a:ext cx="10862739" cy="16557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To equip the students to Design Virtual Network in Azure Platform.</a:t>
            </a:r>
            <a:endParaRPr b="0" i="0" sz="2000" u="none" cap="none" strike="noStrike">
              <a:solidFill>
                <a:srgbClr val="000000"/>
              </a:solidFill>
              <a:latin typeface="Times New Roman"/>
              <a:ea typeface="Times New Roman"/>
              <a:cs typeface="Times New Roman"/>
              <a:sym typeface="Times New Roman"/>
            </a:endParaRPr>
          </a:p>
          <a:p>
            <a:pPr indent="-50800" lvl="0" marL="22860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03" name="Google Shape;103;p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04" name="Google Shape;104;p2"/>
          <p:cNvSpPr txBox="1"/>
          <p:nvPr/>
        </p:nvSpPr>
        <p:spPr>
          <a:xfrm>
            <a:off x="376652" y="477888"/>
            <a:ext cx="5817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Helvetica Neue"/>
                <a:ea typeface="Helvetica Neue"/>
                <a:cs typeface="Helvetica Neue"/>
                <a:sym typeface="Helvetica Neue"/>
              </a:rPr>
              <a:t>Azure Networking</a:t>
            </a:r>
            <a:endParaRPr b="0" i="0" sz="1400" u="none" cap="none" strike="noStrike">
              <a:solidFill>
                <a:schemeClr val="accent2"/>
              </a:solidFill>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0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408" name="Google Shape;408;p10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09" name="Google Shape;409;p102"/>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a site-to-site VPN </a:t>
            </a:r>
            <a:endParaRPr/>
          </a:p>
          <a:p>
            <a:pPr indent="-171450" lvl="0" marL="285750" marR="0" rtl="0" algn="just">
              <a:lnSpc>
                <a:spcPct val="90000"/>
              </a:lnSpc>
              <a:spcBef>
                <a:spcPts val="0"/>
              </a:spcBef>
              <a:spcAft>
                <a:spcPts val="0"/>
              </a:spcAft>
              <a:buClr>
                <a:schemeClr val="dk1"/>
              </a:buClr>
              <a:buSzPts val="1800"/>
              <a:buFont typeface="Arial"/>
              <a:buNone/>
            </a:pPr>
            <a:r>
              <a:t/>
            </a:r>
            <a:endParaRPr sz="2400">
              <a:solidFill>
                <a:schemeClr val="dk1"/>
              </a:solidFill>
              <a:latin typeface="Times New Roman"/>
              <a:ea typeface="Times New Roman"/>
              <a:cs typeface="Times New Roman"/>
              <a:sym typeface="Times New Roman"/>
            </a:endParaRPr>
          </a:p>
        </p:txBody>
      </p:sp>
      <p:sp>
        <p:nvSpPr>
          <p:cNvPr id="410" name="Google Shape;410;p102"/>
          <p:cNvSpPr txBox="1"/>
          <p:nvPr/>
        </p:nvSpPr>
        <p:spPr>
          <a:xfrm>
            <a:off x="127931" y="1638537"/>
            <a:ext cx="11568935"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1" lang="en-US" sz="2400" u="none" cap="none" strike="noStrike">
                <a:solidFill>
                  <a:srgbClr val="000000"/>
                </a:solidFill>
                <a:latin typeface="Times New Roman"/>
                <a:ea typeface="Times New Roman"/>
                <a:cs typeface="Times New Roman"/>
                <a:sym typeface="Times New Roman"/>
              </a:rPr>
              <a:t>Create the connection</a:t>
            </a:r>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This step is not accessible using Azure Cloud Shell or the Azure site for the conventional deployment paradigm. The local Azure PowerShell cmdlets on your PC must be the Service Management (SM) version.</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You set the shared key and establish the connection in this step using the values from the preceding ones. The key you choose must match the key used to configure your VPN device.</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Establish the connection after setting the shared key.</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Both the -VNetName and -LocalNetworkSiteName values need be modified. Use single quote marks around the value when specifying a name with spaces.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03"/>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416" name="Google Shape;416;p10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17" name="Google Shape;417;p103"/>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a virtual network to virtual network</a:t>
            </a:r>
            <a:endParaRPr/>
          </a:p>
          <a:p>
            <a:pPr indent="0" lvl="0" marL="0" marR="0" rtl="0" algn="just">
              <a:lnSpc>
                <a:spcPct val="90000"/>
              </a:lnSpc>
              <a:spcBef>
                <a:spcPts val="0"/>
              </a:spcBef>
              <a:spcAft>
                <a:spcPts val="0"/>
              </a:spcAft>
              <a:buClr>
                <a:schemeClr val="dk1"/>
              </a:buClr>
              <a:buSzPts val="1800"/>
              <a:buNone/>
            </a:pPr>
            <a:r>
              <a:t/>
            </a:r>
            <a:endParaRPr sz="2400">
              <a:solidFill>
                <a:schemeClr val="dk1"/>
              </a:solidFill>
              <a:latin typeface="Times New Roman"/>
              <a:ea typeface="Times New Roman"/>
              <a:cs typeface="Times New Roman"/>
              <a:sym typeface="Times New Roman"/>
            </a:endParaRPr>
          </a:p>
        </p:txBody>
      </p:sp>
      <p:sp>
        <p:nvSpPr>
          <p:cNvPr id="418" name="Google Shape;418;p103"/>
          <p:cNvSpPr txBox="1"/>
          <p:nvPr/>
        </p:nvSpPr>
        <p:spPr>
          <a:xfrm>
            <a:off x="757106" y="2017082"/>
            <a:ext cx="1106298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What is VNet Peering?</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419" name="Google Shape;419;p103"/>
          <p:cNvSpPr txBox="1"/>
          <p:nvPr/>
        </p:nvSpPr>
        <p:spPr>
          <a:xfrm>
            <a:off x="838200" y="2774172"/>
            <a:ext cx="10981887" cy="304698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We can link two Azure virtual networks together via virtual network peering. For connection reasons, the virtual networks appear as one when peered. </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VNet peering comes in two flavours. Azure virtual networks in the same region are connected through regional VNet peering.</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Azure virtual networks located in several locations are connected by global VNet peering.</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0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425" name="Google Shape;425;p10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26" name="Google Shape;426;p104"/>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a virtual network to virtual network</a:t>
            </a:r>
            <a:endParaRPr/>
          </a:p>
          <a:p>
            <a:pPr indent="0" lvl="0" marL="0" marR="0" rtl="0" algn="just">
              <a:lnSpc>
                <a:spcPct val="90000"/>
              </a:lnSpc>
              <a:spcBef>
                <a:spcPts val="0"/>
              </a:spcBef>
              <a:spcAft>
                <a:spcPts val="0"/>
              </a:spcAft>
              <a:buClr>
                <a:schemeClr val="dk1"/>
              </a:buClr>
              <a:buSzPts val="1800"/>
              <a:buNone/>
            </a:pPr>
            <a:r>
              <a:t/>
            </a:r>
            <a:endParaRPr sz="2400">
              <a:solidFill>
                <a:schemeClr val="dk1"/>
              </a:solidFill>
              <a:latin typeface="Times New Roman"/>
              <a:ea typeface="Times New Roman"/>
              <a:cs typeface="Times New Roman"/>
              <a:sym typeface="Times New Roman"/>
            </a:endParaRPr>
          </a:p>
        </p:txBody>
      </p:sp>
      <p:pic>
        <p:nvPicPr>
          <p:cNvPr id="427" name="Google Shape;427;p104"/>
          <p:cNvPicPr preferRelativeResize="0"/>
          <p:nvPr/>
        </p:nvPicPr>
        <p:blipFill rotWithShape="1">
          <a:blip r:embed="rId3">
            <a:alphaModFix/>
          </a:blip>
          <a:srcRect b="0" l="0" r="0" t="0"/>
          <a:stretch/>
        </p:blipFill>
        <p:spPr>
          <a:xfrm>
            <a:off x="1100773" y="2362674"/>
            <a:ext cx="9990452" cy="2650528"/>
          </a:xfrm>
          <a:prstGeom prst="rect">
            <a:avLst/>
          </a:prstGeom>
          <a:noFill/>
          <a:ln>
            <a:noFill/>
          </a:ln>
        </p:spPr>
      </p:pic>
      <p:sp>
        <p:nvSpPr>
          <p:cNvPr id="428" name="Google Shape;428;p104"/>
          <p:cNvSpPr txBox="1"/>
          <p:nvPr/>
        </p:nvSpPr>
        <p:spPr>
          <a:xfrm>
            <a:off x="838201" y="5761686"/>
            <a:ext cx="106714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https://rajanieshkaushikk.com/2020/03/12/how-to-setup-service-chaining-in-azure/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05"/>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434" name="Google Shape;434;p10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35" name="Google Shape;435;p105"/>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a virtual network to virtual network</a:t>
            </a:r>
            <a:endParaRPr/>
          </a:p>
          <a:p>
            <a:pPr indent="0" lvl="0" marL="0" marR="0" rtl="0" algn="just">
              <a:lnSpc>
                <a:spcPct val="90000"/>
              </a:lnSpc>
              <a:spcBef>
                <a:spcPts val="0"/>
              </a:spcBef>
              <a:spcAft>
                <a:spcPts val="0"/>
              </a:spcAft>
              <a:buClr>
                <a:schemeClr val="dk1"/>
              </a:buClr>
              <a:buSzPts val="1800"/>
              <a:buNone/>
            </a:pPr>
            <a:r>
              <a:t/>
            </a:r>
            <a:endParaRPr sz="2400">
              <a:solidFill>
                <a:schemeClr val="dk1"/>
              </a:solidFill>
              <a:latin typeface="Times New Roman"/>
              <a:ea typeface="Times New Roman"/>
              <a:cs typeface="Times New Roman"/>
              <a:sym typeface="Times New Roman"/>
            </a:endParaRPr>
          </a:p>
        </p:txBody>
      </p:sp>
      <p:sp>
        <p:nvSpPr>
          <p:cNvPr id="436" name="Google Shape;436;p105"/>
          <p:cNvSpPr txBox="1"/>
          <p:nvPr/>
        </p:nvSpPr>
        <p:spPr>
          <a:xfrm>
            <a:off x="277018" y="1633872"/>
            <a:ext cx="11637963"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VNet Peering Problems: Peering on the VNet is NOTRANSITIVE. </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As a result, the capabilities of VNet Peering between VNet1 and VNet3 are not applicable if VNet Peering is established between VNet1 and VNet2 and between VNet2 and VNet3. The illustration below demonstrates this:</a:t>
            </a:r>
            <a:endParaRPr b="0" i="0" sz="2000" u="none" cap="none" strike="noStrike">
              <a:solidFill>
                <a:srgbClr val="000000"/>
              </a:solidFill>
              <a:latin typeface="Times New Roman"/>
              <a:ea typeface="Times New Roman"/>
              <a:cs typeface="Times New Roman"/>
              <a:sym typeface="Times New Roman"/>
            </a:endParaRPr>
          </a:p>
        </p:txBody>
      </p:sp>
      <p:pic>
        <p:nvPicPr>
          <p:cNvPr id="437" name="Google Shape;437;p105"/>
          <p:cNvPicPr preferRelativeResize="0"/>
          <p:nvPr/>
        </p:nvPicPr>
        <p:blipFill rotWithShape="1">
          <a:blip r:embed="rId3">
            <a:alphaModFix/>
          </a:blip>
          <a:srcRect b="0" l="0" r="0" t="0"/>
          <a:stretch/>
        </p:blipFill>
        <p:spPr>
          <a:xfrm>
            <a:off x="1135265" y="3171379"/>
            <a:ext cx="9921467" cy="3339080"/>
          </a:xfrm>
          <a:prstGeom prst="rect">
            <a:avLst/>
          </a:prstGeom>
          <a:noFill/>
          <a:ln>
            <a:noFill/>
          </a:ln>
        </p:spPr>
      </p:pic>
      <p:sp>
        <p:nvSpPr>
          <p:cNvPr id="438" name="Google Shape;438;p105"/>
          <p:cNvSpPr txBox="1"/>
          <p:nvPr/>
        </p:nvSpPr>
        <p:spPr>
          <a:xfrm>
            <a:off x="3778471" y="6385023"/>
            <a:ext cx="770738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https://rajanieshkaushikk.com/2020/03/12/how-to-setup-service-chaining-in-azure/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0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444" name="Google Shape;444;p10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45" name="Google Shape;445;p106"/>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a virtual network to virtual network</a:t>
            </a:r>
            <a:endParaRPr/>
          </a:p>
          <a:p>
            <a:pPr indent="0" lvl="0" marL="0" marR="0" rtl="0" algn="just">
              <a:lnSpc>
                <a:spcPct val="90000"/>
              </a:lnSpc>
              <a:spcBef>
                <a:spcPts val="0"/>
              </a:spcBef>
              <a:spcAft>
                <a:spcPts val="0"/>
              </a:spcAft>
              <a:buClr>
                <a:schemeClr val="dk1"/>
              </a:buClr>
              <a:buSzPts val="1800"/>
              <a:buNone/>
            </a:pPr>
            <a:r>
              <a:t/>
            </a:r>
            <a:endParaRPr sz="2400">
              <a:solidFill>
                <a:schemeClr val="dk1"/>
              </a:solidFill>
              <a:latin typeface="Times New Roman"/>
              <a:ea typeface="Times New Roman"/>
              <a:cs typeface="Times New Roman"/>
              <a:sym typeface="Times New Roman"/>
            </a:endParaRPr>
          </a:p>
        </p:txBody>
      </p:sp>
      <p:sp>
        <p:nvSpPr>
          <p:cNvPr id="446" name="Google Shape;446;p106"/>
          <p:cNvSpPr txBox="1"/>
          <p:nvPr/>
        </p:nvSpPr>
        <p:spPr>
          <a:xfrm>
            <a:off x="446714" y="1968560"/>
            <a:ext cx="11306400" cy="4155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sz="2400">
                <a:latin typeface="Times New Roman"/>
                <a:ea typeface="Times New Roman"/>
                <a:cs typeface="Times New Roman"/>
                <a:sym typeface="Times New Roman"/>
              </a:rPr>
              <a:t>How can the limitations of Vnet Peering be fixed?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We can set up hub-and-spoke networks, where the hub virtual network serves as the home for infrastructure elements like a VPN gateway or network virtual appliance.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The hub virtual network will subsequently be able to peer with all of the spoke virtual networks.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In the hub virtual network, traffic may pass through network virtual appliances or VPN gateways. In this manner, there are no limitations on how the networks can communicate with one another.</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0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452" name="Google Shape;452;p10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53" name="Google Shape;453;p107"/>
          <p:cNvSpPr txBox="1"/>
          <p:nvPr>
            <p:ph idx="1" type="body"/>
          </p:nvPr>
        </p:nvSpPr>
        <p:spPr>
          <a:xfrm>
            <a:off x="277018" y="1259992"/>
            <a:ext cx="11637963" cy="75709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Implementing a virtual network to virtual network</a:t>
            </a:r>
            <a:endParaRPr/>
          </a:p>
          <a:p>
            <a:pPr indent="0" lvl="0" marL="0" marR="0" rtl="0" algn="just">
              <a:lnSpc>
                <a:spcPct val="90000"/>
              </a:lnSpc>
              <a:spcBef>
                <a:spcPts val="0"/>
              </a:spcBef>
              <a:spcAft>
                <a:spcPts val="0"/>
              </a:spcAft>
              <a:buClr>
                <a:schemeClr val="dk1"/>
              </a:buClr>
              <a:buSzPts val="1800"/>
              <a:buNone/>
            </a:pPr>
            <a:r>
              <a:t/>
            </a:r>
            <a:endParaRPr sz="2400">
              <a:solidFill>
                <a:schemeClr val="dk1"/>
              </a:solidFill>
              <a:latin typeface="Times New Roman"/>
              <a:ea typeface="Times New Roman"/>
              <a:cs typeface="Times New Roman"/>
              <a:sym typeface="Times New Roman"/>
            </a:endParaRPr>
          </a:p>
        </p:txBody>
      </p:sp>
      <p:pic>
        <p:nvPicPr>
          <p:cNvPr id="454" name="Google Shape;454;p107"/>
          <p:cNvPicPr preferRelativeResize="0"/>
          <p:nvPr/>
        </p:nvPicPr>
        <p:blipFill rotWithShape="1">
          <a:blip r:embed="rId3">
            <a:alphaModFix/>
          </a:blip>
          <a:srcRect b="0" l="0" r="0" t="0"/>
          <a:stretch/>
        </p:blipFill>
        <p:spPr>
          <a:xfrm>
            <a:off x="2124060" y="2172442"/>
            <a:ext cx="7292101" cy="2953231"/>
          </a:xfrm>
          <a:prstGeom prst="rect">
            <a:avLst/>
          </a:prstGeom>
          <a:noFill/>
          <a:ln>
            <a:noFill/>
          </a:ln>
        </p:spPr>
      </p:pic>
      <p:sp>
        <p:nvSpPr>
          <p:cNvPr id="455" name="Google Shape;455;p107"/>
          <p:cNvSpPr txBox="1"/>
          <p:nvPr/>
        </p:nvSpPr>
        <p:spPr>
          <a:xfrm>
            <a:off x="1663116" y="6094740"/>
            <a:ext cx="93935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https://rajanieshkaushikk.com/2020/03/12/how-to-setup-service-chaining-in-azure/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08"/>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461" name="Google Shape;461;p10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62" name="Google Shape;462;p108"/>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internal load balancing.</a:t>
            </a:r>
            <a:endParaRPr b="1" sz="2400">
              <a:solidFill>
                <a:schemeClr val="dk1"/>
              </a:solidFill>
              <a:latin typeface="Times New Roman"/>
              <a:ea typeface="Times New Roman"/>
              <a:cs typeface="Times New Roman"/>
              <a:sym typeface="Times New Roman"/>
            </a:endParaRPr>
          </a:p>
        </p:txBody>
      </p:sp>
      <p:sp>
        <p:nvSpPr>
          <p:cNvPr id="463" name="Google Shape;463;p108"/>
          <p:cNvSpPr txBox="1"/>
          <p:nvPr/>
        </p:nvSpPr>
        <p:spPr>
          <a:xfrm>
            <a:off x="723549" y="1859091"/>
            <a:ext cx="11037815" cy="378565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Operating at layer 4 of the Open Systems Interconnection (OSI) model is Azure Load Balancer.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For customers, it serves as a single point of contact. Inbound flows are distributed to backend pool instances by the load balancer from the load balancer's front end.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These flows follow the load-balancing rules and health probes that have been set up.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Azure virtual machines or instances from a virtual machine scale set can be used as the backend pool instances.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10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469" name="Google Shape;469;p10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70" name="Google Shape;470;p109"/>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internal load balancing.</a:t>
            </a:r>
            <a:endParaRPr b="1" sz="2400">
              <a:solidFill>
                <a:schemeClr val="dk1"/>
              </a:solidFill>
              <a:latin typeface="Times New Roman"/>
              <a:ea typeface="Times New Roman"/>
              <a:cs typeface="Times New Roman"/>
              <a:sym typeface="Times New Roman"/>
            </a:endParaRPr>
          </a:p>
        </p:txBody>
      </p:sp>
      <p:pic>
        <p:nvPicPr>
          <p:cNvPr id="471" name="Google Shape;471;p109"/>
          <p:cNvPicPr preferRelativeResize="0"/>
          <p:nvPr/>
        </p:nvPicPr>
        <p:blipFill rotWithShape="1">
          <a:blip r:embed="rId3">
            <a:alphaModFix/>
          </a:blip>
          <a:srcRect b="0" l="0" r="0" t="0"/>
          <a:stretch/>
        </p:blipFill>
        <p:spPr>
          <a:xfrm>
            <a:off x="5483602" y="1192875"/>
            <a:ext cx="4831499" cy="5421538"/>
          </a:xfrm>
          <a:prstGeom prst="rect">
            <a:avLst/>
          </a:prstGeom>
          <a:noFill/>
          <a:ln>
            <a:noFill/>
          </a:ln>
        </p:spPr>
      </p:pic>
      <p:sp>
        <p:nvSpPr>
          <p:cNvPr id="472" name="Google Shape;472;p109"/>
          <p:cNvSpPr txBox="1"/>
          <p:nvPr/>
        </p:nvSpPr>
        <p:spPr>
          <a:xfrm>
            <a:off x="155620" y="6094740"/>
            <a:ext cx="609460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Source: https://docs.microsoft.com/en-us/azure/load-balancer/load-balancer-overview</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1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478" name="Google Shape;478;p11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79" name="Google Shape;479;p110"/>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internal load balancing.</a:t>
            </a:r>
            <a:endParaRPr b="1" sz="2400">
              <a:solidFill>
                <a:schemeClr val="dk1"/>
              </a:solidFill>
              <a:latin typeface="Times New Roman"/>
              <a:ea typeface="Times New Roman"/>
              <a:cs typeface="Times New Roman"/>
              <a:sym typeface="Times New Roman"/>
            </a:endParaRPr>
          </a:p>
        </p:txBody>
      </p:sp>
      <p:sp>
        <p:nvSpPr>
          <p:cNvPr id="480" name="Google Shape;480;p110"/>
          <p:cNvSpPr txBox="1"/>
          <p:nvPr/>
        </p:nvSpPr>
        <p:spPr>
          <a:xfrm>
            <a:off x="480268" y="1684683"/>
            <a:ext cx="11138483" cy="415498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1" lang="en-US" sz="2400" u="none" cap="none" strike="noStrike">
                <a:solidFill>
                  <a:srgbClr val="000000"/>
                </a:solidFill>
                <a:latin typeface="Times New Roman"/>
                <a:ea typeface="Times New Roman"/>
                <a:cs typeface="Times New Roman"/>
                <a:sym typeface="Times New Roman"/>
              </a:rPr>
              <a:t>Internal load balancer</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To handle and direct client requests to various VMs that are present on the same network, an internal load balancer is employed.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 VM will experience some conjunction if the client makes a lot of queries to it. The load balancer idea, where the user requests are jointly shared between the two separate VMs set in the VNet, can be used to handle this conjunction.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Based on the configuration we set when we create a load balancer, the request will be divided among the VMs.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1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
        <p:nvSpPr>
          <p:cNvPr id="486" name="Google Shape;486;p11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87" name="Google Shape;487;p111"/>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Configuring internal load balancing.</a:t>
            </a:r>
            <a:endParaRPr b="1" sz="2400">
              <a:solidFill>
                <a:schemeClr val="dk1"/>
              </a:solidFill>
              <a:latin typeface="Times New Roman"/>
              <a:ea typeface="Times New Roman"/>
              <a:cs typeface="Times New Roman"/>
              <a:sym typeface="Times New Roman"/>
            </a:endParaRPr>
          </a:p>
        </p:txBody>
      </p:sp>
      <p:sp>
        <p:nvSpPr>
          <p:cNvPr id="488" name="Google Shape;488;p111"/>
          <p:cNvSpPr txBox="1"/>
          <p:nvPr/>
        </p:nvSpPr>
        <p:spPr>
          <a:xfrm>
            <a:off x="419099" y="1684683"/>
            <a:ext cx="11353799" cy="41919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Get started with Azure Load Balancer by using the Azure portal to create an internal load balancer and two virtual machines.</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Prerequisites. ...</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Sign in to Azure. ...</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Create the virtual network. </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Create load balancer.</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Create NAT gateway. </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Create virtual machines. </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Create test virtual machine. </a:t>
            </a:r>
            <a:endParaRPr/>
          </a:p>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Install IIS.</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p:nvPr/>
        </p:nvSpPr>
        <p:spPr>
          <a:xfrm>
            <a:off x="112049" y="1259737"/>
            <a:ext cx="11835441" cy="954107"/>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Objectives:</a:t>
            </a:r>
            <a:endParaRPr b="0" i="0" sz="1400" u="none" cap="none" strike="noStrike">
              <a:solidFill>
                <a:srgbClr val="000000"/>
              </a:solidFill>
              <a:latin typeface="Times New Roman"/>
              <a:ea typeface="Times New Roman"/>
              <a:cs typeface="Times New Roman"/>
              <a:sym typeface="Times New Roman"/>
            </a:endParaRPr>
          </a:p>
          <a:p>
            <a:pPr indent="0" lvl="4" marL="3600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Times New Roman"/>
              <a:ea typeface="Times New Roman"/>
              <a:cs typeface="Times New Roman"/>
              <a:sym typeface="Times New Roman"/>
            </a:endParaRPr>
          </a:p>
          <a:p>
            <a:pPr indent="0" lvl="6" marL="720000" marR="0" rtl="0" algn="l">
              <a:lnSpc>
                <a:spcPct val="11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10" name="Google Shape;110;p3"/>
          <p:cNvSpPr txBox="1"/>
          <p:nvPr/>
        </p:nvSpPr>
        <p:spPr>
          <a:xfrm>
            <a:off x="1734444" y="2171703"/>
            <a:ext cx="8253043" cy="1655762"/>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Cambria"/>
                <a:ea typeface="Cambria"/>
                <a:cs typeface="Cambria"/>
                <a:sym typeface="Cambria"/>
              </a:rPr>
              <a:t> </a:t>
            </a:r>
            <a:endParaRPr b="0" i="0" sz="1400" u="none" cap="none" strike="noStrike">
              <a:solidFill>
                <a:srgbClr val="000000"/>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1" name="Google Shape;111;p3"/>
          <p:cNvSpPr/>
          <p:nvPr/>
        </p:nvSpPr>
        <p:spPr>
          <a:xfrm>
            <a:off x="447489" y="2048706"/>
            <a:ext cx="8604675" cy="1015622"/>
          </a:xfrm>
          <a:prstGeom prst="rect">
            <a:avLst/>
          </a:prstGeom>
          <a:noFill/>
          <a:ln>
            <a:noFill/>
          </a:ln>
        </p:spPr>
        <p:txBody>
          <a:bodyPr anchorCtr="0" anchor="t" bIns="45700" lIns="91425" spcFirstLastPara="1" rIns="91425" wrap="square" tIns="45700">
            <a:spAutoFit/>
          </a:bodyPr>
          <a:lstStyle/>
          <a:p>
            <a:pPr indent="0" lvl="0" marL="457200" marR="0" rtl="0" algn="l">
              <a:lnSpc>
                <a:spcPct val="15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The Objectives of this module are</a:t>
            </a:r>
            <a:r>
              <a:rPr b="0" i="0" lang="en-US" sz="2000" u="none" cap="none" strike="noStrike">
                <a:solidFill>
                  <a:srgbClr val="000000"/>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12" name="Google Shape;112;p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13" name="Google Shape;113;p3"/>
          <p:cNvSpPr txBox="1"/>
          <p:nvPr/>
        </p:nvSpPr>
        <p:spPr>
          <a:xfrm>
            <a:off x="235974" y="554822"/>
            <a:ext cx="3352051"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Helvetica Neue"/>
                <a:ea typeface="Helvetica Neue"/>
                <a:cs typeface="Helvetica Neue"/>
                <a:sym typeface="Helvetica Neue"/>
              </a:rPr>
              <a:t>Azure</a:t>
            </a:r>
            <a:r>
              <a:rPr b="1" i="0" lang="en-US" sz="2800" u="none" cap="none" strike="noStrike">
                <a:solidFill>
                  <a:schemeClr val="accent2"/>
                </a:solidFill>
                <a:latin typeface="Times New Roman"/>
                <a:ea typeface="Times New Roman"/>
                <a:cs typeface="Times New Roman"/>
                <a:sym typeface="Times New Roman"/>
              </a:rPr>
              <a:t> </a:t>
            </a:r>
            <a:r>
              <a:rPr b="1" i="0" lang="en-US" sz="2800" u="none" cap="none" strike="noStrike">
                <a:solidFill>
                  <a:schemeClr val="accent2"/>
                </a:solidFill>
                <a:latin typeface="Helvetica Neue"/>
                <a:ea typeface="Helvetica Neue"/>
                <a:cs typeface="Helvetica Neue"/>
                <a:sym typeface="Helvetica Neue"/>
              </a:rPr>
              <a:t>Networking</a:t>
            </a:r>
            <a:endParaRPr b="0" i="0" sz="2800" u="none" cap="none" strike="noStrike">
              <a:solidFill>
                <a:schemeClr val="accent2"/>
              </a:solidFill>
              <a:latin typeface="Helvetica Neue"/>
              <a:ea typeface="Helvetica Neue"/>
              <a:cs typeface="Helvetica Neue"/>
              <a:sym typeface="Helvetica Neue"/>
            </a:endParaRPr>
          </a:p>
        </p:txBody>
      </p:sp>
      <p:sp>
        <p:nvSpPr>
          <p:cNvPr id="114" name="Google Shape;114;p3"/>
          <p:cNvSpPr txBox="1"/>
          <p:nvPr/>
        </p:nvSpPr>
        <p:spPr>
          <a:xfrm>
            <a:off x="766916" y="2550213"/>
            <a:ext cx="11180574" cy="2554505"/>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Differentiate the various virtual network parameters</a:t>
            </a:r>
            <a:endParaRPr/>
          </a:p>
          <a:p>
            <a:pPr indent="-285750" lvl="0" marL="28575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Deploy Virtual private Network on Azure Platform.</a:t>
            </a:r>
            <a:endParaRPr/>
          </a:p>
          <a:p>
            <a:pPr indent="-285750" lvl="0" marL="28575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Modify a network configuration in Virtual private Cloud</a:t>
            </a:r>
            <a:endParaRPr/>
          </a:p>
          <a:p>
            <a:pPr indent="-285750" lvl="0" marL="28575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Implement a point-to-site VPN in Azure Platform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494" name="Google Shape;494;p52"/>
          <p:cNvPicPr preferRelativeResize="0"/>
          <p:nvPr/>
        </p:nvPicPr>
        <p:blipFill rotWithShape="1">
          <a:blip r:embed="rId3">
            <a:alphaModFix/>
          </a:blip>
          <a:srcRect b="0" l="0" r="0" t="0"/>
          <a:stretch/>
        </p:blipFill>
        <p:spPr>
          <a:xfrm>
            <a:off x="181493" y="940350"/>
            <a:ext cx="624548" cy="624548"/>
          </a:xfrm>
          <a:prstGeom prst="rect">
            <a:avLst/>
          </a:prstGeom>
          <a:noFill/>
          <a:ln>
            <a:noFill/>
          </a:ln>
        </p:spPr>
      </p:pic>
      <p:sp>
        <p:nvSpPr>
          <p:cNvPr id="495" name="Google Shape;495;p52"/>
          <p:cNvSpPr txBox="1"/>
          <p:nvPr/>
        </p:nvSpPr>
        <p:spPr>
          <a:xfrm>
            <a:off x="946067" y="974086"/>
            <a:ext cx="9786467" cy="5570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Summary</a:t>
            </a:r>
            <a:endParaRPr b="0" i="0" sz="1400" u="none" cap="none" strike="noStrike">
              <a:solidFill>
                <a:srgbClr val="000000"/>
              </a:solidFill>
              <a:latin typeface="Arial"/>
              <a:ea typeface="Arial"/>
              <a:cs typeface="Arial"/>
              <a:sym typeface="Arial"/>
            </a:endParaRPr>
          </a:p>
        </p:txBody>
      </p:sp>
      <p:sp>
        <p:nvSpPr>
          <p:cNvPr id="496" name="Google Shape;496;p52"/>
          <p:cNvSpPr txBox="1"/>
          <p:nvPr/>
        </p:nvSpPr>
        <p:spPr>
          <a:xfrm>
            <a:off x="321519" y="1504174"/>
            <a:ext cx="11548962" cy="441347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4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this module, we have studied Azure Platform Networking , Azure VPN Gateway connects your on-premises networks to Azure through Site-to-Site VPNs in a similar way that you set up and connect to a remote branch office. The connectivity is secure and uses the industry-standard protocols Internet Protocol Security (IPsec) and Internet Key Exchange (IKE).</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14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Point-to-Site VPN lets you connect to your virtual machines on Azure virtual networks from anywhere, whether you are on the road, working from your favorite café, managing your deployment or doing a demo for your customers.</a:t>
            </a:r>
            <a:endParaRPr/>
          </a:p>
          <a:p>
            <a:pPr indent="-342900" lvl="0" marL="342900" marR="0" rtl="0" algn="just">
              <a:lnSpc>
                <a:spcPct val="114000"/>
              </a:lnSpc>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Virtual Network Gateways are a classic approach, that many network architects are familiar with. You deploy one VPN Virtual Network Gateway Service within a Virtual Network. That service combines Point-to-Site and Site-to-Site Gateways and can be deployed in different sizes.</a:t>
            </a:r>
            <a:endParaRPr b="0" i="0" sz="2000" u="none" cap="none" strike="noStrike">
              <a:solidFill>
                <a:schemeClr val="dk1"/>
              </a:solidFill>
              <a:latin typeface="Times New Roman"/>
              <a:ea typeface="Times New Roman"/>
              <a:cs typeface="Times New Roman"/>
              <a:sym typeface="Times New Roman"/>
            </a:endParaRPr>
          </a:p>
          <a:p>
            <a:pPr indent="-215900" lvl="0" marL="342900" marR="0" rtl="0" algn="l">
              <a:lnSpc>
                <a:spcPct val="114000"/>
              </a:lnSpc>
              <a:spcBef>
                <a:spcPts val="12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497" name="Google Shape;497;p5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03" name="Google Shape;503;p40"/>
          <p:cNvSpPr txBox="1"/>
          <p:nvPr/>
        </p:nvSpPr>
        <p:spPr>
          <a:xfrm>
            <a:off x="181315" y="1250826"/>
            <a:ext cx="9786467" cy="55707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Self Assessment ( Quiz)</a:t>
            </a:r>
            <a:endParaRPr b="0" i="0" sz="1400" u="none" cap="none" strike="noStrike">
              <a:solidFill>
                <a:srgbClr val="000000"/>
              </a:solidFill>
              <a:latin typeface="Arial"/>
              <a:ea typeface="Arial"/>
              <a:cs typeface="Arial"/>
              <a:sym typeface="Arial"/>
            </a:endParaRPr>
          </a:p>
        </p:txBody>
      </p:sp>
      <p:sp>
        <p:nvSpPr>
          <p:cNvPr id="504" name="Google Shape;504;p40"/>
          <p:cNvSpPr/>
          <p:nvPr/>
        </p:nvSpPr>
        <p:spPr>
          <a:xfrm>
            <a:off x="557201" y="1745391"/>
            <a:ext cx="11131879" cy="30777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Q1. Point out the correct statement.</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The Windows Azure service it The Windows Azure Platform allows a developer to modify his application so it can run in the cloud on virtual machines hosted in Microsoft datacenters</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Windows Azure serves as a cloud operating system</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With Azure’s architecture, an application can run locally, run in the cloud, or some combination of both</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All of the mentioned</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Answer:</a:t>
            </a:r>
            <a:r>
              <a:rPr b="0" i="0" lang="en-US" sz="2000" u="none" cap="none" strike="noStrike">
                <a:solidFill>
                  <a:schemeClr val="dk1"/>
                </a:solidFill>
                <a:latin typeface="Times New Roman"/>
                <a:ea typeface="Times New Roman"/>
                <a:cs typeface="Times New Roman"/>
                <a:sym typeface="Times New Roman"/>
              </a:rPr>
              <a:t> d</a:t>
            </a:r>
            <a:endParaRPr b="0" i="0" sz="2000" u="none" cap="none" strike="noStrike">
              <a:solidFill>
                <a:srgbClr val="000000"/>
              </a:solidFill>
              <a:latin typeface="Times New Roman"/>
              <a:ea typeface="Times New Roman"/>
              <a:cs typeface="Times New Roman"/>
              <a:sym typeface="Times New Roman"/>
            </a:endParaRPr>
          </a:p>
        </p:txBody>
      </p:sp>
      <p:sp>
        <p:nvSpPr>
          <p:cNvPr id="505" name="Google Shape;505;p4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11" name="Google Shape;511;p41"/>
          <p:cNvSpPr/>
          <p:nvPr/>
        </p:nvSpPr>
        <p:spPr>
          <a:xfrm>
            <a:off x="514820" y="1812983"/>
            <a:ext cx="11162359" cy="4093388"/>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Q2. A _________ role is a virtual machine instance running the Microsoft IIS Web server that can accept and respond to HTTP or HTTPS requests.</a:t>
            </a:r>
            <a:endParaRPr/>
          </a:p>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Web</a:t>
            </a:r>
            <a:endParaRPr/>
          </a:p>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Server</a:t>
            </a:r>
            <a:endParaRPr/>
          </a:p>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Worker</a:t>
            </a:r>
            <a:endParaRPr/>
          </a:p>
          <a:p>
            <a:pPr indent="0" lvl="0" marL="0" marR="0" rtl="0" algn="just">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Client</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a</a:t>
            </a:r>
            <a:endParaRPr b="1" i="0" sz="2000" u="none" cap="none" strike="noStrike">
              <a:solidFill>
                <a:schemeClr val="dk1"/>
              </a:solidFill>
              <a:latin typeface="Times New Roman"/>
              <a:ea typeface="Times New Roman"/>
              <a:cs typeface="Times New Roman"/>
              <a:sym typeface="Times New Roman"/>
            </a:endParaRPr>
          </a:p>
        </p:txBody>
      </p:sp>
      <p:sp>
        <p:nvSpPr>
          <p:cNvPr id="512" name="Google Shape;512;p4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18" name="Google Shape;518;p42"/>
          <p:cNvSpPr/>
          <p:nvPr/>
        </p:nvSpPr>
        <p:spPr>
          <a:xfrm>
            <a:off x="582150" y="1500809"/>
            <a:ext cx="11454230" cy="37856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Q3. Which of the following element in Azure stands for management service?</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config</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application</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virtual machines</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none of the mentioned</a:t>
            </a:r>
            <a:endParaRPr/>
          </a:p>
          <a:p>
            <a:pPr indent="0" lvl="0" marL="0" marR="0" rtl="0" algn="l">
              <a:lnSpc>
                <a:spcPct val="2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a)</a:t>
            </a:r>
            <a:endParaRPr b="1" i="0" sz="2000" u="none" cap="none" strike="noStrike">
              <a:solidFill>
                <a:schemeClr val="dk1"/>
              </a:solidFill>
              <a:latin typeface="Times New Roman"/>
              <a:ea typeface="Times New Roman"/>
              <a:cs typeface="Times New Roman"/>
              <a:sym typeface="Times New Roman"/>
            </a:endParaRPr>
          </a:p>
        </p:txBody>
      </p:sp>
      <p:sp>
        <p:nvSpPr>
          <p:cNvPr id="519" name="Google Shape;519;p42"/>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25" name="Google Shape;525;p43"/>
          <p:cNvSpPr/>
          <p:nvPr/>
        </p:nvSpPr>
        <p:spPr>
          <a:xfrm>
            <a:off x="526721" y="1806351"/>
            <a:ext cx="10615044" cy="25545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Q4. Which of the following is also known as Compute?</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set of virtual machine instances</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set of replicas</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set of commodity servers</a:t>
            </a:r>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all of the mention</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a)</a:t>
            </a:r>
            <a:endParaRPr b="1" i="0" sz="2000" u="none" cap="none" strike="noStrike">
              <a:solidFill>
                <a:schemeClr val="dk1"/>
              </a:solidFill>
              <a:latin typeface="Times New Roman"/>
              <a:ea typeface="Times New Roman"/>
              <a:cs typeface="Times New Roman"/>
              <a:sym typeface="Times New Roman"/>
            </a:endParaRPr>
          </a:p>
        </p:txBody>
      </p:sp>
      <p:sp>
        <p:nvSpPr>
          <p:cNvPr id="526" name="Google Shape;526;p43"/>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32" name="Google Shape;532;p44"/>
          <p:cNvSpPr/>
          <p:nvPr/>
        </p:nvSpPr>
        <p:spPr>
          <a:xfrm>
            <a:off x="525540" y="1537995"/>
            <a:ext cx="11101399" cy="31700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Q5. Which of the following is used to transmit structured data over network?</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XML</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JSON</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Only 1</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Both 1 and 2</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d</a:t>
            </a:r>
            <a:endParaRPr b="1" i="0" sz="2000" u="none" cap="none" strike="noStrike">
              <a:solidFill>
                <a:schemeClr val="dk1"/>
              </a:solidFill>
              <a:latin typeface="Times New Roman"/>
              <a:ea typeface="Times New Roman"/>
              <a:cs typeface="Times New Roman"/>
              <a:sym typeface="Times New Roman"/>
            </a:endParaRPr>
          </a:p>
        </p:txBody>
      </p:sp>
      <p:sp>
        <p:nvSpPr>
          <p:cNvPr id="533" name="Google Shape;533;p4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39" name="Google Shape;539;p45"/>
          <p:cNvSpPr/>
          <p:nvPr/>
        </p:nvSpPr>
        <p:spPr>
          <a:xfrm>
            <a:off x="667101" y="1312339"/>
            <a:ext cx="11524899" cy="34778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Q6. The technology used to distribute service requests to resources is referred to as _____________</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Load Scheduling</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Load Performing</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Load Balancing</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None</a:t>
            </a:r>
            <a:endParaRPr/>
          </a:p>
          <a:p>
            <a:pPr indent="0" lvl="0" marL="0" marR="0" rtl="0" algn="l">
              <a:lnSpc>
                <a:spcPct val="2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Answer: c</a:t>
            </a:r>
            <a:endParaRPr b="1" i="0" sz="2000" u="none" cap="none" strike="noStrike">
              <a:solidFill>
                <a:schemeClr val="dk1"/>
              </a:solidFill>
              <a:latin typeface="Times New Roman"/>
              <a:ea typeface="Times New Roman"/>
              <a:cs typeface="Times New Roman"/>
              <a:sym typeface="Times New Roman"/>
            </a:endParaRPr>
          </a:p>
        </p:txBody>
      </p:sp>
      <p:sp>
        <p:nvSpPr>
          <p:cNvPr id="540" name="Google Shape;540;p45"/>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46" name="Google Shape;546;p46"/>
          <p:cNvSpPr/>
          <p:nvPr/>
        </p:nvSpPr>
        <p:spPr>
          <a:xfrm>
            <a:off x="487985" y="1386900"/>
            <a:ext cx="11216030" cy="37856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Q7. When planning to migrate a public website to Azure, you must plan to pay monthly usage costs.</a:t>
            </a:r>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457200" lvl="0" marL="457200" marR="0" rtl="0" algn="l">
              <a:lnSpc>
                <a:spcPct val="200000"/>
              </a:lnSpc>
              <a:spcBef>
                <a:spcPts val="0"/>
              </a:spcBef>
              <a:spcAft>
                <a:spcPts val="0"/>
              </a:spcAft>
              <a:buClr>
                <a:schemeClr val="dk1"/>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No change is needed</a:t>
            </a:r>
            <a:endParaRPr/>
          </a:p>
          <a:p>
            <a:pPr indent="-457200" lvl="0" marL="457200" marR="0" rtl="0" algn="l">
              <a:lnSpc>
                <a:spcPct val="200000"/>
              </a:lnSpc>
              <a:spcBef>
                <a:spcPts val="0"/>
              </a:spcBef>
              <a:spcAft>
                <a:spcPts val="0"/>
              </a:spcAft>
              <a:buClr>
                <a:schemeClr val="dk1"/>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 Deploy a VPN</a:t>
            </a:r>
            <a:endParaRPr/>
          </a:p>
          <a:p>
            <a:pPr indent="-457200" lvl="0" marL="457200" marR="0" rtl="0" algn="l">
              <a:lnSpc>
                <a:spcPct val="200000"/>
              </a:lnSpc>
              <a:spcBef>
                <a:spcPts val="0"/>
              </a:spcBef>
              <a:spcAft>
                <a:spcPts val="0"/>
              </a:spcAft>
              <a:buClr>
                <a:schemeClr val="dk1"/>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pay to transfer all the website data to Azure</a:t>
            </a:r>
            <a:endParaRPr/>
          </a:p>
          <a:p>
            <a:pPr indent="-457200" lvl="0" marL="457200" marR="0" rtl="0" algn="l">
              <a:lnSpc>
                <a:spcPct val="200000"/>
              </a:lnSpc>
              <a:spcBef>
                <a:spcPts val="0"/>
              </a:spcBef>
              <a:spcAft>
                <a:spcPts val="0"/>
              </a:spcAft>
              <a:buClr>
                <a:schemeClr val="dk1"/>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reduce the number of connections to the website</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Answer- a)</a:t>
            </a:r>
            <a:endParaRPr b="1" i="0" sz="2000" u="none" cap="none" strike="noStrike">
              <a:solidFill>
                <a:schemeClr val="dk1"/>
              </a:solidFill>
              <a:latin typeface="Times New Roman"/>
              <a:ea typeface="Times New Roman"/>
              <a:cs typeface="Times New Roman"/>
              <a:sym typeface="Times New Roman"/>
            </a:endParaRPr>
          </a:p>
        </p:txBody>
      </p:sp>
      <p:sp>
        <p:nvSpPr>
          <p:cNvPr id="547" name="Google Shape;547;p4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53" name="Google Shape;553;p47"/>
          <p:cNvSpPr/>
          <p:nvPr/>
        </p:nvSpPr>
        <p:spPr>
          <a:xfrm>
            <a:off x="568666" y="1052892"/>
            <a:ext cx="9565241" cy="47089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Q8. You have an on-premises network that contains 100 servers.</a:t>
            </a:r>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You need to recommend a solution that provides additional resources to your users. The solution must minimize capital and operational expenditure costs.</a:t>
            </a:r>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What should you include in the recommendation?</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a complete migration to the public cloud</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an additional data center</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a private cloud</a:t>
            </a:r>
            <a:endParaRPr/>
          </a:p>
          <a:p>
            <a:pPr indent="-457200" lvl="0" marL="457200" marR="0" rtl="0" algn="l">
              <a:lnSpc>
                <a:spcPct val="200000"/>
              </a:lnSpc>
              <a:spcBef>
                <a:spcPts val="0"/>
              </a:spcBef>
              <a:spcAft>
                <a:spcPts val="0"/>
              </a:spcAft>
              <a:buClr>
                <a:srgbClr val="000000"/>
              </a:buClr>
              <a:buSzPts val="2000"/>
              <a:buFont typeface="Arial"/>
              <a:buAutoNum type="alphaLcParenR"/>
            </a:pPr>
            <a:r>
              <a:rPr b="0" i="0" lang="en-US" sz="2000" u="none" cap="none" strike="noStrike">
                <a:solidFill>
                  <a:schemeClr val="dk1"/>
                </a:solidFill>
                <a:latin typeface="Times New Roman"/>
                <a:ea typeface="Times New Roman"/>
                <a:cs typeface="Times New Roman"/>
                <a:sym typeface="Times New Roman"/>
              </a:rPr>
              <a:t>a hybrid cloud</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c)</a:t>
            </a:r>
            <a:endParaRPr b="1" i="0" sz="2000" u="none" cap="none" strike="noStrike">
              <a:solidFill>
                <a:schemeClr val="dk1"/>
              </a:solidFill>
              <a:latin typeface="Times New Roman"/>
              <a:ea typeface="Times New Roman"/>
              <a:cs typeface="Times New Roman"/>
              <a:sym typeface="Times New Roman"/>
            </a:endParaRPr>
          </a:p>
        </p:txBody>
      </p:sp>
      <p:sp>
        <p:nvSpPr>
          <p:cNvPr id="554" name="Google Shape;554;p47"/>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60" name="Google Shape;560;p48"/>
          <p:cNvSpPr/>
          <p:nvPr/>
        </p:nvSpPr>
        <p:spPr>
          <a:xfrm>
            <a:off x="481190" y="1700066"/>
            <a:ext cx="11238559" cy="34778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Q9.  Which load balancer operates at both individual request level (Layer 7) and connection level (Layer 4) only?</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Application Load Balancers</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Network Load Balancers</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Storage Load Balancers</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Classic Load Balancers</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d</a:t>
            </a:r>
            <a:endParaRPr b="1" i="0" sz="2000" u="none" cap="none" strike="noStrike">
              <a:solidFill>
                <a:schemeClr val="dk1"/>
              </a:solidFill>
              <a:latin typeface="Times New Roman"/>
              <a:ea typeface="Times New Roman"/>
              <a:cs typeface="Times New Roman"/>
              <a:sym typeface="Times New Roman"/>
            </a:endParaRPr>
          </a:p>
        </p:txBody>
      </p:sp>
      <p:sp>
        <p:nvSpPr>
          <p:cNvPr id="561" name="Google Shape;561;p48"/>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p:nvPr/>
        </p:nvSpPr>
        <p:spPr>
          <a:xfrm>
            <a:off x="522720" y="1552497"/>
            <a:ext cx="11835441" cy="954067"/>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Outcomes:</a:t>
            </a:r>
            <a:endParaRPr b="0" i="0" sz="2400" u="none" cap="none" strike="noStrike">
              <a:solidFill>
                <a:srgbClr val="000000"/>
              </a:solidFill>
              <a:latin typeface="Times New Roman"/>
              <a:ea typeface="Times New Roman"/>
              <a:cs typeface="Times New Roman"/>
              <a:sym typeface="Times New Roman"/>
            </a:endParaRPr>
          </a:p>
          <a:p>
            <a:pPr indent="0" lvl="4" marL="36000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Times New Roman"/>
              <a:ea typeface="Times New Roman"/>
              <a:cs typeface="Times New Roman"/>
              <a:sym typeface="Times New Roman"/>
            </a:endParaRPr>
          </a:p>
          <a:p>
            <a:pPr indent="0" lvl="6" marL="720000" marR="0" rtl="0" algn="l">
              <a:lnSpc>
                <a:spcPct val="11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20" name="Google Shape;120;p4"/>
          <p:cNvSpPr/>
          <p:nvPr/>
        </p:nvSpPr>
        <p:spPr>
          <a:xfrm>
            <a:off x="1048685" y="2346465"/>
            <a:ext cx="7971453"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At the end of this module, you are expected to: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121" name="Google Shape;121;p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22" name="Google Shape;122;p4"/>
          <p:cNvSpPr txBox="1"/>
          <p:nvPr/>
        </p:nvSpPr>
        <p:spPr>
          <a:xfrm>
            <a:off x="309766" y="595851"/>
            <a:ext cx="49075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Helvetica Neue"/>
                <a:ea typeface="Helvetica Neue"/>
                <a:cs typeface="Helvetica Neue"/>
                <a:sym typeface="Helvetica Neue"/>
              </a:rPr>
              <a:t>Azure Networking</a:t>
            </a:r>
            <a:endParaRPr b="0" i="0" sz="2800" u="none" cap="none" strike="noStrike">
              <a:solidFill>
                <a:schemeClr val="accent2"/>
              </a:solidFill>
              <a:latin typeface="Helvetica Neue"/>
              <a:ea typeface="Helvetica Neue"/>
              <a:cs typeface="Helvetica Neue"/>
              <a:sym typeface="Helvetica Neue"/>
            </a:endParaRPr>
          </a:p>
        </p:txBody>
      </p:sp>
      <p:sp>
        <p:nvSpPr>
          <p:cNvPr id="123" name="Google Shape;123;p4"/>
          <p:cNvSpPr txBox="1"/>
          <p:nvPr/>
        </p:nvSpPr>
        <p:spPr>
          <a:xfrm>
            <a:off x="1166446" y="2850316"/>
            <a:ext cx="11025554" cy="2554505"/>
          </a:xfrm>
          <a:prstGeom prst="rect">
            <a:avLst/>
          </a:prstGeom>
          <a:noFill/>
          <a:ln>
            <a:noFill/>
          </a:ln>
        </p:spPr>
        <p:txBody>
          <a:bodyPr anchorCtr="0" anchor="t" bIns="45700" lIns="91425" spcFirstLastPara="1" rIns="91425" wrap="square" tIns="45700">
            <a:spAutoFit/>
          </a:bodyPr>
          <a:lstStyle/>
          <a:p>
            <a:pPr indent="-342900" lvl="0" marL="34290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Compare the various virtual network parameters</a:t>
            </a:r>
            <a:endParaRPr/>
          </a:p>
          <a:p>
            <a:pPr indent="-342900" lvl="0" marL="34290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Design  Virtual private Network on Azure Platform</a:t>
            </a:r>
            <a:endParaRPr/>
          </a:p>
          <a:p>
            <a:pPr indent="-342900" lvl="0" marL="34290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Apply the control list in Virtual private Cloud</a:t>
            </a:r>
            <a:endParaRPr/>
          </a:p>
          <a:p>
            <a:pPr indent="-342900" lvl="0" marL="342900" marR="0" rtl="0" algn="l">
              <a:lnSpc>
                <a:spcPct val="200000"/>
              </a:lnSpc>
              <a:spcBef>
                <a:spcPts val="0"/>
              </a:spcBef>
              <a:spcAft>
                <a:spcPts val="0"/>
              </a:spcAft>
              <a:buClr>
                <a:schemeClr val="dk1"/>
              </a:buClr>
              <a:buSzPts val="2400"/>
              <a:buFont typeface="Arial"/>
              <a:buChar char="•"/>
            </a:pPr>
            <a:r>
              <a:rPr b="0" i="0" lang="en-US" sz="2000" u="none" cap="none" strike="noStrike">
                <a:solidFill>
                  <a:schemeClr val="dk1"/>
                </a:solidFill>
                <a:latin typeface="Times New Roman"/>
                <a:ea typeface="Times New Roman"/>
                <a:cs typeface="Times New Roman"/>
                <a:sym typeface="Times New Roman"/>
              </a:rPr>
              <a:t>Create appropriate point-to-site VPN in Azure Platform.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67" name="Google Shape;567;p49"/>
          <p:cNvSpPr/>
          <p:nvPr/>
        </p:nvSpPr>
        <p:spPr>
          <a:xfrm>
            <a:off x="572441" y="1775871"/>
            <a:ext cx="11101399" cy="31700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10. Elastic Load Balancing offers:</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Ability to load balance across AWS</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Ability to load balance on-premises resources</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	A and B both</a:t>
            </a:r>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	None of these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Answer: c</a:t>
            </a:r>
            <a:endParaRPr b="1" i="0" sz="2000" u="none" cap="none" strike="noStrike">
              <a:solidFill>
                <a:schemeClr val="dk1"/>
              </a:solidFill>
              <a:latin typeface="Times New Roman"/>
              <a:ea typeface="Times New Roman"/>
              <a:cs typeface="Times New Roman"/>
              <a:sym typeface="Times New Roman"/>
            </a:endParaRPr>
          </a:p>
        </p:txBody>
      </p:sp>
      <p:sp>
        <p:nvSpPr>
          <p:cNvPr id="568" name="Google Shape;568;p4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74" name="Google Shape;574;p50"/>
          <p:cNvSpPr/>
          <p:nvPr/>
        </p:nvSpPr>
        <p:spPr>
          <a:xfrm>
            <a:off x="305433" y="2442348"/>
            <a:ext cx="11042966" cy="140957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Activity Type: Offline                            				   Duration: 60 Minutes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Description: Case Study: Creating an IPSEC secure tunnel between a Symantec Enterprise</a:t>
            </a:r>
            <a:endParaRPr/>
          </a:p>
          <a:p>
            <a:pPr indent="0" lvl="0" marL="0" marR="0" rtl="0" algn="l">
              <a:lnSpc>
                <a:spcPct val="107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Firewall</a:t>
            </a:r>
            <a:endParaRPr b="0" i="0" sz="2000" u="none" cap="none" strike="noStrike">
              <a:solidFill>
                <a:schemeClr val="dk1"/>
              </a:solidFill>
              <a:latin typeface="Times New Roman"/>
              <a:ea typeface="Times New Roman"/>
              <a:cs typeface="Times New Roman"/>
              <a:sym typeface="Times New Roman"/>
            </a:endParaRPr>
          </a:p>
        </p:txBody>
      </p:sp>
      <p:pic>
        <p:nvPicPr>
          <p:cNvPr id="575" name="Google Shape;575;p50"/>
          <p:cNvPicPr preferRelativeResize="0"/>
          <p:nvPr/>
        </p:nvPicPr>
        <p:blipFill rotWithShape="1">
          <a:blip r:embed="rId3">
            <a:alphaModFix/>
          </a:blip>
          <a:srcRect b="0" l="0" r="0" t="0"/>
          <a:stretch/>
        </p:blipFill>
        <p:spPr>
          <a:xfrm>
            <a:off x="336759" y="1404006"/>
            <a:ext cx="624548" cy="478748"/>
          </a:xfrm>
          <a:prstGeom prst="rect">
            <a:avLst/>
          </a:prstGeom>
          <a:noFill/>
          <a:ln>
            <a:noFill/>
          </a:ln>
        </p:spPr>
      </p:pic>
      <p:sp>
        <p:nvSpPr>
          <p:cNvPr id="576" name="Google Shape;576;p50"/>
          <p:cNvSpPr txBox="1"/>
          <p:nvPr/>
        </p:nvSpPr>
        <p:spPr>
          <a:xfrm>
            <a:off x="1095001" y="1444147"/>
            <a:ext cx="9786467" cy="55707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Activity</a:t>
            </a:r>
            <a:endParaRPr b="0" i="0" sz="1400" u="none" cap="none" strike="noStrike">
              <a:solidFill>
                <a:srgbClr val="000000"/>
              </a:solidFill>
              <a:latin typeface="Arial"/>
              <a:ea typeface="Arial"/>
              <a:cs typeface="Arial"/>
              <a:sym typeface="Arial"/>
            </a:endParaRPr>
          </a:p>
        </p:txBody>
      </p:sp>
      <p:sp>
        <p:nvSpPr>
          <p:cNvPr id="577" name="Google Shape;577;p5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583" name="Google Shape;583;p51"/>
          <p:cNvPicPr preferRelativeResize="0"/>
          <p:nvPr/>
        </p:nvPicPr>
        <p:blipFill rotWithShape="1">
          <a:blip r:embed="rId3">
            <a:alphaModFix/>
          </a:blip>
          <a:srcRect b="0" l="2273" r="2273" t="0"/>
          <a:stretch/>
        </p:blipFill>
        <p:spPr>
          <a:xfrm>
            <a:off x="322655" y="1324396"/>
            <a:ext cx="516155" cy="516155"/>
          </a:xfrm>
          <a:prstGeom prst="rect">
            <a:avLst/>
          </a:prstGeom>
          <a:noFill/>
          <a:ln>
            <a:noFill/>
          </a:ln>
        </p:spPr>
      </p:pic>
      <p:sp>
        <p:nvSpPr>
          <p:cNvPr id="584" name="Google Shape;584;p51"/>
          <p:cNvSpPr txBox="1"/>
          <p:nvPr/>
        </p:nvSpPr>
        <p:spPr>
          <a:xfrm>
            <a:off x="957841" y="1293916"/>
            <a:ext cx="9786467" cy="5570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Subjective Assessment</a:t>
            </a:r>
            <a:endParaRPr b="0" i="0" sz="1400" u="none" cap="none" strike="noStrike">
              <a:solidFill>
                <a:srgbClr val="000000"/>
              </a:solidFill>
              <a:latin typeface="Arial"/>
              <a:ea typeface="Arial"/>
              <a:cs typeface="Arial"/>
              <a:sym typeface="Arial"/>
            </a:endParaRPr>
          </a:p>
        </p:txBody>
      </p:sp>
      <p:sp>
        <p:nvSpPr>
          <p:cNvPr id="585" name="Google Shape;585;p51"/>
          <p:cNvSpPr/>
          <p:nvPr/>
        </p:nvSpPr>
        <p:spPr>
          <a:xfrm>
            <a:off x="957841" y="2815575"/>
            <a:ext cx="10456919" cy="178506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Calibri"/>
              <a:buAutoNum type="arabicParenR"/>
            </a:pPr>
            <a:r>
              <a:rPr b="0" i="0" lang="en-US" sz="2000" u="none" cap="none" strike="noStrike">
                <a:solidFill>
                  <a:schemeClr val="dk1"/>
                </a:solidFill>
                <a:latin typeface="Times New Roman"/>
                <a:ea typeface="Times New Roman"/>
                <a:cs typeface="Times New Roman"/>
                <a:sym typeface="Times New Roman"/>
              </a:rPr>
              <a:t>What are the Azure VPN benefits?</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1200"/>
              </a:spcBef>
              <a:spcAft>
                <a:spcPts val="0"/>
              </a:spcAft>
              <a:buClr>
                <a:schemeClr val="dk1"/>
              </a:buClr>
              <a:buSzPts val="2000"/>
              <a:buFont typeface="Calibri"/>
              <a:buAutoNum type="arabicParenR"/>
            </a:pPr>
            <a:r>
              <a:rPr b="0" i="0" lang="en-US" sz="2000" u="none" cap="none" strike="noStrike">
                <a:solidFill>
                  <a:schemeClr val="dk1"/>
                </a:solidFill>
                <a:latin typeface="Times New Roman"/>
                <a:ea typeface="Times New Roman"/>
                <a:cs typeface="Times New Roman"/>
                <a:sym typeface="Times New Roman"/>
              </a:rPr>
              <a:t>What are the  Objective of Control List in Azure Platform?</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50000"/>
              </a:lnSpc>
              <a:spcBef>
                <a:spcPts val="1200"/>
              </a:spcBef>
              <a:spcAft>
                <a:spcPts val="0"/>
              </a:spcAft>
              <a:buClr>
                <a:schemeClr val="dk1"/>
              </a:buClr>
              <a:buSzPts val="2000"/>
              <a:buFont typeface="Calibri"/>
              <a:buAutoNum type="arabicParenR"/>
            </a:pPr>
            <a:r>
              <a:rPr b="0" i="0" lang="en-US" sz="2000" u="none" cap="none" strike="noStrike">
                <a:solidFill>
                  <a:schemeClr val="dk1"/>
                </a:solidFill>
                <a:latin typeface="Times New Roman"/>
                <a:ea typeface="Times New Roman"/>
                <a:cs typeface="Times New Roman"/>
                <a:sym typeface="Times New Roman"/>
              </a:rPr>
              <a:t>Discuss the limitation of point to Site VPN.</a:t>
            </a:r>
            <a:endParaRPr b="0" i="0" sz="2000" u="none" cap="none" strike="noStrike">
              <a:solidFill>
                <a:srgbClr val="000000"/>
              </a:solidFill>
              <a:latin typeface="Times New Roman"/>
              <a:ea typeface="Times New Roman"/>
              <a:cs typeface="Times New Roman"/>
              <a:sym typeface="Times New Roman"/>
            </a:endParaRPr>
          </a:p>
        </p:txBody>
      </p:sp>
      <p:sp>
        <p:nvSpPr>
          <p:cNvPr id="586" name="Google Shape;586;p5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592" name="Google Shape;592;p53"/>
          <p:cNvPicPr preferRelativeResize="0"/>
          <p:nvPr/>
        </p:nvPicPr>
        <p:blipFill rotWithShape="1">
          <a:blip r:embed="rId3">
            <a:alphaModFix/>
          </a:blip>
          <a:srcRect b="0" l="0" r="0" t="0"/>
          <a:stretch/>
        </p:blipFill>
        <p:spPr>
          <a:xfrm>
            <a:off x="329418" y="1376879"/>
            <a:ext cx="676422" cy="624548"/>
          </a:xfrm>
          <a:prstGeom prst="rect">
            <a:avLst/>
          </a:prstGeom>
          <a:noFill/>
          <a:ln>
            <a:noFill/>
          </a:ln>
        </p:spPr>
      </p:pic>
      <p:sp>
        <p:nvSpPr>
          <p:cNvPr id="593" name="Google Shape;593;p53"/>
          <p:cNvSpPr txBox="1"/>
          <p:nvPr/>
        </p:nvSpPr>
        <p:spPr>
          <a:xfrm>
            <a:off x="1112578" y="1380135"/>
            <a:ext cx="9786467" cy="5570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External Resources</a:t>
            </a:r>
            <a:endParaRPr b="0" i="0" sz="1400" u="none" cap="none" strike="noStrike">
              <a:solidFill>
                <a:srgbClr val="000000"/>
              </a:solidFill>
              <a:latin typeface="Arial"/>
              <a:ea typeface="Arial"/>
              <a:cs typeface="Arial"/>
              <a:sym typeface="Arial"/>
            </a:endParaRPr>
          </a:p>
        </p:txBody>
      </p:sp>
      <p:sp>
        <p:nvSpPr>
          <p:cNvPr id="594" name="Google Shape;594;p53"/>
          <p:cNvSpPr txBox="1"/>
          <p:nvPr/>
        </p:nvSpPr>
        <p:spPr>
          <a:xfrm>
            <a:off x="1448400" y="2076498"/>
            <a:ext cx="10255920" cy="3416279"/>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Azure Networking Cookbook: Practical recipes for secure network infrastructure, global application delivery, and accessible connectivity in Azure, 2nd Edition</a:t>
            </a:r>
            <a:endParaRPr/>
          </a:p>
          <a:p>
            <a:pPr indent="-330200" lvl="0" marL="457200" marR="0" rtl="0" algn="l">
              <a:lnSpc>
                <a:spcPct val="150000"/>
              </a:lnSpc>
              <a:spcBef>
                <a:spcPts val="0"/>
              </a:spcBef>
              <a:spcAft>
                <a:spcPts val="0"/>
              </a:spcAft>
              <a:buClr>
                <a:schemeClr val="dk1"/>
              </a:buClr>
              <a:buSzPts val="2000"/>
              <a:buFont typeface="Calibri"/>
              <a:buNone/>
            </a:pPr>
            <a:r>
              <a:t/>
            </a:r>
            <a:endParaRPr b="0" i="0" sz="2400" u="none" cap="none" strike="noStrike">
              <a:solidFill>
                <a:schemeClr val="dk1"/>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chemeClr val="dk1"/>
              </a:buClr>
              <a:buSzPts val="20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https://www.oreilly.com/library/view/azure-networking-cookbook/9781789800227/c87b98d6-b4c8-4e7a-8d0b-e712b9d0504d.xhtml</a:t>
            </a:r>
            <a:endParaRPr b="0" i="0" sz="2400" u="none" cap="none" strike="noStrike">
              <a:solidFill>
                <a:srgbClr val="000000"/>
              </a:solidFill>
              <a:latin typeface="Times New Roman"/>
              <a:ea typeface="Times New Roman"/>
              <a:cs typeface="Times New Roman"/>
              <a:sym typeface="Times New Roman"/>
            </a:endParaRPr>
          </a:p>
        </p:txBody>
      </p:sp>
      <p:sp>
        <p:nvSpPr>
          <p:cNvPr id="595" name="Google Shape;595;p53"/>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4"/>
          <p:cNvSpPr/>
          <p:nvPr/>
        </p:nvSpPr>
        <p:spPr>
          <a:xfrm>
            <a:off x="-143486" y="1136424"/>
            <a:ext cx="11835441" cy="461665"/>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Document Links</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605" name="Google Shape;605;p54"/>
          <p:cNvGraphicFramePr/>
          <p:nvPr/>
        </p:nvGraphicFramePr>
        <p:xfrm>
          <a:off x="529656" y="1720646"/>
          <a:ext cx="3000000" cy="3000000"/>
        </p:xfrm>
        <a:graphic>
          <a:graphicData uri="http://schemas.openxmlformats.org/drawingml/2006/table">
            <a:tbl>
              <a:tblPr bandRow="1" firstRow="1">
                <a:noFill/>
                <a:tableStyleId>{868494F1-8D79-4FA8-BC18-F745357B3044}</a:tableStyleId>
              </a:tblPr>
              <a:tblGrid>
                <a:gridCol w="1685050"/>
                <a:gridCol w="3097500"/>
                <a:gridCol w="6379750"/>
              </a:tblGrid>
              <a:tr h="1127450">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Topics</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URL</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Notes</a:t>
                      </a:r>
                      <a:endParaRPr sz="1400" u="none" cap="none" strike="noStrike"/>
                    </a:p>
                  </a:txBody>
                  <a:tcPr marT="9525" marB="0" marR="9525" marL="9525" anchor="ctr">
                    <a:solidFill>
                      <a:srgbClr val="0070C0"/>
                    </a:solidFill>
                  </a:tcPr>
                </a:tc>
              </a:tr>
              <a:tr h="1127450">
                <a:tc>
                  <a:txBody>
                    <a:bodyPr/>
                    <a:lstStyle/>
                    <a:p>
                      <a:pPr indent="0" lvl="0" marL="72000" marR="0" rtl="0" algn="l">
                        <a:lnSpc>
                          <a:spcPct val="100000"/>
                        </a:lnSpc>
                        <a:spcBef>
                          <a:spcPts val="0"/>
                        </a:spcBef>
                        <a:spcAft>
                          <a:spcPts val="0"/>
                        </a:spcAft>
                        <a:buClr>
                          <a:srgbClr val="000000"/>
                        </a:buClr>
                        <a:buSzPts val="1400"/>
                        <a:buFont typeface="Arial"/>
                        <a:buNone/>
                      </a:pPr>
                      <a:r>
                        <a:rPr lang="en-US" sz="1400" u="none" cap="none" strike="noStrike"/>
                        <a:t>Point to Site VPN</a:t>
                      </a:r>
                      <a:endParaRPr sz="1400" u="none" cap="none" strike="noStrike"/>
                    </a:p>
                  </a:txBody>
                  <a:tcPr marT="9525" marB="0" marR="9525" marL="9525" anchor="ctr"/>
                </a:tc>
                <a:tc>
                  <a:txBody>
                    <a:bodyPr/>
                    <a:lstStyle/>
                    <a:p>
                      <a:pPr indent="0" lvl="0" marL="72000" marR="0" rtl="0" algn="l">
                        <a:lnSpc>
                          <a:spcPct val="100000"/>
                        </a:lnSpc>
                        <a:spcBef>
                          <a:spcPts val="0"/>
                        </a:spcBef>
                        <a:spcAft>
                          <a:spcPts val="0"/>
                        </a:spcAft>
                        <a:buClr>
                          <a:srgbClr val="0000FF"/>
                        </a:buClr>
                        <a:buSzPts val="1200"/>
                        <a:buFont typeface="Calibri"/>
                        <a:buNone/>
                      </a:pPr>
                      <a:r>
                        <a:rPr lang="en-US" sz="1400" u="sng" cap="none" strike="noStrike">
                          <a:solidFill>
                            <a:schemeClr val="hlink"/>
                          </a:solidFill>
                          <a:hlinkClick r:id="rId3"/>
                        </a:rPr>
                        <a:t>https://docs.oracle.com/en-us/iaas/Content/Resources/Assets/whitepapers/ipsec-vpn-best-practices.pdf</a:t>
                      </a:r>
                      <a:endParaRPr sz="1400" u="none" cap="none" strike="noStrike"/>
                    </a:p>
                    <a:p>
                      <a:pPr indent="0" lvl="0" marL="72000" marR="0" rtl="0" algn="l">
                        <a:lnSpc>
                          <a:spcPct val="100000"/>
                        </a:lnSpc>
                        <a:spcBef>
                          <a:spcPts val="0"/>
                        </a:spcBef>
                        <a:spcAft>
                          <a:spcPts val="0"/>
                        </a:spcAft>
                        <a:buClr>
                          <a:srgbClr val="0000FF"/>
                        </a:buClr>
                        <a:buSzPts val="1200"/>
                        <a:buFont typeface="Calibri"/>
                        <a:buNone/>
                      </a:pPr>
                      <a:r>
                        <a:t/>
                      </a:r>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link explain Point to Site VPN</a:t>
                      </a:r>
                      <a:endParaRPr/>
                    </a:p>
                    <a:p>
                      <a:pPr indent="0" lvl="0" marL="72000" marR="0" rtl="0" algn="l">
                        <a:lnSpc>
                          <a:spcPct val="100000"/>
                        </a:lnSpc>
                        <a:spcBef>
                          <a:spcPts val="0"/>
                        </a:spcBef>
                        <a:spcAft>
                          <a:spcPts val="0"/>
                        </a:spcAft>
                        <a:buClr>
                          <a:srgbClr val="000000"/>
                        </a:buClr>
                        <a:buSzPts val="1400"/>
                        <a:buFont typeface="Arial"/>
                        <a:buNone/>
                      </a:pPr>
                      <a:r>
                        <a:t/>
                      </a:r>
                      <a:endParaRPr sz="1400" u="none" cap="none" strike="noStrike"/>
                    </a:p>
                  </a:txBody>
                  <a:tcPr marT="9525" marB="0" marR="9525" marL="9525" anchor="ctr"/>
                </a:tc>
              </a:tr>
              <a:tr h="1569825">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Configure Load Balancer</a:t>
                      </a:r>
                      <a:endParaRPr b="0" i="0" sz="12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l">
                        <a:lnSpc>
                          <a:spcPct val="100000"/>
                        </a:lnSpc>
                        <a:spcBef>
                          <a:spcPts val="0"/>
                        </a:spcBef>
                        <a:spcAft>
                          <a:spcPts val="0"/>
                        </a:spcAft>
                        <a:buClr>
                          <a:srgbClr val="0066C0"/>
                        </a:buClr>
                        <a:buSzPts val="1200"/>
                        <a:buFont typeface="Arial"/>
                        <a:buNone/>
                      </a:pPr>
                      <a:r>
                        <a:rPr lang="en-US" sz="1400" u="sng" cap="none" strike="noStrike">
                          <a:solidFill>
                            <a:schemeClr val="hlink"/>
                          </a:solidFill>
                          <a:hlinkClick r:id="rId4"/>
                        </a:rPr>
                        <a:t>https://pdfs.loadbalancer.org/v7/quickstartguideLBVMv7.6.pdf</a:t>
                      </a:r>
                      <a:endParaRPr sz="1400" u="none" cap="none" strike="noStrike"/>
                    </a:p>
                    <a:p>
                      <a:pPr indent="0" lvl="0" marL="0" marR="0" rtl="0" algn="l">
                        <a:lnSpc>
                          <a:spcPct val="100000"/>
                        </a:lnSpc>
                        <a:spcBef>
                          <a:spcPts val="0"/>
                        </a:spcBef>
                        <a:spcAft>
                          <a:spcPts val="0"/>
                        </a:spcAft>
                        <a:buClr>
                          <a:srgbClr val="0066C0"/>
                        </a:buClr>
                        <a:buSzPts val="1200"/>
                        <a:buFont typeface="Arial"/>
                        <a:buNone/>
                      </a:pPr>
                      <a:r>
                        <a:t/>
                      </a:r>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This link explains how to  Configure Load Balancer</a:t>
                      </a:r>
                      <a:endParaRPr/>
                    </a:p>
                    <a:p>
                      <a:pPr indent="0" lvl="0" marL="720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txBody>
                  <a:tcPr marT="9525" marB="0" marR="9525" marL="9525" anchor="ctr"/>
                </a:tc>
              </a:tr>
            </a:tbl>
          </a:graphicData>
        </a:graphic>
      </p:graphicFrame>
      <p:sp>
        <p:nvSpPr>
          <p:cNvPr id="606" name="Google Shape;606;p5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07" name="Google Shape;607;p54"/>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5"/>
          <p:cNvSpPr/>
          <p:nvPr/>
        </p:nvSpPr>
        <p:spPr>
          <a:xfrm>
            <a:off x="344129" y="1121184"/>
            <a:ext cx="11347826" cy="461665"/>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Video Links</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617" name="Google Shape;617;p55"/>
          <p:cNvGraphicFramePr/>
          <p:nvPr/>
        </p:nvGraphicFramePr>
        <p:xfrm>
          <a:off x="536895" y="1671484"/>
          <a:ext cx="3000000" cy="3000000"/>
        </p:xfrm>
        <a:graphic>
          <a:graphicData uri="http://schemas.openxmlformats.org/drawingml/2006/table">
            <a:tbl>
              <a:tblPr bandRow="1" firstRow="1">
                <a:noFill/>
                <a:tableStyleId>{868494F1-8D79-4FA8-BC18-F745357B3044}</a:tableStyleId>
              </a:tblPr>
              <a:tblGrid>
                <a:gridCol w="1741950"/>
                <a:gridCol w="3058325"/>
                <a:gridCol w="6354775"/>
              </a:tblGrid>
              <a:tr h="872325">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Topics</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URL</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Notes</a:t>
                      </a:r>
                      <a:endParaRPr sz="1400" u="none" cap="none" strike="noStrike"/>
                    </a:p>
                  </a:txBody>
                  <a:tcPr marT="9525" marB="0" marR="9525" marL="9525" anchor="ctr">
                    <a:solidFill>
                      <a:srgbClr val="0070C0"/>
                    </a:solidFill>
                  </a:tcPr>
                </a:tc>
              </a:tr>
              <a:tr h="872325">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AZURE VPN</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latin typeface="Times New Roman"/>
                          <a:ea typeface="Times New Roman"/>
                          <a:cs typeface="Times New Roman"/>
                          <a:sym typeface="Times New Roman"/>
                          <a:hlinkClick r:id="rId3"/>
                        </a:rPr>
                        <a:t>https://www.youtube.com/watch?v=5NMcM4zJPM4</a:t>
                      </a:r>
                      <a:endParaRPr sz="1400" u="none" cap="none" strike="noStrike">
                        <a:latin typeface="Times New Roman"/>
                        <a:ea typeface="Times New Roman"/>
                        <a:cs typeface="Times New Roman"/>
                        <a:sym typeface="Times New Roman"/>
                      </a:endParaRPr>
                    </a:p>
                    <a:p>
                      <a:pPr indent="0" lvl="0" marL="72000" marR="0" rtl="0" algn="l">
                        <a:lnSpc>
                          <a:spcPct val="100000"/>
                        </a:lnSpc>
                        <a:spcBef>
                          <a:spcPts val="0"/>
                        </a:spcBef>
                        <a:spcAft>
                          <a:spcPts val="0"/>
                        </a:spcAft>
                        <a:buClr>
                          <a:srgbClr val="000000"/>
                        </a:buClr>
                        <a:buSzPts val="1400"/>
                        <a:buFont typeface="Arial"/>
                        <a:buNone/>
                      </a:pPr>
                      <a:r>
                        <a:t/>
                      </a:r>
                      <a:endParaRPr>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video explains AZURE VPN</a:t>
                      </a:r>
                      <a:endParaRPr/>
                    </a:p>
                    <a:p>
                      <a:pPr indent="0" lvl="0" marL="7200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525" marB="0" marR="9525" marL="9525" anchor="ctr"/>
                </a:tc>
              </a:tr>
              <a:tr h="812875">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Site to Site VPN</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latin typeface="Times New Roman"/>
                          <a:ea typeface="Times New Roman"/>
                          <a:cs typeface="Times New Roman"/>
                          <a:sym typeface="Times New Roman"/>
                          <a:hlinkClick r:id="rId4"/>
                        </a:rPr>
                        <a:t>https://www.youtube.com/watch?v=BaFMSV2UF_U</a:t>
                      </a:r>
                      <a:endParaRPr sz="1400" u="none" cap="none" strike="noStrike">
                        <a:latin typeface="Times New Roman"/>
                        <a:ea typeface="Times New Roman"/>
                        <a:cs typeface="Times New Roman"/>
                        <a:sym typeface="Times New Roman"/>
                      </a:endParaRPr>
                    </a:p>
                    <a:p>
                      <a:pPr indent="0" lvl="0" marL="72000" marR="0" rtl="0" algn="l">
                        <a:lnSpc>
                          <a:spcPct val="100000"/>
                        </a:lnSpc>
                        <a:spcBef>
                          <a:spcPts val="0"/>
                        </a:spcBef>
                        <a:spcAft>
                          <a:spcPts val="0"/>
                        </a:spcAft>
                        <a:buClr>
                          <a:srgbClr val="000000"/>
                        </a:buClr>
                        <a:buSzPts val="1400"/>
                        <a:buFont typeface="Arial"/>
                        <a:buNone/>
                      </a:pPr>
                      <a:r>
                        <a:t/>
                      </a:r>
                      <a:endParaRPr>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You will learn Site to Site VPN</a:t>
                      </a:r>
                      <a:endParaRPr/>
                    </a:p>
                    <a:p>
                      <a:pPr indent="0" lvl="0" marL="720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r>
              <a:tr h="812875">
                <a:tc>
                  <a:txBody>
                    <a:bodyPr/>
                    <a:lstStyle/>
                    <a:p>
                      <a:pPr indent="0" lvl="0" marL="720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Point to Site VPN</a:t>
                      </a:r>
                      <a:endParaRPr sz="1200" u="none" cap="none" strike="noStrike">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latin typeface="Times New Roman"/>
                          <a:ea typeface="Times New Roman"/>
                          <a:cs typeface="Times New Roman"/>
                          <a:sym typeface="Times New Roman"/>
                          <a:hlinkClick r:id="rId5"/>
                        </a:rPr>
                        <a:t>https://www.youtube.com/watch?v=-GEEv_7xrEo</a:t>
                      </a:r>
                      <a:endParaRPr sz="1400" u="none" cap="none" strike="noStrike">
                        <a:latin typeface="Times New Roman"/>
                        <a:ea typeface="Times New Roman"/>
                        <a:cs typeface="Times New Roman"/>
                        <a:sym typeface="Times New Roman"/>
                      </a:endParaRPr>
                    </a:p>
                    <a:p>
                      <a:pPr indent="0" lvl="0" marL="72000" marR="0" rtl="0" algn="l">
                        <a:lnSpc>
                          <a:spcPct val="100000"/>
                        </a:lnSpc>
                        <a:spcBef>
                          <a:spcPts val="0"/>
                        </a:spcBef>
                        <a:spcAft>
                          <a:spcPts val="0"/>
                        </a:spcAft>
                        <a:buClr>
                          <a:srgbClr val="000000"/>
                        </a:buClr>
                        <a:buSzPts val="1400"/>
                        <a:buFont typeface="Arial"/>
                        <a:buNone/>
                      </a:pPr>
                      <a:r>
                        <a:t/>
                      </a:r>
                      <a:endParaRPr>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Times New Roman"/>
                          <a:ea typeface="Times New Roman"/>
                          <a:cs typeface="Times New Roman"/>
                          <a:sym typeface="Times New Roman"/>
                        </a:rPr>
                        <a:t>This video explains Point to Site VPN</a:t>
                      </a:r>
                      <a:endParaRPr/>
                    </a:p>
                    <a:p>
                      <a:pPr indent="0" lvl="0" marL="7200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r>
              <a:tr h="1145525">
                <a:tc>
                  <a:txBody>
                    <a:bodyPr/>
                    <a:lstStyle/>
                    <a:p>
                      <a:pPr indent="0" lvl="0" marL="720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txBody>
                  <a:tcPr marT="9525" marB="0" marR="9525" marL="9525" anchor="ctr"/>
                </a:tc>
              </a:tr>
            </a:tbl>
          </a:graphicData>
        </a:graphic>
      </p:graphicFrame>
      <p:sp>
        <p:nvSpPr>
          <p:cNvPr id="618" name="Google Shape;618;p5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19" name="Google Shape;619;p55"/>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6"/>
          <p:cNvSpPr/>
          <p:nvPr/>
        </p:nvSpPr>
        <p:spPr>
          <a:xfrm>
            <a:off x="-158726" y="1075464"/>
            <a:ext cx="11835441" cy="461665"/>
          </a:xfrm>
          <a:prstGeom prst="rect">
            <a:avLst/>
          </a:prstGeom>
          <a:noFill/>
          <a:ln>
            <a:noFill/>
          </a:ln>
        </p:spPr>
        <p:txBody>
          <a:bodyPr anchorCtr="0" anchor="t" bIns="45700" lIns="91425" spcFirstLastPara="1" rIns="91425" wrap="square" tIns="45700">
            <a:spAutoFit/>
          </a:bodyPr>
          <a:lstStyle/>
          <a:p>
            <a:pPr indent="0" lvl="4" marL="3600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E-Book Links</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625" name="Google Shape;625;p56"/>
          <p:cNvGraphicFramePr/>
          <p:nvPr/>
        </p:nvGraphicFramePr>
        <p:xfrm>
          <a:off x="609600" y="1869140"/>
          <a:ext cx="3000000" cy="3000000"/>
        </p:xfrm>
        <a:graphic>
          <a:graphicData uri="http://schemas.openxmlformats.org/drawingml/2006/table">
            <a:tbl>
              <a:tblPr bandRow="1" firstRow="1">
                <a:noFill/>
                <a:tableStyleId>{868494F1-8D79-4FA8-BC18-F745357B3044}</a:tableStyleId>
              </a:tblPr>
              <a:tblGrid>
                <a:gridCol w="3703625"/>
                <a:gridCol w="4692950"/>
                <a:gridCol w="2508625"/>
              </a:tblGrid>
              <a:tr h="675950">
                <a:tc>
                  <a:txBody>
                    <a:bodyPr/>
                    <a:lstStyle/>
                    <a:p>
                      <a:pPr indent="0" lvl="0" marL="14400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                     Topics</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                              URL</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     Page Number</a:t>
                      </a:r>
                      <a:endParaRPr sz="1400" u="none" cap="none" strike="noStrike"/>
                    </a:p>
                  </a:txBody>
                  <a:tcPr marT="9525" marB="0" marR="9525" marL="9525" anchor="ctr">
                    <a:solidFill>
                      <a:srgbClr val="0070C0"/>
                    </a:solidFill>
                  </a:tcPr>
                </a:tc>
              </a:tr>
              <a:tr h="2114900">
                <a:tc>
                  <a:txBody>
                    <a:bodyPr/>
                    <a:lstStyle/>
                    <a:p>
                      <a:pPr indent="0" lvl="0" marL="1440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Azure Networking</a:t>
                      </a:r>
                      <a:endParaRPr b="0" i="0" sz="18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a:p>
                    <a:p>
                      <a:pPr indent="0" lvl="0" marL="0" marR="0" rtl="0" algn="l">
                        <a:lnSpc>
                          <a:spcPct val="100000"/>
                        </a:lnSpc>
                        <a:spcBef>
                          <a:spcPts val="0"/>
                        </a:spcBef>
                        <a:spcAft>
                          <a:spcPts val="0"/>
                        </a:spcAft>
                        <a:buClr>
                          <a:srgbClr val="000000"/>
                        </a:buClr>
                        <a:buSzPts val="1800"/>
                        <a:buFont typeface="Arial"/>
                        <a:buNone/>
                      </a:pPr>
                      <a:r>
                        <a:rPr lang="en-US" sz="1800" u="sng" cap="none" strike="noStrike">
                          <a:solidFill>
                            <a:schemeClr val="hlink"/>
                          </a:solidFill>
                          <a:hlinkClick r:id="rId3"/>
                        </a:rPr>
                        <a:t>https://download.microsoft.com/download/A/9/3/A93DBAC9-E6DE-479C-A62B-A460633F84DB/MSFT_cloud_architecture_networking.pdf</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a:p>
                  </a:txBody>
                  <a:tcPr marT="9525" marB="0" marR="9525" marL="9525" anchor="ct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All pages</a:t>
                      </a:r>
                      <a:endParaRPr b="0" i="0" sz="1800" u="none" cap="none" strike="noStrike">
                        <a:solidFill>
                          <a:schemeClr val="dk1"/>
                        </a:solidFill>
                        <a:latin typeface="Calibri"/>
                        <a:ea typeface="Calibri"/>
                        <a:cs typeface="Calibri"/>
                        <a:sym typeface="Calibri"/>
                      </a:endParaRPr>
                    </a:p>
                  </a:txBody>
                  <a:tcPr marT="9525" marB="0" marR="9525" marL="9525" anchor="ctr"/>
                </a:tc>
              </a:tr>
            </a:tbl>
          </a:graphicData>
        </a:graphic>
      </p:graphicFrame>
      <p:sp>
        <p:nvSpPr>
          <p:cNvPr id="626" name="Google Shape;626;p5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27" name="Google Shape;627;p5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200">
                <a:solidFill>
                  <a:schemeClr val="accent2"/>
                </a:solidFill>
                <a:latin typeface="Times New Roman"/>
                <a:ea typeface="Times New Roman"/>
                <a:cs typeface="Times New Roman"/>
                <a:sym typeface="Times New Roman"/>
              </a:rPr>
              <a:t>Azure Networking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213360" y="1028508"/>
            <a:ext cx="10515600" cy="5966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Table of Contents</a:t>
            </a:r>
            <a:endParaRPr sz="2400"/>
          </a:p>
        </p:txBody>
      </p:sp>
      <p:sp>
        <p:nvSpPr>
          <p:cNvPr id="133" name="Google Shape;133;p6"/>
          <p:cNvSpPr txBox="1"/>
          <p:nvPr>
            <p:ph idx="1" type="body"/>
          </p:nvPr>
        </p:nvSpPr>
        <p:spPr>
          <a:xfrm>
            <a:off x="592823" y="1973200"/>
            <a:ext cx="4392415" cy="4748275"/>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lnSpc>
                <a:spcPct val="170000"/>
              </a:lnSpc>
              <a:spcBef>
                <a:spcPts val="1000"/>
              </a:spcBef>
              <a:spcAft>
                <a:spcPts val="0"/>
              </a:spcAft>
              <a:buClr>
                <a:schemeClr val="dk1"/>
              </a:buClr>
              <a:buSzPct val="101010"/>
              <a:buFont typeface="Arial"/>
              <a:buChar char="•"/>
            </a:pPr>
            <a:r>
              <a:rPr lang="en-US" sz="3600">
                <a:latin typeface="Times New Roman"/>
                <a:ea typeface="Times New Roman"/>
                <a:cs typeface="Times New Roman"/>
                <a:sym typeface="Times New Roman"/>
              </a:rPr>
              <a:t>Creating and configuring a virtual network  </a:t>
            </a:r>
            <a:endParaRPr/>
          </a:p>
          <a:p>
            <a:pPr indent="-342900" lvl="0" marL="342900" rtl="0" algn="l">
              <a:lnSpc>
                <a:spcPct val="170000"/>
              </a:lnSpc>
              <a:spcBef>
                <a:spcPts val="1000"/>
              </a:spcBef>
              <a:spcAft>
                <a:spcPts val="0"/>
              </a:spcAft>
              <a:buClr>
                <a:schemeClr val="dk1"/>
              </a:buClr>
              <a:buSzPct val="101010"/>
              <a:buFont typeface="Arial"/>
              <a:buChar char="•"/>
            </a:pPr>
            <a:r>
              <a:rPr lang="en-US" sz="3600">
                <a:latin typeface="Times New Roman"/>
                <a:ea typeface="Times New Roman"/>
                <a:cs typeface="Times New Roman"/>
                <a:sym typeface="Times New Roman"/>
              </a:rPr>
              <a:t>Deploying a virtual machine in a virtual network </a:t>
            </a:r>
            <a:endParaRPr/>
          </a:p>
          <a:p>
            <a:pPr indent="-342900" lvl="0" marL="342900" rtl="0" algn="l">
              <a:lnSpc>
                <a:spcPct val="170000"/>
              </a:lnSpc>
              <a:spcBef>
                <a:spcPts val="1000"/>
              </a:spcBef>
              <a:spcAft>
                <a:spcPts val="0"/>
              </a:spcAft>
              <a:buClr>
                <a:schemeClr val="dk1"/>
              </a:buClr>
              <a:buSzPct val="101010"/>
              <a:buFont typeface="Arial"/>
              <a:buChar char="•"/>
            </a:pPr>
            <a:r>
              <a:rPr lang="en-US" sz="3600">
                <a:latin typeface="Times New Roman"/>
                <a:ea typeface="Times New Roman"/>
                <a:cs typeface="Times New Roman"/>
                <a:sym typeface="Times New Roman"/>
              </a:rPr>
              <a:t>Deploying a web service in a virtual network </a:t>
            </a:r>
            <a:endParaRPr/>
          </a:p>
          <a:p>
            <a:pPr indent="-342900" lvl="0" marL="342900" rtl="0" algn="l">
              <a:lnSpc>
                <a:spcPct val="170000"/>
              </a:lnSpc>
              <a:spcBef>
                <a:spcPts val="1000"/>
              </a:spcBef>
              <a:spcAft>
                <a:spcPts val="0"/>
              </a:spcAft>
              <a:buClr>
                <a:schemeClr val="dk1"/>
              </a:buClr>
              <a:buSzPct val="101010"/>
              <a:buFont typeface="Arial"/>
              <a:buChar char="•"/>
            </a:pPr>
            <a:r>
              <a:rPr lang="en-US" sz="3600">
                <a:latin typeface="Times New Roman"/>
                <a:ea typeface="Times New Roman"/>
                <a:cs typeface="Times New Roman"/>
                <a:sym typeface="Times New Roman"/>
              </a:rPr>
              <a:t>Modifying a network configuration</a:t>
            </a:r>
            <a:endParaRPr/>
          </a:p>
          <a:p>
            <a:pPr indent="-342900" lvl="0" marL="342900" rtl="0" algn="l">
              <a:lnSpc>
                <a:spcPct val="170000"/>
              </a:lnSpc>
              <a:spcBef>
                <a:spcPts val="1000"/>
              </a:spcBef>
              <a:spcAft>
                <a:spcPts val="0"/>
              </a:spcAft>
              <a:buClr>
                <a:schemeClr val="dk1"/>
              </a:buClr>
              <a:buSzPct val="101010"/>
              <a:buFont typeface="Arial"/>
              <a:buChar char="•"/>
            </a:pPr>
            <a:r>
              <a:rPr lang="en-US" sz="3600">
                <a:latin typeface="Times New Roman"/>
                <a:ea typeface="Times New Roman"/>
                <a:cs typeface="Times New Roman"/>
                <a:sym typeface="Times New Roman"/>
              </a:rPr>
              <a:t> Configuring access control list </a:t>
            </a:r>
            <a:endParaRPr/>
          </a:p>
          <a:p>
            <a:pPr indent="0" lvl="0" marL="0" rtl="0" algn="l">
              <a:lnSpc>
                <a:spcPct val="150000"/>
              </a:lnSpc>
              <a:spcBef>
                <a:spcPts val="1000"/>
              </a:spcBef>
              <a:spcAft>
                <a:spcPts val="0"/>
              </a:spcAft>
              <a:buClr>
                <a:schemeClr val="dk1"/>
              </a:buClr>
              <a:buSzPct val="181818"/>
              <a:buNone/>
            </a:pPr>
            <a:r>
              <a:t/>
            </a:r>
            <a:endParaRPr sz="2000">
              <a:latin typeface="Times New Roman"/>
              <a:ea typeface="Times New Roman"/>
              <a:cs typeface="Times New Roman"/>
              <a:sym typeface="Times New Roman"/>
            </a:endParaRPr>
          </a:p>
        </p:txBody>
      </p:sp>
      <p:sp>
        <p:nvSpPr>
          <p:cNvPr id="134" name="Google Shape;134;p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35" name="Google Shape;135;p6"/>
          <p:cNvSpPr txBox="1"/>
          <p:nvPr/>
        </p:nvSpPr>
        <p:spPr>
          <a:xfrm>
            <a:off x="5611506" y="2106970"/>
            <a:ext cx="6094602" cy="4431942"/>
          </a:xfrm>
          <a:prstGeom prst="rect">
            <a:avLst/>
          </a:prstGeom>
          <a:noFill/>
          <a:ln>
            <a:noFill/>
          </a:ln>
        </p:spPr>
        <p:txBody>
          <a:bodyPr anchorCtr="0" anchor="t" bIns="45700" lIns="91425" spcFirstLastPara="1" rIns="91425" wrap="square" tIns="45700">
            <a:spAutoFit/>
          </a:bodyPr>
          <a:lstStyle/>
          <a:p>
            <a:pPr indent="-342900" lvl="0" marL="342900" marR="0" rtl="0" algn="l">
              <a:lnSpc>
                <a:spcPct val="20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Configuring reserved IP addresses</a:t>
            </a:r>
            <a:endParaRPr/>
          </a:p>
          <a:p>
            <a:pPr indent="-342900" lvl="0" marL="342900" marR="0" rtl="0" algn="l">
              <a:lnSpc>
                <a:spcPct val="20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Configuring public IP addresses</a:t>
            </a:r>
            <a:endParaRPr/>
          </a:p>
          <a:p>
            <a:pPr indent="-342900" lvl="0" marL="342900" marR="0" rtl="0" algn="l">
              <a:lnSpc>
                <a:spcPct val="20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Implementing a point-to-site VPN </a:t>
            </a:r>
            <a:endParaRPr/>
          </a:p>
          <a:p>
            <a:pPr indent="-342900" lvl="0" marL="342900" marR="0" rtl="0" algn="l">
              <a:lnSpc>
                <a:spcPct val="20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Implementing a site-to-site VPN </a:t>
            </a:r>
            <a:endParaRPr/>
          </a:p>
          <a:p>
            <a:pPr indent="-342900" lvl="0" marL="342900" marR="0" rtl="0" algn="l">
              <a:lnSpc>
                <a:spcPct val="20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Implementing a virtual network to virtual network</a:t>
            </a:r>
            <a:endParaRPr/>
          </a:p>
          <a:p>
            <a:pPr indent="-342900" lvl="0" marL="342900" marR="0" rtl="0" algn="l">
              <a:lnSpc>
                <a:spcPct val="200000"/>
              </a:lnSpc>
              <a:spcBef>
                <a:spcPts val="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Configuring internal load balancing.</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6"/>
          <p:cNvSpPr txBox="1"/>
          <p:nvPr/>
        </p:nvSpPr>
        <p:spPr>
          <a:xfrm>
            <a:off x="449131" y="505288"/>
            <a:ext cx="60976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Helvetica Neue"/>
                <a:ea typeface="Helvetica Neue"/>
                <a:cs typeface="Helvetica Neue"/>
                <a:sym typeface="Helvetica Neue"/>
              </a:rPr>
              <a:t>Azure Networking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0"/>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solidFill>
                  <a:schemeClr val="accent2"/>
                </a:solidFill>
                <a:latin typeface="Helvetica Neue"/>
                <a:ea typeface="Helvetica Neue"/>
                <a:cs typeface="Helvetica Neue"/>
                <a:sym typeface="Helvetica Neue"/>
              </a:rPr>
              <a:t>Azure Networking</a:t>
            </a:r>
            <a:endParaRPr/>
          </a:p>
        </p:txBody>
      </p:sp>
      <p:sp>
        <p:nvSpPr>
          <p:cNvPr id="142" name="Google Shape;142;p7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3" name="Google Shape;143;p70"/>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Creating and configuring a virtual network </a:t>
            </a:r>
            <a:endParaRPr b="1" sz="2400">
              <a:solidFill>
                <a:schemeClr val="dk1"/>
              </a:solidFill>
              <a:latin typeface="Times New Roman"/>
              <a:ea typeface="Times New Roman"/>
              <a:cs typeface="Times New Roman"/>
              <a:sym typeface="Times New Roman"/>
            </a:endParaRPr>
          </a:p>
        </p:txBody>
      </p:sp>
      <p:sp>
        <p:nvSpPr>
          <p:cNvPr id="144" name="Google Shape;144;p70"/>
          <p:cNvSpPr txBox="1"/>
          <p:nvPr/>
        </p:nvSpPr>
        <p:spPr>
          <a:xfrm>
            <a:off x="264858" y="1814816"/>
            <a:ext cx="11440486" cy="44114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For both internal and external network connection, Azure virtual machines use Azure networking. </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How to install two virtual machines and set up their Azure networking. </a:t>
            </a:r>
            <a:endParaRPr/>
          </a:p>
          <a:p>
            <a:pPr indent="-190500" lvl="0" marL="342900" marR="0" rtl="0" algn="just">
              <a:lnSpc>
                <a:spcPct val="2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just">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Although an application isn't installed in the lesson, the examples in it assume that the VMs are hosting web applications with database back ends.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solidFill>
                  <a:schemeClr val="accent2"/>
                </a:solidFill>
                <a:latin typeface="Helvetica Neue"/>
                <a:ea typeface="Helvetica Neue"/>
                <a:cs typeface="Helvetica Neue"/>
                <a:sym typeface="Helvetica Neue"/>
              </a:rPr>
              <a:t>Azure Networking</a:t>
            </a:r>
            <a:endParaRPr/>
          </a:p>
        </p:txBody>
      </p:sp>
      <p:sp>
        <p:nvSpPr>
          <p:cNvPr id="150" name="Google Shape;150;p7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51" name="Google Shape;151;p71"/>
          <p:cNvSpPr txBox="1"/>
          <p:nvPr>
            <p:ph idx="1" type="body"/>
          </p:nvPr>
        </p:nvSpPr>
        <p:spPr>
          <a:xfrm>
            <a:off x="277018" y="1259992"/>
            <a:ext cx="11637963" cy="424691"/>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dk1"/>
              </a:buClr>
              <a:buSzPts val="1800"/>
              <a:buNone/>
            </a:pPr>
            <a:r>
              <a:rPr b="1" lang="en-US" sz="2400">
                <a:solidFill>
                  <a:schemeClr val="dk1"/>
                </a:solidFill>
                <a:latin typeface="Times New Roman"/>
                <a:ea typeface="Times New Roman"/>
                <a:cs typeface="Times New Roman"/>
                <a:sym typeface="Times New Roman"/>
              </a:rPr>
              <a:t>Creating and configuring a virtual network </a:t>
            </a:r>
            <a:endParaRPr b="1" sz="2400">
              <a:solidFill>
                <a:schemeClr val="dk1"/>
              </a:solidFill>
              <a:latin typeface="Times New Roman"/>
              <a:ea typeface="Times New Roman"/>
              <a:cs typeface="Times New Roman"/>
              <a:sym typeface="Times New Roman"/>
            </a:endParaRPr>
          </a:p>
        </p:txBody>
      </p:sp>
      <p:sp>
        <p:nvSpPr>
          <p:cNvPr id="152" name="Google Shape;152;p71"/>
          <p:cNvSpPr txBox="1"/>
          <p:nvPr/>
        </p:nvSpPr>
        <p:spPr>
          <a:xfrm>
            <a:off x="1084277" y="1814624"/>
            <a:ext cx="6094602" cy="441178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Steps to Configure  Virtual network</a:t>
            </a:r>
            <a:endParaRPr/>
          </a:p>
          <a:p>
            <a:pPr indent="-342900" lvl="0" marL="342900" marR="0" rtl="0" algn="l">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Create a virtual network and subnet</a:t>
            </a:r>
            <a:endParaRPr/>
          </a:p>
          <a:p>
            <a:pPr indent="-342900" lvl="0" marL="342900" marR="0" rtl="0" algn="l">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Create a public IP address</a:t>
            </a:r>
            <a:endParaRPr/>
          </a:p>
          <a:p>
            <a:pPr indent="-342900" lvl="0" marL="342900" marR="0" rtl="0" algn="l">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Create a front-end VM</a:t>
            </a:r>
            <a:endParaRPr/>
          </a:p>
          <a:p>
            <a:pPr indent="-342900" lvl="0" marL="342900" marR="0" rtl="0" algn="l">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Secure network traffic</a:t>
            </a:r>
            <a:endParaRPr/>
          </a:p>
          <a:p>
            <a:pPr indent="-342900" lvl="0" marL="342900" marR="0" rtl="0" algn="l">
              <a:lnSpc>
                <a:spcPct val="2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Create back-end VM</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2018-01-29T06:10:27Z</dcterms:created>
  <dc:creator>Rahul Anand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8B8628B3-F38C-4542-A904-0F5FAB47B9D0</vt:lpwstr>
  </property>
  <property fmtid="{D5CDD505-2E9C-101B-9397-08002B2CF9AE}" pid="3" name="ArticulatePath">
    <vt:lpwstr>UNIT 4</vt:lpwstr>
  </property>
</Properties>
</file>