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12192000"/>
  <p:notesSz cx="6858000" cy="9144000"/>
  <p:embeddedFontLst>
    <p:embeddedFont>
      <p:font typeface="Helvetica Neue"/>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0" roundtripDataSignature="AMtx7mjaf3KiqFnU5+0Z+Rm24451dor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4F4DD9-5A4B-4841-BE7C-E0755C7BA839}">
  <a:tblStyle styleId="{0D4F4DD9-5A4B-4841-BE7C-E0755C7BA83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HelveticaNeue-bold.fntdata"/><Relationship Id="rId32" Type="http://schemas.openxmlformats.org/officeDocument/2006/relationships/slide" Target="slides/slide26.xml"/><Relationship Id="rId76" Type="http://schemas.openxmlformats.org/officeDocument/2006/relationships/font" Target="fonts/HelveticaNeue-regular.fntdata"/><Relationship Id="rId35" Type="http://schemas.openxmlformats.org/officeDocument/2006/relationships/slide" Target="slides/slide29.xml"/><Relationship Id="rId79" Type="http://schemas.openxmlformats.org/officeDocument/2006/relationships/font" Target="fonts/HelveticaNeue-boldItalic.fntdata"/><Relationship Id="rId34" Type="http://schemas.openxmlformats.org/officeDocument/2006/relationships/slide" Target="slides/slide28.xml"/><Relationship Id="rId78" Type="http://schemas.openxmlformats.org/officeDocument/2006/relationships/font" Target="fonts/HelveticaNeue-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77" name="Google Shape;77;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6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6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89" name="Google Shape;89;p6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633" name="Google Shape;633;p5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35" name="Google Shape;635;p5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4" name="Google Shape;644;p5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645" name="Google Shape;645;p5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47" name="Google Shape;647;p5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128" name="Google Shape;128;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6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7"/>
          <p:cNvSpPr txBox="1"/>
          <p:nvPr>
            <p:ph idx="1" type="body"/>
          </p:nvPr>
        </p:nvSpPr>
        <p:spPr>
          <a:xfrm rot="5400000">
            <a:off x="3553388" y="-2190100"/>
            <a:ext cx="5096308" cy="116378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Google Shape;58;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9"/>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6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6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6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6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6"/>
          <p:cNvSpPr/>
          <p:nvPr>
            <p:ph idx="2" type="pic"/>
          </p:nvPr>
        </p:nvSpPr>
        <p:spPr>
          <a:xfrm>
            <a:off x="5183188" y="987425"/>
            <a:ext cx="6172200" cy="4873625"/>
          </a:xfrm>
          <a:prstGeom prst="rect">
            <a:avLst/>
          </a:prstGeom>
          <a:noFill/>
          <a:ln>
            <a:noFill/>
          </a:ln>
        </p:spPr>
      </p:sp>
      <p:sp>
        <p:nvSpPr>
          <p:cNvPr id="51" name="Google Shape;51;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6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7"/>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1.png"/><Relationship Id="rId4" Type="http://schemas.openxmlformats.org/officeDocument/2006/relationships/hyperlink" Target="https://riptutorial.com/ebook/azure-active-director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azure.microsoft.com/en-in/services/active-directory/" TargetMode="External"/><Relationship Id="rId4" Type="http://schemas.openxmlformats.org/officeDocument/2006/relationships/hyperlink" Target="https://azure.microsoft.com/en-in/services/monitor/"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www.youtube.com/watch?v=OQwQmikCLs4" TargetMode="External"/><Relationship Id="rId4" Type="http://schemas.openxmlformats.org/officeDocument/2006/relationships/hyperlink" Target="https://www.youtube.com/watch?v=MbyS0a2NCnk" TargetMode="External"/><Relationship Id="rId5" Type="http://schemas.openxmlformats.org/officeDocument/2006/relationships/hyperlink" Target="https://www.youtube.com/watch?v=feQvnIUJ3Iw"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120770" y="138023"/>
            <a:ext cx="11904453" cy="1863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6" name="Google Shape;66;p1"/>
          <p:cNvCxnSpPr/>
          <p:nvPr/>
        </p:nvCxnSpPr>
        <p:spPr>
          <a:xfrm>
            <a:off x="3219385" y="2277375"/>
            <a:ext cx="5796951" cy="0"/>
          </a:xfrm>
          <a:prstGeom prst="straightConnector1">
            <a:avLst/>
          </a:prstGeom>
          <a:noFill/>
          <a:ln cap="flat" cmpd="sng" w="9525">
            <a:solidFill>
              <a:srgbClr val="BFBFBF"/>
            </a:solidFill>
            <a:prstDash val="solid"/>
            <a:miter lim="800000"/>
            <a:headEnd len="sm" w="sm" type="none"/>
            <a:tailEnd len="sm" w="sm" type="none"/>
          </a:ln>
        </p:spPr>
      </p:cxnSp>
      <p:pic>
        <p:nvPicPr>
          <p:cNvPr id="67" name="Google Shape;67;p1"/>
          <p:cNvPicPr preferRelativeResize="0"/>
          <p:nvPr/>
        </p:nvPicPr>
        <p:blipFill rotWithShape="1">
          <a:blip r:embed="rId3">
            <a:alphaModFix/>
          </a:blip>
          <a:srcRect b="0" l="0" r="0" t="0"/>
          <a:stretch/>
        </p:blipFill>
        <p:spPr>
          <a:xfrm>
            <a:off x="4432537" y="512002"/>
            <a:ext cx="3418941" cy="1463307"/>
          </a:xfrm>
          <a:prstGeom prst="rect">
            <a:avLst/>
          </a:prstGeom>
          <a:noFill/>
          <a:ln>
            <a:noFill/>
          </a:ln>
        </p:spPr>
      </p:pic>
      <p:sp>
        <p:nvSpPr>
          <p:cNvPr id="68" name="Google Shape;68;p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 name="Google Shape;69;p1"/>
          <p:cNvSpPr/>
          <p:nvPr/>
        </p:nvSpPr>
        <p:spPr>
          <a:xfrm>
            <a:off x="11430000" y="6356350"/>
            <a:ext cx="60638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
          <p:cNvSpPr/>
          <p:nvPr/>
        </p:nvSpPr>
        <p:spPr>
          <a:xfrm>
            <a:off x="120770" y="5868758"/>
            <a:ext cx="3222037" cy="10102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
        <p:nvSpPr>
          <p:cNvPr id="71" name="Google Shape;71;p1"/>
          <p:cNvSpPr txBox="1"/>
          <p:nvPr/>
        </p:nvSpPr>
        <p:spPr>
          <a:xfrm>
            <a:off x="120770" y="1975309"/>
            <a:ext cx="11506169" cy="25545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br>
              <a:rPr b="1" i="0" lang="en-US" sz="3200" u="none" cap="none" strike="noStrike">
                <a:solidFill>
                  <a:srgbClr val="2E75B5"/>
                </a:solidFill>
                <a:latin typeface="Times New Roman"/>
                <a:ea typeface="Times New Roman"/>
                <a:cs typeface="Times New Roman"/>
                <a:sym typeface="Times New Roman"/>
              </a:rPr>
            </a:br>
            <a:r>
              <a:rPr b="1" i="0" lang="en-US" sz="3200" u="none" cap="none" strike="noStrike">
                <a:solidFill>
                  <a:srgbClr val="2E75B5"/>
                </a:solidFill>
                <a:latin typeface="Times New Roman"/>
                <a:ea typeface="Times New Roman"/>
                <a:cs typeface="Times New Roman"/>
                <a:sym typeface="Times New Roman"/>
              </a:rPr>
              <a:t>INFRASTRUCTURE SOLUTIONS OF CLOUD</a:t>
            </a:r>
            <a:endParaRPr b="1" i="0" sz="3200" u="none" cap="none" strike="noStrike">
              <a:solidFill>
                <a:srgbClr val="2E75B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Number: 04</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Name: Azure Active Directory and Azure Services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59" name="Google Shape;159;p7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0" name="Google Shape;160;p7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Configuring A Custom Domain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161" name="Google Shape;161;p72"/>
          <p:cNvSpPr txBox="1"/>
          <p:nvPr/>
        </p:nvSpPr>
        <p:spPr>
          <a:xfrm>
            <a:off x="361949" y="2017082"/>
            <a:ext cx="11249025"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Add your custom domain name to Azure AD</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After you create your directory, you can add your custom domain name.</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Sign in to the Azure portal using a Global administrator account for the directory.</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Search for and select Azure Active Directory from any page. Then select Custom domain names &gt; Add custom domain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67" name="Google Shape;167;p7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8" name="Google Shape;168;p73"/>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Configuring A Custom Domain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pic>
        <p:nvPicPr>
          <p:cNvPr id="169" name="Google Shape;169;p73"/>
          <p:cNvPicPr preferRelativeResize="0"/>
          <p:nvPr/>
        </p:nvPicPr>
        <p:blipFill rotWithShape="1">
          <a:blip r:embed="rId3">
            <a:alphaModFix/>
          </a:blip>
          <a:srcRect b="0" l="0" r="0" t="0"/>
          <a:stretch/>
        </p:blipFill>
        <p:spPr>
          <a:xfrm>
            <a:off x="1266825" y="1838325"/>
            <a:ext cx="9658350" cy="4324350"/>
          </a:xfrm>
          <a:prstGeom prst="rect">
            <a:avLst/>
          </a:prstGeom>
          <a:noFill/>
          <a:ln>
            <a:noFill/>
          </a:ln>
        </p:spPr>
      </p:pic>
      <p:sp>
        <p:nvSpPr>
          <p:cNvPr id="170" name="Google Shape;170;p73"/>
          <p:cNvSpPr txBox="1"/>
          <p:nvPr/>
        </p:nvSpPr>
        <p:spPr>
          <a:xfrm>
            <a:off x="2895599" y="6334780"/>
            <a:ext cx="81819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https://docs.microsoft.com/en-us/azure/active-directory/fundamentals/add-custom-domain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76" name="Google Shape;176;p7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77" name="Google Shape;177;p7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Configuring A Custom Domain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178" name="Google Shape;178;p74"/>
          <p:cNvSpPr txBox="1"/>
          <p:nvPr/>
        </p:nvSpPr>
        <p:spPr>
          <a:xfrm>
            <a:off x="277018" y="1663139"/>
            <a:ext cx="1191498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 Custom domain name, enter your organization's new name, in this example, contoso.com. Select Add domain.</a:t>
            </a:r>
            <a:endParaRPr b="0" i="0" sz="2000" u="none" cap="none" strike="noStrike">
              <a:solidFill>
                <a:srgbClr val="000000"/>
              </a:solidFill>
              <a:latin typeface="Times New Roman"/>
              <a:ea typeface="Times New Roman"/>
              <a:cs typeface="Times New Roman"/>
              <a:sym typeface="Times New Roman"/>
            </a:endParaRPr>
          </a:p>
        </p:txBody>
      </p:sp>
      <p:pic>
        <p:nvPicPr>
          <p:cNvPr id="179" name="Google Shape;179;p74"/>
          <p:cNvPicPr preferRelativeResize="0"/>
          <p:nvPr/>
        </p:nvPicPr>
        <p:blipFill rotWithShape="1">
          <a:blip r:embed="rId3">
            <a:alphaModFix/>
          </a:blip>
          <a:srcRect b="0" l="0" r="0" t="0"/>
          <a:stretch/>
        </p:blipFill>
        <p:spPr>
          <a:xfrm>
            <a:off x="2843212" y="2144004"/>
            <a:ext cx="5529263" cy="3547832"/>
          </a:xfrm>
          <a:prstGeom prst="rect">
            <a:avLst/>
          </a:prstGeom>
          <a:noFill/>
          <a:ln>
            <a:noFill/>
          </a:ln>
        </p:spPr>
      </p:pic>
      <p:sp>
        <p:nvSpPr>
          <p:cNvPr id="180" name="Google Shape;180;p74"/>
          <p:cNvSpPr txBox="1"/>
          <p:nvPr/>
        </p:nvSpPr>
        <p:spPr>
          <a:xfrm>
            <a:off x="277018" y="5969655"/>
            <a:ext cx="107338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https://docs.microsoft.com/en-us/azure/active-directory/fundamentals/add-custom-domain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86" name="Google Shape;186;p7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7" name="Google Shape;187;p7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Configuring A Custom Domain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188" name="Google Shape;188;p75"/>
          <p:cNvSpPr txBox="1"/>
          <p:nvPr/>
        </p:nvSpPr>
        <p:spPr>
          <a:xfrm>
            <a:off x="175463" y="1579344"/>
            <a:ext cx="1163796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unverified domain is added. The contoso.com page appears showing your DNS information. Save this information. You need it later to create a TXT record to configure DNS.</a:t>
            </a:r>
            <a:endParaRPr b="0" i="0" sz="1800" u="none" cap="none" strike="noStrike">
              <a:solidFill>
                <a:srgbClr val="000000"/>
              </a:solidFill>
              <a:latin typeface="Times New Roman"/>
              <a:ea typeface="Times New Roman"/>
              <a:cs typeface="Times New Roman"/>
              <a:sym typeface="Times New Roman"/>
            </a:endParaRPr>
          </a:p>
        </p:txBody>
      </p:sp>
      <p:pic>
        <p:nvPicPr>
          <p:cNvPr id="189" name="Google Shape;189;p75"/>
          <p:cNvPicPr preferRelativeResize="0"/>
          <p:nvPr/>
        </p:nvPicPr>
        <p:blipFill rotWithShape="1">
          <a:blip r:embed="rId3">
            <a:alphaModFix/>
          </a:blip>
          <a:srcRect b="0" l="0" r="0" t="0"/>
          <a:stretch/>
        </p:blipFill>
        <p:spPr>
          <a:xfrm>
            <a:off x="4872037" y="2225675"/>
            <a:ext cx="5800725" cy="4495800"/>
          </a:xfrm>
          <a:prstGeom prst="rect">
            <a:avLst/>
          </a:prstGeom>
          <a:noFill/>
          <a:ln>
            <a:noFill/>
          </a:ln>
        </p:spPr>
      </p:pic>
      <p:sp>
        <p:nvSpPr>
          <p:cNvPr id="190" name="Google Shape;190;p75"/>
          <p:cNvSpPr txBox="1"/>
          <p:nvPr/>
        </p:nvSpPr>
        <p:spPr>
          <a:xfrm>
            <a:off x="155620" y="6198255"/>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https://docs.microsoft.com/en-us/azure/active-directory/fundamentals/add-custom-domain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96" name="Google Shape;196;p7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7" name="Google Shape;197;p76"/>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198" name="Google Shape;198;p76"/>
          <p:cNvSpPr txBox="1"/>
          <p:nvPr/>
        </p:nvSpPr>
        <p:spPr>
          <a:xfrm>
            <a:off x="161924" y="1812356"/>
            <a:ext cx="11637963" cy="3673121"/>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can increase the availability and efficiency of your applications and services with the aid of Azure Monitor. The telemetry from your cloud and on-premises systems can be collected, analyzed, and used to take action thanks to this comprehensive solution. With the aid of this data, you may better comprehend how your apps are operating and proactively spot problems before they impact the resources they rely 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7"/>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04" name="Google Shape;204;p7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5" name="Google Shape;205;p77"/>
          <p:cNvSpPr txBox="1"/>
          <p:nvPr>
            <p:ph idx="1" type="body"/>
          </p:nvPr>
        </p:nvSpPr>
        <p:spPr>
          <a:xfrm>
            <a:off x="258759" y="1079017"/>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206" name="Google Shape;206;p77"/>
          <p:cNvSpPr txBox="1"/>
          <p:nvPr/>
        </p:nvSpPr>
        <p:spPr>
          <a:xfrm>
            <a:off x="295278" y="1457562"/>
            <a:ext cx="11637963"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few instances of what Azure Monitor can be used for are as follows:</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With Application Insights, problems across applications and dependencies may be found and diagnosed.</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Link infrastructure problems to VM and container insights.</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For thorough diagnostics and troubleshooting, use Log Analytics to delve into your monitoring data.</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Automated actions can support operations at scale.</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Utilize Azure dashboards and spreadsheets to create visualizations.</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Utilize Azure Monitor Metrics to gather information from resources under observation.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8"/>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12" name="Google Shape;212;p7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3" name="Google Shape;213;p78"/>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214" name="Google Shape;214;p78"/>
          <p:cNvSpPr txBox="1"/>
          <p:nvPr/>
        </p:nvSpPr>
        <p:spPr>
          <a:xfrm>
            <a:off x="277018" y="1752481"/>
            <a:ext cx="11759362"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figure that follows provides a high-level overview of Azure Monitor.</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The two primary forms of data that Azure Monitor uses are metrics and logs, and these data storage are located in the middle of the figure.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sources of monitoring data that fill these data repositories are shown on the left. The various tasks that Azure Monitor carries out with this data are shown on the right.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Analyzing, alerting, and broadcasting to external systems are some examples of this.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9"/>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20" name="Google Shape;220;p7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1" name="Google Shape;221;p79"/>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pic>
        <p:nvPicPr>
          <p:cNvPr id="222" name="Google Shape;222;p79"/>
          <p:cNvPicPr preferRelativeResize="0"/>
          <p:nvPr/>
        </p:nvPicPr>
        <p:blipFill rotWithShape="1">
          <a:blip r:embed="rId3">
            <a:alphaModFix/>
          </a:blip>
          <a:srcRect b="0" l="0" r="0" t="0"/>
          <a:stretch/>
        </p:blipFill>
        <p:spPr>
          <a:xfrm>
            <a:off x="2066925" y="1638537"/>
            <a:ext cx="8781320" cy="4399481"/>
          </a:xfrm>
          <a:prstGeom prst="rect">
            <a:avLst/>
          </a:prstGeom>
          <a:noFill/>
          <a:ln>
            <a:noFill/>
          </a:ln>
        </p:spPr>
      </p:pic>
      <p:sp>
        <p:nvSpPr>
          <p:cNvPr id="223" name="Google Shape;223;p79"/>
          <p:cNvSpPr txBox="1"/>
          <p:nvPr/>
        </p:nvSpPr>
        <p:spPr>
          <a:xfrm>
            <a:off x="2066925" y="6048573"/>
            <a:ext cx="6096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https://docs.microsoft.com/en-us/azure/azure-monitor/overview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29" name="Google Shape;229;p8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0" name="Google Shape;230;p80"/>
          <p:cNvSpPr txBox="1"/>
          <p:nvPr>
            <p:ph idx="1" type="body"/>
          </p:nvPr>
        </p:nvSpPr>
        <p:spPr>
          <a:xfrm>
            <a:off x="277018" y="1021867"/>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231" name="Google Shape;231;p80"/>
          <p:cNvSpPr txBox="1"/>
          <p:nvPr/>
        </p:nvSpPr>
        <p:spPr>
          <a:xfrm>
            <a:off x="151606" y="1400412"/>
            <a:ext cx="11763375"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What information is gathered by Azure Monitor?</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Azure Monitor can gather data from a variety of sources, including the platform itself, any operating system and services that your application depends on, and your application itself. Each of the following levels of data are gathered by Azure Monitor:</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Information on the functionality and operation of the code you have developed, irrespective of the platform.</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Monitoring information for the guest operating system: Information on the operating system that your application is using. The system may be operating on-site, in Azure, or another cloud.</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Information about how an Azure resource is doing is known as Azure resource monitoring data. See What can you monitor with Azure Monitor? for a comprehensive list of the resources that contain metrics or logs.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37" name="Google Shape;237;p8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8" name="Google Shape;238;p81"/>
          <p:cNvSpPr txBox="1"/>
          <p:nvPr>
            <p:ph idx="1" type="body"/>
          </p:nvPr>
        </p:nvSpPr>
        <p:spPr>
          <a:xfrm>
            <a:off x="200818" y="105044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Monitoring Azure Active Directory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239" name="Google Shape;239;p81"/>
          <p:cNvSpPr txBox="1"/>
          <p:nvPr/>
        </p:nvSpPr>
        <p:spPr>
          <a:xfrm>
            <a:off x="660400" y="6198255"/>
            <a:ext cx="86106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https://www.rebeladmin.com/2016/01/how-to-monitor-your-on-premises-ad-infrastructure-with-azure-ad-connect-health/</a:t>
            </a:r>
            <a:endParaRPr/>
          </a:p>
        </p:txBody>
      </p:sp>
      <p:pic>
        <p:nvPicPr>
          <p:cNvPr id="240" name="Google Shape;240;p81"/>
          <p:cNvPicPr preferRelativeResize="0"/>
          <p:nvPr/>
        </p:nvPicPr>
        <p:blipFill rotWithShape="1">
          <a:blip r:embed="rId3">
            <a:alphaModFix/>
          </a:blip>
          <a:srcRect b="0" l="0" r="0" t="0"/>
          <a:stretch/>
        </p:blipFill>
        <p:spPr>
          <a:xfrm>
            <a:off x="5308600" y="1050442"/>
            <a:ext cx="5753100" cy="5211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13360"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br>
              <a:rPr b="1" lang="en-US" sz="2800">
                <a:latin typeface="Times New Roman"/>
                <a:ea typeface="Times New Roman"/>
                <a:cs typeface="Times New Roman"/>
                <a:sym typeface="Times New Roman"/>
              </a:rPr>
            </a:br>
            <a:endParaRPr b="1" sz="2700" u="sng">
              <a:latin typeface="Times New Roman"/>
              <a:ea typeface="Times New Roman"/>
              <a:cs typeface="Times New Roman"/>
              <a:sym typeface="Times New Roman"/>
            </a:endParaRPr>
          </a:p>
        </p:txBody>
      </p:sp>
      <p:sp>
        <p:nvSpPr>
          <p:cNvPr id="81" name="Google Shape;81;p5"/>
          <p:cNvSpPr txBox="1"/>
          <p:nvPr>
            <p:ph idx="1" type="body"/>
          </p:nvPr>
        </p:nvSpPr>
        <p:spPr>
          <a:xfrm>
            <a:off x="443093" y="1702342"/>
            <a:ext cx="5068662" cy="4299577"/>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Implementing  directory synchronization</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Configuring a custom domain</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Monitoring azure active directory</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Adding a web application with azure AD</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Adding a native application with azure AD</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Configuring a graph API permission for an application</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Configuring role instance count </a:t>
            </a:r>
            <a:endParaRPr sz="2000">
              <a:latin typeface="Times New Roman"/>
              <a:ea typeface="Times New Roman"/>
              <a:cs typeface="Times New Roman"/>
              <a:sym typeface="Times New Roman"/>
            </a:endParaRPr>
          </a:p>
        </p:txBody>
      </p:sp>
      <p:sp>
        <p:nvSpPr>
          <p:cNvPr id="82" name="Google Shape;82;p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 name="Google Shape;83;p5"/>
          <p:cNvSpPr txBox="1"/>
          <p:nvPr/>
        </p:nvSpPr>
        <p:spPr>
          <a:xfrm>
            <a:off x="213360" y="470280"/>
            <a:ext cx="763481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Active Directory and Azure Services </a:t>
            </a:r>
            <a:endParaRPr b="0" i="0" sz="28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46" name="Google Shape;246;p8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7" name="Google Shape;247;p82"/>
          <p:cNvSpPr txBox="1"/>
          <p:nvPr>
            <p:ph idx="1" type="body"/>
          </p:nvPr>
        </p:nvSpPr>
        <p:spPr>
          <a:xfrm>
            <a:off x="314325" y="1259992"/>
            <a:ext cx="11600656"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Adding a web application with azure AD</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48" name="Google Shape;248;p82"/>
          <p:cNvSpPr txBox="1"/>
          <p:nvPr/>
        </p:nvSpPr>
        <p:spPr>
          <a:xfrm>
            <a:off x="404415" y="2253675"/>
            <a:ext cx="11420475" cy="279595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can sign users into your web app without writing any code thanks to App Service's integrated support for authentication and authorization. Our app's login and authorization processes are made simpler by using the optional App Service authentication/authorization module. We build on this architecture when you're ready for unique authentication and authorization.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54" name="Google Shape;254;p8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5" name="Google Shape;255;p83"/>
          <p:cNvSpPr txBox="1"/>
          <p:nvPr>
            <p:ph idx="1" type="body"/>
          </p:nvPr>
        </p:nvSpPr>
        <p:spPr>
          <a:xfrm>
            <a:off x="155619" y="1076440"/>
            <a:ext cx="11637963" cy="1089489"/>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Adding a web application </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with azure AD</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56" name="Google Shape;256;p83"/>
          <p:cNvSpPr txBox="1"/>
          <p:nvPr/>
        </p:nvSpPr>
        <p:spPr>
          <a:xfrm>
            <a:off x="132622" y="5261733"/>
            <a:ext cx="1168395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Once the app service has the authenticated identity, your system needs to connect to backend services as the app:</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Use managed identity. If managed identity isn't available, then use Key Vault.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user identity doesn't need to flow further. Any additional security to reach backend services is handled with the app service's identity.</a:t>
            </a:r>
            <a:endParaRPr b="0" i="0" sz="2000" u="none" cap="none" strike="noStrike">
              <a:solidFill>
                <a:srgbClr val="000000"/>
              </a:solidFill>
              <a:latin typeface="Times New Roman"/>
              <a:ea typeface="Times New Roman"/>
              <a:cs typeface="Times New Roman"/>
              <a:sym typeface="Times New Roman"/>
            </a:endParaRPr>
          </a:p>
        </p:txBody>
      </p:sp>
      <p:pic>
        <p:nvPicPr>
          <p:cNvPr id="257" name="Google Shape;257;p83"/>
          <p:cNvPicPr preferRelativeResize="0"/>
          <p:nvPr/>
        </p:nvPicPr>
        <p:blipFill rotWithShape="1">
          <a:blip r:embed="rId3">
            <a:alphaModFix/>
          </a:blip>
          <a:srcRect b="0" l="0" r="0" t="0"/>
          <a:stretch/>
        </p:blipFill>
        <p:spPr>
          <a:xfrm>
            <a:off x="3833769" y="1134048"/>
            <a:ext cx="7253242" cy="4127685"/>
          </a:xfrm>
          <a:prstGeom prst="rect">
            <a:avLst/>
          </a:prstGeom>
          <a:noFill/>
          <a:ln>
            <a:noFill/>
          </a:ln>
        </p:spPr>
      </p:pic>
      <p:sp>
        <p:nvSpPr>
          <p:cNvPr id="258" name="Google Shape;258;p83"/>
          <p:cNvSpPr txBox="1"/>
          <p:nvPr/>
        </p:nvSpPr>
        <p:spPr>
          <a:xfrm>
            <a:off x="3500305" y="6215840"/>
            <a:ext cx="802616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https://learn.microsoft.com/en-us/azure/active-directory/fundamentals/five-steps-to-full-application-integration-with-azure-ad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64" name="Google Shape;264;p8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65" name="Google Shape;265;p8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Adding A Native Application With Azure AD</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66" name="Google Shape;266;p84"/>
          <p:cNvSpPr txBox="1"/>
          <p:nvPr/>
        </p:nvSpPr>
        <p:spPr>
          <a:xfrm>
            <a:off x="361950" y="1638537"/>
            <a:ext cx="11674430" cy="49614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Sign in to the Azure portal.</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Select the Directory + subscription filter in the top menu, and then select the directory that contains your Azure AD B2C tenant.</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the left menu, select Azure AD B2C. Or, select All services and search for and select Azure AD B2C.</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Select App registrations, and then select New registration.</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Enter a Name for the application. For example, nativeapp1.</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Under Supported account types, select Accounts in any organizational directory or any identity provider.</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Under Redirect URI, use the drop-down to select Public client/native (mobile &amp; desktop).</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Enter a redirect URI with a unique scheme. For example, com.onmicrosoft.contosob2c.exampleapp://oauth/redirect. There are important considerations when choosing a redirect URI:</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72" name="Google Shape;272;p8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3" name="Google Shape;273;p8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Adding A Native Application With Azure AD</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74" name="Google Shape;274;p85"/>
          <p:cNvSpPr txBox="1"/>
          <p:nvPr/>
        </p:nvSpPr>
        <p:spPr>
          <a:xfrm>
            <a:off x="447675" y="1809631"/>
            <a:ext cx="11467306" cy="3074624"/>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000" u="none" cap="none" strike="noStrike">
                <a:solidFill>
                  <a:srgbClr val="000000"/>
                </a:solidFill>
                <a:latin typeface="Arial"/>
                <a:ea typeface="Arial"/>
                <a:cs typeface="Arial"/>
                <a:sym typeface="Arial"/>
              </a:rPr>
              <a:t>With Azure AD, the Resource Owner flow is an additional option to the WS-Federation and OpenID Connect flows. Instead of displaying the Azure AD login page, this flow enables you to collect and validate a user's credentials (email and password). This approach is not advised for security and Single Sign-on (SSO) reasons, however Resource Owner flow can be helpful in Native mobile applications or to batch-process authentication with Azure AD.</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80" name="Google Shape;280;p8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1" name="Google Shape;281;p86"/>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Adding A Native Application With Azure AD</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82" name="Google Shape;282;p86"/>
          <p:cNvSpPr txBox="1"/>
          <p:nvPr/>
        </p:nvSpPr>
        <p:spPr>
          <a:xfrm>
            <a:off x="277018" y="1652873"/>
            <a:ext cx="11759362"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This configuration requires two applications: a Web Application and/or Web API, and a Native Client Application. From Azure AD's point of view, users will be authenticated using the Native Client Application to gain access to the Web Application and/or Web API.</a:t>
            </a:r>
            <a:endParaRPr b="0" i="0" sz="2000" u="none" cap="none" strike="noStrike">
              <a:solidFill>
                <a:srgbClr val="000000"/>
              </a:solidFill>
              <a:latin typeface="Times New Roman"/>
              <a:ea typeface="Times New Roman"/>
              <a:cs typeface="Times New Roman"/>
              <a:sym typeface="Times New Roman"/>
            </a:endParaRPr>
          </a:p>
        </p:txBody>
      </p:sp>
      <p:pic>
        <p:nvPicPr>
          <p:cNvPr id="283" name="Google Shape;283;p86"/>
          <p:cNvPicPr preferRelativeResize="0"/>
          <p:nvPr/>
        </p:nvPicPr>
        <p:blipFill rotWithShape="1">
          <a:blip r:embed="rId3">
            <a:alphaModFix/>
          </a:blip>
          <a:srcRect b="0" l="0" r="0" t="0"/>
          <a:stretch/>
        </p:blipFill>
        <p:spPr>
          <a:xfrm>
            <a:off x="1891341" y="2668536"/>
            <a:ext cx="7143121" cy="3378683"/>
          </a:xfrm>
          <a:prstGeom prst="rect">
            <a:avLst/>
          </a:prstGeom>
          <a:noFill/>
          <a:ln>
            <a:noFill/>
          </a:ln>
        </p:spPr>
      </p:pic>
      <p:sp>
        <p:nvSpPr>
          <p:cNvPr id="284" name="Google Shape;284;p86"/>
          <p:cNvSpPr txBox="1"/>
          <p:nvPr/>
        </p:nvSpPr>
        <p:spPr>
          <a:xfrm>
            <a:off x="500773" y="6231135"/>
            <a:ext cx="99242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https://auth0.com/docs/authenticate/identity-providers/enterprise-identity-providers/azure-active-directory-native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87"/>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90" name="Google Shape;290;p8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1" name="Google Shape;291;p87"/>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 Graph API Permission For An Application  </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292" name="Google Shape;292;p87"/>
          <p:cNvSpPr txBox="1"/>
          <p:nvPr/>
        </p:nvSpPr>
        <p:spPr>
          <a:xfrm>
            <a:off x="277018" y="2143006"/>
            <a:ext cx="11830050" cy="334995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January 2022, the deprecated Microsoft Graph notifications API stopped returning data. Visit Microsoft Azure Notification Hubs for a different notification experience. Visit the blog post Retiring Microsoft Graph notifications API for additional details (beta).You must register your app with the Microsoft identity platform to support Microsoft accounts or work or school accounts, and then declare the API permissions that are necessary in order for your application service to connect with Microsoft Graph alerts.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8"/>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298" name="Google Shape;298;p8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9" name="Google Shape;299;p88"/>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 Graph API Permission For An Application  </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300" name="Google Shape;300;p88"/>
          <p:cNvSpPr txBox="1"/>
          <p:nvPr/>
        </p:nvSpPr>
        <p:spPr>
          <a:xfrm>
            <a:off x="277018" y="1638537"/>
            <a:ext cx="11759362" cy="4457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order to support Microsoft accounts as well as work or school accounts, register your application on the Microsoft Azure site. Your current applications will appear in the updated Azure portal if you already registered them on the Microsoft Application Portal.</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See Register an application with the Microsoft identity platform for details on how to do so. Make sure to save the application ID and client ID somewhere accessible after registering your app. When you register your application for cross-device experiences in Partner Center for Windows, Android, or iOS clients, you'll require this ID afterwards.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89"/>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06" name="Google Shape;306;p8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7" name="Google Shape;307;p89"/>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 Graph API Permission For An Application  </a:t>
            </a:r>
            <a:endParaRPr/>
          </a:p>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308" name="Google Shape;308;p89"/>
          <p:cNvSpPr txBox="1"/>
          <p:nvPr/>
        </p:nvSpPr>
        <p:spPr>
          <a:xfrm>
            <a:off x="361950" y="1638537"/>
            <a:ext cx="3457576"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final piece will handle the bulk of the work for us. We're planning to develop a new Web App / API application with the name "Querying App" for now (although native should probably work).The crucial step is to seize its Application-ID and grant it sufficient authority to generate users.</a:t>
            </a:r>
            <a:endParaRPr b="0" i="0" sz="2000" u="none" cap="none" strike="noStrike">
              <a:solidFill>
                <a:srgbClr val="000000"/>
              </a:solidFill>
              <a:latin typeface="Arial"/>
              <a:ea typeface="Arial"/>
              <a:cs typeface="Arial"/>
              <a:sym typeface="Arial"/>
            </a:endParaRPr>
          </a:p>
        </p:txBody>
      </p:sp>
      <p:pic>
        <p:nvPicPr>
          <p:cNvPr id="309" name="Google Shape;309;p89"/>
          <p:cNvPicPr preferRelativeResize="0"/>
          <p:nvPr/>
        </p:nvPicPr>
        <p:blipFill rotWithShape="1">
          <a:blip r:embed="rId3">
            <a:alphaModFix/>
          </a:blip>
          <a:srcRect b="0" l="0" r="0" t="0"/>
          <a:stretch/>
        </p:blipFill>
        <p:spPr>
          <a:xfrm>
            <a:off x="4191000" y="1638537"/>
            <a:ext cx="7248525" cy="4748428"/>
          </a:xfrm>
          <a:prstGeom prst="rect">
            <a:avLst/>
          </a:prstGeom>
          <a:noFill/>
          <a:ln>
            <a:noFill/>
          </a:ln>
        </p:spPr>
      </p:pic>
      <p:sp>
        <p:nvSpPr>
          <p:cNvPr id="310" name="Google Shape;310;p89"/>
          <p:cNvSpPr txBox="1"/>
          <p:nvPr/>
        </p:nvSpPr>
        <p:spPr>
          <a:xfrm>
            <a:off x="410368" y="6409388"/>
            <a:ext cx="97503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https://vincentlauzon.com/2017/01/31/using-microsoft-graph-api-to-interact-with-azure-ad/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9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16" name="Google Shape;316;p9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7" name="Google Shape;317;p90"/>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Instance Count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318" name="Google Shape;318;p90"/>
          <p:cNvSpPr txBox="1"/>
          <p:nvPr/>
        </p:nvSpPr>
        <p:spPr>
          <a:xfrm>
            <a:off x="688270" y="1571026"/>
            <a:ext cx="11348110" cy="441178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Log in to the Azure website. Choose the Cloud Service (extended support) deployment for which scaling has to be configured. Choose the Scale blade.</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absolute count of instances will be set using the manual scale.</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Make the scale Manual.</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Enter the desired scale-up or scale-down instance count.</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Choose Save.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9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24" name="Google Shape;324;p9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5" name="Google Shape;325;p9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Instance Count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pic>
        <p:nvPicPr>
          <p:cNvPr id="326" name="Google Shape;326;p91"/>
          <p:cNvPicPr preferRelativeResize="0"/>
          <p:nvPr/>
        </p:nvPicPr>
        <p:blipFill rotWithShape="1">
          <a:blip r:embed="rId3">
            <a:alphaModFix/>
          </a:blip>
          <a:srcRect b="0" l="0" r="0" t="0"/>
          <a:stretch/>
        </p:blipFill>
        <p:spPr>
          <a:xfrm>
            <a:off x="1600200" y="1567350"/>
            <a:ext cx="8562975" cy="4925525"/>
          </a:xfrm>
          <a:prstGeom prst="rect">
            <a:avLst/>
          </a:prstGeom>
          <a:noFill/>
          <a:ln>
            <a:noFill/>
          </a:ln>
        </p:spPr>
      </p:pic>
      <p:sp>
        <p:nvSpPr>
          <p:cNvPr id="327" name="Google Shape;327;p91"/>
          <p:cNvSpPr txBox="1"/>
          <p:nvPr/>
        </p:nvSpPr>
        <p:spPr>
          <a:xfrm>
            <a:off x="1000124" y="6492875"/>
            <a:ext cx="110362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https://docs.microsoft.com/en-us/azure/cloud-services-extended-support/configure-scaling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9"/>
          <p:cNvSpPr txBox="1"/>
          <p:nvPr>
            <p:ph type="title"/>
          </p:nvPr>
        </p:nvSpPr>
        <p:spPr>
          <a:xfrm>
            <a:off x="525716" y="1436633"/>
            <a:ext cx="3958244"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br>
              <a:rPr b="1" lang="en-US" sz="2800">
                <a:latin typeface="Times New Roman"/>
                <a:ea typeface="Times New Roman"/>
                <a:cs typeface="Times New Roman"/>
                <a:sym typeface="Times New Roman"/>
              </a:rPr>
            </a:br>
            <a:endParaRPr b="1" sz="2700" u="sng">
              <a:latin typeface="Times New Roman"/>
              <a:ea typeface="Times New Roman"/>
              <a:cs typeface="Times New Roman"/>
              <a:sym typeface="Times New Roman"/>
            </a:endParaRPr>
          </a:p>
        </p:txBody>
      </p:sp>
      <p:sp>
        <p:nvSpPr>
          <p:cNvPr id="93" name="Google Shape;93;p69"/>
          <p:cNvSpPr txBox="1"/>
          <p:nvPr>
            <p:ph idx="1" type="body"/>
          </p:nvPr>
        </p:nvSpPr>
        <p:spPr>
          <a:xfrm>
            <a:off x="282633" y="2299063"/>
            <a:ext cx="11637818" cy="3877900"/>
          </a:xfrm>
          <a:prstGeom prst="rect">
            <a:avLst/>
          </a:prstGeom>
          <a:noFill/>
          <a:ln>
            <a:noFill/>
          </a:ln>
        </p:spPr>
        <p:txBody>
          <a:bodyPr anchorCtr="0" anchor="t" bIns="45700" lIns="91425" spcFirstLastPara="1" rIns="91425" wrap="square" tIns="45700">
            <a:normAutofit/>
          </a:bodyPr>
          <a:lstStyle/>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Configuring role operating system settings</a:t>
            </a:r>
            <a:endParaRPr/>
          </a:p>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Configuring SSL</a:t>
            </a:r>
            <a:endParaRPr/>
          </a:p>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Configuring network traffic rules</a:t>
            </a:r>
            <a:endParaRPr/>
          </a:p>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Configuring remote desktop </a:t>
            </a:r>
            <a:endParaRPr/>
          </a:p>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Monitoring a cloud service</a:t>
            </a:r>
            <a:endParaRPr/>
          </a:p>
          <a:p>
            <a:pPr indent="-342900" lvl="0" marL="5715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Configuring endpoint monitoring.</a:t>
            </a:r>
            <a:endParaRPr/>
          </a:p>
          <a:p>
            <a:pPr indent="-228600" lvl="0" marL="571500" rtl="0" algn="l">
              <a:lnSpc>
                <a:spcPct val="90000"/>
              </a:lnSpc>
              <a:spcBef>
                <a:spcPts val="1000"/>
              </a:spcBef>
              <a:spcAft>
                <a:spcPts val="0"/>
              </a:spcAft>
              <a:buSzPts val="1800"/>
              <a:buFont typeface="Arial"/>
              <a:buNone/>
            </a:pPr>
            <a:r>
              <a:t/>
            </a:r>
            <a:endParaRPr sz="2000"/>
          </a:p>
        </p:txBody>
      </p:sp>
      <p:sp>
        <p:nvSpPr>
          <p:cNvPr id="94" name="Google Shape;94;p6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5" name="Google Shape;95;p69"/>
          <p:cNvSpPr txBox="1"/>
          <p:nvPr/>
        </p:nvSpPr>
        <p:spPr>
          <a:xfrm>
            <a:off x="235975" y="554822"/>
            <a:ext cx="763481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2"/>
                </a:solidFill>
                <a:latin typeface="Helvetica Neue"/>
                <a:ea typeface="Helvetica Neue"/>
                <a:cs typeface="Helvetica Neue"/>
                <a:sym typeface="Helvetica Neue"/>
              </a:rPr>
              <a:t>Azure Active Directory and Azure Services </a:t>
            </a:r>
            <a:endParaRPr b="0" i="0" sz="28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33" name="Google Shape;333;p9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4" name="Google Shape;334;p9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Instance Count </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pic>
        <p:nvPicPr>
          <p:cNvPr id="335" name="Google Shape;335;p92"/>
          <p:cNvPicPr preferRelativeResize="0"/>
          <p:nvPr/>
        </p:nvPicPr>
        <p:blipFill rotWithShape="1">
          <a:blip r:embed="rId3">
            <a:alphaModFix/>
          </a:blip>
          <a:srcRect b="0" l="0" r="0" t="0"/>
          <a:stretch/>
        </p:blipFill>
        <p:spPr>
          <a:xfrm>
            <a:off x="4857029" y="1098550"/>
            <a:ext cx="7057952" cy="5257800"/>
          </a:xfrm>
          <a:prstGeom prst="rect">
            <a:avLst/>
          </a:prstGeom>
          <a:noFill/>
          <a:ln>
            <a:noFill/>
          </a:ln>
        </p:spPr>
      </p:pic>
      <p:sp>
        <p:nvSpPr>
          <p:cNvPr id="336" name="Google Shape;336;p92"/>
          <p:cNvSpPr txBox="1"/>
          <p:nvPr/>
        </p:nvSpPr>
        <p:spPr>
          <a:xfrm>
            <a:off x="277018" y="5969655"/>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https://docs.microsoft.com/en-us/azure/cloud-services-extended-support/configure-scaling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9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42" name="Google Shape;342;p9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3" name="Google Shape;343;p9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Operating System Settings</a:t>
            </a:r>
            <a:endParaRPr/>
          </a:p>
        </p:txBody>
      </p:sp>
      <p:sp>
        <p:nvSpPr>
          <p:cNvPr id="344" name="Google Shape;344;p93"/>
          <p:cNvSpPr txBox="1"/>
          <p:nvPr/>
        </p:nvSpPr>
        <p:spPr>
          <a:xfrm>
            <a:off x="246810" y="1814624"/>
            <a:ext cx="11617280" cy="4411785"/>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order to undertake vulnerability assessments on your Azure compute resources, heed the advice of the Azure Security Center. To maintain the security settings of the operating system required by your company, you can also use Azure Resource Manager templates, custom operating system images, or Azure Automation State configuration. The Azure Automation Desired State Configuration and Microsoft virtual machine templates may help fulfil and maintain the security standards.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50" name="Google Shape;350;p9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1" name="Google Shape;351;p9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Operating System Settings</a:t>
            </a:r>
            <a:endParaRPr/>
          </a:p>
        </p:txBody>
      </p:sp>
      <p:sp>
        <p:nvSpPr>
          <p:cNvPr id="352" name="Google Shape;352;p94"/>
          <p:cNvSpPr txBox="1"/>
          <p:nvPr/>
        </p:nvSpPr>
        <p:spPr>
          <a:xfrm>
            <a:off x="277018" y="1972961"/>
            <a:ext cx="11759362" cy="3673121"/>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Use Azure role-based access control (Azure RBAC) if you're employing custom pictures to guarantee that only authorised users can access the files. You can distribute your photographs to other users, service principals, or AD groups inside your company by using a shared image gallery. Store container images in Azure Container Registry and use Azure RBAC to restrict access to them to only approved users.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58" name="Google Shape;358;p9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9" name="Google Shape;359;p9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Role Operating System Settings</a:t>
            </a:r>
            <a:endParaRPr/>
          </a:p>
        </p:txBody>
      </p:sp>
      <p:sp>
        <p:nvSpPr>
          <p:cNvPr id="360" name="Google Shape;360;p95"/>
          <p:cNvSpPr txBox="1"/>
          <p:nvPr/>
        </p:nvSpPr>
        <p:spPr>
          <a:xfrm>
            <a:off x="676274" y="2320350"/>
            <a:ext cx="10658475" cy="2934458"/>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configuration management service for Desired State Configuration (DSC) nodes in any cloud or on-premises datacenter is Azure Automation State Configuration. It is simple to onboard machines, give them declarative configurations, and read reports that demonstrate how well each unit complies with your defined desired state.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9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66" name="Google Shape;366;p9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7" name="Google Shape;367;p9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SSL</a:t>
            </a:r>
            <a:endParaRPr b="1" sz="2400">
              <a:solidFill>
                <a:schemeClr val="dk1"/>
              </a:solidFill>
              <a:latin typeface="Times New Roman"/>
              <a:ea typeface="Times New Roman"/>
              <a:cs typeface="Times New Roman"/>
              <a:sym typeface="Times New Roman"/>
            </a:endParaRPr>
          </a:p>
        </p:txBody>
      </p:sp>
      <p:sp>
        <p:nvSpPr>
          <p:cNvPr id="368" name="Google Shape;368;p96"/>
          <p:cNvSpPr txBox="1"/>
          <p:nvPr/>
        </p:nvSpPr>
        <p:spPr>
          <a:xfrm>
            <a:off x="645274" y="1712192"/>
            <a:ext cx="1139110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the Azure portal, from the left menu, select App Services &gt; &lt;app-name&gt;.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From the left navigation of your app, select TLS/SSL settings, then select Private Key Certificates (.pfx) or Public Key Certificates (.cer).</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Find the certificate you want to use and copy the thumbprint.</a:t>
            </a:r>
            <a:endParaRPr b="0" i="0" sz="2400" u="none" cap="none" strike="noStrike">
              <a:solidFill>
                <a:srgbClr val="000000"/>
              </a:solidFill>
              <a:latin typeface="Times New Roman"/>
              <a:ea typeface="Times New Roman"/>
              <a:cs typeface="Times New Roman"/>
              <a:sym typeface="Times New Roman"/>
            </a:endParaRPr>
          </a:p>
        </p:txBody>
      </p:sp>
      <p:pic>
        <p:nvPicPr>
          <p:cNvPr id="369" name="Google Shape;369;p96"/>
          <p:cNvPicPr preferRelativeResize="0"/>
          <p:nvPr/>
        </p:nvPicPr>
        <p:blipFill rotWithShape="1">
          <a:blip r:embed="rId3">
            <a:alphaModFix/>
          </a:blip>
          <a:srcRect b="0" l="0" r="0" t="0"/>
          <a:stretch/>
        </p:blipFill>
        <p:spPr>
          <a:xfrm>
            <a:off x="2143124" y="4226408"/>
            <a:ext cx="7753350" cy="1924050"/>
          </a:xfrm>
          <a:prstGeom prst="rect">
            <a:avLst/>
          </a:prstGeom>
          <a:noFill/>
          <a:ln>
            <a:noFill/>
          </a:ln>
        </p:spPr>
      </p:pic>
      <p:sp>
        <p:nvSpPr>
          <p:cNvPr id="370" name="Google Shape;370;p96"/>
          <p:cNvSpPr txBox="1"/>
          <p:nvPr/>
        </p:nvSpPr>
        <p:spPr>
          <a:xfrm>
            <a:off x="210608" y="6231135"/>
            <a:ext cx="98040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https://docs.microsoft.com/en-us/azure/app-service/configure-ssl-certificate-in-code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97"/>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76" name="Google Shape;376;p9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7" name="Google Shape;377;p97"/>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SSL</a:t>
            </a:r>
            <a:endParaRPr b="1" sz="2400">
              <a:solidFill>
                <a:schemeClr val="dk1"/>
              </a:solidFill>
              <a:latin typeface="Times New Roman"/>
              <a:ea typeface="Times New Roman"/>
              <a:cs typeface="Times New Roman"/>
              <a:sym typeface="Times New Roman"/>
            </a:endParaRPr>
          </a:p>
        </p:txBody>
      </p:sp>
      <p:sp>
        <p:nvSpPr>
          <p:cNvPr id="378" name="Google Shape;378;p97"/>
          <p:cNvSpPr txBox="1"/>
          <p:nvPr/>
        </p:nvSpPr>
        <p:spPr>
          <a:xfrm>
            <a:off x="457199" y="1684683"/>
            <a:ext cx="11457781" cy="46536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1" lang="en-US" sz="2000" u="none" cap="none" strike="noStrike">
                <a:solidFill>
                  <a:srgbClr val="000000"/>
                </a:solidFill>
                <a:latin typeface="Times New Roman"/>
                <a:ea typeface="Times New Roman"/>
                <a:cs typeface="Times New Roman"/>
                <a:sym typeface="Times New Roman"/>
              </a:rPr>
              <a:t>You get the subsequent error when adding a TLS binding:</a:t>
            </a:r>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"Binding SSL failed to be added. Because another VIP is already using the certificate, it cannot be set for an existing VIP.“</a:t>
            </a:r>
            <a:endParaRPr/>
          </a:p>
          <a:p>
            <a:pPr indent="0" lvl="0" marL="0" marR="0" rtl="0" algn="just">
              <a:lnSpc>
                <a:spcPct val="15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Cause</a:t>
            </a:r>
            <a:endParaRPr/>
          </a:p>
          <a:p>
            <a:pPr indent="0" lvl="0" marL="0" marR="0" rtl="0" algn="just">
              <a:lnSpc>
                <a:spcPct val="15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If you use numerous IP-based TLS/SSL bindings for the same IP address across various apps, an issue might arise. For instance, app A uses an outdated certificate for its IP-based TLS/SSL binding. App B has a fresh certificate for the same IP address and an IP-based TLS/SSL binding. This problem occurs when you update an app's TLS binding with a new certificate because another app is using the same IP address.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98"/>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84" name="Google Shape;384;p9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5" name="Google Shape;385;p98"/>
          <p:cNvSpPr txBox="1"/>
          <p:nvPr>
            <p:ph idx="1" type="body"/>
          </p:nvPr>
        </p:nvSpPr>
        <p:spPr>
          <a:xfrm>
            <a:off x="398417" y="117428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sp>
        <p:nvSpPr>
          <p:cNvPr id="386" name="Google Shape;386;p98"/>
          <p:cNvSpPr txBox="1"/>
          <p:nvPr/>
        </p:nvSpPr>
        <p:spPr>
          <a:xfrm>
            <a:off x="277018" y="1684683"/>
            <a:ext cx="11637962" cy="441178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Network traffic to and from Azure resources in an Azure virtual network can be filtered using a network security group.</a:t>
            </a:r>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Network traffic is filtered by IP address, port, and protocol using security rules that are part of network security groups. </a:t>
            </a:r>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Security rules are applied to resources deployed in a subnet when a network security group is connected to it.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99"/>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392" name="Google Shape;392;p9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3" name="Google Shape;393;p9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sp>
        <p:nvSpPr>
          <p:cNvPr id="394" name="Google Shape;394;p99"/>
          <p:cNvSpPr txBox="1"/>
          <p:nvPr/>
        </p:nvSpPr>
        <p:spPr>
          <a:xfrm>
            <a:off x="277018" y="1819914"/>
            <a:ext cx="12000707"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Create a security rule that allows ports 80 and 443 to the myAsgWebServers application security group. In Add inbound security rule page, enter or select this information:</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Setting	               	Value</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Source			Leave the default of Any.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Source port ranges	Leave the default of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Destination		Select Application security group.</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Destination application security groups	Select myAsgWebServers.</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Service			Leave the default of Custom.</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Destination port ranges	Enter 80,443.</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Protocol	Select 		TCP.</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Action			Leave the default of Allow.</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Priority			Leave the default of 100.</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Name			Enter Allow-Web-All.</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0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00" name="Google Shape;400;p10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1" name="Google Shape;401;p10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pic>
        <p:nvPicPr>
          <p:cNvPr id="402" name="Google Shape;402;p100"/>
          <p:cNvPicPr preferRelativeResize="0"/>
          <p:nvPr/>
        </p:nvPicPr>
        <p:blipFill rotWithShape="1">
          <a:blip r:embed="rId3">
            <a:alphaModFix/>
          </a:blip>
          <a:srcRect b="-4445" l="10847" r="12602" t="10417"/>
          <a:stretch/>
        </p:blipFill>
        <p:spPr>
          <a:xfrm>
            <a:off x="2514735" y="1822713"/>
            <a:ext cx="7896090" cy="4670162"/>
          </a:xfrm>
          <a:prstGeom prst="rect">
            <a:avLst/>
          </a:prstGeom>
          <a:noFill/>
          <a:ln>
            <a:noFill/>
          </a:ln>
        </p:spPr>
      </p:pic>
      <p:sp>
        <p:nvSpPr>
          <p:cNvPr id="403" name="Google Shape;403;p100"/>
          <p:cNvSpPr txBox="1"/>
          <p:nvPr/>
        </p:nvSpPr>
        <p:spPr>
          <a:xfrm>
            <a:off x="3810000" y="6277302"/>
            <a:ext cx="82263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https://k21academy.com/microsoft-azure/az-500/azure-firewall-vs-nsg/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0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09" name="Google Shape;409;p10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0" name="Google Shape;410;p10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sp>
        <p:nvSpPr>
          <p:cNvPr id="411" name="Google Shape;411;p101"/>
          <p:cNvSpPr txBox="1"/>
          <p:nvPr/>
        </p:nvSpPr>
        <p:spPr>
          <a:xfrm>
            <a:off x="512179" y="1684683"/>
            <a:ext cx="11402801" cy="415498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Microsoft's fully managed Azure Network Security Groups service helps to sanitise traffic to and from Azure VNet.</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Users can accept or reject the security rules that make up the Azure NSG as they see fit. A 5-tuple hash is used to evaluate these rules.</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The source port number, IP addresses, destination IP addresses, and port numbers are among the values used in the 5-tuple hash.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 operates on layers 3 and 4 of the OSI model and makes it very easy to link Network Security Groups with a VNet or VM network interface.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43486" y="106022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Aim:</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1" name="Google Shape;101;p2"/>
          <p:cNvSpPr txBox="1"/>
          <p:nvPr/>
        </p:nvSpPr>
        <p:spPr>
          <a:xfrm>
            <a:off x="597078" y="1701697"/>
            <a:ext cx="10862739"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n-US" sz="2400" u="none" cap="none" strike="noStrike">
                <a:solidFill>
                  <a:schemeClr val="dk1"/>
                </a:solidFill>
                <a:latin typeface="Times New Roman"/>
                <a:ea typeface="Times New Roman"/>
                <a:cs typeface="Times New Roman"/>
                <a:sym typeface="Times New Roman"/>
              </a:rPr>
              <a:t>To equip the students to Manage resource Using Azure Active Directory</a:t>
            </a:r>
            <a:endParaRPr b="0" i="0" sz="2800" u="none" cap="none" strike="noStrike">
              <a:solidFill>
                <a:schemeClr val="dk1"/>
              </a:solidFill>
              <a:latin typeface="Cambria"/>
              <a:ea typeface="Cambria"/>
              <a:cs typeface="Cambria"/>
              <a:sym typeface="Cambria"/>
            </a:endParaRPr>
          </a:p>
        </p:txBody>
      </p:sp>
      <p:sp>
        <p:nvSpPr>
          <p:cNvPr id="102" name="Google Shape;102;p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3" name="Google Shape;103;p2"/>
          <p:cNvSpPr txBox="1"/>
          <p:nvPr/>
        </p:nvSpPr>
        <p:spPr>
          <a:xfrm>
            <a:off x="376652" y="477888"/>
            <a:ext cx="785294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2"/>
                </a:solidFill>
                <a:latin typeface="Helvetica Neue"/>
                <a:ea typeface="Helvetica Neue"/>
                <a:cs typeface="Helvetica Neue"/>
                <a:sym typeface="Helvetica Neue"/>
              </a:rPr>
              <a:t>Azure Active Directory and Azure Services </a:t>
            </a:r>
            <a:endParaRPr b="0" i="0" sz="28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0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17" name="Google Shape;417;p10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8" name="Google Shape;418;p10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pic>
        <p:nvPicPr>
          <p:cNvPr id="419" name="Google Shape;419;p102"/>
          <p:cNvPicPr preferRelativeResize="0"/>
          <p:nvPr/>
        </p:nvPicPr>
        <p:blipFill rotWithShape="1">
          <a:blip r:embed="rId3">
            <a:alphaModFix/>
          </a:blip>
          <a:srcRect b="6421" l="3822" r="9674" t="13333"/>
          <a:stretch/>
        </p:blipFill>
        <p:spPr>
          <a:xfrm>
            <a:off x="1609987" y="1746554"/>
            <a:ext cx="8129631" cy="4542300"/>
          </a:xfrm>
          <a:prstGeom prst="rect">
            <a:avLst/>
          </a:prstGeom>
          <a:noFill/>
          <a:ln>
            <a:noFill/>
          </a:ln>
        </p:spPr>
      </p:pic>
      <p:sp>
        <p:nvSpPr>
          <p:cNvPr id="420" name="Google Shape;420;p102"/>
          <p:cNvSpPr txBox="1"/>
          <p:nvPr/>
        </p:nvSpPr>
        <p:spPr>
          <a:xfrm>
            <a:off x="1396" y="6288854"/>
            <a:ext cx="95284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https://k21academy.com/microsoft-azure/az-500/azure-firewall-vs-nsg/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0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26" name="Google Shape;426;p10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27" name="Google Shape;427;p10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network traffic rules</a:t>
            </a:r>
            <a:endParaRPr b="1" sz="2400">
              <a:solidFill>
                <a:schemeClr val="dk1"/>
              </a:solidFill>
              <a:latin typeface="Times New Roman"/>
              <a:ea typeface="Times New Roman"/>
              <a:cs typeface="Times New Roman"/>
              <a:sym typeface="Times New Roman"/>
            </a:endParaRPr>
          </a:p>
        </p:txBody>
      </p:sp>
      <p:sp>
        <p:nvSpPr>
          <p:cNvPr id="428" name="Google Shape;428;p103"/>
          <p:cNvSpPr txBox="1"/>
          <p:nvPr/>
        </p:nvSpPr>
        <p:spPr>
          <a:xfrm>
            <a:off x="193128" y="2225139"/>
            <a:ext cx="11637962"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Microsoft's Azure Network Security Group (NSG) is a fantastic tool for safeguarding virtual networks. Administrators may easily manage, filter, direct, and limit different network traffic flows using this.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establish Azure Network Security Group, you can set several inbound and outgoing rules to allow or disallow a certain type of traffic. You must build and set up each rule in an Azure Network Security Group before using it.</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can specify any rules needed based on the circumstance, such as whether or not the traffic moving over the network is secure and needs to be allowed.</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0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34" name="Google Shape;434;p10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35" name="Google Shape;435;p10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Remote Desktop</a:t>
            </a:r>
            <a:endParaRPr/>
          </a:p>
        </p:txBody>
      </p:sp>
      <p:sp>
        <p:nvSpPr>
          <p:cNvPr id="436" name="Google Shape;436;p104"/>
          <p:cNvSpPr txBox="1"/>
          <p:nvPr/>
        </p:nvSpPr>
        <p:spPr>
          <a:xfrm>
            <a:off x="266572" y="1412508"/>
            <a:ext cx="11390152"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Windows 10, version 1607 or later, must be installed on both the local and remote PCs. An Azure AD-joined PC running an earlier version of Windows 10 is not supported for remote connections.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If using Windows 10, version 1607 and above, your local PC (from which you are connecting) must be either Azure AD-joined or Hybrid Azure AD-joined, or Azure AD registered, if using Windows 10, version 2004 and above. It is not possible to connect remotely to a Windows 10 or Azure AD-joined PC from an unjointed or non-Windows 10 device.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shared Azure AD tenant must contain both the local PC and the remote PC. Remote desktop does not support Azure AD B2B guests.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0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42" name="Google Shape;442;p10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43" name="Google Shape;443;p10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Remote Desktop</a:t>
            </a:r>
            <a:endParaRPr/>
          </a:p>
        </p:txBody>
      </p:sp>
      <p:sp>
        <p:nvSpPr>
          <p:cNvPr id="444" name="Google Shape;444;p105"/>
          <p:cNvSpPr txBox="1"/>
          <p:nvPr/>
        </p:nvSpPr>
        <p:spPr>
          <a:xfrm>
            <a:off x="186655" y="1816767"/>
            <a:ext cx="11728326" cy="415498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Ensure Remote Credential Guard, a new feature in Windows 10, version 1607, is turned off on the client PC you're using to connect to the remote PC.</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On the PC you want to connect to:</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Open system properties for the remote PC.</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Enable Allow remote connections to this computer and select Allow connections only from computers running Remote Desktop with Network Level Authentication.</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Allow remote connections to this computer.</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0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50" name="Google Shape;450;p10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51" name="Google Shape;451;p10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Remote Desktop</a:t>
            </a:r>
            <a:endParaRPr/>
          </a:p>
        </p:txBody>
      </p:sp>
      <p:pic>
        <p:nvPicPr>
          <p:cNvPr id="452" name="Google Shape;452;p106"/>
          <p:cNvPicPr preferRelativeResize="0"/>
          <p:nvPr/>
        </p:nvPicPr>
        <p:blipFill rotWithShape="1">
          <a:blip r:embed="rId3">
            <a:alphaModFix/>
          </a:blip>
          <a:srcRect b="0" l="0" r="0" t="0"/>
          <a:stretch/>
        </p:blipFill>
        <p:spPr>
          <a:xfrm>
            <a:off x="5620624" y="1472336"/>
            <a:ext cx="4133238" cy="4692323"/>
          </a:xfrm>
          <a:prstGeom prst="rect">
            <a:avLst/>
          </a:prstGeom>
          <a:noFill/>
          <a:ln>
            <a:noFill/>
          </a:ln>
        </p:spPr>
      </p:pic>
      <p:sp>
        <p:nvSpPr>
          <p:cNvPr id="453" name="Google Shape;453;p106"/>
          <p:cNvSpPr txBox="1"/>
          <p:nvPr/>
        </p:nvSpPr>
        <p:spPr>
          <a:xfrm>
            <a:off x="511909" y="1924526"/>
            <a:ext cx="4026534" cy="419198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If </a:t>
            </a:r>
            <a:r>
              <a:rPr b="0" i="0" lang="en-US" sz="2000" u="none" cap="none" strike="noStrike">
                <a:solidFill>
                  <a:srgbClr val="000000"/>
                </a:solidFill>
                <a:latin typeface="Times New Roman"/>
                <a:ea typeface="Times New Roman"/>
                <a:cs typeface="Times New Roman"/>
                <a:sym typeface="Times New Roman"/>
              </a:rPr>
              <a:t>the user who joined the PC to Azure AD is the only one who is going to connect remotely, no other configuration is needed. To allow more users or groups to connect to the PC, you must allow remote connections for the specified users or groups. Users can be added either manually or through MDM policies:</a:t>
            </a:r>
            <a:endParaRPr b="0" i="0" sz="2000" u="none" cap="none" strike="noStrike">
              <a:solidFill>
                <a:srgbClr val="000000"/>
              </a:solidFill>
              <a:latin typeface="Times New Roman"/>
              <a:ea typeface="Times New Roman"/>
              <a:cs typeface="Times New Roman"/>
              <a:sym typeface="Times New Roman"/>
            </a:endParaRPr>
          </a:p>
        </p:txBody>
      </p:sp>
      <p:sp>
        <p:nvSpPr>
          <p:cNvPr id="454" name="Google Shape;454;p106"/>
          <p:cNvSpPr txBox="1"/>
          <p:nvPr/>
        </p:nvSpPr>
        <p:spPr>
          <a:xfrm>
            <a:off x="2525176" y="6277302"/>
            <a:ext cx="95112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https://docs.microsoft.com/en-us/windows/client-management/connect-to-remote-aadj-pc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07"/>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60" name="Google Shape;460;p10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1" name="Google Shape;461;p107"/>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Monitoring A Cloud Service</a:t>
            </a:r>
            <a:endParaRPr/>
          </a:p>
        </p:txBody>
      </p:sp>
      <p:sp>
        <p:nvSpPr>
          <p:cNvPr id="462" name="Google Shape;462;p107"/>
          <p:cNvSpPr txBox="1"/>
          <p:nvPr/>
        </p:nvSpPr>
        <p:spPr>
          <a:xfrm>
            <a:off x="277017" y="1812356"/>
            <a:ext cx="11637963" cy="4457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You can increase the availability and efficiency of your applications and services with the aid of Azure Monitor.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telemetry from your cloud and on-premises systems can be collected, analyzed, and used to take action thanks to this comprehensive solution.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With the aid of this data, you may better comprehend how your apps are operating and proactively spot problems before they impact the resources they rely 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08"/>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68" name="Google Shape;468;p10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9" name="Google Shape;469;p10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Monitoring A Cloud Service</a:t>
            </a:r>
            <a:endParaRPr/>
          </a:p>
        </p:txBody>
      </p:sp>
      <p:sp>
        <p:nvSpPr>
          <p:cNvPr id="470" name="Google Shape;470;p108"/>
          <p:cNvSpPr txBox="1"/>
          <p:nvPr/>
        </p:nvSpPr>
        <p:spPr>
          <a:xfrm>
            <a:off x="155619" y="1581875"/>
            <a:ext cx="11759361"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few instances of what Azure Monitor can be used for are as follows: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With Application Insights, problems across applications and dependencies may be found and diagnosed.</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Link infrastructure problems to VM and container insights.</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For thorough diagnostics and troubleshooting, use Log Analytics to delve into your monitoring data.</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Automated actions can support operations at scale.</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Utilize Azure dashboards and spreadsheets to create visualizations.</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Utilize Azure Monitor Metrics to gather information from resources under observation.</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Utilize change analysis to look at change data for routine monitoring or issue triage.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09"/>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76" name="Google Shape;476;p10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7" name="Google Shape;477;p109"/>
          <p:cNvSpPr txBox="1"/>
          <p:nvPr>
            <p:ph idx="1" type="body"/>
          </p:nvPr>
        </p:nvSpPr>
        <p:spPr>
          <a:xfrm>
            <a:off x="201517" y="105130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Monitoring A Cloud Service</a:t>
            </a:r>
            <a:endParaRPr/>
          </a:p>
        </p:txBody>
      </p:sp>
      <p:sp>
        <p:nvSpPr>
          <p:cNvPr id="478" name="Google Shape;478;p109"/>
          <p:cNvSpPr txBox="1"/>
          <p:nvPr/>
        </p:nvSpPr>
        <p:spPr>
          <a:xfrm>
            <a:off x="402853" y="1612895"/>
            <a:ext cx="11386293" cy="4457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figure that follows provides a high-level overview of Azure Monitor.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two primary forms of data that Azure Monitor uses are metrics and logs, and these data storage are located in the middle of the figure.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sources of monitoring data that fill these data repositories are shown on the left. The various tasks that Azure Monitor carries out with this data are shown on the right. Analyzing, alerting, and broadcasting to external systems are some examples of this.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1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84" name="Google Shape;484;p11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85" name="Google Shape;485;p110"/>
          <p:cNvSpPr txBox="1"/>
          <p:nvPr>
            <p:ph idx="1" type="body"/>
          </p:nvPr>
        </p:nvSpPr>
        <p:spPr>
          <a:xfrm>
            <a:off x="201517" y="105130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Monitoring A Cloud Service</a:t>
            </a:r>
            <a:endParaRPr/>
          </a:p>
        </p:txBody>
      </p:sp>
      <p:pic>
        <p:nvPicPr>
          <p:cNvPr id="486" name="Google Shape;486;p110"/>
          <p:cNvPicPr preferRelativeResize="0"/>
          <p:nvPr/>
        </p:nvPicPr>
        <p:blipFill rotWithShape="1">
          <a:blip r:embed="rId3">
            <a:alphaModFix/>
          </a:blip>
          <a:srcRect b="0" l="0" r="0" t="0"/>
          <a:stretch/>
        </p:blipFill>
        <p:spPr>
          <a:xfrm>
            <a:off x="1008159" y="1383714"/>
            <a:ext cx="10209340" cy="4740250"/>
          </a:xfrm>
          <a:prstGeom prst="rect">
            <a:avLst/>
          </a:prstGeom>
          <a:noFill/>
          <a:ln>
            <a:noFill/>
          </a:ln>
        </p:spPr>
      </p:pic>
      <p:sp>
        <p:nvSpPr>
          <p:cNvPr id="487" name="Google Shape;487;p110"/>
          <p:cNvSpPr txBox="1"/>
          <p:nvPr/>
        </p:nvSpPr>
        <p:spPr>
          <a:xfrm>
            <a:off x="2065331" y="6302487"/>
            <a:ext cx="74729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https://docs.microsoft.com/en-us/azure/azure-monitor/overview</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1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493" name="Google Shape;493;p11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94" name="Google Shape;494;p11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Endpoint </a:t>
            </a:r>
            <a:r>
              <a:rPr b="1" lang="en-US" sz="2400">
                <a:latin typeface="Times New Roman"/>
                <a:ea typeface="Times New Roman"/>
                <a:cs typeface="Times New Roman"/>
                <a:sym typeface="Times New Roman"/>
              </a:rPr>
              <a:t>M</a:t>
            </a:r>
            <a:r>
              <a:rPr b="1" lang="en-US" sz="2400">
                <a:solidFill>
                  <a:schemeClr val="dk1"/>
                </a:solidFill>
                <a:latin typeface="Times New Roman"/>
                <a:ea typeface="Times New Roman"/>
                <a:cs typeface="Times New Roman"/>
                <a:sym typeface="Times New Roman"/>
              </a:rPr>
              <a:t>onitoring.</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495" name="Google Shape;495;p111"/>
          <p:cNvSpPr txBox="1"/>
          <p:nvPr/>
        </p:nvSpPr>
        <p:spPr>
          <a:xfrm>
            <a:off x="277018" y="2110760"/>
            <a:ext cx="11759362"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Monitoring web applications and back-end services to make sure they are available and operating as intended is a good practice and frequently a business need.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However, monitoring cloud-based services can occasionally be more challenging than monitoring on-premises services.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For instance, the hosting environment is not entirely under your control, and the services are frequently dependent on other services offered by platform suppliers and other companies.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113006" y="107546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Objectives:</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9" name="Google Shape;109;p3"/>
          <p:cNvSpPr txBox="1"/>
          <p:nvPr/>
        </p:nvSpPr>
        <p:spPr>
          <a:xfrm>
            <a:off x="1786695" y="2137787"/>
            <a:ext cx="8253043" cy="1655762"/>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mbria"/>
                <a:ea typeface="Cambria"/>
                <a:cs typeface="Cambria"/>
                <a:sym typeface="Cambria"/>
              </a:rPr>
              <a:t> </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0" name="Google Shape;110;p3"/>
          <p:cNvSpPr/>
          <p:nvPr/>
        </p:nvSpPr>
        <p:spPr>
          <a:xfrm>
            <a:off x="160106" y="1737049"/>
            <a:ext cx="8604675" cy="1015622"/>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The Objectives of this module are</a:t>
            </a: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1" name="Google Shape;111;p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2" name="Google Shape;112;p3"/>
          <p:cNvSpPr txBox="1"/>
          <p:nvPr/>
        </p:nvSpPr>
        <p:spPr>
          <a:xfrm>
            <a:off x="235974" y="554822"/>
            <a:ext cx="7704259"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Active Directory and Azure Services </a:t>
            </a:r>
            <a:endParaRPr b="0" i="0" sz="2800" u="none" cap="none" strike="noStrike">
              <a:solidFill>
                <a:schemeClr val="accent2"/>
              </a:solidFill>
              <a:latin typeface="Helvetica Neue"/>
              <a:ea typeface="Helvetica Neue"/>
              <a:cs typeface="Helvetica Neue"/>
              <a:sym typeface="Helvetica Neue"/>
            </a:endParaRPr>
          </a:p>
        </p:txBody>
      </p:sp>
      <p:sp>
        <p:nvSpPr>
          <p:cNvPr id="113" name="Google Shape;113;p3"/>
          <p:cNvSpPr txBox="1"/>
          <p:nvPr/>
        </p:nvSpPr>
        <p:spPr>
          <a:xfrm>
            <a:off x="649470" y="2152468"/>
            <a:ext cx="11180574" cy="31700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Differentiate the various Azure Services</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Deploy synchronization pattern  on Azure directory.</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Modify a graph API permission in Azure Services </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Design native application with azure AD  in Virtual private Cloud</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Implement a Monitoring a cloud service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1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501" name="Google Shape;501;p11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02" name="Google Shape;502;p11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Endpoint </a:t>
            </a:r>
            <a:r>
              <a:rPr b="1" lang="en-US" sz="2400">
                <a:latin typeface="Times New Roman"/>
                <a:ea typeface="Times New Roman"/>
                <a:cs typeface="Times New Roman"/>
                <a:sym typeface="Times New Roman"/>
              </a:rPr>
              <a:t>M</a:t>
            </a:r>
            <a:r>
              <a:rPr b="1" lang="en-US" sz="2400">
                <a:solidFill>
                  <a:schemeClr val="dk1"/>
                </a:solidFill>
                <a:latin typeface="Times New Roman"/>
                <a:ea typeface="Times New Roman"/>
                <a:cs typeface="Times New Roman"/>
                <a:sym typeface="Times New Roman"/>
              </a:rPr>
              <a:t>onitoring.</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503" name="Google Shape;503;p112"/>
          <p:cNvSpPr txBox="1"/>
          <p:nvPr/>
        </p:nvSpPr>
        <p:spPr>
          <a:xfrm>
            <a:off x="446714" y="2119149"/>
            <a:ext cx="11468267"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Network latency, the speed and availability of the underlying computing and storage systems, as well as the network bandwidth between them, are just a few of the variables that have an impact on cloud-hosted applications.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Any of these causes can result in a whole or partial failure of the service.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order to achieve the needed degree of availability, you must regularly check that the service is functioning properly. This check may be included in your service level agreement (SLA).</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1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509" name="Google Shape;509;p11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0" name="Google Shape;510;p113"/>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Endpoint </a:t>
            </a:r>
            <a:r>
              <a:rPr b="1" lang="en-US" sz="2400">
                <a:latin typeface="Times New Roman"/>
                <a:ea typeface="Times New Roman"/>
                <a:cs typeface="Times New Roman"/>
                <a:sym typeface="Times New Roman"/>
              </a:rPr>
              <a:t>M</a:t>
            </a:r>
            <a:r>
              <a:rPr b="1" lang="en-US" sz="2400">
                <a:solidFill>
                  <a:schemeClr val="dk1"/>
                </a:solidFill>
                <a:latin typeface="Times New Roman"/>
                <a:ea typeface="Times New Roman"/>
                <a:cs typeface="Times New Roman"/>
                <a:sym typeface="Times New Roman"/>
              </a:rPr>
              <a:t>onitoring.</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511" name="Google Shape;511;p113"/>
          <p:cNvSpPr txBox="1"/>
          <p:nvPr/>
        </p:nvSpPr>
        <p:spPr>
          <a:xfrm>
            <a:off x="387991" y="1812356"/>
            <a:ext cx="11457264" cy="390395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Send requests to an application endpoint to implement health monitoring. The application should carry out the required verifications and provide a status update.</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Usually, a health monitoring check combines two elements: the tests that, if any, the application or service ran in response to the endpoint's request for health information.</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Analysis of the results by the tool or framework that performs the health verification check.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1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517" name="Google Shape;517;p11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8" name="Google Shape;518;p11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Endpoint </a:t>
            </a:r>
            <a:r>
              <a:rPr b="1" lang="en-US" sz="2400">
                <a:latin typeface="Times New Roman"/>
                <a:ea typeface="Times New Roman"/>
                <a:cs typeface="Times New Roman"/>
                <a:sym typeface="Times New Roman"/>
              </a:rPr>
              <a:t>M</a:t>
            </a:r>
            <a:r>
              <a:rPr b="1" lang="en-US" sz="2400">
                <a:solidFill>
                  <a:schemeClr val="dk1"/>
                </a:solidFill>
                <a:latin typeface="Times New Roman"/>
                <a:ea typeface="Times New Roman"/>
                <a:cs typeface="Times New Roman"/>
                <a:sym typeface="Times New Roman"/>
              </a:rPr>
              <a:t>onitoring.</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519" name="Google Shape;519;p114"/>
          <p:cNvSpPr txBox="1"/>
          <p:nvPr/>
        </p:nvSpPr>
        <p:spPr>
          <a:xfrm>
            <a:off x="277018" y="1885620"/>
            <a:ext cx="2642351"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The response code indicates the status of the application and, optionally, any components or services it uses. The latency or response time check is performed by the monitoring tool or framework. The figure provides an overview of the pattern.</a:t>
            </a:r>
            <a:endParaRPr b="0" i="0" sz="1400" u="none" cap="none" strike="noStrike">
              <a:solidFill>
                <a:srgbClr val="000000"/>
              </a:solidFill>
              <a:latin typeface="Times New Roman"/>
              <a:ea typeface="Times New Roman"/>
              <a:cs typeface="Times New Roman"/>
              <a:sym typeface="Times New Roman"/>
            </a:endParaRPr>
          </a:p>
        </p:txBody>
      </p:sp>
      <p:pic>
        <p:nvPicPr>
          <p:cNvPr id="520" name="Google Shape;520;p114"/>
          <p:cNvPicPr preferRelativeResize="0"/>
          <p:nvPr/>
        </p:nvPicPr>
        <p:blipFill rotWithShape="1">
          <a:blip r:embed="rId3">
            <a:alphaModFix/>
          </a:blip>
          <a:srcRect b="0" l="0" r="0" t="0"/>
          <a:stretch/>
        </p:blipFill>
        <p:spPr>
          <a:xfrm>
            <a:off x="3295868" y="1885620"/>
            <a:ext cx="7496175" cy="4152900"/>
          </a:xfrm>
          <a:prstGeom prst="rect">
            <a:avLst/>
          </a:prstGeom>
          <a:noFill/>
          <a:ln>
            <a:noFill/>
          </a:ln>
        </p:spPr>
      </p:pic>
      <p:sp>
        <p:nvSpPr>
          <p:cNvPr id="521" name="Google Shape;521;p114"/>
          <p:cNvSpPr txBox="1"/>
          <p:nvPr/>
        </p:nvSpPr>
        <p:spPr>
          <a:xfrm>
            <a:off x="838199" y="6198255"/>
            <a:ext cx="101429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https://docs.microsoft.com/en-us/azure/architecture/patterns/health-endpoint-monitoring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527" name="Google Shape;527;p52"/>
          <p:cNvPicPr preferRelativeResize="0"/>
          <p:nvPr/>
        </p:nvPicPr>
        <p:blipFill rotWithShape="1">
          <a:blip r:embed="rId3">
            <a:alphaModFix/>
          </a:blip>
          <a:srcRect b="0" l="0" r="0" t="0"/>
          <a:stretch/>
        </p:blipFill>
        <p:spPr>
          <a:xfrm>
            <a:off x="298938" y="984973"/>
            <a:ext cx="624548" cy="624548"/>
          </a:xfrm>
          <a:prstGeom prst="rect">
            <a:avLst/>
          </a:prstGeom>
          <a:noFill/>
          <a:ln>
            <a:noFill/>
          </a:ln>
        </p:spPr>
      </p:pic>
      <p:sp>
        <p:nvSpPr>
          <p:cNvPr id="528" name="Google Shape;528;p52"/>
          <p:cNvSpPr txBox="1"/>
          <p:nvPr/>
        </p:nvSpPr>
        <p:spPr>
          <a:xfrm>
            <a:off x="1088586" y="1053758"/>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Summary</a:t>
            </a:r>
            <a:endParaRPr b="0" i="0" sz="1400" u="none" cap="none" strike="noStrike">
              <a:solidFill>
                <a:srgbClr val="000000"/>
              </a:solidFill>
              <a:latin typeface="Arial"/>
              <a:ea typeface="Arial"/>
              <a:cs typeface="Arial"/>
              <a:sym typeface="Arial"/>
            </a:endParaRPr>
          </a:p>
        </p:txBody>
      </p:sp>
      <p:sp>
        <p:nvSpPr>
          <p:cNvPr id="529" name="Google Shape;529;p52"/>
          <p:cNvSpPr txBox="1"/>
          <p:nvPr/>
        </p:nvSpPr>
        <p:spPr>
          <a:xfrm>
            <a:off x="321519" y="1504174"/>
            <a:ext cx="11548962" cy="47643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4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this module, we have studied Azure Active Directory and Azure Services , A hybrid infrastructure, which combines on-premises and cloud components, is common in many enterprises. Users can access resources with a single set of credentials by syncing their identities between local and cloud directories.</a:t>
            </a:r>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With Azure AD, the Resource Owner flow is an additional option to the WS-Federation and OpenID Connect flows. Instead of displaying the Azure AD login page, this flow enables you to collect and validate a user's credentials (email and password). This approach is not advised for security and Single Sign-on (SSO) reasons, however Resource Owner flow can be helpful in Native mobile applications or to batch-process authentication with Azure AD.</a:t>
            </a:r>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order to undertake vulnerability assessments on your Azure compute resources, heed the advice of the Azure Security Center. To maintain the security settings of the operating system required by your company, you can also use Azure Resource Manager templates, custom operating system images, or Azure Automation State configuration. </a:t>
            </a:r>
            <a:endParaRPr b="0" i="0" sz="2000" u="none" cap="none" strike="noStrike">
              <a:solidFill>
                <a:schemeClr val="dk1"/>
              </a:solidFill>
              <a:latin typeface="Times New Roman"/>
              <a:ea typeface="Times New Roman"/>
              <a:cs typeface="Times New Roman"/>
              <a:sym typeface="Times New Roman"/>
            </a:endParaRPr>
          </a:p>
        </p:txBody>
      </p:sp>
      <p:sp>
        <p:nvSpPr>
          <p:cNvPr id="530" name="Google Shape;530;p5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36" name="Google Shape;536;p41"/>
          <p:cNvSpPr/>
          <p:nvPr/>
        </p:nvSpPr>
        <p:spPr>
          <a:xfrm>
            <a:off x="514820" y="1812983"/>
            <a:ext cx="11162359" cy="3785611"/>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Q1. How many types of groups are available in Active Directory.</a:t>
            </a:r>
            <a:endParaRPr/>
          </a:p>
          <a:p>
            <a:pPr indent="-457200" lvl="0" marL="457200" marR="0" rtl="0" algn="just">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2</a:t>
            </a:r>
            <a:endParaRPr/>
          </a:p>
          <a:p>
            <a:pPr indent="-457200" lvl="0" marL="457200" marR="0" rtl="0" algn="just">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3</a:t>
            </a:r>
            <a:endParaRPr/>
          </a:p>
          <a:p>
            <a:pPr indent="-457200" lvl="0" marL="457200" marR="0" rtl="0" algn="just">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4</a:t>
            </a:r>
            <a:endParaRPr/>
          </a:p>
          <a:p>
            <a:pPr indent="-457200" lvl="0" marL="457200" marR="0" rtl="0" algn="just">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5</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37" name="Google Shape;537;p41"/>
          <p:cNvSpPr txBox="1"/>
          <p:nvPr/>
        </p:nvSpPr>
        <p:spPr>
          <a:xfrm>
            <a:off x="350493" y="1255907"/>
            <a:ext cx="9786467" cy="5570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Self Assessment ( Quiz)</a:t>
            </a:r>
            <a:endParaRPr b="0" i="0" sz="1400" u="none" cap="none" strike="noStrike">
              <a:solidFill>
                <a:srgbClr val="000000"/>
              </a:solidFill>
              <a:latin typeface="Arial"/>
              <a:ea typeface="Arial"/>
              <a:cs typeface="Arial"/>
              <a:sym typeface="Arial"/>
            </a:endParaRPr>
          </a:p>
        </p:txBody>
      </p:sp>
      <p:sp>
        <p:nvSpPr>
          <p:cNvPr id="538" name="Google Shape;538;p41"/>
          <p:cNvSpPr txBox="1"/>
          <p:nvPr>
            <p:ph type="title"/>
          </p:nvPr>
        </p:nvSpPr>
        <p:spPr>
          <a:xfrm>
            <a:off x="350493" y="223513"/>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1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44" name="Google Shape;544;p115"/>
          <p:cNvSpPr/>
          <p:nvPr/>
        </p:nvSpPr>
        <p:spPr>
          <a:xfrm>
            <a:off x="514820" y="1812983"/>
            <a:ext cx="11162359" cy="4093388"/>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Q2. A _________ role is a virtual machine instance running the Microsoft IIS Web server that can accept and respond to HTTP or HTTPS requests.</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Web</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Server</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Worker</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Client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45" name="Google Shape;545;p11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51" name="Google Shape;551;p42"/>
          <p:cNvSpPr/>
          <p:nvPr/>
        </p:nvSpPr>
        <p:spPr>
          <a:xfrm>
            <a:off x="582150" y="1500809"/>
            <a:ext cx="11454230" cy="31700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Q3. There are ........... group scopes in Active Directory?</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0</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1</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2</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3</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552" name="Google Shape;552;p42"/>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58" name="Google Shape;558;p43"/>
          <p:cNvSpPr/>
          <p:nvPr/>
        </p:nvSpPr>
        <p:spPr>
          <a:xfrm>
            <a:off x="526721" y="1806351"/>
            <a:ext cx="10615044"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Q4. </a:t>
            </a:r>
            <a:r>
              <a:rPr b="0" i="0" lang="en-US" sz="2000" u="none" cap="none" strike="noStrike">
                <a:solidFill>
                  <a:schemeClr val="dk1"/>
                </a:solidFill>
                <a:latin typeface="Times New Roman"/>
                <a:ea typeface="Times New Roman"/>
                <a:cs typeface="Times New Roman"/>
                <a:sym typeface="Times New Roman"/>
              </a:rPr>
              <a:t>Which of the following is not one of the four divisions or container structures in Active Directory?</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Webs</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Forests</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Domain</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Sites</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59" name="Google Shape;559;p4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65" name="Google Shape;565;p44"/>
          <p:cNvSpPr/>
          <p:nvPr/>
        </p:nvSpPr>
        <p:spPr>
          <a:xfrm>
            <a:off x="525540" y="1537995"/>
            <a:ext cx="1110139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Q5. Active Directory is a technology created by ..................</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Microsoft</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IBM</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Google</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None Of The Above</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Answer: a</a:t>
            </a:r>
            <a:endParaRPr b="0" i="0" sz="2000" u="none" cap="none" strike="noStrike">
              <a:solidFill>
                <a:schemeClr val="dk1"/>
              </a:solidFill>
              <a:latin typeface="Times New Roman"/>
              <a:ea typeface="Times New Roman"/>
              <a:cs typeface="Times New Roman"/>
              <a:sym typeface="Times New Roman"/>
            </a:endParaRPr>
          </a:p>
        </p:txBody>
      </p:sp>
      <p:sp>
        <p:nvSpPr>
          <p:cNvPr id="566" name="Google Shape;566;p4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2" name="Google Shape;572;p45"/>
          <p:cNvSpPr/>
          <p:nvPr/>
        </p:nvSpPr>
        <p:spPr>
          <a:xfrm>
            <a:off x="511481" y="1351528"/>
            <a:ext cx="1152489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Q6. The technology used to distribute service requests to resources is referred to as _____________</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Scheduling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Performing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Balancing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None</a:t>
            </a:r>
            <a:endParaRPr/>
          </a:p>
          <a:p>
            <a:pPr indent="0" lvl="0" marL="0" marR="0" rtl="0" algn="l">
              <a:lnSpc>
                <a:spcPct val="2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Answer: c</a:t>
            </a:r>
            <a:endParaRPr b="1" i="0" sz="2000" u="none" cap="none" strike="noStrike">
              <a:solidFill>
                <a:schemeClr val="dk1"/>
              </a:solidFill>
              <a:latin typeface="Times New Roman"/>
              <a:ea typeface="Times New Roman"/>
              <a:cs typeface="Times New Roman"/>
              <a:sym typeface="Times New Roman"/>
            </a:endParaRPr>
          </a:p>
        </p:txBody>
      </p:sp>
      <p:sp>
        <p:nvSpPr>
          <p:cNvPr id="573" name="Google Shape;573;p4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18274" y="1288208"/>
            <a:ext cx="11835441" cy="95406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Outcomes:</a:t>
            </a:r>
            <a:endParaRPr b="0" i="0" sz="2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9" name="Google Shape;119;p4"/>
          <p:cNvSpPr/>
          <p:nvPr/>
        </p:nvSpPr>
        <p:spPr>
          <a:xfrm>
            <a:off x="722114" y="2273053"/>
            <a:ext cx="797145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At the end of this module, you are expected to: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20" name="Google Shape;120;p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1" name="Google Shape;121;p4"/>
          <p:cNvSpPr txBox="1"/>
          <p:nvPr/>
        </p:nvSpPr>
        <p:spPr>
          <a:xfrm>
            <a:off x="249037" y="380327"/>
            <a:ext cx="7971453"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2"/>
                </a:solidFill>
                <a:latin typeface="Helvetica Neue"/>
                <a:ea typeface="Helvetica Neue"/>
                <a:cs typeface="Helvetica Neue"/>
                <a:sym typeface="Helvetica Neue"/>
              </a:rPr>
              <a:t>Azure Active Directory and Azure Services </a:t>
            </a:r>
            <a:endParaRPr b="0" i="0" sz="2800" u="none" cap="none" strike="noStrike">
              <a:solidFill>
                <a:schemeClr val="accent2"/>
              </a:solidFill>
              <a:latin typeface="Helvetica Neue"/>
              <a:ea typeface="Helvetica Neue"/>
              <a:cs typeface="Helvetica Neue"/>
              <a:sym typeface="Helvetica Neue"/>
            </a:endParaRPr>
          </a:p>
        </p:txBody>
      </p:sp>
      <p:sp>
        <p:nvSpPr>
          <p:cNvPr id="122" name="Google Shape;122;p4"/>
          <p:cNvSpPr txBox="1"/>
          <p:nvPr/>
        </p:nvSpPr>
        <p:spPr>
          <a:xfrm>
            <a:off x="601385" y="2789596"/>
            <a:ext cx="11025554" cy="25545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Compare the various Azure Services</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Design  synchronization pattern  on Azure Platform</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Apply the control AD  in Virtual private Cloud Application </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Create appropriate Monitoring a cloud service in Azure Platform.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9" name="Google Shape;579;p46"/>
          <p:cNvSpPr/>
          <p:nvPr/>
        </p:nvSpPr>
        <p:spPr>
          <a:xfrm>
            <a:off x="487985" y="1386900"/>
            <a:ext cx="11216030"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Q7. When planning to migrate a public website to Azure, you must plan to pay monthly usage costs.</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No change is needed</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Deploy a VPN</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pay to transfer all the website data to Azure</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reduce the number of connections to the website</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0" i="0" sz="2000" u="none" cap="none" strike="noStrike">
              <a:solidFill>
                <a:schemeClr val="dk1"/>
              </a:solidFill>
              <a:latin typeface="Times New Roman"/>
              <a:ea typeface="Times New Roman"/>
              <a:cs typeface="Times New Roman"/>
              <a:sym typeface="Times New Roman"/>
            </a:endParaRPr>
          </a:p>
        </p:txBody>
      </p:sp>
      <p:sp>
        <p:nvSpPr>
          <p:cNvPr id="580" name="Google Shape;580;p4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86" name="Google Shape;586;p47"/>
          <p:cNvSpPr/>
          <p:nvPr/>
        </p:nvSpPr>
        <p:spPr>
          <a:xfrm>
            <a:off x="419319" y="1810537"/>
            <a:ext cx="9565241"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Q8. Active Directory and a Windows-based file server are not required to implement ________ on client Windows computers.</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Windows 2000</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Internet Explorer</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Windows Registry</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Roaming user profile</a:t>
            </a:r>
            <a:endParaRPr/>
          </a:p>
          <a:p>
            <a:pPr indent="0" lvl="0" marL="0" marR="0" rtl="0" algn="l">
              <a:lnSpc>
                <a:spcPct val="2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Answer: d)</a:t>
            </a:r>
            <a:endParaRPr b="0" i="0" sz="2000" u="none" cap="none" strike="noStrike">
              <a:solidFill>
                <a:schemeClr val="dk1"/>
              </a:solidFill>
              <a:latin typeface="Times New Roman"/>
              <a:ea typeface="Times New Roman"/>
              <a:cs typeface="Times New Roman"/>
              <a:sym typeface="Times New Roman"/>
            </a:endParaRPr>
          </a:p>
        </p:txBody>
      </p:sp>
      <p:sp>
        <p:nvSpPr>
          <p:cNvPr id="587" name="Google Shape;587;p47"/>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93" name="Google Shape;593;p48"/>
          <p:cNvSpPr/>
          <p:nvPr/>
        </p:nvSpPr>
        <p:spPr>
          <a:xfrm>
            <a:off x="585693" y="1905526"/>
            <a:ext cx="1123855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Q9.  Which load balancer operates at both individual request level (Layer 7) and connection level (Layer 4) only?</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Application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Network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Storage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Classic Load Balancers</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594" name="Google Shape;594;p48"/>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00" name="Google Shape;600;p49"/>
          <p:cNvSpPr/>
          <p:nvPr/>
        </p:nvSpPr>
        <p:spPr>
          <a:xfrm>
            <a:off x="572441" y="1775871"/>
            <a:ext cx="11101399" cy="452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10. Major Components of Active Directory are ................</a:t>
            </a:r>
            <a:endParaRPr/>
          </a:p>
          <a:p>
            <a:pPr indent="-457200" lvl="0" marL="457200" marR="0" rtl="0" algn="l">
              <a:lnSpc>
                <a:spcPct val="200000"/>
              </a:lnSpc>
              <a:spcBef>
                <a:spcPts val="0"/>
              </a:spcBef>
              <a:spcAft>
                <a:spcPts val="0"/>
              </a:spcAft>
              <a:buClr>
                <a:srgbClr val="000000"/>
              </a:buClr>
              <a:buSzPts val="2400"/>
              <a:buFont typeface="Arial"/>
              <a:buAutoNum type="alphaLcParenR"/>
            </a:pPr>
            <a:r>
              <a:rPr b="0" i="0" lang="en-US" sz="2400" u="none" cap="none" strike="noStrike">
                <a:solidFill>
                  <a:schemeClr val="dk1"/>
                </a:solidFill>
                <a:latin typeface="Times New Roman"/>
                <a:ea typeface="Times New Roman"/>
                <a:cs typeface="Times New Roman"/>
                <a:sym typeface="Times New Roman"/>
              </a:rPr>
              <a:t> Tree</a:t>
            </a:r>
            <a:endParaRPr/>
          </a:p>
          <a:p>
            <a:pPr indent="-457200" lvl="0" marL="457200" marR="0" rtl="0" algn="l">
              <a:lnSpc>
                <a:spcPct val="200000"/>
              </a:lnSpc>
              <a:spcBef>
                <a:spcPts val="0"/>
              </a:spcBef>
              <a:spcAft>
                <a:spcPts val="0"/>
              </a:spcAft>
              <a:buClr>
                <a:srgbClr val="000000"/>
              </a:buClr>
              <a:buSzPts val="2400"/>
              <a:buFont typeface="Arial"/>
              <a:buAutoNum type="alphaLcParenR"/>
            </a:pPr>
            <a:r>
              <a:rPr b="0" i="0" lang="en-US" sz="2400" u="none" cap="none" strike="noStrike">
                <a:solidFill>
                  <a:schemeClr val="dk1"/>
                </a:solidFill>
                <a:latin typeface="Times New Roman"/>
                <a:ea typeface="Times New Roman"/>
                <a:cs typeface="Times New Roman"/>
                <a:sym typeface="Times New Roman"/>
              </a:rPr>
              <a:t> Site</a:t>
            </a:r>
            <a:endParaRPr/>
          </a:p>
          <a:p>
            <a:pPr indent="-457200" lvl="0" marL="457200" marR="0" rtl="0" algn="l">
              <a:lnSpc>
                <a:spcPct val="200000"/>
              </a:lnSpc>
              <a:spcBef>
                <a:spcPts val="0"/>
              </a:spcBef>
              <a:spcAft>
                <a:spcPts val="0"/>
              </a:spcAft>
              <a:buClr>
                <a:srgbClr val="000000"/>
              </a:buClr>
              <a:buSzPts val="2400"/>
              <a:buFont typeface="Arial"/>
              <a:buAutoNum type="alphaLcParenR"/>
            </a:pPr>
            <a:r>
              <a:rPr b="0" i="0" lang="en-US" sz="2400" u="none" cap="none" strike="noStrike">
                <a:solidFill>
                  <a:schemeClr val="dk1"/>
                </a:solidFill>
                <a:latin typeface="Times New Roman"/>
                <a:ea typeface="Times New Roman"/>
                <a:cs typeface="Times New Roman"/>
                <a:sym typeface="Times New Roman"/>
              </a:rPr>
              <a:t> Domain</a:t>
            </a:r>
            <a:endParaRPr/>
          </a:p>
          <a:p>
            <a:pPr indent="-457200" lvl="0" marL="457200" marR="0" rtl="0" algn="l">
              <a:lnSpc>
                <a:spcPct val="200000"/>
              </a:lnSpc>
              <a:spcBef>
                <a:spcPts val="0"/>
              </a:spcBef>
              <a:spcAft>
                <a:spcPts val="0"/>
              </a:spcAft>
              <a:buClr>
                <a:srgbClr val="000000"/>
              </a:buClr>
              <a:buSzPts val="2400"/>
              <a:buFont typeface="Arial"/>
              <a:buAutoNum type="alphaLcParenR"/>
            </a:pPr>
            <a:r>
              <a:rPr b="0" i="0" lang="en-US" sz="2400" u="none" cap="none" strike="noStrike">
                <a:solidFill>
                  <a:schemeClr val="dk1"/>
                </a:solidFill>
                <a:latin typeface="Times New Roman"/>
                <a:ea typeface="Times New Roman"/>
                <a:cs typeface="Times New Roman"/>
                <a:sym typeface="Times New Roman"/>
              </a:rPr>
              <a:t> All of the above</a:t>
            </a:r>
            <a:endParaRPr/>
          </a:p>
          <a:p>
            <a:pPr indent="-304800" lvl="0" marL="457200" marR="0" rtl="0" algn="l">
              <a:lnSpc>
                <a:spcPct val="2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Answer: d</a:t>
            </a:r>
            <a:endParaRPr b="1" i="0" sz="2400" u="none" cap="none" strike="noStrike">
              <a:solidFill>
                <a:schemeClr val="dk1"/>
              </a:solidFill>
              <a:latin typeface="Times New Roman"/>
              <a:ea typeface="Times New Roman"/>
              <a:cs typeface="Times New Roman"/>
              <a:sym typeface="Times New Roman"/>
            </a:endParaRPr>
          </a:p>
        </p:txBody>
      </p:sp>
      <p:sp>
        <p:nvSpPr>
          <p:cNvPr id="601" name="Google Shape;601;p49"/>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07" name="Google Shape;607;p50"/>
          <p:cNvSpPr/>
          <p:nvPr/>
        </p:nvSpPr>
        <p:spPr>
          <a:xfrm>
            <a:off x="305433" y="2442348"/>
            <a:ext cx="11042966" cy="108025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Activity Type: Offline                            				   Duration: 60 Minutes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Description: Case Study: AZURE AD  Comparison with AWS IAM</a:t>
            </a:r>
            <a:endParaRPr b="0" i="0" sz="2000" u="none" cap="none" strike="noStrike">
              <a:solidFill>
                <a:schemeClr val="dk1"/>
              </a:solidFill>
              <a:latin typeface="Times New Roman"/>
              <a:ea typeface="Times New Roman"/>
              <a:cs typeface="Times New Roman"/>
              <a:sym typeface="Times New Roman"/>
            </a:endParaRPr>
          </a:p>
        </p:txBody>
      </p:sp>
      <p:pic>
        <p:nvPicPr>
          <p:cNvPr id="608" name="Google Shape;608;p50"/>
          <p:cNvPicPr preferRelativeResize="0"/>
          <p:nvPr/>
        </p:nvPicPr>
        <p:blipFill rotWithShape="1">
          <a:blip r:embed="rId3">
            <a:alphaModFix/>
          </a:blip>
          <a:srcRect b="0" l="0" r="0" t="0"/>
          <a:stretch/>
        </p:blipFill>
        <p:spPr>
          <a:xfrm>
            <a:off x="336759" y="1404006"/>
            <a:ext cx="624548" cy="478748"/>
          </a:xfrm>
          <a:prstGeom prst="rect">
            <a:avLst/>
          </a:prstGeom>
          <a:noFill/>
          <a:ln>
            <a:noFill/>
          </a:ln>
        </p:spPr>
      </p:pic>
      <p:sp>
        <p:nvSpPr>
          <p:cNvPr id="609" name="Google Shape;609;p50"/>
          <p:cNvSpPr txBox="1"/>
          <p:nvPr/>
        </p:nvSpPr>
        <p:spPr>
          <a:xfrm>
            <a:off x="1095001" y="1444147"/>
            <a:ext cx="9786467" cy="55707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Activity</a:t>
            </a:r>
            <a:endParaRPr b="0" i="0" sz="1400" u="none" cap="none" strike="noStrike">
              <a:solidFill>
                <a:srgbClr val="000000"/>
              </a:solidFill>
              <a:latin typeface="Arial"/>
              <a:ea typeface="Arial"/>
              <a:cs typeface="Arial"/>
              <a:sym typeface="Arial"/>
            </a:endParaRPr>
          </a:p>
        </p:txBody>
      </p:sp>
      <p:sp>
        <p:nvSpPr>
          <p:cNvPr id="610" name="Google Shape;610;p5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616" name="Google Shape;616;p51"/>
          <p:cNvPicPr preferRelativeResize="0"/>
          <p:nvPr/>
        </p:nvPicPr>
        <p:blipFill rotWithShape="1">
          <a:blip r:embed="rId3">
            <a:alphaModFix/>
          </a:blip>
          <a:srcRect b="0" l="2273" r="2273" t="0"/>
          <a:stretch/>
        </p:blipFill>
        <p:spPr>
          <a:xfrm>
            <a:off x="322655" y="1324396"/>
            <a:ext cx="516155" cy="516155"/>
          </a:xfrm>
          <a:prstGeom prst="rect">
            <a:avLst/>
          </a:prstGeom>
          <a:noFill/>
          <a:ln>
            <a:noFill/>
          </a:ln>
        </p:spPr>
      </p:pic>
      <p:sp>
        <p:nvSpPr>
          <p:cNvPr id="617" name="Google Shape;617;p51"/>
          <p:cNvSpPr txBox="1"/>
          <p:nvPr/>
        </p:nvSpPr>
        <p:spPr>
          <a:xfrm>
            <a:off x="957841" y="1293916"/>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Subjective Assessment</a:t>
            </a:r>
            <a:endParaRPr b="0" i="0" sz="1400" u="none" cap="none" strike="noStrike">
              <a:solidFill>
                <a:srgbClr val="000000"/>
              </a:solidFill>
              <a:latin typeface="Arial"/>
              <a:ea typeface="Arial"/>
              <a:cs typeface="Arial"/>
              <a:sym typeface="Arial"/>
            </a:endParaRPr>
          </a:p>
        </p:txBody>
      </p:sp>
      <p:sp>
        <p:nvSpPr>
          <p:cNvPr id="618" name="Google Shape;618;p51"/>
          <p:cNvSpPr/>
          <p:nvPr/>
        </p:nvSpPr>
        <p:spPr>
          <a:xfrm>
            <a:off x="957841" y="2815575"/>
            <a:ext cx="10456919" cy="20620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alibri"/>
              <a:buAutoNum type="arabicParenR"/>
            </a:pPr>
            <a:r>
              <a:rPr b="0" i="0" lang="en-US" sz="2400" u="none" cap="none" strike="noStrike">
                <a:solidFill>
                  <a:schemeClr val="dk1"/>
                </a:solidFill>
                <a:latin typeface="Times New Roman"/>
                <a:ea typeface="Times New Roman"/>
                <a:cs typeface="Times New Roman"/>
                <a:sym typeface="Times New Roman"/>
              </a:rPr>
              <a:t>Bring out the difference between active Directory and azure active Directory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400" u="none" cap="none" strike="noStrike">
                <a:solidFill>
                  <a:schemeClr val="dk1"/>
                </a:solidFill>
                <a:latin typeface="Times New Roman"/>
                <a:ea typeface="Times New Roman"/>
                <a:cs typeface="Times New Roman"/>
                <a:sym typeface="Times New Roman"/>
              </a:rPr>
              <a:t>Configure A Graph API Permission For An Application on azure platform.</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400" u="none" cap="none" strike="noStrike">
                <a:solidFill>
                  <a:schemeClr val="dk1"/>
                </a:solidFill>
                <a:latin typeface="Times New Roman"/>
                <a:ea typeface="Times New Roman"/>
                <a:cs typeface="Times New Roman"/>
                <a:sym typeface="Times New Roman"/>
              </a:rPr>
              <a:t>Discuss the Infrastructure Monitoring  Azure Cloud Service.</a:t>
            </a:r>
            <a:endParaRPr b="0" i="0" sz="2400" u="none" cap="none" strike="noStrike">
              <a:solidFill>
                <a:srgbClr val="000000"/>
              </a:solidFill>
              <a:latin typeface="Times New Roman"/>
              <a:ea typeface="Times New Roman"/>
              <a:cs typeface="Times New Roman"/>
              <a:sym typeface="Times New Roman"/>
            </a:endParaRPr>
          </a:p>
        </p:txBody>
      </p:sp>
      <p:sp>
        <p:nvSpPr>
          <p:cNvPr id="619" name="Google Shape;619;p5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625" name="Google Shape;625;p53"/>
          <p:cNvPicPr preferRelativeResize="0"/>
          <p:nvPr/>
        </p:nvPicPr>
        <p:blipFill rotWithShape="1">
          <a:blip r:embed="rId3">
            <a:alphaModFix/>
          </a:blip>
          <a:srcRect b="0" l="0" r="0" t="0"/>
          <a:stretch/>
        </p:blipFill>
        <p:spPr>
          <a:xfrm>
            <a:off x="329418" y="1376879"/>
            <a:ext cx="676422" cy="624548"/>
          </a:xfrm>
          <a:prstGeom prst="rect">
            <a:avLst/>
          </a:prstGeom>
          <a:noFill/>
          <a:ln>
            <a:noFill/>
          </a:ln>
        </p:spPr>
      </p:pic>
      <p:sp>
        <p:nvSpPr>
          <p:cNvPr id="626" name="Google Shape;626;p53"/>
          <p:cNvSpPr txBox="1"/>
          <p:nvPr/>
        </p:nvSpPr>
        <p:spPr>
          <a:xfrm>
            <a:off x="1112578" y="1380135"/>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External Resources</a:t>
            </a:r>
            <a:endParaRPr b="0" i="0" sz="1400" u="none" cap="none" strike="noStrike">
              <a:solidFill>
                <a:srgbClr val="000000"/>
              </a:solidFill>
              <a:latin typeface="Arial"/>
              <a:ea typeface="Arial"/>
              <a:cs typeface="Arial"/>
              <a:sym typeface="Arial"/>
            </a:endParaRPr>
          </a:p>
        </p:txBody>
      </p:sp>
      <p:sp>
        <p:nvSpPr>
          <p:cNvPr id="627" name="Google Shape;627;p53"/>
          <p:cNvSpPr txBox="1"/>
          <p:nvPr/>
        </p:nvSpPr>
        <p:spPr>
          <a:xfrm>
            <a:off x="1448400" y="2076498"/>
            <a:ext cx="10255920" cy="120028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 </a:t>
            </a:r>
            <a:r>
              <a:rPr b="0" i="0" lang="en-US" sz="24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https://riptutorial.com/ebook/azure-active-directory</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https://www.pdfdrive.com/what-is-azure-active-directory-e33409121.html</a:t>
            </a:r>
            <a:endParaRPr b="0" i="0" sz="2400" u="none" cap="none" strike="noStrike">
              <a:solidFill>
                <a:srgbClr val="000000"/>
              </a:solidFill>
              <a:latin typeface="Times New Roman"/>
              <a:ea typeface="Times New Roman"/>
              <a:cs typeface="Times New Roman"/>
              <a:sym typeface="Times New Roman"/>
            </a:endParaRPr>
          </a:p>
        </p:txBody>
      </p:sp>
      <p:sp>
        <p:nvSpPr>
          <p:cNvPr id="628" name="Google Shape;628;p53"/>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4"/>
          <p:cNvSpPr/>
          <p:nvPr/>
        </p:nvSpPr>
        <p:spPr>
          <a:xfrm>
            <a:off x="-143486" y="113642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38" name="Google Shape;638;p54"/>
          <p:cNvGraphicFramePr/>
          <p:nvPr/>
        </p:nvGraphicFramePr>
        <p:xfrm>
          <a:off x="529656" y="1720646"/>
          <a:ext cx="3000000" cy="3000000"/>
        </p:xfrm>
        <a:graphic>
          <a:graphicData uri="http://schemas.openxmlformats.org/drawingml/2006/table">
            <a:tbl>
              <a:tblPr bandRow="1" firstRow="1">
                <a:noFill/>
                <a:tableStyleId>{0D4F4DD9-5A4B-4841-BE7C-E0755C7BA839}</a:tableStyleId>
              </a:tblPr>
              <a:tblGrid>
                <a:gridCol w="1685050"/>
                <a:gridCol w="3097500"/>
                <a:gridCol w="6379750"/>
              </a:tblGrid>
              <a:tr h="1127450">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1127450">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t>AZURE AD</a:t>
                      </a:r>
                      <a:endParaRPr sz="1400" u="none" cap="none" strike="noStrike"/>
                    </a:p>
                  </a:txBody>
                  <a:tcPr marT="9525" marB="0" marR="9525" marL="9525" anchor="ctr"/>
                </a:tc>
                <a:tc>
                  <a:txBody>
                    <a:bodyPr/>
                    <a:lstStyle/>
                    <a:p>
                      <a:pPr indent="0" lvl="0" marL="72000" marR="0" rtl="0" algn="l">
                        <a:lnSpc>
                          <a:spcPct val="100000"/>
                        </a:lnSpc>
                        <a:spcBef>
                          <a:spcPts val="0"/>
                        </a:spcBef>
                        <a:spcAft>
                          <a:spcPts val="0"/>
                        </a:spcAft>
                        <a:buClr>
                          <a:srgbClr val="0000FF"/>
                        </a:buClr>
                        <a:buSzPts val="1200"/>
                        <a:buFont typeface="Calibri"/>
                        <a:buNone/>
                      </a:pPr>
                      <a:r>
                        <a:rPr lang="en-US" sz="1400" u="sng" cap="none" strike="noStrike">
                          <a:solidFill>
                            <a:schemeClr val="hlink"/>
                          </a:solidFill>
                          <a:hlinkClick r:id="rId3"/>
                        </a:rPr>
                        <a:t>https://azure.microsoft.com/en-in/services/active-directory/</a:t>
                      </a:r>
                      <a:endParaRPr sz="1400" u="none" cap="none" strike="noStrike"/>
                    </a:p>
                    <a:p>
                      <a:pPr indent="0" lvl="0" marL="72000" marR="0" rtl="0" algn="l">
                        <a:lnSpc>
                          <a:spcPct val="100000"/>
                        </a:lnSpc>
                        <a:spcBef>
                          <a:spcPts val="0"/>
                        </a:spcBef>
                        <a:spcAft>
                          <a:spcPts val="0"/>
                        </a:spcAft>
                        <a:buClr>
                          <a:srgbClr val="0000FF"/>
                        </a:buClr>
                        <a:buSzPts val="1200"/>
                        <a:buFont typeface="Calibri"/>
                        <a:buNone/>
                      </a:pPr>
                      <a:r>
                        <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link explain AZURE AD</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0" marR="9525" marL="9525" anchor="ctr"/>
                </a:tc>
              </a:tr>
              <a:tr h="15698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Azure Monitoring</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lnSpc>
                          <a:spcPct val="100000"/>
                        </a:lnSpc>
                        <a:spcBef>
                          <a:spcPts val="0"/>
                        </a:spcBef>
                        <a:spcAft>
                          <a:spcPts val="0"/>
                        </a:spcAft>
                        <a:buClr>
                          <a:srgbClr val="0066C0"/>
                        </a:buClr>
                        <a:buSzPts val="1200"/>
                        <a:buFont typeface="Arial"/>
                        <a:buNone/>
                      </a:pPr>
                      <a:r>
                        <a:rPr lang="en-US" sz="1400" u="sng" cap="none" strike="noStrike">
                          <a:solidFill>
                            <a:schemeClr val="hlink"/>
                          </a:solidFill>
                          <a:hlinkClick r:id="rId4"/>
                        </a:rPr>
                        <a:t>https://azure.microsoft.com/en-in/services/monitor/</a:t>
                      </a:r>
                      <a:endParaRPr sz="1400" u="none" cap="none" strike="noStrike"/>
                    </a:p>
                    <a:p>
                      <a:pPr indent="0" lvl="0" marL="0" marR="0" rtl="0" algn="l">
                        <a:lnSpc>
                          <a:spcPct val="100000"/>
                        </a:lnSpc>
                        <a:spcBef>
                          <a:spcPts val="0"/>
                        </a:spcBef>
                        <a:spcAft>
                          <a:spcPts val="0"/>
                        </a:spcAft>
                        <a:buClr>
                          <a:srgbClr val="0066C0"/>
                        </a:buClr>
                        <a:buSzPts val="1200"/>
                        <a:buFont typeface="Arial"/>
                        <a:buNone/>
                      </a:pPr>
                      <a:r>
                        <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link explains Azure Monitoring</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639" name="Google Shape;639;p5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40" name="Google Shape;640;p54"/>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5"/>
          <p:cNvSpPr/>
          <p:nvPr/>
        </p:nvSpPr>
        <p:spPr>
          <a:xfrm>
            <a:off x="344129" y="1121184"/>
            <a:ext cx="11347826"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50" name="Google Shape;650;p55"/>
          <p:cNvGraphicFramePr/>
          <p:nvPr/>
        </p:nvGraphicFramePr>
        <p:xfrm>
          <a:off x="536895" y="1671484"/>
          <a:ext cx="3000000" cy="3000000"/>
        </p:xfrm>
        <a:graphic>
          <a:graphicData uri="http://schemas.openxmlformats.org/drawingml/2006/table">
            <a:tbl>
              <a:tblPr bandRow="1" firstRow="1">
                <a:noFill/>
                <a:tableStyleId>{0D4F4DD9-5A4B-4841-BE7C-E0755C7BA839}</a:tableStyleId>
              </a:tblPr>
              <a:tblGrid>
                <a:gridCol w="1741950"/>
                <a:gridCol w="3058325"/>
                <a:gridCol w="6354775"/>
              </a:tblGrid>
              <a:tr h="872325">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8723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AZURE AD</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3"/>
                        </a:rPr>
                        <a:t>https://www.youtube.com/watch?v=OQwQmikCLs4</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video explains AZURE AD</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Azure Monitoring</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4"/>
                        </a:rPr>
                        <a:t>https://www.youtube.com/watch?v=MbyS0a2NCnk</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You will learn Azure Monitoring</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Configuring network traffic rules</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5"/>
                        </a:rPr>
                        <a:t>https://www.youtube.com/watch?v=feQvnIUJ3Iw</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Times New Roman"/>
                          <a:ea typeface="Times New Roman"/>
                          <a:cs typeface="Times New Roman"/>
                          <a:sym typeface="Times New Roman"/>
                        </a:rPr>
                        <a:t>This video explains Configuring network traffic rules</a:t>
                      </a:r>
                      <a:endParaRPr/>
                    </a:p>
                    <a:p>
                      <a:pPr indent="0" lvl="0" marL="7200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r h="1145525">
                <a:tc>
                  <a:txBody>
                    <a:bodyPr/>
                    <a:lstStyle/>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bl>
          </a:graphicData>
        </a:graphic>
      </p:graphicFrame>
      <p:sp>
        <p:nvSpPr>
          <p:cNvPr id="651" name="Google Shape;651;p5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52" name="Google Shape;652;p55"/>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6"/>
          <p:cNvSpPr/>
          <p:nvPr/>
        </p:nvSpPr>
        <p:spPr>
          <a:xfrm>
            <a:off x="-158726" y="107546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E-Book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58" name="Google Shape;658;p56"/>
          <p:cNvGraphicFramePr/>
          <p:nvPr/>
        </p:nvGraphicFramePr>
        <p:xfrm>
          <a:off x="609600" y="1869140"/>
          <a:ext cx="3000000" cy="3000000"/>
        </p:xfrm>
        <a:graphic>
          <a:graphicData uri="http://schemas.openxmlformats.org/drawingml/2006/table">
            <a:tbl>
              <a:tblPr bandRow="1" firstRow="1">
                <a:noFill/>
                <a:tableStyleId>{0D4F4DD9-5A4B-4841-BE7C-E0755C7BA839}</a:tableStyleId>
              </a:tblPr>
              <a:tblGrid>
                <a:gridCol w="3703625"/>
                <a:gridCol w="4692950"/>
                <a:gridCol w="2508625"/>
              </a:tblGrid>
              <a:tr h="675950">
                <a:tc>
                  <a:txBody>
                    <a:bodyPr/>
                    <a:lstStyle/>
                    <a:p>
                      <a:pPr indent="0" lvl="0" marL="144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Page Number</a:t>
                      </a:r>
                      <a:endParaRPr sz="1400" u="none" cap="none" strike="noStrike"/>
                    </a:p>
                  </a:txBody>
                  <a:tcPr marT="9525" marB="0" marR="9525" marL="9525" anchor="ctr">
                    <a:solidFill>
                      <a:srgbClr val="0070C0"/>
                    </a:solidFill>
                  </a:tcPr>
                </a:tc>
              </a:tr>
              <a:tr h="2114900">
                <a:tc>
                  <a:txBody>
                    <a:bodyPr/>
                    <a:lstStyle/>
                    <a:p>
                      <a:pPr indent="0" lvl="0" marL="1440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Azure Active Directory and Azure Services </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·https://www.unisys.com/siteassets/collateral/white-paper/wp_200701_azureadintegrationwithmicrosoftad.pdf</a:t>
                      </a:r>
                      <a:endParaRPr b="0" i="0" sz="1800" u="sng" cap="none" strike="noStrike">
                        <a:solidFill>
                          <a:srgbClr val="0000FF"/>
                        </a:solidFill>
                        <a:latin typeface="Calibri"/>
                        <a:ea typeface="Calibri"/>
                        <a:cs typeface="Calibri"/>
                        <a:sym typeface="Calibri"/>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pages</a:t>
                      </a:r>
                      <a:endParaRPr b="0" i="0" sz="1800" u="none" cap="none" strike="noStrike">
                        <a:solidFill>
                          <a:schemeClr val="dk1"/>
                        </a:solidFill>
                        <a:latin typeface="Calibri"/>
                        <a:ea typeface="Calibri"/>
                        <a:cs typeface="Calibri"/>
                        <a:sym typeface="Calibri"/>
                      </a:endParaRPr>
                    </a:p>
                  </a:txBody>
                  <a:tcPr marT="9525" marB="0" marR="9525" marL="9525" anchor="ctr"/>
                </a:tc>
              </a:tr>
            </a:tbl>
          </a:graphicData>
        </a:graphic>
      </p:graphicFrame>
      <p:sp>
        <p:nvSpPr>
          <p:cNvPr id="659" name="Google Shape;659;p5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60" name="Google Shape;660;p56"/>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213360" y="1028508"/>
            <a:ext cx="10515600" cy="596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Table of Contents</a:t>
            </a:r>
            <a:endParaRPr sz="2400"/>
          </a:p>
        </p:txBody>
      </p:sp>
      <p:sp>
        <p:nvSpPr>
          <p:cNvPr id="132" name="Google Shape;132;p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3" name="Google Shape;133;p6"/>
          <p:cNvSpPr txBox="1"/>
          <p:nvPr/>
        </p:nvSpPr>
        <p:spPr>
          <a:xfrm>
            <a:off x="592823" y="647720"/>
            <a:ext cx="609765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Times New Roman"/>
                <a:ea typeface="Times New Roman"/>
                <a:cs typeface="Times New Roman"/>
                <a:sym typeface="Times New Roman"/>
              </a:rPr>
              <a:t>Azure Active Directory and Azure Services </a:t>
            </a:r>
            <a:endParaRPr/>
          </a:p>
        </p:txBody>
      </p:sp>
      <p:sp>
        <p:nvSpPr>
          <p:cNvPr id="134" name="Google Shape;134;p6"/>
          <p:cNvSpPr txBox="1"/>
          <p:nvPr/>
        </p:nvSpPr>
        <p:spPr>
          <a:xfrm>
            <a:off x="169955" y="2005970"/>
            <a:ext cx="5926045" cy="45243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Implementing  directory synchronization</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a custom domain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Monitoring azure active directory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Adding a web application with azure AD</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Adding a native application with azure AD</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a graph API permission for an application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role instance count </a:t>
            </a:r>
            <a:endParaRPr/>
          </a:p>
        </p:txBody>
      </p:sp>
      <p:sp>
        <p:nvSpPr>
          <p:cNvPr id="135" name="Google Shape;135;p6"/>
          <p:cNvSpPr txBox="1"/>
          <p:nvPr/>
        </p:nvSpPr>
        <p:spPr>
          <a:xfrm>
            <a:off x="6334245" y="1797626"/>
            <a:ext cx="6094070"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role operating system settings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SSL</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network traffic rules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remote desktop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Monitoring a cloud service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Configuring endpoint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0"/>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41" name="Google Shape;141;p7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2" name="Google Shape;142;p70"/>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Directory Synchronization</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sp>
        <p:nvSpPr>
          <p:cNvPr id="143" name="Google Shape;143;p70"/>
          <p:cNvSpPr txBox="1"/>
          <p:nvPr/>
        </p:nvSpPr>
        <p:spPr>
          <a:xfrm>
            <a:off x="398417" y="1571425"/>
            <a:ext cx="11637963" cy="47089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hybrid infrastructure, which combines on-premises and cloud components, is common in many enterprises. Users can access resources with a single set of credentials by syncing their identities between local and cloud directories.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process of synchronization involves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Making an object based on specific criteria</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Keeping the thing up to date</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When the conditions are no longer met, remove the object.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1"/>
          <p:cNvSpPr txBox="1"/>
          <p:nvPr>
            <p:ph type="title"/>
          </p:nvPr>
        </p:nvSpPr>
        <p:spPr>
          <a:xfrm>
            <a:off x="838200" y="365125"/>
            <a:ext cx="8548867"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Active Directory and Azure Services </a:t>
            </a:r>
            <a:endParaRPr/>
          </a:p>
        </p:txBody>
      </p:sp>
      <p:sp>
        <p:nvSpPr>
          <p:cNvPr id="149" name="Google Shape;149;p7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0" name="Google Shape;150;p7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Directory Synchronization</a:t>
            </a:r>
            <a:endParaRPr/>
          </a:p>
          <a:p>
            <a:pPr indent="0" lvl="0" marL="0" marR="0" rtl="0" algn="just">
              <a:lnSpc>
                <a:spcPct val="90000"/>
              </a:lnSpc>
              <a:spcBef>
                <a:spcPts val="0"/>
              </a:spcBef>
              <a:spcAft>
                <a:spcPts val="0"/>
              </a:spcAft>
              <a:buClr>
                <a:schemeClr val="dk1"/>
              </a:buClr>
              <a:buSzPts val="1800"/>
              <a:buNone/>
            </a:pPr>
            <a:r>
              <a:t/>
            </a:r>
            <a:endParaRPr b="1" sz="2400">
              <a:solidFill>
                <a:schemeClr val="dk1"/>
              </a:solidFill>
              <a:latin typeface="Times New Roman"/>
              <a:ea typeface="Times New Roman"/>
              <a:cs typeface="Times New Roman"/>
              <a:sym typeface="Times New Roman"/>
            </a:endParaRPr>
          </a:p>
        </p:txBody>
      </p:sp>
      <p:pic>
        <p:nvPicPr>
          <p:cNvPr id="151" name="Google Shape;151;p71"/>
          <p:cNvPicPr preferRelativeResize="0"/>
          <p:nvPr/>
        </p:nvPicPr>
        <p:blipFill rotWithShape="1">
          <a:blip r:embed="rId3">
            <a:alphaModFix/>
          </a:blip>
          <a:srcRect b="0" l="0" r="0" t="0"/>
          <a:stretch/>
        </p:blipFill>
        <p:spPr>
          <a:xfrm>
            <a:off x="4122788" y="1766257"/>
            <a:ext cx="6956323" cy="4840918"/>
          </a:xfrm>
          <a:prstGeom prst="rect">
            <a:avLst/>
          </a:prstGeom>
          <a:noFill/>
          <a:ln>
            <a:noFill/>
          </a:ln>
        </p:spPr>
      </p:pic>
      <p:sp>
        <p:nvSpPr>
          <p:cNvPr id="152" name="Google Shape;152;p71"/>
          <p:cNvSpPr txBox="1"/>
          <p:nvPr/>
        </p:nvSpPr>
        <p:spPr>
          <a:xfrm>
            <a:off x="171450" y="2272522"/>
            <a:ext cx="2466975"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You need to synchronize identity data from your on-premises Active Directory environments to Azure AD.</a:t>
            </a:r>
            <a:endParaRPr b="0" i="0" sz="2400" u="none" cap="none" strike="noStrike">
              <a:solidFill>
                <a:srgbClr val="000000"/>
              </a:solidFill>
              <a:latin typeface="Times New Roman"/>
              <a:ea typeface="Times New Roman"/>
              <a:cs typeface="Times New Roman"/>
              <a:sym typeface="Times New Roman"/>
            </a:endParaRPr>
          </a:p>
        </p:txBody>
      </p:sp>
      <p:sp>
        <p:nvSpPr>
          <p:cNvPr id="153" name="Google Shape;153;p71"/>
          <p:cNvSpPr txBox="1"/>
          <p:nvPr/>
        </p:nvSpPr>
        <p:spPr>
          <a:xfrm>
            <a:off x="171450" y="6277302"/>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https://docs.microsoft.com/en-us/azure/active-directory/fundamentals/sync-directory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2018-01-29T06:10:27Z</dcterms:created>
  <dc:creator>Rahul Anand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8B8628B3-F38C-4542-A904-0F5FAB47B9D0</vt:lpwstr>
  </property>
  <property fmtid="{D5CDD505-2E9C-101B-9397-08002B2CF9AE}" pid="3" name="ArticulatePath">
    <vt:lpwstr>UNIT 4</vt:lpwstr>
  </property>
</Properties>
</file>