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8"/>
  </p:notesMasterIdLst>
  <p:sldIdLst>
    <p:sldId id="256" r:id="rId2"/>
    <p:sldId id="260" r:id="rId3"/>
    <p:sldId id="257" r:id="rId4"/>
    <p:sldId id="258" r:id="rId5"/>
    <p:sldId id="259" r:id="rId6"/>
    <p:sldId id="261" r:id="rId7"/>
    <p:sldId id="312" r:id="rId8"/>
    <p:sldId id="370" r:id="rId9"/>
    <p:sldId id="371" r:id="rId10"/>
    <p:sldId id="372" r:id="rId11"/>
    <p:sldId id="373" r:id="rId12"/>
    <p:sldId id="374" r:id="rId13"/>
    <p:sldId id="375" r:id="rId14"/>
    <p:sldId id="363" r:id="rId15"/>
    <p:sldId id="364" r:id="rId16"/>
    <p:sldId id="376" r:id="rId17"/>
    <p:sldId id="377" r:id="rId18"/>
    <p:sldId id="378" r:id="rId19"/>
    <p:sldId id="365" r:id="rId20"/>
    <p:sldId id="379" r:id="rId21"/>
    <p:sldId id="380" r:id="rId22"/>
    <p:sldId id="381" r:id="rId23"/>
    <p:sldId id="366" r:id="rId24"/>
    <p:sldId id="382" r:id="rId25"/>
    <p:sldId id="383" r:id="rId26"/>
    <p:sldId id="384" r:id="rId27"/>
    <p:sldId id="367" r:id="rId28"/>
    <p:sldId id="385" r:id="rId29"/>
    <p:sldId id="386" r:id="rId30"/>
    <p:sldId id="387" r:id="rId31"/>
    <p:sldId id="388" r:id="rId32"/>
    <p:sldId id="389" r:id="rId33"/>
    <p:sldId id="368" r:id="rId34"/>
    <p:sldId id="369" r:id="rId35"/>
    <p:sldId id="390" r:id="rId36"/>
    <p:sldId id="391" r:id="rId37"/>
    <p:sldId id="392" r:id="rId38"/>
    <p:sldId id="393" r:id="rId39"/>
    <p:sldId id="394" r:id="rId40"/>
    <p:sldId id="307" r:id="rId41"/>
    <p:sldId id="296" r:id="rId42"/>
    <p:sldId id="362" r:id="rId43"/>
    <p:sldId id="297" r:id="rId44"/>
    <p:sldId id="298" r:id="rId45"/>
    <p:sldId id="299" r:id="rId46"/>
    <p:sldId id="300" r:id="rId47"/>
    <p:sldId id="301" r:id="rId48"/>
    <p:sldId id="302" r:id="rId49"/>
    <p:sldId id="303" r:id="rId50"/>
    <p:sldId id="304" r:id="rId51"/>
    <p:sldId id="305" r:id="rId52"/>
    <p:sldId id="306" r:id="rId53"/>
    <p:sldId id="308" r:id="rId54"/>
    <p:sldId id="309" r:id="rId55"/>
    <p:sldId id="310" r:id="rId56"/>
    <p:sldId id="311"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Cambria" panose="02040503050406030204" pitchFamily="18" charset="0"/>
      <p:regular r:id="rId63"/>
      <p:bold r:id="rId64"/>
      <p:italic r:id="rId65"/>
      <p:boldItalic r:id="rId66"/>
    </p:embeddedFont>
    <p:embeddedFont>
      <p:font typeface="Helvetica Neue"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jPmvSwPjOPPsXwgRay2Uj1SG2H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4F60B0-8408-4709-B560-88B6555E7B0C}">
  <a:tblStyle styleId="{CA4F60B0-8408-4709-B560-88B6555E7B0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2FA96E-15C0-4438-AD19-C3FA42B13EB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0" d="100"/>
          <a:sy n="70" d="100"/>
        </p:scale>
        <p:origin x="3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84"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01-07-2022</a:t>
            </a:r>
            <a:endParaRPr/>
          </a:p>
        </p:txBody>
      </p:sp>
      <p:sp>
        <p:nvSpPr>
          <p:cNvPr id="104" name="Google Shape;104;p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5" name="Google Shape;10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5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01-07-2022</a:t>
            </a:r>
            <a:endParaRPr/>
          </a:p>
        </p:txBody>
      </p:sp>
      <p:sp>
        <p:nvSpPr>
          <p:cNvPr id="478" name="Google Shape;478;p5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479" name="Google Shape;479;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
        <p:nvSpPr>
          <p:cNvPr id="480" name="Google Shape;480;p54: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5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01-07-2022</a:t>
            </a:r>
            <a:endParaRPr/>
          </a:p>
        </p:txBody>
      </p:sp>
      <p:sp>
        <p:nvSpPr>
          <p:cNvPr id="489" name="Google Shape;489;p5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490" name="Google Shape;490;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
        <p:nvSpPr>
          <p:cNvPr id="491" name="Google Shape;491;p5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01-07-2022</a:t>
            </a:r>
            <a:endParaRPr/>
          </a:p>
        </p:txBody>
      </p:sp>
      <p:sp>
        <p:nvSpPr>
          <p:cNvPr id="116" name="Google Shape;116;p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17" name="Google Shape;11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8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58"/>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67"/>
          <p:cNvSpPr txBox="1">
            <a:spLocks noGrp="1"/>
          </p:cNvSpPr>
          <p:nvPr>
            <p:ph type="title"/>
          </p:nvPr>
        </p:nvSpPr>
        <p:spPr>
          <a:xfrm>
            <a:off x="838201" y="365125"/>
            <a:ext cx="3958244" cy="549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7"/>
          <p:cNvSpPr txBox="1">
            <a:spLocks noGrp="1"/>
          </p:cNvSpPr>
          <p:nvPr>
            <p:ph type="body" idx="1"/>
          </p:nvPr>
        </p:nvSpPr>
        <p:spPr>
          <a:xfrm rot="5400000">
            <a:off x="3553388" y="-2190100"/>
            <a:ext cx="5096308" cy="116378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7"/>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6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8"/>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838201" y="365125"/>
            <a:ext cx="3958244" cy="549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9"/>
          <p:cNvSpPr txBox="1">
            <a:spLocks noGrp="1"/>
          </p:cNvSpPr>
          <p:nvPr>
            <p:ph type="body" idx="1"/>
          </p:nvPr>
        </p:nvSpPr>
        <p:spPr>
          <a:xfrm>
            <a:off x="282633" y="1080655"/>
            <a:ext cx="11637818" cy="509630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9"/>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60"/>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60"/>
          <p:cNvSpPr txBox="1">
            <a:spLocks noGrp="1"/>
          </p:cNvSpPr>
          <p:nvPr>
            <p:ph type="title"/>
          </p:nvPr>
        </p:nvSpPr>
        <p:spPr>
          <a:xfrm>
            <a:off x="838201" y="365125"/>
            <a:ext cx="3958244" cy="549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6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61"/>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838201" y="365125"/>
            <a:ext cx="3958244" cy="549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2"/>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6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6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6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3"/>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4"/>
          <p:cNvSpPr txBox="1">
            <a:spLocks noGrp="1"/>
          </p:cNvSpPr>
          <p:nvPr>
            <p:ph type="title"/>
          </p:nvPr>
        </p:nvSpPr>
        <p:spPr>
          <a:xfrm>
            <a:off x="838201" y="365125"/>
            <a:ext cx="3958244" cy="549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4"/>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6" name="Google Shape;46;p6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7" name="Google Shape;47;p65"/>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6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6"/>
          <p:cNvSpPr>
            <a:spLocks noGrp="1"/>
          </p:cNvSpPr>
          <p:nvPr>
            <p:ph type="pic" idx="2"/>
          </p:nvPr>
        </p:nvSpPr>
        <p:spPr>
          <a:xfrm>
            <a:off x="5183188" y="987425"/>
            <a:ext cx="6172200" cy="4873625"/>
          </a:xfrm>
          <a:prstGeom prst="rect">
            <a:avLst/>
          </a:prstGeom>
          <a:noFill/>
          <a:ln>
            <a:noFill/>
          </a:ln>
        </p:spPr>
      </p:sp>
      <p:sp>
        <p:nvSpPr>
          <p:cNvPr id="51" name="Google Shape;51;p6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66"/>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57"/>
          <p:cNvSpPr txBox="1">
            <a:spLocks noGrp="1"/>
          </p:cNvSpPr>
          <p:nvPr>
            <p:ph type="title"/>
          </p:nvPr>
        </p:nvSpPr>
        <p:spPr>
          <a:xfrm>
            <a:off x="838201" y="365125"/>
            <a:ext cx="3958244" cy="5492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200"/>
              <a:buFont typeface="Calibri"/>
              <a:buNone/>
              <a:defRPr sz="32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7"/>
          <p:cNvSpPr txBox="1">
            <a:spLocks noGrp="1"/>
          </p:cNvSpPr>
          <p:nvPr>
            <p:ph type="body" idx="1"/>
          </p:nvPr>
        </p:nvSpPr>
        <p:spPr>
          <a:xfrm>
            <a:off x="282633" y="1080655"/>
            <a:ext cx="11637818" cy="509630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7"/>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C00000"/>
                </a:solidFill>
                <a:latin typeface="Calibri"/>
                <a:ea typeface="Calibri"/>
                <a:cs typeface="Calibri"/>
                <a:sym typeface="Calibri"/>
              </a:defRPr>
            </a:lvl1pPr>
            <a:lvl2pPr marL="0" marR="0" lvl="1" indent="0" algn="r" rtl="0">
              <a:spcBef>
                <a:spcPts val="0"/>
              </a:spcBef>
              <a:buNone/>
              <a:defRPr sz="1400" b="0" i="0" u="none" strike="noStrike" cap="none">
                <a:solidFill>
                  <a:srgbClr val="C00000"/>
                </a:solidFill>
                <a:latin typeface="Calibri"/>
                <a:ea typeface="Calibri"/>
                <a:cs typeface="Calibri"/>
                <a:sym typeface="Calibri"/>
              </a:defRPr>
            </a:lvl2pPr>
            <a:lvl3pPr marL="0" marR="0" lvl="2" indent="0" algn="r" rtl="0">
              <a:spcBef>
                <a:spcPts val="0"/>
              </a:spcBef>
              <a:buNone/>
              <a:defRPr sz="1400" b="0" i="0" u="none" strike="noStrike" cap="none">
                <a:solidFill>
                  <a:srgbClr val="C00000"/>
                </a:solidFill>
                <a:latin typeface="Calibri"/>
                <a:ea typeface="Calibri"/>
                <a:cs typeface="Calibri"/>
                <a:sym typeface="Calibri"/>
              </a:defRPr>
            </a:lvl3pPr>
            <a:lvl4pPr marL="0" marR="0" lvl="3" indent="0" algn="r" rtl="0">
              <a:spcBef>
                <a:spcPts val="0"/>
              </a:spcBef>
              <a:buNone/>
              <a:defRPr sz="1400" b="0" i="0" u="none" strike="noStrike" cap="none">
                <a:solidFill>
                  <a:srgbClr val="C00000"/>
                </a:solidFill>
                <a:latin typeface="Calibri"/>
                <a:ea typeface="Calibri"/>
                <a:cs typeface="Calibri"/>
                <a:sym typeface="Calibri"/>
              </a:defRPr>
            </a:lvl4pPr>
            <a:lvl5pPr marL="0" marR="0" lvl="4" indent="0" algn="r" rtl="0">
              <a:spcBef>
                <a:spcPts val="0"/>
              </a:spcBef>
              <a:buNone/>
              <a:defRPr sz="1400" b="0" i="0" u="none" strike="noStrike" cap="none">
                <a:solidFill>
                  <a:srgbClr val="C00000"/>
                </a:solidFill>
                <a:latin typeface="Calibri"/>
                <a:ea typeface="Calibri"/>
                <a:cs typeface="Calibri"/>
                <a:sym typeface="Calibri"/>
              </a:defRPr>
            </a:lvl5pPr>
            <a:lvl6pPr marL="0" marR="0" lvl="5" indent="0" algn="r" rtl="0">
              <a:spcBef>
                <a:spcPts val="0"/>
              </a:spcBef>
              <a:buNone/>
              <a:defRPr sz="1400" b="0" i="0" u="none" strike="noStrike" cap="none">
                <a:solidFill>
                  <a:srgbClr val="C00000"/>
                </a:solidFill>
                <a:latin typeface="Calibri"/>
                <a:ea typeface="Calibri"/>
                <a:cs typeface="Calibri"/>
                <a:sym typeface="Calibri"/>
              </a:defRPr>
            </a:lvl6pPr>
            <a:lvl7pPr marL="0" marR="0" lvl="6" indent="0" algn="r" rtl="0">
              <a:spcBef>
                <a:spcPts val="0"/>
              </a:spcBef>
              <a:buNone/>
              <a:defRPr sz="1400" b="0" i="0" u="none" strike="noStrike" cap="none">
                <a:solidFill>
                  <a:srgbClr val="C00000"/>
                </a:solidFill>
                <a:latin typeface="Calibri"/>
                <a:ea typeface="Calibri"/>
                <a:cs typeface="Calibri"/>
                <a:sym typeface="Calibri"/>
              </a:defRPr>
            </a:lvl7pPr>
            <a:lvl8pPr marL="0" marR="0" lvl="7" indent="0" algn="r" rtl="0">
              <a:spcBef>
                <a:spcPts val="0"/>
              </a:spcBef>
              <a:buNone/>
              <a:defRPr sz="1400" b="0" i="0" u="none" strike="noStrike" cap="none">
                <a:solidFill>
                  <a:srgbClr val="C00000"/>
                </a:solidFill>
                <a:latin typeface="Calibri"/>
                <a:ea typeface="Calibri"/>
                <a:cs typeface="Calibri"/>
                <a:sym typeface="Calibri"/>
              </a:defRPr>
            </a:lvl8pPr>
            <a:lvl9pPr marL="0" marR="0" lvl="8" indent="0" algn="r" rtl="0">
              <a:spcBef>
                <a:spcPts val="0"/>
              </a:spcBef>
              <a:buNone/>
              <a:defRPr sz="14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azure.microsoft.com/en-us/resources/whitepapers/developer-guide-to-azure/"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p:nvPr/>
        </p:nvSpPr>
        <p:spPr>
          <a:xfrm>
            <a:off x="120770" y="138023"/>
            <a:ext cx="11904453" cy="186330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66" name="Google Shape;66;p1"/>
          <p:cNvCxnSpPr/>
          <p:nvPr/>
        </p:nvCxnSpPr>
        <p:spPr>
          <a:xfrm>
            <a:off x="3219385" y="2277375"/>
            <a:ext cx="5796951" cy="0"/>
          </a:xfrm>
          <a:prstGeom prst="straightConnector1">
            <a:avLst/>
          </a:prstGeom>
          <a:noFill/>
          <a:ln w="9525" cap="flat" cmpd="sng">
            <a:solidFill>
              <a:srgbClr val="BFBFBF"/>
            </a:solidFill>
            <a:prstDash val="solid"/>
            <a:miter lim="800000"/>
            <a:headEnd type="none" w="sm" len="sm"/>
            <a:tailEnd type="none" w="sm" len="sm"/>
          </a:ln>
        </p:spPr>
      </p:cxnSp>
      <p:pic>
        <p:nvPicPr>
          <p:cNvPr id="67" name="Google Shape;67;p1"/>
          <p:cNvPicPr preferRelativeResize="0"/>
          <p:nvPr/>
        </p:nvPicPr>
        <p:blipFill rotWithShape="1">
          <a:blip r:embed="rId3">
            <a:alphaModFix/>
          </a:blip>
          <a:srcRect/>
          <a:stretch/>
        </p:blipFill>
        <p:spPr>
          <a:xfrm>
            <a:off x="4432537" y="512002"/>
            <a:ext cx="3418941" cy="1463307"/>
          </a:xfrm>
          <a:prstGeom prst="rect">
            <a:avLst/>
          </a:prstGeom>
          <a:noFill/>
          <a:ln>
            <a:noFill/>
          </a:ln>
        </p:spPr>
      </p:pic>
      <p:sp>
        <p:nvSpPr>
          <p:cNvPr id="68" name="Google Shape;68;p1"/>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69" name="Google Shape;69;p1"/>
          <p:cNvSpPr/>
          <p:nvPr/>
        </p:nvSpPr>
        <p:spPr>
          <a:xfrm>
            <a:off x="11430000" y="6356350"/>
            <a:ext cx="606380" cy="365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1"/>
          <p:cNvSpPr/>
          <p:nvPr/>
        </p:nvSpPr>
        <p:spPr>
          <a:xfrm>
            <a:off x="120770" y="5868758"/>
            <a:ext cx="3222037" cy="10102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dk1"/>
              </a:solidFill>
              <a:latin typeface="Helvetica Neue"/>
              <a:ea typeface="Helvetica Neue"/>
              <a:cs typeface="Helvetica Neue"/>
              <a:sym typeface="Helvetica Neue"/>
            </a:endParaRPr>
          </a:p>
        </p:txBody>
      </p:sp>
      <p:sp>
        <p:nvSpPr>
          <p:cNvPr id="71" name="Google Shape;71;p1"/>
          <p:cNvSpPr txBox="1"/>
          <p:nvPr/>
        </p:nvSpPr>
        <p:spPr>
          <a:xfrm>
            <a:off x="120770" y="1975309"/>
            <a:ext cx="11506169"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
            </a:r>
            <a:br>
              <a:rPr lang="en-US" sz="3200" b="1" i="0" u="none" strike="noStrike" cap="none"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br>
            <a:r>
              <a:rPr lang="en-US" sz="3200" b="1" i="0" u="none" strike="noStrike" cap="none"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INFRASTRUCTURE SOLUTIONS OF CLOUD</a:t>
            </a:r>
            <a:endParaRPr sz="3200" b="1" i="0" u="none" strike="noStrike" cap="none"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Module Number: 0</a:t>
            </a: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5</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Module Name: Implementing Websites In Azure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dirty="0">
                <a:solidFill>
                  <a:schemeClr val="accent2"/>
                </a:solidFill>
                <a:latin typeface="Helvetica Neue" panose="020B0604020202020204" charset="0"/>
                <a:cs typeface="Times New Roman" panose="02020603050405020304" pitchFamily="18" charset="0"/>
              </a:rPr>
              <a:t>Implementing</a:t>
            </a:r>
            <a:r>
              <a:rPr lang="en-US" dirty="0">
                <a:solidFill>
                  <a:schemeClr val="accent2"/>
                </a:solidFill>
                <a:latin typeface="Helvetica Neue" panose="020B0604020202020204" charset="0"/>
                <a:cs typeface="Times New Roman" panose="02020603050405020304" pitchFamily="18" charset="0"/>
              </a:rPr>
              <a:t> Websites in Azure</a:t>
            </a:r>
            <a:endParaRPr lang="en-US" sz="3200" b="1" dirty="0">
              <a:solidFill>
                <a:schemeClr val="accent2"/>
              </a:solidFill>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Creating an azure websites</a:t>
            </a:r>
          </a:p>
          <a:p>
            <a:pPr marL="0" marR="0" lvl="0" indent="0" algn="just" rtl="0">
              <a:spcBef>
                <a:spcPts val="0"/>
              </a:spcBef>
              <a:spcAft>
                <a:spcPts val="0"/>
              </a:spcAft>
              <a:buClr>
                <a:schemeClr val="dk1"/>
              </a:buClr>
              <a:buSzPts val="1800"/>
            </a:pPr>
            <a:endParaRPr lang="en-IN"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C53E9D03-CCFE-2999-85B4-C577CB4CE44F}"/>
              </a:ext>
            </a:extLst>
          </p:cNvPr>
          <p:cNvSpPr txBox="1"/>
          <p:nvPr/>
        </p:nvSpPr>
        <p:spPr>
          <a:xfrm>
            <a:off x="277018" y="1777898"/>
            <a:ext cx="11435084"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Step 3 − Enter the details as shown in the picture above and click ‘Create Web App’.</a:t>
            </a:r>
          </a:p>
          <a:p>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4 − Go back to websites in your management portal and you will see it listed. Click the URL</a:t>
            </a:r>
            <a:r>
              <a:rPr lang="en-US" sz="2000" dirty="0"/>
              <a:t>.</a:t>
            </a:r>
            <a:endParaRPr lang="en-IN" sz="2000" dirty="0"/>
          </a:p>
        </p:txBody>
      </p:sp>
      <p:pic>
        <p:nvPicPr>
          <p:cNvPr id="3" name="Picture 2">
            <a:extLst>
              <a:ext uri="{FF2B5EF4-FFF2-40B4-BE49-F238E27FC236}">
                <a16:creationId xmlns:a16="http://schemas.microsoft.com/office/drawing/2014/main" id="{2CA0D94F-9AD8-89FA-91E0-973D89605350}"/>
              </a:ext>
            </a:extLst>
          </p:cNvPr>
          <p:cNvPicPr>
            <a:picLocks noChangeAspect="1"/>
          </p:cNvPicPr>
          <p:nvPr/>
        </p:nvPicPr>
        <p:blipFill>
          <a:blip r:embed="rId2"/>
          <a:stretch>
            <a:fillRect/>
          </a:stretch>
        </p:blipFill>
        <p:spPr>
          <a:xfrm>
            <a:off x="1135637" y="2655048"/>
            <a:ext cx="8089046" cy="3532824"/>
          </a:xfrm>
          <a:prstGeom prst="rect">
            <a:avLst/>
          </a:prstGeom>
        </p:spPr>
      </p:pic>
      <p:sp>
        <p:nvSpPr>
          <p:cNvPr id="10" name="TextBox 9">
            <a:extLst>
              <a:ext uri="{FF2B5EF4-FFF2-40B4-BE49-F238E27FC236}">
                <a16:creationId xmlns:a16="http://schemas.microsoft.com/office/drawing/2014/main" id="{FDFC098B-697C-7498-DF66-FCAF47ED1926}"/>
              </a:ext>
            </a:extLst>
          </p:cNvPr>
          <p:cNvSpPr txBox="1"/>
          <p:nvPr/>
        </p:nvSpPr>
        <p:spPr>
          <a:xfrm>
            <a:off x="93616" y="6231265"/>
            <a:ext cx="11883606" cy="523220"/>
          </a:xfrm>
          <a:prstGeom prst="rect">
            <a:avLst/>
          </a:prstGeom>
          <a:noFill/>
        </p:spPr>
        <p:txBody>
          <a:bodyPr wrap="square">
            <a:spAutoFit/>
          </a:bodyPr>
          <a:lstStyle/>
          <a:p>
            <a:r>
              <a:rPr lang="en-IN" dirty="0"/>
              <a:t>Source: https://medium.com/@emin.askerov/static-website-hosting-in-azure-storage-with-custom-domain-and-ssl-support-using-azure-application-b17f95c6764c</a:t>
            </a:r>
          </a:p>
        </p:txBody>
      </p:sp>
    </p:spTree>
    <p:extLst>
      <p:ext uri="{BB962C8B-B14F-4D97-AF65-F5344CB8AC3E}">
        <p14:creationId xmlns:p14="http://schemas.microsoft.com/office/powerpoint/2010/main" val="180047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dirty="0">
                <a:solidFill>
                  <a:schemeClr val="accent2"/>
                </a:solidFill>
                <a:latin typeface="Helvetica Neue" panose="020B0604020202020204" charset="0"/>
                <a:cs typeface="Times New Roman" panose="02020603050405020304" pitchFamily="18" charset="0"/>
              </a:rPr>
              <a:t>Implementing</a:t>
            </a:r>
            <a:r>
              <a:rPr lang="en-US" dirty="0">
                <a:solidFill>
                  <a:schemeClr val="accent2"/>
                </a:solidFill>
                <a:latin typeface="Helvetica Neue" panose="020B0604020202020204" charset="0"/>
                <a:cs typeface="Times New Roman" panose="02020603050405020304" pitchFamily="18" charset="0"/>
              </a:rPr>
              <a:t> Websites in Azure</a:t>
            </a:r>
            <a:endParaRPr lang="en-US" sz="3200" b="1" dirty="0">
              <a:solidFill>
                <a:schemeClr val="accent2"/>
              </a:solidFill>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site settings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76A72394-551B-2965-9A95-6BE420C7C487}"/>
              </a:ext>
            </a:extLst>
          </p:cNvPr>
          <p:cNvSpPr txBox="1"/>
          <p:nvPr/>
        </p:nvSpPr>
        <p:spPr>
          <a:xfrm>
            <a:off x="277018" y="1480108"/>
            <a:ext cx="11087101" cy="430739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solution to manage application settings and feature flags centrally is offered by Azure App Configuration. </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Modern applications, especially those that operate in the cloud, frequently have a large number of dispersed components. </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deploying an application, issues may occur that are difficult to troubleshoot if configuration parameters are dispersed throughout these components. </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App Configuration to centrally store and protect all of your application's settings.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b="1" dirty="0">
                <a:solidFill>
                  <a:schemeClr val="accent2"/>
                </a:solidFill>
                <a:latin typeface="Helvetica Neue" panose="020B0604020202020204" charset="0"/>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150537" y="1025198"/>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site settings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250BE92A-722F-D692-3A39-88C21BEC3128}"/>
              </a:ext>
            </a:extLst>
          </p:cNvPr>
          <p:cNvSpPr txBox="1"/>
          <p:nvPr/>
        </p:nvSpPr>
        <p:spPr>
          <a:xfrm>
            <a:off x="155159" y="1155528"/>
            <a:ext cx="11759361" cy="4653646"/>
          </a:xfrm>
          <a:prstGeom prst="rect">
            <a:avLst/>
          </a:prstGeom>
          <a:noFill/>
        </p:spPr>
        <p:txBody>
          <a:bodyPr wrap="square">
            <a:spAutoFit/>
          </a:bodyPr>
          <a:lstStyle/>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Cloud-based apps frequently leverage various external services and run on numerous virtual machines or containers across numerous geographic locations. A big problem is constructing a reliable and expandable application in a distributed environment.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are assisted by a variety of programming approaches in managing the growing complexity of creating apps. For instance, several tried-and-true architectural patterns and best practices for use with cloud applications are described in the Twelve-Factor App.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Separating setup from code is one of this guide's main recommendations. The configuration options for a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should be kept separate from its executable and loaded from the runtime environment or another external source.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281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dirty="0">
                <a:solidFill>
                  <a:schemeClr val="accent2"/>
                </a:solidFill>
                <a:latin typeface="Helvetica Neue" panose="020B0604020202020204" charset="0"/>
                <a:cs typeface="Times New Roman" panose="02020603050405020304" pitchFamily="18" charset="0"/>
              </a:rPr>
              <a:t>Implementing Websites in Azure</a:t>
            </a:r>
            <a:endParaRPr lang="en-US" sz="2800" b="1" dirty="0">
              <a:solidFill>
                <a:schemeClr val="accent2"/>
              </a:solidFill>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site settings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5BD65C18-97B2-9359-445C-46C7757A57A1}"/>
              </a:ext>
            </a:extLst>
          </p:cNvPr>
          <p:cNvSpPr txBox="1"/>
          <p:nvPr/>
        </p:nvSpPr>
        <p:spPr>
          <a:xfrm>
            <a:off x="374469" y="1878392"/>
            <a:ext cx="11252470" cy="2806666"/>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Any programmer can use App Configuration, however the types of applications that gain the most from its use are those listed below:</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Microservices deployed in one or more locations that use Azure Service Fabric, Azure Kubernetes Service, or other containerized apps Azure Functions and other event-driven stateless compute apps fall under the category of serverless applications. pipeline for continuous deployment</a:t>
            </a:r>
            <a:endParaRPr lang="en-IN" sz="2000" dirty="0"/>
          </a:p>
        </p:txBody>
      </p:sp>
    </p:spTree>
    <p:extLst>
      <p:ext uri="{BB962C8B-B14F-4D97-AF65-F5344CB8AC3E}">
        <p14:creationId xmlns:p14="http://schemas.microsoft.com/office/powerpoint/2010/main" val="353391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dirty="0">
                <a:solidFill>
                  <a:schemeClr val="accent2"/>
                </a:solidFill>
                <a:latin typeface="Helvetica Neue" panose="020B0604020202020204" charset="0"/>
                <a:cs typeface="Times New Roman" panose="02020603050405020304" pitchFamily="18" charset="0"/>
              </a:rPr>
              <a:t>Implementing Websites in Azure</a:t>
            </a:r>
            <a:endParaRPr lang="en-US" sz="2800" b="1" dirty="0">
              <a:solidFill>
                <a:schemeClr val="accent2"/>
              </a:solidFill>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site settings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973F60E6-08E5-B49E-FC69-EDC852CC0221}"/>
              </a:ext>
            </a:extLst>
          </p:cNvPr>
          <p:cNvSpPr txBox="1"/>
          <p:nvPr/>
        </p:nvSpPr>
        <p:spPr>
          <a:xfrm>
            <a:off x="277018" y="1655431"/>
            <a:ext cx="11288906" cy="3884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Managing Application Settings for an Azure App Service Web App can be performed using the Azure Portal. This provides an easy to use, graphical interface for configuring the Application Settings for an application hosting in Azure App Service.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are the necessary steps to locate and access the App Settings for an Azure Web App:</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 the Azure Portal at https://portal.azure.com</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Navigate to your Azure App Service Web App.</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Settings open up the Configuration option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 settings section can be used to manage the settings for the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13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b="1" dirty="0">
                <a:solidFill>
                  <a:schemeClr val="accent2"/>
                </a:solidFill>
                <a:latin typeface="Helvetica Neue" panose="020B0604020202020204" charset="0"/>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custom domain for a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31E9EC90-894D-BE18-E308-F556EEE972B6}"/>
              </a:ext>
            </a:extLst>
          </p:cNvPr>
          <p:cNvSpPr txBox="1"/>
          <p:nvPr/>
        </p:nvSpPr>
        <p:spPr>
          <a:xfrm>
            <a:off x="366059" y="2362674"/>
            <a:ext cx="11459879" cy="255454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You can point a different domain name to your website if you choose; Azure Static Web Apps automatically generates one for you.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the automatically generated domain name and any additional custom domains you may add, free SSL/TLS certificates are automatically generated.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 are a few options open to you when you map a custom domain to a static web app. An apex domain as well as subdomains can be configured.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528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b="1" dirty="0">
                <a:solidFill>
                  <a:schemeClr val="accent2"/>
                </a:solidFill>
                <a:latin typeface="Helvetica Neue" panose="020B0604020202020204" charset="0"/>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68808" y="1092213"/>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custom domain for a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BBAC4CC4-B2AA-921A-1D80-B8A28257CCF0}"/>
              </a:ext>
            </a:extLst>
          </p:cNvPr>
          <p:cNvSpPr txBox="1"/>
          <p:nvPr/>
        </p:nvSpPr>
        <p:spPr>
          <a:xfrm>
            <a:off x="268809" y="1555227"/>
            <a:ext cx="11637963"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You'll come across the following words as you set up a custom domain.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Domains with an apex or root: For the domain www.example.com, the www prefix is referred to as the subdomain, while the remainder of example.com is referred to as the apex domain.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Domain registrar: A registrar sells the rights to buy a domain name and ensures that it is available.</a:t>
            </a:r>
          </a:p>
          <a:p>
            <a:pPr algn="just"/>
            <a:r>
              <a:rPr lang="en-US" sz="2000" dirty="0">
                <a:latin typeface="Times New Roman" panose="02020603050405020304" pitchFamily="18" charset="0"/>
                <a:cs typeface="Times New Roman" panose="02020603050405020304" pitchFamily="18" charset="0"/>
              </a:rPr>
              <a:t>A DNS zone is where a domain's DNS records are stored in the Domain Name System (DNS). Different records are accessible that guide traffic for diverse objectives.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domain example.com, for instance, might have a number of DNS records. For a mail server, one record handles traffic for mail.example.com. another for www.contoso.com (for a website).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28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b="1" dirty="0">
                <a:solidFill>
                  <a:schemeClr val="accent2"/>
                </a:solidFill>
                <a:latin typeface="Helvetica Neue" panose="020B0604020202020204" charset="0"/>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custom domain for a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A959621A-F84F-FBD5-2EE4-8BD35E94FBCD}"/>
              </a:ext>
            </a:extLst>
          </p:cNvPr>
          <p:cNvSpPr txBox="1"/>
          <p:nvPr/>
        </p:nvSpPr>
        <p:spPr>
          <a:xfrm>
            <a:off x="155620" y="1827828"/>
            <a:ext cx="11568237" cy="317009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Make your environment ready.</a:t>
            </a:r>
          </a:p>
          <a:p>
            <a:pPr algn="just"/>
            <a:r>
              <a:rPr lang="en-US" sz="2000" dirty="0">
                <a:latin typeface="Times New Roman" panose="02020603050405020304" pitchFamily="18" charset="0"/>
                <a:cs typeface="Times New Roman" panose="02020603050405020304" pitchFamily="18" charset="0"/>
              </a:rPr>
              <a:t>Use an app you made for another instruction or create one using the App Service. The web app must have an App Service plan that is a paid tier, not a free one (F1). See Update the tier by scaling up the app.</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change the DNS records for your custom domain, confirm that you can. You must have access to your domain registrar's DNS registry, such as GoDaddy, in order to update DNS records.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You must be able to set up the DNS settings for the contoso.com root domain, for instance, in order to create DNS entries for contoso.com and www.contoso.com. Your custom domains must be in a public DNS zone; internal load balancer (ILB) app service environments only support private DNS zones (ASE).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70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025101"/>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custom domain for a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4FE05438-5912-4845-26E0-79A83C996414}"/>
              </a:ext>
            </a:extLst>
          </p:cNvPr>
          <p:cNvPicPr>
            <a:picLocks noChangeAspect="1"/>
          </p:cNvPicPr>
          <p:nvPr/>
        </p:nvPicPr>
        <p:blipFill>
          <a:blip r:embed="rId2"/>
          <a:stretch>
            <a:fillRect/>
          </a:stretch>
        </p:blipFill>
        <p:spPr>
          <a:xfrm>
            <a:off x="637563" y="1479146"/>
            <a:ext cx="9504727" cy="4668518"/>
          </a:xfrm>
          <a:prstGeom prst="rect">
            <a:avLst/>
          </a:prstGeom>
        </p:spPr>
      </p:pic>
      <p:sp>
        <p:nvSpPr>
          <p:cNvPr id="7" name="TextBox 6">
            <a:extLst>
              <a:ext uri="{FF2B5EF4-FFF2-40B4-BE49-F238E27FC236}">
                <a16:creationId xmlns:a16="http://schemas.microsoft.com/office/drawing/2014/main" id="{7CBF64FA-8966-986F-6F94-5B0D3E2BF962}"/>
              </a:ext>
            </a:extLst>
          </p:cNvPr>
          <p:cNvSpPr txBox="1"/>
          <p:nvPr/>
        </p:nvSpPr>
        <p:spPr>
          <a:xfrm>
            <a:off x="2359402" y="6277302"/>
            <a:ext cx="8750417" cy="523220"/>
          </a:xfrm>
          <a:prstGeom prst="rect">
            <a:avLst/>
          </a:prstGeom>
          <a:noFill/>
        </p:spPr>
        <p:txBody>
          <a:bodyPr wrap="square">
            <a:spAutoFit/>
          </a:bodyPr>
          <a:lstStyle/>
          <a:p>
            <a:r>
              <a:rPr lang="en-IN" dirty="0"/>
              <a:t>Source: https://docs.microsoft.com/en-us/azure/app-service/app-service-web-tutorial-custom-domain?tabs=a%2Cazurecli</a:t>
            </a:r>
          </a:p>
        </p:txBody>
      </p:sp>
    </p:spTree>
    <p:extLst>
      <p:ext uri="{BB962C8B-B14F-4D97-AF65-F5344CB8AC3E}">
        <p14:creationId xmlns:p14="http://schemas.microsoft.com/office/powerpoint/2010/main" val="372202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SSL certificates for an azure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009533A7-EA98-DD5E-CFFF-9B0C18444E75}"/>
              </a:ext>
            </a:extLst>
          </p:cNvPr>
          <p:cNvSpPr txBox="1"/>
          <p:nvPr/>
        </p:nvSpPr>
        <p:spPr>
          <a:xfrm>
            <a:off x="277018" y="1802320"/>
            <a:ext cx="11560546"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highly scalable, self-patching web hosting service is offered by Azure App Service. You can create, upload, or import a private certificate or a public certificate into App Service.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You can secure a unique DNS name with the certificate once it has been added to your App Service app or function app, or you can utilize it in your application code.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deployment unit associated with the resource group, region, and operating system combinations of the app service plan stores a certificate that has been uploaded into the app (internally called a webspace). Other apps in the same resource group and region combination can now access the certificate.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51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310636" y="1184248"/>
            <a:ext cx="10515600" cy="5966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sz="2400" b="1" dirty="0">
                <a:latin typeface="Times New Roman"/>
                <a:ea typeface="Times New Roman"/>
                <a:cs typeface="Times New Roman"/>
                <a:sym typeface="Times New Roman"/>
              </a:rPr>
              <a:t/>
            </a:r>
            <a:br>
              <a:rPr lang="en-US" sz="2400" b="1" dirty="0">
                <a:latin typeface="Times New Roman"/>
                <a:ea typeface="Times New Roman"/>
                <a:cs typeface="Times New Roman"/>
                <a:sym typeface="Times New Roman"/>
              </a:rPr>
            </a:br>
            <a:r>
              <a:rPr lang="en-US" sz="2700" dirty="0">
                <a:latin typeface="Times New Roman"/>
                <a:ea typeface="Times New Roman"/>
                <a:cs typeface="Times New Roman"/>
                <a:sym typeface="Times New Roman"/>
              </a:rPr>
              <a:t>Syllabus:</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sz="2700" b="1" u="sng" dirty="0">
              <a:latin typeface="Times New Roman"/>
              <a:ea typeface="Times New Roman"/>
              <a:cs typeface="Times New Roman"/>
              <a:sym typeface="Times New Roman"/>
            </a:endParaRPr>
          </a:p>
        </p:txBody>
      </p:sp>
      <p:sp>
        <p:nvSpPr>
          <p:cNvPr id="108" name="Google Shape;108;p5"/>
          <p:cNvSpPr txBox="1">
            <a:spLocks noGrp="1"/>
          </p:cNvSpPr>
          <p:nvPr>
            <p:ph type="body" idx="1"/>
          </p:nvPr>
        </p:nvSpPr>
        <p:spPr>
          <a:xfrm>
            <a:off x="549044" y="1374175"/>
            <a:ext cx="11093911" cy="4299577"/>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Creating an azure websites</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Configuring site settings </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Configuring custom domain for a website</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Configuring SSL certificates for an azure website</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Configuring azure traffic manager </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Creating a new web hosting plan </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Creating a website within existing web hosting plan</a:t>
            </a:r>
          </a:p>
          <a:p>
            <a:pPr marL="342900" lvl="0" indent="-342900" algn="l" rtl="0">
              <a:lnSpc>
                <a:spcPct val="150000"/>
              </a:lnSpc>
              <a:spcBef>
                <a:spcPts val="1000"/>
              </a:spcBef>
              <a:spcAft>
                <a:spcPts val="0"/>
              </a:spcAft>
              <a:buClr>
                <a:schemeClr val="dk1"/>
              </a:buClr>
              <a:buSzPts val="2000"/>
              <a:buFont typeface="Arial" panose="020B0604020202020204" pitchFamily="34" charset="0"/>
              <a:buChar char="•"/>
            </a:pPr>
            <a:r>
              <a:rPr lang="en-IN" sz="2000" dirty="0">
                <a:latin typeface="Times New Roman"/>
                <a:ea typeface="Times New Roman"/>
                <a:cs typeface="Times New Roman"/>
                <a:sym typeface="Times New Roman"/>
              </a:rPr>
              <a:t>Migrating websites between hosting plans</a:t>
            </a:r>
          </a:p>
        </p:txBody>
      </p:sp>
      <p:sp>
        <p:nvSpPr>
          <p:cNvPr id="109" name="Google Shape;109;p5"/>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10" name="Google Shape;110;p5"/>
          <p:cNvSpPr txBox="1"/>
          <p:nvPr/>
        </p:nvSpPr>
        <p:spPr>
          <a:xfrm>
            <a:off x="235975" y="554822"/>
            <a:ext cx="7634810"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accent2"/>
                </a:solidFill>
                <a:latin typeface="Helvetica Neue" panose="020B0604020202020204" charset="0"/>
                <a:ea typeface="Calibri"/>
                <a:cs typeface="Times New Roman" panose="02020603050405020304" pitchFamily="18" charset="0"/>
                <a:sym typeface="Calibri"/>
              </a:rPr>
              <a:t>Implementing Websites In Azure</a:t>
            </a:r>
            <a:endParaRPr lang="en-US" sz="2800" dirty="0">
              <a:solidFill>
                <a:schemeClr val="accent2"/>
              </a:solidFill>
              <a:latin typeface="Helvetica Neue" panose="020B060402020202020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SSL certificates for an azure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10BB9DB2-0D65-2C6B-E6CD-26C37F82F78A}"/>
              </a:ext>
            </a:extLst>
          </p:cNvPr>
          <p:cNvSpPr txBox="1"/>
          <p:nvPr/>
        </p:nvSpPr>
        <p:spPr>
          <a:xfrm>
            <a:off x="277018" y="1638537"/>
            <a:ext cx="11637962" cy="4093428"/>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Private certificate requirements</a:t>
            </a:r>
          </a:p>
          <a:p>
            <a:endParaRPr lang="en-US" sz="2000" b="1"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free App Service managed certificate and the App Service certificate already satisfy the requirements of App Service. If you choose to upload or import a private certificate to App Service, your certificate must meet the following requirements: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Exported as a password-protected PFX file, encrypted using triple DES.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Contains private key at least 2048 bits long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Contains all intermediate certificates and the root certificate in the certificate chain.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secure a custom domain in a TLS binding, the certificate has additional requirements: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Contains an Extended Key Usage for server authentication (OID = 1.3.6.1.5.5.7.3.1)</a:t>
            </a:r>
          </a:p>
          <a:p>
            <a:r>
              <a:rPr lang="en-US" sz="2000" dirty="0">
                <a:latin typeface="Times New Roman" panose="02020603050405020304" pitchFamily="18" charset="0"/>
                <a:cs typeface="Times New Roman" panose="02020603050405020304" pitchFamily="18" charset="0"/>
              </a:rPr>
              <a:t>Signed by a trusted certificate authority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612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SSL certificates for an azure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256022DD-2842-205A-6A6D-00D83F61C4EC}"/>
              </a:ext>
            </a:extLst>
          </p:cNvPr>
          <p:cNvSpPr txBox="1"/>
          <p:nvPr/>
        </p:nvSpPr>
        <p:spPr>
          <a:xfrm>
            <a:off x="277017" y="1832035"/>
            <a:ext cx="11637963" cy="3576428"/>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Import an App Service Certificate</a:t>
            </a:r>
          </a:p>
          <a:p>
            <a:endParaRPr lang="en-US" sz="2000" b="1"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you purchase an App Service Certificate from Azure, Azure manages the following tasks:</a:t>
            </a:r>
          </a:p>
          <a:p>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Takes care of the purchase process from GoDaddy.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Performs domain verification of the certificate.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Maintains the certificate in Azure Key Vault.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Manages certificate renewal (see Renew certificate).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Synchronize the certificate automatically with the imported copies in App Service apps.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29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Configuring SSL certificates for an azure website</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7" name="TextBox 6">
            <a:extLst>
              <a:ext uri="{FF2B5EF4-FFF2-40B4-BE49-F238E27FC236}">
                <a16:creationId xmlns:a16="http://schemas.microsoft.com/office/drawing/2014/main" id="{71300F47-338F-DCCA-FE44-1E73B30D75A5}"/>
              </a:ext>
            </a:extLst>
          </p:cNvPr>
          <p:cNvSpPr txBox="1"/>
          <p:nvPr/>
        </p:nvSpPr>
        <p:spPr>
          <a:xfrm>
            <a:off x="257825" y="6352143"/>
            <a:ext cx="12153809" cy="307777"/>
          </a:xfrm>
          <a:prstGeom prst="rect">
            <a:avLst/>
          </a:prstGeom>
          <a:noFill/>
        </p:spPr>
        <p:txBody>
          <a:bodyPr wrap="square">
            <a:spAutoFit/>
          </a:bodyPr>
          <a:lstStyle/>
          <a:p>
            <a:r>
              <a:rPr lang="en-IN" dirty="0"/>
              <a:t>Source: https://www.ssl.com/how-to/install-ssl-tls-certificate-microsoft-azure-app-service-web-apps/</a:t>
            </a:r>
          </a:p>
        </p:txBody>
      </p:sp>
      <p:pic>
        <p:nvPicPr>
          <p:cNvPr id="6" name="Picture 5">
            <a:extLst>
              <a:ext uri="{FF2B5EF4-FFF2-40B4-BE49-F238E27FC236}">
                <a16:creationId xmlns:a16="http://schemas.microsoft.com/office/drawing/2014/main" id="{EEEE325D-FF46-F08F-3DF1-E02C165ABD23}"/>
              </a:ext>
            </a:extLst>
          </p:cNvPr>
          <p:cNvPicPr>
            <a:picLocks noChangeAspect="1"/>
          </p:cNvPicPr>
          <p:nvPr/>
        </p:nvPicPr>
        <p:blipFill>
          <a:blip r:embed="rId2"/>
          <a:stretch>
            <a:fillRect/>
          </a:stretch>
        </p:blipFill>
        <p:spPr>
          <a:xfrm>
            <a:off x="838200" y="1707776"/>
            <a:ext cx="10538012" cy="4437640"/>
          </a:xfrm>
          <a:prstGeom prst="rect">
            <a:avLst/>
          </a:prstGeom>
        </p:spPr>
      </p:pic>
    </p:spTree>
    <p:extLst>
      <p:ext uri="{BB962C8B-B14F-4D97-AF65-F5344CB8AC3E}">
        <p14:creationId xmlns:p14="http://schemas.microsoft.com/office/powerpoint/2010/main" val="4053651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052177"/>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Configuring azure traffic manager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31B2E531-8A8E-5BAA-7581-32722F2F5E74}"/>
              </a:ext>
            </a:extLst>
          </p:cNvPr>
          <p:cNvSpPr txBox="1"/>
          <p:nvPr/>
        </p:nvSpPr>
        <p:spPr>
          <a:xfrm>
            <a:off x="277017" y="1947044"/>
            <a:ext cx="11637963"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decide how to direct network traffic to the various service endpoints, Azure Traffic Manager provides six traffic-routing techniques.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Each DNS query received by Traffic Manager is subject to the traffic-routing strategy associated with the profile to which it belongs.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Which endpoint is returned in the DNS response is determined by the traffic-routing technique.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784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Configuring azure traffic manager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80086078-CF01-FBD6-A9EF-6C7DFED2C40E}"/>
              </a:ext>
            </a:extLst>
          </p:cNvPr>
          <p:cNvSpPr txBox="1"/>
          <p:nvPr/>
        </p:nvSpPr>
        <p:spPr>
          <a:xfrm>
            <a:off x="277018" y="1645265"/>
            <a:ext cx="11637962"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following traffic routing methods are available in Traffic Manager:</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Priority routing</a:t>
            </a:r>
            <a:r>
              <a:rPr lang="en-US" sz="2000" dirty="0">
                <a:latin typeface="Times New Roman" panose="02020603050405020304" pitchFamily="18" charset="0"/>
                <a:cs typeface="Times New Roman" panose="02020603050405020304" pitchFamily="18" charset="0"/>
              </a:rPr>
              <a:t>. In the event that the primary endpoint or one of the backup endpoints is down, you can offer numerous backup endpoints.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you want to divide traffic among a group of endpoints according to their weight, choose </a:t>
            </a:r>
            <a:r>
              <a:rPr lang="en-US" sz="2000" b="1" dirty="0">
                <a:latin typeface="Times New Roman" panose="02020603050405020304" pitchFamily="18" charset="0"/>
                <a:cs typeface="Times New Roman" panose="02020603050405020304" pitchFamily="18" charset="0"/>
              </a:rPr>
              <a:t>weighted routing</a:t>
            </a:r>
            <a:r>
              <a:rPr lang="en-US" sz="2000" dirty="0">
                <a:latin typeface="Times New Roman" panose="02020603050405020304" pitchFamily="18" charset="0"/>
                <a:cs typeface="Times New Roman" panose="02020603050405020304" pitchFamily="18" charset="0"/>
              </a:rPr>
              <a:t>. To spread the weight equally among all endpoints, set it to 1.</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you have endpoints spread out geographically and want end users to use the "closest" endpoint for the shortest network latency, choose </a:t>
            </a:r>
            <a:r>
              <a:rPr lang="en-US" sz="2000" b="1" dirty="0">
                <a:latin typeface="Times New Roman" panose="02020603050405020304" pitchFamily="18" charset="0"/>
                <a:cs typeface="Times New Roman" panose="02020603050405020304" pitchFamily="18" charset="0"/>
              </a:rPr>
              <a:t>performance routing.</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99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Configuring azure traffic manager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EC136386-99B2-9F47-D351-1F8AEEACC67E}"/>
              </a:ext>
            </a:extLst>
          </p:cNvPr>
          <p:cNvSpPr txBox="1"/>
          <p:nvPr/>
        </p:nvSpPr>
        <p:spPr>
          <a:xfrm>
            <a:off x="277018" y="1638537"/>
            <a:ext cx="11637962" cy="3477875"/>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Health monitoring and endpoint failover are features shared by all Traffic Manager profiles. Visit Traffic Manager Endpoint Monitoring for additional details.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You can only set up one traffic routing technique at a time in a Traffic Manager profile. For your profile, you can change the traffic routing mechanism whenever you want.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 modifications will be implemented instantly, without any downtime. Utilizing nested Traffic Manager profiles, you may mix traffic routing strategies.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Nesting profiles enable complicated traffic-routing setups that satisfy the requirements of more demanding and intricate applications. See nested Traffic Manager profiles for further details.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17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Configuring azure traffic manager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F9F98C5C-CF08-FD0E-B674-16D856BB2058}"/>
              </a:ext>
            </a:extLst>
          </p:cNvPr>
          <p:cNvSpPr txBox="1"/>
          <p:nvPr/>
        </p:nvSpPr>
        <p:spPr>
          <a:xfrm>
            <a:off x="277018" y="1914482"/>
            <a:ext cx="4313270"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Priority traffic-routing method</a:t>
            </a:r>
          </a:p>
          <a:p>
            <a:pPr algn="just"/>
            <a:r>
              <a:rPr lang="en-US" sz="2000" dirty="0">
                <a:latin typeface="Times New Roman" panose="02020603050405020304" pitchFamily="18" charset="0"/>
                <a:cs typeface="Times New Roman" panose="02020603050405020304" pitchFamily="18" charset="0"/>
              </a:rPr>
              <a:t>Often an organization wants to provide reliability for their services. To do so, they deploy one or more backup services in case their primary goes down. The 'Priority' traffic-routing method allows Azure customers to easily implement this failover pattern.</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8137EB-A791-2FB5-3102-4D8C70AD7504}"/>
              </a:ext>
            </a:extLst>
          </p:cNvPr>
          <p:cNvPicPr>
            <a:picLocks noChangeAspect="1"/>
          </p:cNvPicPr>
          <p:nvPr/>
        </p:nvPicPr>
        <p:blipFill>
          <a:blip r:embed="rId2"/>
          <a:stretch>
            <a:fillRect/>
          </a:stretch>
        </p:blipFill>
        <p:spPr>
          <a:xfrm>
            <a:off x="4590287" y="1728132"/>
            <a:ext cx="7036651" cy="4764743"/>
          </a:xfrm>
          <a:prstGeom prst="rect">
            <a:avLst/>
          </a:prstGeom>
        </p:spPr>
      </p:pic>
      <p:sp>
        <p:nvSpPr>
          <p:cNvPr id="9" name="TextBox 8">
            <a:extLst>
              <a:ext uri="{FF2B5EF4-FFF2-40B4-BE49-F238E27FC236}">
                <a16:creationId xmlns:a16="http://schemas.microsoft.com/office/drawing/2014/main" id="{9648CE30-B937-560A-7895-BF7038FFFA18}"/>
              </a:ext>
            </a:extLst>
          </p:cNvPr>
          <p:cNvSpPr txBox="1"/>
          <p:nvPr/>
        </p:nvSpPr>
        <p:spPr>
          <a:xfrm>
            <a:off x="277018" y="6231265"/>
            <a:ext cx="6094602" cy="523220"/>
          </a:xfrm>
          <a:prstGeom prst="rect">
            <a:avLst/>
          </a:prstGeom>
          <a:noFill/>
        </p:spPr>
        <p:txBody>
          <a:bodyPr wrap="square">
            <a:spAutoFit/>
          </a:bodyPr>
          <a:lstStyle/>
          <a:p>
            <a:r>
              <a:rPr lang="en-IN" dirty="0"/>
              <a:t>Source: https://docs.microsoft.com/en-us/azure/traffic-manager/traffic-manager-routing-methods</a:t>
            </a:r>
          </a:p>
        </p:txBody>
      </p:sp>
    </p:spTree>
    <p:extLst>
      <p:ext uri="{BB962C8B-B14F-4D97-AF65-F5344CB8AC3E}">
        <p14:creationId xmlns:p14="http://schemas.microsoft.com/office/powerpoint/2010/main" val="29684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new web hosting plan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B1905014-75CF-CD83-99BC-791E03B54FDE}"/>
              </a:ext>
            </a:extLst>
          </p:cNvPr>
          <p:cNvSpPr txBox="1"/>
          <p:nvPr/>
        </p:nvSpPr>
        <p:spPr>
          <a:xfrm>
            <a:off x="105466" y="2181688"/>
            <a:ext cx="11759362" cy="255454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When you build a new website using the administration portal, you can create a new web hosting plan. Select the desired web hosting plan by clicking the Web Hosting Plan setting in the new Website blade.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Pricing tier blade does an excellent job of outlining all the many web hosting plans that are offered, their feature distinctions, and even the approximate monthly costs for each plan.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Give the web hosting plan a name after choosing the one you like, and it will be saved as you go with building the website.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801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new web hosting plan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099B8BCE-36FB-76BE-6181-848D0B802BB4}"/>
              </a:ext>
            </a:extLst>
          </p:cNvPr>
          <p:cNvPicPr>
            <a:picLocks noChangeAspect="1"/>
          </p:cNvPicPr>
          <p:nvPr/>
        </p:nvPicPr>
        <p:blipFill>
          <a:blip r:embed="rId2"/>
          <a:stretch>
            <a:fillRect/>
          </a:stretch>
        </p:blipFill>
        <p:spPr>
          <a:xfrm>
            <a:off x="2014582" y="1863622"/>
            <a:ext cx="7810500" cy="3952875"/>
          </a:xfrm>
          <a:prstGeom prst="rect">
            <a:avLst/>
          </a:prstGeom>
        </p:spPr>
      </p:pic>
      <p:sp>
        <p:nvSpPr>
          <p:cNvPr id="7" name="TextBox 6">
            <a:extLst>
              <a:ext uri="{FF2B5EF4-FFF2-40B4-BE49-F238E27FC236}">
                <a16:creationId xmlns:a16="http://schemas.microsoft.com/office/drawing/2014/main" id="{B77DB790-7AC5-5C6A-3BEB-42132CC3B286}"/>
              </a:ext>
            </a:extLst>
          </p:cNvPr>
          <p:cNvSpPr txBox="1"/>
          <p:nvPr/>
        </p:nvSpPr>
        <p:spPr>
          <a:xfrm>
            <a:off x="2014581" y="6094740"/>
            <a:ext cx="9202917" cy="307777"/>
          </a:xfrm>
          <a:prstGeom prst="rect">
            <a:avLst/>
          </a:prstGeom>
          <a:noFill/>
        </p:spPr>
        <p:txBody>
          <a:bodyPr wrap="square">
            <a:spAutoFit/>
          </a:bodyPr>
          <a:lstStyle/>
          <a:p>
            <a:r>
              <a:rPr lang="en-IN" dirty="0"/>
              <a:t>Source: https://i1.wp.com/www.techveze.com/wp-content/uploads/2018/07/new-web-hosting-plan-1.png?ssl=1</a:t>
            </a:r>
          </a:p>
        </p:txBody>
      </p:sp>
    </p:spTree>
    <p:extLst>
      <p:ext uri="{BB962C8B-B14F-4D97-AF65-F5344CB8AC3E}">
        <p14:creationId xmlns:p14="http://schemas.microsoft.com/office/powerpoint/2010/main" val="178842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new web hosting plan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4979E44C-93ED-C2AF-CBBD-C045D06A105C}"/>
              </a:ext>
            </a:extLst>
          </p:cNvPr>
          <p:cNvPicPr>
            <a:picLocks noChangeAspect="1"/>
          </p:cNvPicPr>
          <p:nvPr/>
        </p:nvPicPr>
        <p:blipFill>
          <a:blip r:embed="rId2"/>
          <a:stretch>
            <a:fillRect/>
          </a:stretch>
        </p:blipFill>
        <p:spPr>
          <a:xfrm>
            <a:off x="3816264" y="1696936"/>
            <a:ext cx="7282371" cy="4659414"/>
          </a:xfrm>
          <a:prstGeom prst="rect">
            <a:avLst/>
          </a:prstGeom>
        </p:spPr>
      </p:pic>
      <p:sp>
        <p:nvSpPr>
          <p:cNvPr id="7" name="TextBox 6">
            <a:extLst>
              <a:ext uri="{FF2B5EF4-FFF2-40B4-BE49-F238E27FC236}">
                <a16:creationId xmlns:a16="http://schemas.microsoft.com/office/drawing/2014/main" id="{2C695739-6559-45FF-1613-18604C457899}"/>
              </a:ext>
            </a:extLst>
          </p:cNvPr>
          <p:cNvSpPr txBox="1"/>
          <p:nvPr/>
        </p:nvSpPr>
        <p:spPr>
          <a:xfrm>
            <a:off x="277018" y="2289398"/>
            <a:ext cx="318571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How to host multiple websites on a Standard Azure Websites Instance?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6C84C65-39C1-610E-FD92-1FFFEA533ED1}"/>
              </a:ext>
            </a:extLst>
          </p:cNvPr>
          <p:cNvSpPr txBox="1"/>
          <p:nvPr/>
        </p:nvSpPr>
        <p:spPr>
          <a:xfrm>
            <a:off x="3762589" y="6270074"/>
            <a:ext cx="6094602" cy="523220"/>
          </a:xfrm>
          <a:prstGeom prst="rect">
            <a:avLst/>
          </a:prstGeom>
          <a:noFill/>
        </p:spPr>
        <p:txBody>
          <a:bodyPr wrap="square">
            <a:spAutoFit/>
          </a:bodyPr>
          <a:lstStyle/>
          <a:p>
            <a:r>
              <a:rPr lang="en-IN" dirty="0"/>
              <a:t>Source: https://stackoverflow.com/questions/25675461/how-to-host-multiple-websites-on-a-standard-azure-websites-instance-is-this-a-w</a:t>
            </a:r>
          </a:p>
        </p:txBody>
      </p:sp>
    </p:spTree>
    <p:extLst>
      <p:ext uri="{BB962C8B-B14F-4D97-AF65-F5344CB8AC3E}">
        <p14:creationId xmlns:p14="http://schemas.microsoft.com/office/powerpoint/2010/main" val="265138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p:nvPr/>
        </p:nvSpPr>
        <p:spPr>
          <a:xfrm>
            <a:off x="-143486" y="106022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spcBef>
                <a:spcPts val="0"/>
              </a:spcBef>
              <a:spcAft>
                <a:spcPts val="0"/>
              </a:spcAft>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Aim:</a:t>
            </a:r>
            <a:endParaRPr dirty="0">
              <a:latin typeface="Times New Roman" panose="02020603050405020304" pitchFamily="18" charset="0"/>
              <a:cs typeface="Times New Roman" panose="02020603050405020304" pitchFamily="18" charset="0"/>
            </a:endParaRPr>
          </a:p>
          <a:p>
            <a:pPr marL="360000" marR="0" lvl="4" indent="0" algn="l" rtl="0">
              <a:spcBef>
                <a:spcPts val="0"/>
              </a:spcBef>
              <a:spcAft>
                <a:spcPts val="0"/>
              </a:spcAft>
              <a:buNone/>
            </a:pPr>
            <a:endParaRPr sz="1000" b="1" i="0" u="none" strike="noStrike" cap="none" dirty="0">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597078" y="1701697"/>
            <a:ext cx="10862739" cy="165576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To equip the students to Implement and Manage Websites in AZURE</a:t>
            </a:r>
            <a:endParaRPr sz="2000" b="0" i="0" u="none" strike="noStrike" cap="none" dirty="0">
              <a:solidFill>
                <a:schemeClr val="dk1"/>
              </a:solidFill>
              <a:latin typeface="Cambria"/>
              <a:ea typeface="Cambria"/>
              <a:cs typeface="Cambria"/>
              <a:sym typeface="Cambria"/>
            </a:endParaRPr>
          </a:p>
        </p:txBody>
      </p:sp>
      <p:sp>
        <p:nvSpPr>
          <p:cNvPr id="78" name="Google Shape;78;p2"/>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79" name="Google Shape;79;p2"/>
          <p:cNvSpPr txBox="1"/>
          <p:nvPr/>
        </p:nvSpPr>
        <p:spPr>
          <a:xfrm>
            <a:off x="441966" y="537044"/>
            <a:ext cx="7852948"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accent2"/>
                </a:solidFill>
                <a:latin typeface="Helvetica Neue" panose="020B0604020202020204" charset="0"/>
                <a:ea typeface="Calibri"/>
                <a:cs typeface="Times New Roman" panose="02020603050405020304" pitchFamily="18" charset="0"/>
                <a:sym typeface="Calibri"/>
              </a:rPr>
              <a:t>Implementing Websites In Azure</a:t>
            </a:r>
            <a:endParaRPr lang="en-US" sz="2800" dirty="0">
              <a:solidFill>
                <a:schemeClr val="accent2"/>
              </a:solidFill>
              <a:latin typeface="Helvetica Neue" panose="020B060402020202020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new web hosting plan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29C5E21B-9983-736D-9041-C8E44969DFF7}"/>
              </a:ext>
            </a:extLst>
          </p:cNvPr>
          <p:cNvSpPr txBox="1"/>
          <p:nvPr/>
        </p:nvSpPr>
        <p:spPr>
          <a:xfrm>
            <a:off x="277018" y="1815811"/>
            <a:ext cx="11637962"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Publish website online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Either utilizing Visual Studio web deployment or a straightforward copy action in the remote desktop, you can publish a website.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An ASP.NET web application can be easily published using the Microsoft Azure Virtual Machines publishing capability in Visual Studio 2019.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should be mentioned that the virtual machine must have Web  Deploy installed on it and should be set up to run ASP.NET web apps.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345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new web hosting plan </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7" name="TextBox 6">
            <a:extLst>
              <a:ext uri="{FF2B5EF4-FFF2-40B4-BE49-F238E27FC236}">
                <a16:creationId xmlns:a16="http://schemas.microsoft.com/office/drawing/2014/main" id="{FCDE0772-FD42-BC1D-9316-760D11BDE954}"/>
              </a:ext>
            </a:extLst>
          </p:cNvPr>
          <p:cNvSpPr txBox="1"/>
          <p:nvPr/>
        </p:nvSpPr>
        <p:spPr>
          <a:xfrm>
            <a:off x="277017" y="1793931"/>
            <a:ext cx="11637963" cy="2960875"/>
          </a:xfrm>
          <a:prstGeom prst="rect">
            <a:avLst/>
          </a:prstGeom>
          <a:noFill/>
        </p:spPr>
        <p:txBody>
          <a:bodyPr wrap="square">
            <a:spAutoFit/>
          </a:bodyPr>
          <a:lstStyle/>
          <a:p>
            <a:pPr algn="just"/>
            <a:r>
              <a:rPr lang="en-US" sz="2000" i="1" dirty="0">
                <a:latin typeface="Times New Roman" panose="02020603050405020304" pitchFamily="18" charset="0"/>
                <a:cs typeface="Times New Roman" panose="02020603050405020304" pitchFamily="18" charset="0"/>
              </a:rPr>
              <a:t>Bind A Domain with Public IP Address</a:t>
            </a:r>
          </a:p>
          <a:p>
            <a:pPr algn="just"/>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Once you have confirmed that external users can access the website, you can attach a domain name to the public IP address to simplify access to the site for external users.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You can add the public IP address of the website to the domain you own by modifying the Domain Name System (DNS) record with the registrar.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24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website within existing web hosting plan</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861FEFED-AC81-92BB-B8B2-8690CD74C5CC}"/>
              </a:ext>
            </a:extLst>
          </p:cNvPr>
          <p:cNvSpPr txBox="1"/>
          <p:nvPr/>
        </p:nvSpPr>
        <p:spPr>
          <a:xfrm>
            <a:off x="277018" y="1893175"/>
            <a:ext cx="11637963"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Azure When building a new website, you have the option of building it within an existing web hosting plan. This is referred to as website creation and migration within an existing hosting plan.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do this, select one of your current plans by clicking the Web Hosting Plan setting. It may make sense to move your website to a new web hosting plan that offers the capacity and capabilities required, as opposed to moving websites between hosting plans, which addresses the case when your website's requirements change.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Open the Website blade for the website you wish to switch to a different plan on in order to accomplish this. Figure 1 depicts the Web Hosting Plan toolbar button at the top of the blade, which when clicked, will enable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491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Creating a website within existing web hosting plan</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4338E251-2460-1681-250B-CB15062922AB}"/>
              </a:ext>
            </a:extLst>
          </p:cNvPr>
          <p:cNvSpPr txBox="1"/>
          <p:nvPr/>
        </p:nvSpPr>
        <p:spPr>
          <a:xfrm>
            <a:off x="455102" y="1726202"/>
            <a:ext cx="10853258" cy="34225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When migrating a website to a different web host, you need to:</a:t>
            </a:r>
          </a:p>
          <a:p>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Purchase and activate a new web hosting accounts,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Move all website files – including databases and email accounts,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Install and configure your application at the new host,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Check new site on staging / temporary URL,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Troubleshoot if any errors, and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Point your domain DNS records to the new web host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2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Migrating websites between hosting plans</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A70307A2-4918-E378-C2FA-EB3EE82C641C}"/>
              </a:ext>
            </a:extLst>
          </p:cNvPr>
          <p:cNvSpPr txBox="1"/>
          <p:nvPr/>
        </p:nvSpPr>
        <p:spPr>
          <a:xfrm>
            <a:off x="277017" y="1989818"/>
            <a:ext cx="11637963" cy="255454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Large commercial IT environments with strict compliance and data protection needs can benefit greatly from Azure's strong cloud platform.</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advantages and disadvantages of the four main migration strategies—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Rehost, Refactor, Rearchitect, and Rebuild—should be taken into account while planning your migration.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Your entire Azure migration plan will be determined by which of these models you choose.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956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Migrating websites between hosting plans</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AF6D8EB9-74FB-DD2C-A634-7E06B6885EFB}"/>
              </a:ext>
            </a:extLst>
          </p:cNvPr>
          <p:cNvSpPr txBox="1"/>
          <p:nvPr/>
        </p:nvSpPr>
        <p:spPr>
          <a:xfrm>
            <a:off x="176350" y="2248052"/>
            <a:ext cx="11637962" cy="2806987"/>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 current websites that use Internet Information Service (IIS) 6 or later can now be simply transferred to Azure Websites.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just a few clicks, you can migrate your websites and associated databases to Azure using the Azure Websites Migration Assistant, which can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your IIS server installation, identify which sites can be migrated to Azure Websites, highlight any elements that cannot be migrated or are not supported on the platform.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838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Migrating websites between hosting plans</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7588AA42-6CB3-9727-F5DA-B7E2AFE0B2A0}"/>
              </a:ext>
            </a:extLst>
          </p:cNvPr>
          <p:cNvSpPr txBox="1"/>
          <p:nvPr/>
        </p:nvSpPr>
        <p:spPr>
          <a:xfrm>
            <a:off x="277018" y="1727159"/>
            <a:ext cx="11637962" cy="3785652"/>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Moving your DNN site to the cloud in 3 steps</a:t>
            </a:r>
          </a:p>
          <a:p>
            <a:r>
              <a:rPr lang="en-US" sz="2000" dirty="0">
                <a:latin typeface="Times New Roman" panose="02020603050405020304" pitchFamily="18" charset="0"/>
                <a:cs typeface="Times New Roman" panose="02020603050405020304" pitchFamily="18" charset="0"/>
              </a:rPr>
              <a:t>To start the process, you will need to browse https://www.movemetothecloud.net and follow the instructions. The migration process has 3 steps: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Install the Migration Assistant tool (available at https://www.movemetothecloud.net/)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Run the readiness assessment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Migrate your site(s) (hey! You can move more than one site at 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website I used for this test was a DNN Platform 7.3.4 default installation. Before starting the assistant I double checked that the site was working fine (see tips and tricks section to save time on known issues).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505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Migrating websites between hosting plans</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E997BF6C-8539-7107-4A22-317C92674D3E}"/>
              </a:ext>
            </a:extLst>
          </p:cNvPr>
          <p:cNvPicPr>
            <a:picLocks noChangeAspect="1"/>
          </p:cNvPicPr>
          <p:nvPr/>
        </p:nvPicPr>
        <p:blipFill>
          <a:blip r:embed="rId2"/>
          <a:stretch>
            <a:fillRect/>
          </a:stretch>
        </p:blipFill>
        <p:spPr>
          <a:xfrm>
            <a:off x="3895986" y="1662265"/>
            <a:ext cx="6598641" cy="4663463"/>
          </a:xfrm>
          <a:prstGeom prst="rect">
            <a:avLst/>
          </a:prstGeom>
        </p:spPr>
      </p:pic>
      <p:sp>
        <p:nvSpPr>
          <p:cNvPr id="7" name="TextBox 6">
            <a:extLst>
              <a:ext uri="{FF2B5EF4-FFF2-40B4-BE49-F238E27FC236}">
                <a16:creationId xmlns:a16="http://schemas.microsoft.com/office/drawing/2014/main" id="{97D8E5A1-5B8A-CCD9-738C-1F4C81A4DDAE}"/>
              </a:ext>
            </a:extLst>
          </p:cNvPr>
          <p:cNvSpPr txBox="1"/>
          <p:nvPr/>
        </p:nvSpPr>
        <p:spPr>
          <a:xfrm>
            <a:off x="488658" y="2178116"/>
            <a:ext cx="3219275" cy="255454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So after downloading the assistant the first screen appears to ask for the on premise IIS server hosting the website to migrate. Since mine was my own laptop, I used the default option:</a:t>
            </a:r>
          </a:p>
          <a:p>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8244380-6424-24EF-08AF-699EF8130452}"/>
              </a:ext>
            </a:extLst>
          </p:cNvPr>
          <p:cNvSpPr txBox="1"/>
          <p:nvPr/>
        </p:nvSpPr>
        <p:spPr>
          <a:xfrm>
            <a:off x="1697373" y="6334780"/>
            <a:ext cx="10217607" cy="307777"/>
          </a:xfrm>
          <a:prstGeom prst="rect">
            <a:avLst/>
          </a:prstGeom>
          <a:noFill/>
        </p:spPr>
        <p:txBody>
          <a:bodyPr wrap="square">
            <a:spAutoFit/>
          </a:bodyPr>
          <a:lstStyle/>
          <a:p>
            <a:r>
              <a:rPr lang="en-IN" dirty="0"/>
              <a:t>Source : https://geeks.ms/davidjrh/2015/01/16/using-the-azure-websites-migration-assistant-to-migrate-a-dnn-website/</a:t>
            </a:r>
          </a:p>
        </p:txBody>
      </p:sp>
    </p:spTree>
    <p:extLst>
      <p:ext uri="{BB962C8B-B14F-4D97-AF65-F5344CB8AC3E}">
        <p14:creationId xmlns:p14="http://schemas.microsoft.com/office/powerpoint/2010/main" val="1069602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Migrating websites between hosting plans</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F22B5C96-E955-4C9B-3548-3F31537CE285}"/>
              </a:ext>
            </a:extLst>
          </p:cNvPr>
          <p:cNvPicPr>
            <a:picLocks noChangeAspect="1"/>
          </p:cNvPicPr>
          <p:nvPr/>
        </p:nvPicPr>
        <p:blipFill>
          <a:blip r:embed="rId2"/>
          <a:stretch>
            <a:fillRect/>
          </a:stretch>
        </p:blipFill>
        <p:spPr>
          <a:xfrm>
            <a:off x="4390892" y="1714776"/>
            <a:ext cx="6826607" cy="4824136"/>
          </a:xfrm>
          <a:prstGeom prst="rect">
            <a:avLst/>
          </a:prstGeom>
        </p:spPr>
      </p:pic>
      <p:sp>
        <p:nvSpPr>
          <p:cNvPr id="7" name="TextBox 6">
            <a:extLst>
              <a:ext uri="{FF2B5EF4-FFF2-40B4-BE49-F238E27FC236}">
                <a16:creationId xmlns:a16="http://schemas.microsoft.com/office/drawing/2014/main" id="{F36FF58B-CC01-5367-9684-4405E2F9A27D}"/>
              </a:ext>
            </a:extLst>
          </p:cNvPr>
          <p:cNvSpPr txBox="1"/>
          <p:nvPr/>
        </p:nvSpPr>
        <p:spPr>
          <a:xfrm>
            <a:off x="277018" y="1885620"/>
            <a:ext cx="3984086"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By clicking on the Customize settings link, you can also choose the website mode, the worker size, the web hosting plan (server farm) as well as the database edition. You can just use the defaults, but by my experience I would recommend at least a S1 database edition for performance reasons.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FAFC9B2-3FFC-5F51-571D-9820E8076BA3}"/>
              </a:ext>
            </a:extLst>
          </p:cNvPr>
          <p:cNvSpPr txBox="1"/>
          <p:nvPr/>
        </p:nvSpPr>
        <p:spPr>
          <a:xfrm>
            <a:off x="277018" y="5334695"/>
            <a:ext cx="4113874" cy="954107"/>
          </a:xfrm>
          <a:prstGeom prst="rect">
            <a:avLst/>
          </a:prstGeom>
          <a:noFill/>
        </p:spPr>
        <p:txBody>
          <a:bodyPr wrap="square">
            <a:spAutoFit/>
          </a:bodyPr>
          <a:lstStyle/>
          <a:p>
            <a:r>
              <a:rPr lang="fr-FR" dirty="0"/>
              <a:t>Source : https://geeks.ms/davidjrh/2015/01/16/using-the-azure-websites-migration-assistant-to-migrate-a-dnn-website/</a:t>
            </a:r>
          </a:p>
        </p:txBody>
      </p:sp>
    </p:spTree>
    <p:extLst>
      <p:ext uri="{BB962C8B-B14F-4D97-AF65-F5344CB8AC3E}">
        <p14:creationId xmlns:p14="http://schemas.microsoft.com/office/powerpoint/2010/main" val="1257441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US" sz="2400" b="1" dirty="0">
                <a:solidFill>
                  <a:schemeClr val="dk1"/>
                </a:solidFill>
                <a:latin typeface="Times New Roman" panose="02020603050405020304" pitchFamily="18" charset="0"/>
                <a:cs typeface="Times New Roman" panose="02020603050405020304" pitchFamily="18" charset="0"/>
                <a:sym typeface="Calibri"/>
              </a:rPr>
              <a:t>Migrating websites between hosting plans</a:t>
            </a:r>
          </a:p>
          <a:p>
            <a:pPr marL="0" marR="0" lvl="0" indent="0" algn="just" rtl="0">
              <a:spcBef>
                <a:spcPts val="0"/>
              </a:spcBef>
              <a:spcAft>
                <a:spcPts val="0"/>
              </a:spcAft>
              <a:buClr>
                <a:schemeClr val="dk1"/>
              </a:buClr>
              <a:buSzPts val="1800"/>
            </a:pPr>
            <a:endParaRPr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F36F2016-362B-B180-7EED-D827B85D46F9}"/>
              </a:ext>
            </a:extLst>
          </p:cNvPr>
          <p:cNvSpPr txBox="1"/>
          <p:nvPr/>
        </p:nvSpPr>
        <p:spPr>
          <a:xfrm>
            <a:off x="277017" y="1711716"/>
            <a:ext cx="11637963" cy="326865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Therefore, I strongly advise you to confirm that the database is SQL Database compatible before executing the Azure Websites Migration Helper if you intend to relocate a website that depends on a database, such as DNN. There are numerous ways to achieve that goal; here are some ideas:</a:t>
            </a:r>
          </a:p>
          <a:p>
            <a:pPr algn="just">
              <a:lnSpc>
                <a:spcPct val="150000"/>
              </a:lnSpc>
            </a:pPr>
            <a:r>
              <a:rPr lang="en-US" sz="2000" dirty="0">
                <a:latin typeface="Times New Roman" panose="02020603050405020304" pitchFamily="18" charset="0"/>
                <a:cs typeface="Times New Roman" panose="02020603050405020304" pitchFamily="18" charset="0"/>
              </a:rPr>
              <a:t>1) Use the SSMS database migration wizard targeting a SQL Database as destination. I believe a similar process is used under the covers</a:t>
            </a:r>
          </a:p>
          <a:p>
            <a:pPr algn="just">
              <a:lnSpc>
                <a:spcPct val="150000"/>
              </a:lnSpc>
            </a:pPr>
            <a:r>
              <a:rPr lang="en-US" sz="2000" dirty="0">
                <a:latin typeface="Times New Roman" panose="02020603050405020304" pitchFamily="18" charset="0"/>
                <a:cs typeface="Times New Roman" panose="02020603050405020304" pitchFamily="18" charset="0"/>
              </a:rPr>
              <a:t>2) Use the always free SQL Azure Migration wizard available at </a:t>
            </a:r>
            <a:r>
              <a:rPr lang="en-US" sz="2000" dirty="0" err="1">
                <a:latin typeface="Times New Roman" panose="02020603050405020304" pitchFamily="18" charset="0"/>
                <a:cs typeface="Times New Roman" panose="02020603050405020304" pitchFamily="18" charset="0"/>
              </a:rPr>
              <a:t>CodePlex</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3) Use </a:t>
            </a:r>
            <a:r>
              <a:rPr lang="en-US" sz="2000" dirty="0" err="1">
                <a:latin typeface="Times New Roman" panose="02020603050405020304" pitchFamily="18" charset="0"/>
                <a:cs typeface="Times New Roman" panose="02020603050405020304" pitchFamily="18" charset="0"/>
              </a:rPr>
              <a:t>RedGate’s</a:t>
            </a:r>
            <a:r>
              <a:rPr lang="en-US" sz="2000" dirty="0">
                <a:latin typeface="Times New Roman" panose="02020603050405020304" pitchFamily="18" charset="0"/>
                <a:cs typeface="Times New Roman" panose="02020603050405020304" pitchFamily="18" charset="0"/>
              </a:rPr>
              <a:t> SQL Compare, my favorite! Check here for a free trial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6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p:nvPr/>
        </p:nvSpPr>
        <p:spPr>
          <a:xfrm>
            <a:off x="-113006" y="107546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spcBef>
                <a:spcPts val="0"/>
              </a:spcBef>
              <a:spcAft>
                <a:spcPts val="0"/>
              </a:spcAft>
              <a:buNone/>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Objectives:</a:t>
            </a:r>
            <a:endParaRPr dirty="0">
              <a:latin typeface="Times New Roman" panose="02020603050405020304" pitchFamily="18" charset="0"/>
              <a:cs typeface="Times New Roman" panose="02020603050405020304" pitchFamily="18" charset="0"/>
            </a:endParaRPr>
          </a:p>
          <a:p>
            <a:pPr marL="360000" marR="0" lvl="4" indent="0" algn="l" rtl="0">
              <a:spcBef>
                <a:spcPts val="0"/>
              </a:spcBef>
              <a:spcAft>
                <a:spcPts val="0"/>
              </a:spcAft>
              <a:buNone/>
            </a:pPr>
            <a:endParaRPr sz="1000" b="1" i="0" u="none" strike="noStrike" cap="none" dirty="0">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
        <p:nvSpPr>
          <p:cNvPr id="85" name="Google Shape;85;p3"/>
          <p:cNvSpPr txBox="1"/>
          <p:nvPr/>
        </p:nvSpPr>
        <p:spPr>
          <a:xfrm>
            <a:off x="1786695" y="2137787"/>
            <a:ext cx="8253043" cy="1655762"/>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Cambria"/>
                <a:ea typeface="Cambria"/>
                <a:cs typeface="Cambria"/>
                <a:sym typeface="Cambria"/>
              </a:rPr>
              <a:t> </a:t>
            </a:r>
            <a:endParaRPr/>
          </a:p>
          <a:p>
            <a:pPr marL="228600" marR="0" lvl="0" indent="-50800" algn="l"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86" name="Google Shape;86;p3"/>
          <p:cNvSpPr/>
          <p:nvPr/>
        </p:nvSpPr>
        <p:spPr>
          <a:xfrm>
            <a:off x="160106" y="1737049"/>
            <a:ext cx="8604675" cy="1107955"/>
          </a:xfrm>
          <a:prstGeom prst="rect">
            <a:avLst/>
          </a:prstGeom>
          <a:noFill/>
          <a:ln>
            <a:noFill/>
          </a:ln>
        </p:spPr>
        <p:txBody>
          <a:bodyPr spcFirstLastPara="1" wrap="square" lIns="91425" tIns="45700" rIns="91425" bIns="45700" anchor="t" anchorCtr="0">
            <a:spAutoFit/>
          </a:bodyPr>
          <a:lstStyle/>
          <a:p>
            <a:pPr marL="457200" marR="0" lvl="0" indent="0" algn="l" rtl="0">
              <a:lnSpc>
                <a:spcPct val="150000"/>
              </a:lnSpc>
              <a:spcBef>
                <a:spcPts val="0"/>
              </a:spcBef>
              <a:spcAft>
                <a:spcPts val="0"/>
              </a:spcAft>
              <a:buNone/>
            </a:pPr>
            <a:r>
              <a:rPr lang="en-US" sz="2000" b="1" dirty="0">
                <a:solidFill>
                  <a:srgbClr val="000000"/>
                </a:solidFill>
                <a:latin typeface="Times New Roman"/>
                <a:ea typeface="Times New Roman"/>
                <a:cs typeface="Times New Roman"/>
                <a:sym typeface="Times New Roman"/>
              </a:rPr>
              <a:t>The Objectives of this module are</a:t>
            </a:r>
            <a:r>
              <a:rPr lang="en-US" sz="2400" dirty="0">
                <a:solidFill>
                  <a:srgbClr val="000000"/>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
        <p:nvSpPr>
          <p:cNvPr id="87" name="Google Shape;87;p3"/>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88" name="Google Shape;88;p3"/>
          <p:cNvSpPr txBox="1"/>
          <p:nvPr/>
        </p:nvSpPr>
        <p:spPr>
          <a:xfrm>
            <a:off x="235974" y="554822"/>
            <a:ext cx="7704259"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accent2"/>
                </a:solidFill>
                <a:latin typeface="Helvetica Neue" panose="020B0604020202020204" charset="0"/>
                <a:ea typeface="Calibri"/>
                <a:cs typeface="Times New Roman" panose="02020603050405020304" pitchFamily="18" charset="0"/>
                <a:sym typeface="Calibri"/>
              </a:rPr>
              <a:t>Implementing Websites In Azure</a:t>
            </a:r>
            <a:endParaRPr lang="en-US" sz="2800" dirty="0">
              <a:solidFill>
                <a:schemeClr val="accent2"/>
              </a:solidFill>
              <a:latin typeface="Helvetica Neue" panose="020B0604020202020204" charset="0"/>
              <a:cs typeface="Times New Roman" panose="02020603050405020304" pitchFamily="18" charset="0"/>
            </a:endParaRPr>
          </a:p>
        </p:txBody>
      </p:sp>
      <p:sp>
        <p:nvSpPr>
          <p:cNvPr id="89" name="Google Shape;89;p3"/>
          <p:cNvSpPr txBox="1"/>
          <p:nvPr/>
        </p:nvSpPr>
        <p:spPr>
          <a:xfrm>
            <a:off x="649470" y="2152468"/>
            <a:ext cx="11180574" cy="3170058"/>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Differentiate the various Azure Services</a:t>
            </a:r>
          </a:p>
          <a:p>
            <a:pPr marL="285750" marR="0" lvl="0" indent="-28575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Deploy synchronization pattern  on Azure Apps.</a:t>
            </a:r>
          </a:p>
          <a:p>
            <a:pPr marL="285750" marR="0" lvl="0" indent="-28575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Modify a  API permission in Azure Apps</a:t>
            </a:r>
          </a:p>
          <a:p>
            <a:pPr marL="285750" marR="0" lvl="0" indent="-28575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Design native web application with azure</a:t>
            </a:r>
          </a:p>
          <a:p>
            <a:pPr marL="285750" marR="0" lvl="0" indent="-28575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Implement a Monitoring service for Websites in Azure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2"/>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pic>
        <p:nvPicPr>
          <p:cNvPr id="463" name="Google Shape;463;p52"/>
          <p:cNvPicPr preferRelativeResize="0"/>
          <p:nvPr/>
        </p:nvPicPr>
        <p:blipFill rotWithShape="1">
          <a:blip r:embed="rId3">
            <a:alphaModFix/>
          </a:blip>
          <a:srcRect/>
          <a:stretch/>
        </p:blipFill>
        <p:spPr>
          <a:xfrm>
            <a:off x="169411" y="1127091"/>
            <a:ext cx="624548" cy="624548"/>
          </a:xfrm>
          <a:prstGeom prst="rect">
            <a:avLst/>
          </a:prstGeom>
          <a:noFill/>
          <a:ln>
            <a:noFill/>
          </a:ln>
        </p:spPr>
      </p:pic>
      <p:sp>
        <p:nvSpPr>
          <p:cNvPr id="464" name="Google Shape;464;p52"/>
          <p:cNvSpPr txBox="1"/>
          <p:nvPr/>
        </p:nvSpPr>
        <p:spPr>
          <a:xfrm>
            <a:off x="927779" y="1185631"/>
            <a:ext cx="9786467" cy="55707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400"/>
              <a:buFont typeface="Times New Roman"/>
              <a:buNone/>
            </a:pPr>
            <a:r>
              <a:rPr lang="en-US" sz="2400" b="1" dirty="0">
                <a:solidFill>
                  <a:schemeClr val="dk1"/>
                </a:solidFill>
                <a:latin typeface="Times New Roman"/>
                <a:ea typeface="Times New Roman"/>
                <a:cs typeface="Times New Roman"/>
                <a:sym typeface="Times New Roman"/>
              </a:rPr>
              <a:t>Summary</a:t>
            </a:r>
            <a:endParaRPr dirty="0"/>
          </a:p>
        </p:txBody>
      </p:sp>
      <p:sp>
        <p:nvSpPr>
          <p:cNvPr id="465" name="Google Shape;465;p52"/>
          <p:cNvSpPr txBox="1"/>
          <p:nvPr/>
        </p:nvSpPr>
        <p:spPr>
          <a:xfrm>
            <a:off x="330663" y="1970518"/>
            <a:ext cx="11548962" cy="360094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4000"/>
              </a:lnSpc>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we have studied Implementing Websites in Azure, The Azure websites service makes ensuring that website creators have as few issues as possible when launching their websites. The Azure website service is also a PaaS. (Platform as a Service). This implies that websites can be launched even without a true infrastructure.</a:t>
            </a:r>
          </a:p>
          <a:p>
            <a:pPr marL="342900" marR="0" lvl="0" indent="-342900" algn="just" rtl="0">
              <a:lnSpc>
                <a:spcPct val="114000"/>
              </a:lnSpc>
              <a:spcBef>
                <a:spcPts val="0"/>
              </a:spcBef>
              <a:spcAft>
                <a:spcPts val="0"/>
              </a:spcAft>
              <a:buClr>
                <a:schemeClr val="dk1"/>
              </a:buClr>
              <a:buSzPts val="2000"/>
              <a:buFont typeface="Arial"/>
              <a:buChar char="•"/>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just" rtl="0">
              <a:lnSpc>
                <a:spcPct val="114000"/>
              </a:lnSpc>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 deployment unit associated with the resource group, region, and operating system combinations of the app service plan stores a certificate that has been uploaded into the app (internally called a webspace). </a:t>
            </a:r>
          </a:p>
          <a:p>
            <a:pPr marL="342900" marR="0" lvl="0" indent="-342900" algn="just" rtl="0">
              <a:lnSpc>
                <a:spcPct val="114000"/>
              </a:lnSpc>
              <a:spcBef>
                <a:spcPts val="0"/>
              </a:spcBef>
              <a:spcAft>
                <a:spcPts val="0"/>
              </a:spcAft>
              <a:buClr>
                <a:schemeClr val="dk1"/>
              </a:buClr>
              <a:buSzPts val="2000"/>
              <a:buFont typeface="Arial"/>
              <a:buChar char="•"/>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just" rtl="0">
              <a:lnSpc>
                <a:spcPct val="114000"/>
              </a:lnSpc>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Nesting profiles enable complicated traffic-routing setups that satisfy the requirements of more demanding and intricate applications. See nested Traffic Manager profiles for further details.</a:t>
            </a:r>
          </a:p>
        </p:txBody>
      </p:sp>
      <p:sp>
        <p:nvSpPr>
          <p:cNvPr id="2" name="Title 1">
            <a:extLst>
              <a:ext uri="{FF2B5EF4-FFF2-40B4-BE49-F238E27FC236}">
                <a16:creationId xmlns:a16="http://schemas.microsoft.com/office/drawing/2014/main" id="{5118620E-F6B2-70E3-C8E0-16CB1D4220BC}"/>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384" name="Google Shape;384;p41"/>
          <p:cNvSpPr/>
          <p:nvPr/>
        </p:nvSpPr>
        <p:spPr>
          <a:xfrm>
            <a:off x="514820" y="1812983"/>
            <a:ext cx="11162359"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Q1. Which of the following web applications can be deployed with Azure?</a:t>
            </a:r>
          </a:p>
          <a:p>
            <a:pPr marL="457200" marR="0" lvl="0" indent="-457200" algn="just"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PHP</a:t>
            </a:r>
          </a:p>
          <a:p>
            <a:pPr marL="457200" marR="0" lvl="0" indent="-457200" algn="just"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ASP.NET</a:t>
            </a:r>
          </a:p>
          <a:p>
            <a:pPr marL="457200" marR="0" lvl="0" indent="-457200" algn="just"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WCF</a:t>
            </a:r>
          </a:p>
          <a:p>
            <a:pPr marL="457200" marR="0" lvl="0" indent="-457200" algn="just"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All of the above</a:t>
            </a:r>
          </a:p>
          <a:p>
            <a:pPr marL="0" marR="0" lvl="0" indent="0" algn="just"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d</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85" name="Google Shape;385;p41"/>
          <p:cNvSpPr txBox="1"/>
          <p:nvPr/>
        </p:nvSpPr>
        <p:spPr>
          <a:xfrm>
            <a:off x="514820" y="1255907"/>
            <a:ext cx="9786467" cy="55707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Times New Roman"/>
              <a:buNone/>
            </a:pPr>
            <a:r>
              <a:rPr lang="en-US" sz="2400" b="1" dirty="0">
                <a:solidFill>
                  <a:schemeClr val="dk1"/>
                </a:solidFill>
                <a:latin typeface="Times New Roman"/>
                <a:ea typeface="Times New Roman"/>
                <a:cs typeface="Times New Roman"/>
                <a:sym typeface="Times New Roman"/>
              </a:rPr>
              <a:t>Self Assessment ( Quiz)</a:t>
            </a:r>
            <a:endParaRPr dirty="0"/>
          </a:p>
        </p:txBody>
      </p:sp>
      <p:sp>
        <p:nvSpPr>
          <p:cNvPr id="2" name="Title 1">
            <a:extLst>
              <a:ext uri="{FF2B5EF4-FFF2-40B4-BE49-F238E27FC236}">
                <a16:creationId xmlns:a16="http://schemas.microsoft.com/office/drawing/2014/main" id="{9200472D-E49E-5F7A-96DF-C029AEDC72CB}"/>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
        <p:nvSpPr>
          <p:cNvPr id="384" name="Google Shape;384;p41"/>
          <p:cNvSpPr/>
          <p:nvPr/>
        </p:nvSpPr>
        <p:spPr>
          <a:xfrm>
            <a:off x="514820" y="1812983"/>
            <a:ext cx="11162359"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Q2. A _________ role is a virtual machine instance running the Microsoft IIS Web server that can accept and respond to HTTP or HTTPS requests.</a:t>
            </a:r>
          </a:p>
          <a:p>
            <a:pPr marL="457200" marR="0" lvl="0" indent="-457200" algn="just" rtl="0">
              <a:lnSpc>
                <a:spcPct val="15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EC2</a:t>
            </a:r>
          </a:p>
          <a:p>
            <a:pPr marL="457200" marR="0" lvl="0" indent="-457200" algn="just" rtl="0">
              <a:lnSpc>
                <a:spcPct val="15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S3</a:t>
            </a:r>
          </a:p>
          <a:p>
            <a:pPr marL="457200" marR="0" lvl="0" indent="-457200" algn="just" rtl="0">
              <a:lnSpc>
                <a:spcPct val="15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EC3</a:t>
            </a:r>
          </a:p>
          <a:p>
            <a:pPr marL="457200" marR="0" lvl="0" indent="-457200" algn="just" rtl="0">
              <a:lnSpc>
                <a:spcPct val="15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All of the mentioned</a:t>
            </a:r>
          </a:p>
          <a:p>
            <a:pPr marL="0" marR="0" lvl="0" indent="0" algn="just"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b</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B0AFAD02-E687-EA99-D9EF-791DC7EFACE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extLst>
      <p:ext uri="{BB962C8B-B14F-4D97-AF65-F5344CB8AC3E}">
        <p14:creationId xmlns:p14="http://schemas.microsoft.com/office/powerpoint/2010/main" val="365111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2"/>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
        <p:nvSpPr>
          <p:cNvPr id="391" name="Google Shape;391;p42"/>
          <p:cNvSpPr/>
          <p:nvPr/>
        </p:nvSpPr>
        <p:spPr>
          <a:xfrm>
            <a:off x="582150" y="1500809"/>
            <a:ext cx="11454230"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Q3. Which service in Azure is used to manage resources in Azure?</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a:ea typeface="Times New Roman"/>
                <a:cs typeface="Times New Roman"/>
                <a:sym typeface="Times New Roman"/>
              </a:rPr>
              <a:t> Azure Resource Manager</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a:ea typeface="Times New Roman"/>
                <a:cs typeface="Times New Roman"/>
                <a:sym typeface="Times New Roman"/>
              </a:rPr>
              <a:t> Application Insights</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a:ea typeface="Times New Roman"/>
                <a:cs typeface="Times New Roman"/>
                <a:sym typeface="Times New Roman"/>
              </a:rPr>
              <a:t> Log Analytics</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a:ea typeface="Times New Roman"/>
                <a:cs typeface="Times New Roman"/>
                <a:sym typeface="Times New Roman"/>
              </a:rPr>
              <a:t> Azure Portal</a:t>
            </a:r>
          </a:p>
          <a:p>
            <a:pPr marL="0" marR="0" lvl="0" indent="0" algn="l" rtl="0">
              <a:spcBef>
                <a:spcPts val="0"/>
              </a:spcBef>
              <a:spcAft>
                <a:spcPts val="0"/>
              </a:spcAft>
              <a:buNone/>
            </a:pPr>
            <a:endParaRPr lang="en-US"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Answer: d)</a:t>
            </a:r>
            <a:endParaRPr sz="2000" b="1" dirty="0">
              <a:solidFill>
                <a:schemeClr val="dk1"/>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B502BF09-6C22-90E4-7EF4-58C904F2E286}"/>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
        <p:nvSpPr>
          <p:cNvPr id="398" name="Google Shape;398;p43"/>
          <p:cNvSpPr/>
          <p:nvPr/>
        </p:nvSpPr>
        <p:spPr>
          <a:xfrm>
            <a:off x="526721" y="1806351"/>
            <a:ext cx="10615044"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Q4.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Customers Should Deploy Azure Resources To Multiple Regions To Ensure</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cost reduction.</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availability.</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scalability.</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none</a:t>
            </a:r>
          </a:p>
          <a:p>
            <a:pPr marL="0" marR="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b)</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95240EFE-859D-6AF4-502F-479E5C04DF78}"/>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4"/>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
        <p:nvSpPr>
          <p:cNvPr id="405" name="Google Shape;405;p44"/>
          <p:cNvSpPr/>
          <p:nvPr/>
        </p:nvSpPr>
        <p:spPr>
          <a:xfrm>
            <a:off x="525540" y="1537995"/>
            <a:ext cx="11101399"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Q5. </a:t>
            </a:r>
            <a:r>
              <a:rPr lang="en-US" sz="20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Azure </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App/logic App is a technology created by ..................</a:t>
            </a:r>
          </a:p>
          <a:p>
            <a:pPr marL="457200" marR="0" lvl="0" indent="-457200" algn="l" rtl="0">
              <a:lnSpc>
                <a:spcPct val="200000"/>
              </a:lnSpc>
              <a:spcBef>
                <a:spcPts val="0"/>
              </a:spcBef>
              <a:spcAft>
                <a:spcPts val="0"/>
              </a:spcAft>
              <a:buFont typeface="+mj-lt"/>
              <a:buAutoNum type="alphaLcParenR"/>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Microsoft</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IBM</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Google</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None Of The Above</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a:ea typeface="Times New Roman"/>
                <a:cs typeface="Times New Roman"/>
                <a:sym typeface="Times New Roman"/>
              </a:rPr>
              <a:t>Answer: a</a:t>
            </a:r>
            <a:endParaRPr sz="2000" dirty="0">
              <a:solidFill>
                <a:schemeClr val="dk1"/>
              </a:solidFill>
              <a:latin typeface="Times New Roman"/>
              <a:ea typeface="Times New Roman"/>
              <a:cs typeface="Times New Roman"/>
              <a:sym typeface="Times New Roman"/>
            </a:endParaRPr>
          </a:p>
        </p:txBody>
      </p:sp>
      <p:sp>
        <p:nvSpPr>
          <p:cNvPr id="2" name="Title 1">
            <a:extLst>
              <a:ext uri="{FF2B5EF4-FFF2-40B4-BE49-F238E27FC236}">
                <a16:creationId xmlns:a16="http://schemas.microsoft.com/office/drawing/2014/main" id="{A20CD713-25B8-948C-249B-06552DBC8890}"/>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
        <p:nvSpPr>
          <p:cNvPr id="412" name="Google Shape;412;p45"/>
          <p:cNvSpPr/>
          <p:nvPr/>
        </p:nvSpPr>
        <p:spPr>
          <a:xfrm>
            <a:off x="511481" y="1351528"/>
            <a:ext cx="11524899"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Q6. The technology used to distribute service requests to resources is referred to as _____________</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Load Scheduling</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Load Performing</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Load Balancing</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None</a:t>
            </a:r>
          </a:p>
          <a:p>
            <a:pPr marR="0" lvl="0" algn="l" rtl="0">
              <a:lnSpc>
                <a:spcPct val="200000"/>
              </a:lnSpc>
              <a:spcBef>
                <a:spcPts val="0"/>
              </a:spcBef>
              <a:spcAft>
                <a:spcPts val="0"/>
              </a:spcAft>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c</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EA7A7952-0F2D-4E3A-BA48-34A8775B7DEC}"/>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6"/>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
        <p:nvSpPr>
          <p:cNvPr id="419" name="Google Shape;419;p46"/>
          <p:cNvSpPr/>
          <p:nvPr/>
        </p:nvSpPr>
        <p:spPr>
          <a:xfrm>
            <a:off x="487985" y="1386900"/>
            <a:ext cx="1121603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Q7. When planning to migrate a public website to Azure, you must plan to pay monthly usage costs.</a:t>
            </a:r>
          </a:p>
          <a:p>
            <a:pPr marL="0" marR="0" lvl="0" indent="0" algn="l" rtl="0">
              <a:spcBef>
                <a:spcPts val="0"/>
              </a:spcBef>
              <a:spcAft>
                <a:spcPts val="0"/>
              </a:spcAft>
              <a:buNone/>
            </a:pP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l" rtl="0">
              <a:lnSpc>
                <a:spcPct val="200000"/>
              </a:lnSpc>
              <a:spcBef>
                <a:spcPts val="0"/>
              </a:spcBef>
              <a:spcAft>
                <a:spcPts val="0"/>
              </a:spcAft>
              <a:buClr>
                <a:schemeClr val="dk1"/>
              </a:buClr>
              <a:buSzPts val="2000"/>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No change is needed</a:t>
            </a:r>
          </a:p>
          <a:p>
            <a:pPr marL="457200" marR="0" lvl="0" indent="-457200" algn="l" rtl="0">
              <a:lnSpc>
                <a:spcPct val="200000"/>
              </a:lnSpc>
              <a:spcBef>
                <a:spcPts val="0"/>
              </a:spcBef>
              <a:spcAft>
                <a:spcPts val="0"/>
              </a:spcAft>
              <a:buClr>
                <a:schemeClr val="dk1"/>
              </a:buClr>
              <a:buSzPts val="2000"/>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Deploy a VPN</a:t>
            </a:r>
          </a:p>
          <a:p>
            <a:pPr marL="457200" marR="0" lvl="0" indent="-457200" algn="l" rtl="0">
              <a:lnSpc>
                <a:spcPct val="200000"/>
              </a:lnSpc>
              <a:spcBef>
                <a:spcPts val="0"/>
              </a:spcBef>
              <a:spcAft>
                <a:spcPts val="0"/>
              </a:spcAft>
              <a:buClr>
                <a:schemeClr val="dk1"/>
              </a:buClr>
              <a:buSzPts val="2000"/>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pay to transfer all the website data to Azure</a:t>
            </a:r>
          </a:p>
          <a:p>
            <a:pPr marL="457200" marR="0" lvl="0" indent="-457200" algn="l" rtl="0">
              <a:lnSpc>
                <a:spcPct val="200000"/>
              </a:lnSpc>
              <a:spcBef>
                <a:spcPts val="0"/>
              </a:spcBef>
              <a:spcAft>
                <a:spcPts val="0"/>
              </a:spcAft>
              <a:buClr>
                <a:schemeClr val="dk1"/>
              </a:buClr>
              <a:buSzPts val="2000"/>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reduce the number of connections to the website</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a)</a:t>
            </a:r>
            <a:endParaRPr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B4E112C0-E79A-8E2B-CE70-91300F08590E}"/>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7"/>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
        <p:nvSpPr>
          <p:cNvPr id="426" name="Google Shape;426;p47"/>
          <p:cNvSpPr/>
          <p:nvPr/>
        </p:nvSpPr>
        <p:spPr>
          <a:xfrm>
            <a:off x="568666" y="1052892"/>
            <a:ext cx="9565241" cy="4401164"/>
          </a:xfrm>
          <a:prstGeom prst="rect">
            <a:avLst/>
          </a:prstGeom>
          <a:noFill/>
          <a:ln>
            <a:noFill/>
          </a:ln>
        </p:spPr>
        <p:txBody>
          <a:bodyPr spcFirstLastPara="1" wrap="square" lIns="91425" tIns="45700" rIns="91425" bIns="45700" anchor="t" anchorCtr="0">
            <a:spAutoFit/>
          </a:bodyPr>
          <a:lstStyle/>
          <a:p>
            <a:pPr marL="0" marR="0" lvl="0" indent="0" rtl="0">
              <a:lnSpc>
                <a:spcPct val="200000"/>
              </a:lnSpc>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Q8.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Which Azure Management Tool Analyzes Resources And Provides Recommendations To Optimize Deployments?</a:t>
            </a:r>
          </a:p>
          <a:p>
            <a:pPr marL="457200" marR="0" lvl="0" indent="-457200"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Azure Advisor</a:t>
            </a:r>
          </a:p>
          <a:p>
            <a:pPr marL="457200" marR="0" lvl="0" indent="-457200"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Azure Recommend</a:t>
            </a:r>
          </a:p>
          <a:p>
            <a:pPr marL="457200" marR="0" lvl="0" indent="-457200"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Azure Proactive</a:t>
            </a:r>
          </a:p>
          <a:p>
            <a:pPr marL="457200" marR="0" lvl="0" indent="-457200"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Azure Optimize</a:t>
            </a:r>
          </a:p>
          <a:p>
            <a:pPr marL="0" marR="0" lvl="0" indent="0" rtl="0">
              <a:spcBef>
                <a:spcPts val="0"/>
              </a:spcBef>
              <a:spcAft>
                <a:spcPts val="0"/>
              </a:spcAft>
              <a:buNone/>
            </a:pPr>
            <a:endPar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rtl="0">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a)</a:t>
            </a:r>
            <a:endParaRPr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CE5C3E3D-2A46-941C-82BA-024FEBCE79B8}"/>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
        <p:nvSpPr>
          <p:cNvPr id="434" name="Google Shape;434;p48"/>
          <p:cNvSpPr/>
          <p:nvPr/>
        </p:nvSpPr>
        <p:spPr>
          <a:xfrm>
            <a:off x="567405" y="1539766"/>
            <a:ext cx="11238559"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Q9.  Which load balancer operates at both individual request level (Layer 7) and connection level (Layer 4) only</a:t>
            </a:r>
            <a:r>
              <a:rPr lang="en-US" sz="20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0" marR="0" lvl="0" indent="0" algn="l" rtl="0">
              <a:spcBef>
                <a:spcPts val="0"/>
              </a:spcBef>
              <a:spcAft>
                <a:spcPts val="0"/>
              </a:spcAft>
              <a:buNone/>
            </a:pPr>
            <a:endPar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	Application Load Balancers</a:t>
            </a:r>
          </a:p>
          <a:p>
            <a:pPr marL="0" marR="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(b)	Network Load Balancers</a:t>
            </a:r>
          </a:p>
          <a:p>
            <a:pPr marL="0" marR="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(c)	Storage Load Balancers</a:t>
            </a:r>
          </a:p>
          <a:p>
            <a:pPr marL="0" marR="0" lvl="0" indent="0" algn="l" rtl="0">
              <a:lnSpc>
                <a:spcPct val="200000"/>
              </a:lnSpc>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(d)	Classic Load Balancers</a:t>
            </a: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d</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52E41319-AE57-D186-4E31-399E2FF12BBD}"/>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p:nvPr/>
        </p:nvSpPr>
        <p:spPr>
          <a:xfrm>
            <a:off x="-143486" y="1075464"/>
            <a:ext cx="11835441" cy="1015622"/>
          </a:xfrm>
          <a:prstGeom prst="rect">
            <a:avLst/>
          </a:prstGeom>
          <a:noFill/>
          <a:ln>
            <a:noFill/>
          </a:ln>
        </p:spPr>
        <p:txBody>
          <a:bodyPr spcFirstLastPara="1" wrap="square" lIns="91425" tIns="45700" rIns="91425" bIns="45700" anchor="t" anchorCtr="0">
            <a:spAutoFit/>
          </a:bodyPr>
          <a:lstStyle/>
          <a:p>
            <a:pPr marL="360000" marR="0" lvl="4" indent="0" algn="l" rtl="0">
              <a:spcBef>
                <a:spcPts val="0"/>
              </a:spcBef>
              <a:spcAft>
                <a:spcPts val="0"/>
              </a:spcAft>
              <a:buNone/>
            </a:pP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Outcomes:</a:t>
            </a:r>
            <a:endParaRPr sz="2800" dirty="0">
              <a:latin typeface="Times New Roman" panose="02020603050405020304" pitchFamily="18" charset="0"/>
              <a:cs typeface="Times New Roman" panose="02020603050405020304" pitchFamily="18" charset="0"/>
            </a:endParaRPr>
          </a:p>
          <a:p>
            <a:pPr marL="360000" marR="0" lvl="4" indent="0" algn="l" rtl="0">
              <a:spcBef>
                <a:spcPts val="0"/>
              </a:spcBef>
              <a:spcAft>
                <a:spcPts val="0"/>
              </a:spcAft>
              <a:buNone/>
            </a:pPr>
            <a:endParaRPr sz="1000" b="1" i="0" u="none" strike="noStrike" cap="none" dirty="0">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
        <p:nvSpPr>
          <p:cNvPr id="95" name="Google Shape;95;p4"/>
          <p:cNvSpPr/>
          <p:nvPr/>
        </p:nvSpPr>
        <p:spPr>
          <a:xfrm>
            <a:off x="500045" y="1706385"/>
            <a:ext cx="797145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At the end of this module, you are expected to: </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rgbClr val="000000"/>
              </a:solidFill>
              <a:latin typeface="Times New Roman"/>
              <a:ea typeface="Times New Roman"/>
              <a:cs typeface="Times New Roman"/>
              <a:sym typeface="Times New Roman"/>
            </a:endParaRPr>
          </a:p>
        </p:txBody>
      </p:sp>
      <p:sp>
        <p:nvSpPr>
          <p:cNvPr id="96" name="Google Shape;96;p4"/>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97" name="Google Shape;97;p4"/>
          <p:cNvSpPr txBox="1"/>
          <p:nvPr/>
        </p:nvSpPr>
        <p:spPr>
          <a:xfrm>
            <a:off x="235974" y="554822"/>
            <a:ext cx="797145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Helvetica Neue" panose="020B0604020202020204" charset="0"/>
                <a:ea typeface="Calibri"/>
                <a:cs typeface="Times New Roman" panose="02020603050405020304" pitchFamily="18" charset="0"/>
                <a:sym typeface="Calibri"/>
              </a:rPr>
              <a:t>Implementing Websites in Azure</a:t>
            </a:r>
            <a:endParaRPr lang="en-US" sz="2800" dirty="0">
              <a:solidFill>
                <a:schemeClr val="accent2"/>
              </a:solidFill>
              <a:latin typeface="Helvetica Neue" panose="020B0604020202020204" charset="0"/>
              <a:cs typeface="Times New Roman" panose="02020603050405020304" pitchFamily="18" charset="0"/>
            </a:endParaRPr>
          </a:p>
        </p:txBody>
      </p:sp>
      <p:sp>
        <p:nvSpPr>
          <p:cNvPr id="98" name="Google Shape;98;p4"/>
          <p:cNvSpPr txBox="1"/>
          <p:nvPr/>
        </p:nvSpPr>
        <p:spPr>
          <a:xfrm>
            <a:off x="583223" y="2355402"/>
            <a:ext cx="11025554" cy="2554505"/>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Compare the Component in  Azure App Services</a:t>
            </a:r>
          </a:p>
          <a:p>
            <a:pPr marL="342900" marR="0" lvl="0" indent="-34290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Design  synchronization pattern  on Azure App</a:t>
            </a:r>
          </a:p>
          <a:p>
            <a:pPr marL="342900" marR="0" lvl="0" indent="-34290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Apply the control </a:t>
            </a:r>
            <a:r>
              <a:rPr lang="it-IT" sz="2000" dirty="0">
                <a:solidFill>
                  <a:schemeClr val="dk1"/>
                </a:solidFill>
                <a:latin typeface="Times New Roman" panose="02020603050405020304" pitchFamily="18" charset="0"/>
                <a:ea typeface="Calibri"/>
                <a:cs typeface="Times New Roman" panose="02020603050405020304" pitchFamily="18" charset="0"/>
                <a:sym typeface="Calibri"/>
              </a:rPr>
              <a:t>AD  in For azure App</a:t>
            </a:r>
          </a:p>
          <a:p>
            <a:pPr marL="342900" marR="0" lvl="0" indent="-342900" algn="l" rtl="0">
              <a:lnSpc>
                <a:spcPct val="200000"/>
              </a:lnSpc>
              <a:spcBef>
                <a:spcPts val="0"/>
              </a:spcBef>
              <a:spcAft>
                <a:spcPts val="0"/>
              </a:spcAft>
              <a:buClr>
                <a:schemeClr val="dk1"/>
              </a:buClr>
              <a:buSzPts val="2400"/>
              <a:buFont typeface="Arial"/>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Create appropriate Monitoring  cloud service in Azure Websites in Azure</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
        <p:nvSpPr>
          <p:cNvPr id="440" name="Google Shape;440;p49"/>
          <p:cNvSpPr/>
          <p:nvPr/>
        </p:nvSpPr>
        <p:spPr>
          <a:xfrm>
            <a:off x="599873" y="1474119"/>
            <a:ext cx="11101399"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Q10</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Major Components of Active Directory are ................</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Tree</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Site</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Domain</a:t>
            </a:r>
          </a:p>
          <a:p>
            <a:pPr marL="457200" marR="0" lvl="0" indent="-457200" algn="l" rtl="0">
              <a:lnSpc>
                <a:spcPct val="200000"/>
              </a:lnSpc>
              <a:spcBef>
                <a:spcPts val="0"/>
              </a:spcBef>
              <a:spcAft>
                <a:spcPts val="0"/>
              </a:spcAft>
              <a:buFont typeface="+mj-lt"/>
              <a:buAutoNum type="alphaLcParen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All of the above</a:t>
            </a:r>
          </a:p>
          <a:p>
            <a:pPr marL="457200" marR="0" lvl="0" indent="-457200" algn="l" rtl="0">
              <a:lnSpc>
                <a:spcPct val="200000"/>
              </a:lnSpc>
              <a:spcBef>
                <a:spcPts val="0"/>
              </a:spcBef>
              <a:spcAft>
                <a:spcPts val="0"/>
              </a:spcAft>
              <a:buFont typeface="+mj-lt"/>
              <a:buAutoNum type="alphaLcParenR"/>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Answer: d</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itle 1">
            <a:extLst>
              <a:ext uri="{FF2B5EF4-FFF2-40B4-BE49-F238E27FC236}">
                <a16:creationId xmlns:a16="http://schemas.microsoft.com/office/drawing/2014/main" id="{6EDAB4FA-C7A8-964F-705C-F96B4D935F89}"/>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0"/>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
        <p:nvSpPr>
          <p:cNvPr id="447" name="Google Shape;447;p50"/>
          <p:cNvSpPr/>
          <p:nvPr/>
        </p:nvSpPr>
        <p:spPr>
          <a:xfrm>
            <a:off x="305433" y="2442348"/>
            <a:ext cx="11042966" cy="108025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000" b="1" dirty="0">
                <a:solidFill>
                  <a:schemeClr val="dk1"/>
                </a:solidFill>
                <a:latin typeface="Times New Roman"/>
                <a:ea typeface="Times New Roman"/>
                <a:cs typeface="Times New Roman"/>
                <a:sym typeface="Times New Roman"/>
              </a:rPr>
              <a:t>Activity Type: Offline                            				            Duration: 60 Minutes</a:t>
            </a:r>
            <a:endParaRPr sz="2000"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None/>
            </a:pPr>
            <a:r>
              <a:rPr lang="en-US" sz="2000" b="1" dirty="0">
                <a:solidFill>
                  <a:schemeClr val="dk1"/>
                </a:solidFill>
                <a:latin typeface="Times New Roman"/>
                <a:ea typeface="Times New Roman"/>
                <a:cs typeface="Times New Roman"/>
                <a:sym typeface="Times New Roman"/>
              </a:rPr>
              <a:t>Description: Case Study: Adding Application Insights to a website</a:t>
            </a:r>
            <a:endParaRPr sz="2000" dirty="0">
              <a:solidFill>
                <a:schemeClr val="dk1"/>
              </a:solidFill>
              <a:latin typeface="Times New Roman"/>
              <a:ea typeface="Times New Roman"/>
              <a:cs typeface="Times New Roman"/>
              <a:sym typeface="Times New Roman"/>
            </a:endParaRPr>
          </a:p>
        </p:txBody>
      </p:sp>
      <p:pic>
        <p:nvPicPr>
          <p:cNvPr id="448" name="Google Shape;448;p50"/>
          <p:cNvPicPr preferRelativeResize="0"/>
          <p:nvPr/>
        </p:nvPicPr>
        <p:blipFill rotWithShape="1">
          <a:blip r:embed="rId3">
            <a:alphaModFix/>
          </a:blip>
          <a:srcRect/>
          <a:stretch/>
        </p:blipFill>
        <p:spPr>
          <a:xfrm>
            <a:off x="336759" y="1404006"/>
            <a:ext cx="624548" cy="478748"/>
          </a:xfrm>
          <a:prstGeom prst="rect">
            <a:avLst/>
          </a:prstGeom>
          <a:noFill/>
          <a:ln>
            <a:noFill/>
          </a:ln>
        </p:spPr>
      </p:pic>
      <p:sp>
        <p:nvSpPr>
          <p:cNvPr id="449" name="Google Shape;449;p50"/>
          <p:cNvSpPr txBox="1"/>
          <p:nvPr/>
        </p:nvSpPr>
        <p:spPr>
          <a:xfrm>
            <a:off x="1095001" y="1444147"/>
            <a:ext cx="9786467" cy="55707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Activity</a:t>
            </a:r>
            <a:endParaRPr/>
          </a:p>
        </p:txBody>
      </p:sp>
      <p:sp>
        <p:nvSpPr>
          <p:cNvPr id="2" name="Title 1">
            <a:extLst>
              <a:ext uri="{FF2B5EF4-FFF2-40B4-BE49-F238E27FC236}">
                <a16:creationId xmlns:a16="http://schemas.microsoft.com/office/drawing/2014/main" id="{C4E12B47-0337-D39B-E58F-ABEA195D6B84}"/>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pic>
        <p:nvPicPr>
          <p:cNvPr id="455" name="Google Shape;455;p51"/>
          <p:cNvPicPr preferRelativeResize="0"/>
          <p:nvPr/>
        </p:nvPicPr>
        <p:blipFill rotWithShape="1">
          <a:blip r:embed="rId3">
            <a:alphaModFix/>
          </a:blip>
          <a:srcRect l="2273" r="2273"/>
          <a:stretch/>
        </p:blipFill>
        <p:spPr>
          <a:xfrm>
            <a:off x="322655" y="1324396"/>
            <a:ext cx="516155" cy="516155"/>
          </a:xfrm>
          <a:prstGeom prst="rect">
            <a:avLst/>
          </a:prstGeom>
          <a:noFill/>
          <a:ln>
            <a:noFill/>
          </a:ln>
        </p:spPr>
      </p:pic>
      <p:sp>
        <p:nvSpPr>
          <p:cNvPr id="456" name="Google Shape;456;p51"/>
          <p:cNvSpPr txBox="1"/>
          <p:nvPr/>
        </p:nvSpPr>
        <p:spPr>
          <a:xfrm>
            <a:off x="957841" y="1293916"/>
            <a:ext cx="9786467" cy="55707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Subjective Assessment</a:t>
            </a:r>
            <a:endParaRPr/>
          </a:p>
        </p:txBody>
      </p:sp>
      <p:sp>
        <p:nvSpPr>
          <p:cNvPr id="457" name="Google Shape;457;p51"/>
          <p:cNvSpPr/>
          <p:nvPr/>
        </p:nvSpPr>
        <p:spPr>
          <a:xfrm>
            <a:off x="957841" y="2815575"/>
            <a:ext cx="10456919" cy="20620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Calibri"/>
              <a:buAutoNum type="arabicParen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What are the main functions of the Azure App service?</a:t>
            </a:r>
            <a:endParaRPr sz="2400"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1200"/>
              </a:spcBef>
              <a:spcAft>
                <a:spcPts val="0"/>
              </a:spcAft>
              <a:buClr>
                <a:schemeClr val="dk1"/>
              </a:buClr>
              <a:buSzPts val="2000"/>
              <a:buFont typeface="Calibri"/>
              <a:buAutoNum type="arabicParen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Give a clear overview of API in Implementing Static and Dynamic Websites.</a:t>
            </a:r>
            <a:endParaRPr sz="2400"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1200"/>
              </a:spcBef>
              <a:spcAft>
                <a:spcPts val="0"/>
              </a:spcAft>
              <a:buClr>
                <a:schemeClr val="dk1"/>
              </a:buClr>
              <a:buSzPts val="2000"/>
              <a:buFont typeface="Calibri"/>
              <a:buAutoNum type="arabicParen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What are the benefits of the traffic manager in Windows Azure?</a:t>
            </a:r>
            <a:endParaRPr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CF19F69-7E2E-CC59-CCD0-0C188C68B5F8}"/>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3"/>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pic>
        <p:nvPicPr>
          <p:cNvPr id="471" name="Google Shape;471;p53"/>
          <p:cNvPicPr preferRelativeResize="0"/>
          <p:nvPr/>
        </p:nvPicPr>
        <p:blipFill rotWithShape="1">
          <a:blip r:embed="rId3">
            <a:alphaModFix/>
          </a:blip>
          <a:srcRect/>
          <a:stretch/>
        </p:blipFill>
        <p:spPr>
          <a:xfrm>
            <a:off x="329418" y="1376879"/>
            <a:ext cx="676422" cy="624548"/>
          </a:xfrm>
          <a:prstGeom prst="rect">
            <a:avLst/>
          </a:prstGeom>
          <a:noFill/>
          <a:ln>
            <a:noFill/>
          </a:ln>
        </p:spPr>
      </p:pic>
      <p:sp>
        <p:nvSpPr>
          <p:cNvPr id="472" name="Google Shape;472;p53"/>
          <p:cNvSpPr txBox="1"/>
          <p:nvPr/>
        </p:nvSpPr>
        <p:spPr>
          <a:xfrm>
            <a:off x="1112578" y="1380135"/>
            <a:ext cx="9786467" cy="55707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External Resources</a:t>
            </a:r>
            <a:endParaRPr/>
          </a:p>
        </p:txBody>
      </p:sp>
      <p:sp>
        <p:nvSpPr>
          <p:cNvPr id="473" name="Google Shape;473;p53"/>
          <p:cNvSpPr txBox="1"/>
          <p:nvPr/>
        </p:nvSpPr>
        <p:spPr>
          <a:xfrm>
            <a:off x="1448400" y="2076498"/>
            <a:ext cx="10255920" cy="110795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000"/>
              <a:buFont typeface="Calibri"/>
              <a:buAutoNum type="arabicPeriod"/>
            </a:pPr>
            <a:r>
              <a:rPr lang="en-US" sz="2000" dirty="0">
                <a:solidFill>
                  <a:schemeClr val="dk1"/>
                </a:solidFill>
                <a:latin typeface="Times New Roman"/>
                <a:ea typeface="Times New Roman"/>
                <a:cs typeface="Times New Roman"/>
                <a:sym typeface="Times New Roman"/>
                <a:hlinkClick r:id="rId4"/>
              </a:rPr>
              <a:t>https://azure.microsoft.com/en-us/resources/whitepapers/developer-guide-to-azure/</a:t>
            </a:r>
            <a:endParaRPr lang="en-US" sz="2000" dirty="0">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000"/>
              <a:buFont typeface="Calibri"/>
              <a:buAutoNum type="arabicPeriod"/>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https://www.hostinger.in/tutorials/how-to-host-a-website</a:t>
            </a: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4F689A0-0473-1379-B5D7-7B4228206BC5}"/>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4"/>
          <p:cNvSpPr/>
          <p:nvPr/>
        </p:nvSpPr>
        <p:spPr>
          <a:xfrm>
            <a:off x="-143486" y="1136424"/>
            <a:ext cx="11835441" cy="461665"/>
          </a:xfrm>
          <a:prstGeom prst="rect">
            <a:avLst/>
          </a:prstGeom>
          <a:noFill/>
          <a:ln>
            <a:noFill/>
          </a:ln>
        </p:spPr>
        <p:txBody>
          <a:bodyPr spcFirstLastPara="1" wrap="square" lIns="91425" tIns="45700" rIns="91425" bIns="45700" anchor="t" anchorCtr="0">
            <a:spAutoFit/>
          </a:bodyPr>
          <a:lstStyle/>
          <a:p>
            <a:pPr marL="360000" marR="0" lvl="4"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Document Links</a:t>
            </a:r>
            <a:endParaRPr sz="2000" b="0" i="0" u="none" strike="noStrike" cap="none">
              <a:solidFill>
                <a:schemeClr val="dk1"/>
              </a:solidFill>
              <a:latin typeface="Times New Roman"/>
              <a:ea typeface="Times New Roman"/>
              <a:cs typeface="Times New Roman"/>
              <a:sym typeface="Times New Roman"/>
            </a:endParaRPr>
          </a:p>
        </p:txBody>
      </p:sp>
      <p:graphicFrame>
        <p:nvGraphicFramePr>
          <p:cNvPr id="483" name="Google Shape;483;p54"/>
          <p:cNvGraphicFramePr/>
          <p:nvPr>
            <p:extLst>
              <p:ext uri="{D42A27DB-BD31-4B8C-83A1-F6EECF244321}">
                <p14:modId xmlns:p14="http://schemas.microsoft.com/office/powerpoint/2010/main" val="156864040"/>
              </p:ext>
            </p:extLst>
          </p:nvPr>
        </p:nvGraphicFramePr>
        <p:xfrm>
          <a:off x="529656" y="1720646"/>
          <a:ext cx="11162300" cy="3824725"/>
        </p:xfrm>
        <a:graphic>
          <a:graphicData uri="http://schemas.openxmlformats.org/drawingml/2006/table">
            <a:tbl>
              <a:tblPr firstRow="1" bandRow="1">
                <a:noFill/>
                <a:tableStyleId>{F02FA96E-15C0-4438-AD19-C3FA42B13EB9}</a:tableStyleId>
              </a:tblPr>
              <a:tblGrid>
                <a:gridCol w="2330990">
                  <a:extLst>
                    <a:ext uri="{9D8B030D-6E8A-4147-A177-3AD203B41FA5}">
                      <a16:colId xmlns:a16="http://schemas.microsoft.com/office/drawing/2014/main" val="20000"/>
                    </a:ext>
                  </a:extLst>
                </a:gridCol>
                <a:gridCol w="4363114">
                  <a:extLst>
                    <a:ext uri="{9D8B030D-6E8A-4147-A177-3AD203B41FA5}">
                      <a16:colId xmlns:a16="http://schemas.microsoft.com/office/drawing/2014/main" val="20001"/>
                    </a:ext>
                  </a:extLst>
                </a:gridCol>
                <a:gridCol w="4468196">
                  <a:extLst>
                    <a:ext uri="{9D8B030D-6E8A-4147-A177-3AD203B41FA5}">
                      <a16:colId xmlns:a16="http://schemas.microsoft.com/office/drawing/2014/main" val="20002"/>
                    </a:ext>
                  </a:extLst>
                </a:gridCol>
              </a:tblGrid>
              <a:tr h="1127450">
                <a:tc>
                  <a:txBody>
                    <a:bodyPr/>
                    <a:lstStyle/>
                    <a:p>
                      <a:pPr marL="72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Topics</a:t>
                      </a:r>
                      <a:endParaRPr sz="2000" b="1" i="0" u="none" strike="noStrike">
                        <a:solidFill>
                          <a:schemeClr val="lt1"/>
                        </a:solidFill>
                        <a:latin typeface="Calibri"/>
                        <a:ea typeface="Calibri"/>
                        <a:cs typeface="Calibri"/>
                        <a:sym typeface="Calibri"/>
                      </a:endParaRPr>
                    </a:p>
                  </a:txBody>
                  <a:tcPr marL="9525" marR="9525" marT="9525" marB="0" anchor="ctr">
                    <a:solidFill>
                      <a:srgbClr val="0070C0"/>
                    </a:solidFill>
                  </a:tcPr>
                </a:tc>
                <a:tc>
                  <a:txBody>
                    <a:bodyPr/>
                    <a:lstStyle/>
                    <a:p>
                      <a:pPr marL="72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URL</a:t>
                      </a:r>
                      <a:endParaRPr sz="2000" b="1" i="0" u="none" strike="noStrike">
                        <a:solidFill>
                          <a:schemeClr val="lt1"/>
                        </a:solidFill>
                        <a:latin typeface="Calibri"/>
                        <a:ea typeface="Calibri"/>
                        <a:cs typeface="Calibri"/>
                        <a:sym typeface="Calibri"/>
                      </a:endParaRPr>
                    </a:p>
                  </a:txBody>
                  <a:tcPr marL="9525" marR="9525" marT="9525" marB="0" anchor="ctr">
                    <a:solidFill>
                      <a:srgbClr val="0070C0"/>
                    </a:solidFill>
                  </a:tcPr>
                </a:tc>
                <a:tc>
                  <a:txBody>
                    <a:bodyPr/>
                    <a:lstStyle/>
                    <a:p>
                      <a:pPr marL="72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Notes</a:t>
                      </a:r>
                      <a:endParaRPr/>
                    </a:p>
                  </a:txBody>
                  <a:tcPr marL="9525" marR="9525" marT="9525" marB="0" anchor="ctr">
                    <a:solidFill>
                      <a:srgbClr val="0070C0"/>
                    </a:solidFill>
                  </a:tcPr>
                </a:tc>
                <a:extLst>
                  <a:ext uri="{0D108BD9-81ED-4DB2-BD59-A6C34878D82A}">
                    <a16:rowId xmlns:a16="http://schemas.microsoft.com/office/drawing/2014/main" val="10000"/>
                  </a:ext>
                </a:extLst>
              </a:tr>
              <a:tr h="1127450">
                <a:tc>
                  <a:txBody>
                    <a:bodyPr/>
                    <a:lstStyle/>
                    <a:p>
                      <a:pPr marL="72000" marR="0" lvl="0" indent="0" algn="l" rtl="0">
                        <a:spcBef>
                          <a:spcPts val="0"/>
                        </a:spcBef>
                        <a:spcAft>
                          <a:spcPts val="0"/>
                        </a:spcAft>
                        <a:buNone/>
                      </a:pPr>
                      <a:r>
                        <a:rPr lang="en-US" sz="2000" dirty="0"/>
                        <a:t>AZURE App Services</a:t>
                      </a:r>
                      <a:endParaRPr sz="2000" dirty="0"/>
                    </a:p>
                  </a:txBody>
                  <a:tcPr marL="9525" marR="9525" marT="9525" marB="0" anchor="ctr"/>
                </a:tc>
                <a:tc>
                  <a:txBody>
                    <a:bodyPr/>
                    <a:lstStyle/>
                    <a:p>
                      <a:pPr marL="72000" marR="0" lvl="0" indent="0" algn="l" rtl="0">
                        <a:lnSpc>
                          <a:spcPct val="100000"/>
                        </a:lnSpc>
                        <a:spcBef>
                          <a:spcPts val="0"/>
                        </a:spcBef>
                        <a:spcAft>
                          <a:spcPts val="0"/>
                        </a:spcAft>
                        <a:buClr>
                          <a:srgbClr val="0000FF"/>
                        </a:buClr>
                        <a:buSzPts val="1200"/>
                        <a:buFont typeface="Calibri"/>
                        <a:buNone/>
                      </a:pPr>
                      <a:r>
                        <a:rPr lang="en-IN" sz="2000" dirty="0"/>
                        <a:t>https://azure.microsoft.com/en-in/services/app-service/</a:t>
                      </a:r>
                      <a:endParaRPr sz="2000" dirty="0"/>
                    </a:p>
                  </a:txBody>
                  <a:tcPr marL="9525" marR="9525" marT="9525" marB="0" anchor="ctr"/>
                </a:tc>
                <a:tc>
                  <a:txBody>
                    <a:bodyPr/>
                    <a:lstStyle/>
                    <a:p>
                      <a:pPr marL="72000" marR="0" lvl="0" indent="0" algn="l" rtl="0">
                        <a:spcBef>
                          <a:spcPts val="0"/>
                        </a:spcBef>
                        <a:spcAft>
                          <a:spcPts val="0"/>
                        </a:spcAft>
                        <a:buNone/>
                      </a:pPr>
                      <a:r>
                        <a:rPr lang="en-US" sz="2000" b="0" i="0" u="none" strike="noStrike" dirty="0">
                          <a:solidFill>
                            <a:srgbClr val="000000"/>
                          </a:solidFill>
                          <a:latin typeface="Calibri"/>
                          <a:ea typeface="Calibri"/>
                          <a:cs typeface="Calibri"/>
                          <a:sym typeface="Calibri"/>
                        </a:rPr>
                        <a:t>This link explain AZURE App Services</a:t>
                      </a:r>
                    </a:p>
                    <a:p>
                      <a:pPr marL="72000" marR="0" lvl="0" indent="0" algn="l" rtl="0">
                        <a:spcBef>
                          <a:spcPts val="0"/>
                        </a:spcBef>
                        <a:spcAft>
                          <a:spcPts val="0"/>
                        </a:spcAft>
                        <a:buNone/>
                      </a:pPr>
                      <a:endParaRPr sz="2000" dirty="0"/>
                    </a:p>
                  </a:txBody>
                  <a:tcPr marL="9525" marR="9525" marT="9525" marB="0" anchor="ctr"/>
                </a:tc>
                <a:extLst>
                  <a:ext uri="{0D108BD9-81ED-4DB2-BD59-A6C34878D82A}">
                    <a16:rowId xmlns:a16="http://schemas.microsoft.com/office/drawing/2014/main" val="10001"/>
                  </a:ext>
                </a:extLst>
              </a:tr>
              <a:tr h="1569825">
                <a:tc>
                  <a:txBody>
                    <a:bodyPr/>
                    <a:lstStyle/>
                    <a:p>
                      <a:pPr marL="72000" marR="0" lvl="0" indent="0" algn="l" rtl="0">
                        <a:spcBef>
                          <a:spcPts val="0"/>
                        </a:spcBef>
                        <a:spcAft>
                          <a:spcPts val="0"/>
                        </a:spcAft>
                        <a:buNone/>
                      </a:pPr>
                      <a:r>
                        <a:rPr lang="en-IN" sz="2000" b="0" i="0" u="none" strike="noStrike" dirty="0">
                          <a:solidFill>
                            <a:srgbClr val="000000"/>
                          </a:solidFill>
                          <a:latin typeface="Calibri"/>
                          <a:ea typeface="Calibri"/>
                          <a:cs typeface="Calibri"/>
                          <a:sym typeface="Calibri"/>
                        </a:rPr>
                        <a:t>Azure Website Migration</a:t>
                      </a:r>
                    </a:p>
                    <a:p>
                      <a:pPr marL="72000" marR="0" lvl="0" indent="0" algn="l" rtl="0">
                        <a:spcBef>
                          <a:spcPts val="0"/>
                        </a:spcBef>
                        <a:spcAft>
                          <a:spcPts val="0"/>
                        </a:spcAft>
                        <a:buNone/>
                      </a:pPr>
                      <a:endParaRPr sz="2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Clr>
                          <a:srgbClr val="0066C0"/>
                        </a:buClr>
                        <a:buSzPts val="1200"/>
                        <a:buFont typeface="Arial"/>
                        <a:buNone/>
                      </a:pPr>
                      <a:r>
                        <a:rPr lang="en-IN" sz="2000" dirty="0"/>
                        <a:t>https://azure.microsoft.com/en-us/services/app-service/migration-tools/</a:t>
                      </a:r>
                      <a:endParaRPr sz="2000" dirty="0"/>
                    </a:p>
                  </a:txBody>
                  <a:tcPr marL="9525" marR="9525" marT="9525" marB="0" anchor="ctr"/>
                </a:tc>
                <a:tc>
                  <a:txBody>
                    <a:bodyPr/>
                    <a:lstStyle/>
                    <a:p>
                      <a:pPr marL="72000" marR="0" lvl="0" indent="0" algn="l" rtl="0">
                        <a:spcBef>
                          <a:spcPts val="0"/>
                        </a:spcBef>
                        <a:spcAft>
                          <a:spcPts val="0"/>
                        </a:spcAft>
                        <a:buNone/>
                      </a:pPr>
                      <a:r>
                        <a:rPr lang="en-US" sz="2000" b="0" i="0" u="none" strike="noStrike" dirty="0">
                          <a:solidFill>
                            <a:srgbClr val="000000"/>
                          </a:solidFill>
                          <a:latin typeface="Calibri"/>
                          <a:ea typeface="Calibri"/>
                          <a:cs typeface="Calibri"/>
                          <a:sym typeface="Calibri"/>
                        </a:rPr>
                        <a:t>This link explains Azure Website Migration</a:t>
                      </a:r>
                    </a:p>
                    <a:p>
                      <a:pPr marL="72000" marR="0" lvl="0" indent="0" algn="l" rtl="0">
                        <a:spcBef>
                          <a:spcPts val="0"/>
                        </a:spcBef>
                        <a:spcAft>
                          <a:spcPts val="0"/>
                        </a:spcAft>
                        <a:buNone/>
                      </a:pPr>
                      <a:endParaRPr sz="2000" b="0" i="0" u="none" strike="noStrik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484" name="Google Shape;484;p54"/>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
        <p:nvSpPr>
          <p:cNvPr id="2" name="Title 1">
            <a:extLst>
              <a:ext uri="{FF2B5EF4-FFF2-40B4-BE49-F238E27FC236}">
                <a16:creationId xmlns:a16="http://schemas.microsoft.com/office/drawing/2014/main" id="{D9BFC855-FE7E-CBAC-DFDE-AFEB8B4150F7}"/>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5"/>
          <p:cNvSpPr/>
          <p:nvPr/>
        </p:nvSpPr>
        <p:spPr>
          <a:xfrm>
            <a:off x="344129" y="1121184"/>
            <a:ext cx="11347826" cy="461665"/>
          </a:xfrm>
          <a:prstGeom prst="rect">
            <a:avLst/>
          </a:prstGeom>
          <a:noFill/>
          <a:ln>
            <a:noFill/>
          </a:ln>
        </p:spPr>
        <p:txBody>
          <a:bodyPr spcFirstLastPara="1" wrap="square" lIns="91425" tIns="45700" rIns="91425" bIns="45700" anchor="t" anchorCtr="0">
            <a:spAutoFit/>
          </a:bodyPr>
          <a:lstStyle/>
          <a:p>
            <a:pPr marL="360000" marR="0" lvl="4"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Video Links</a:t>
            </a:r>
            <a:endParaRPr sz="2000" b="0" i="0" u="none" strike="noStrike" cap="none">
              <a:solidFill>
                <a:schemeClr val="dk1"/>
              </a:solidFill>
              <a:latin typeface="Times New Roman"/>
              <a:ea typeface="Times New Roman"/>
              <a:cs typeface="Times New Roman"/>
              <a:sym typeface="Times New Roman"/>
            </a:endParaRPr>
          </a:p>
        </p:txBody>
      </p:sp>
      <p:graphicFrame>
        <p:nvGraphicFramePr>
          <p:cNvPr id="494" name="Google Shape;494;p55"/>
          <p:cNvGraphicFramePr/>
          <p:nvPr>
            <p:extLst>
              <p:ext uri="{D42A27DB-BD31-4B8C-83A1-F6EECF244321}">
                <p14:modId xmlns:p14="http://schemas.microsoft.com/office/powerpoint/2010/main" val="1170077343"/>
              </p:ext>
            </p:extLst>
          </p:nvPr>
        </p:nvGraphicFramePr>
        <p:xfrm>
          <a:off x="536895" y="1671484"/>
          <a:ext cx="11155059" cy="3786250"/>
        </p:xfrm>
        <a:graphic>
          <a:graphicData uri="http://schemas.openxmlformats.org/drawingml/2006/table">
            <a:tbl>
              <a:tblPr firstRow="1" bandRow="1">
                <a:noFill/>
                <a:tableStyleId>{F02FA96E-15C0-4438-AD19-C3FA42B13EB9}</a:tableStyleId>
              </a:tblPr>
              <a:tblGrid>
                <a:gridCol w="1741959">
                  <a:extLst>
                    <a:ext uri="{9D8B030D-6E8A-4147-A177-3AD203B41FA5}">
                      <a16:colId xmlns:a16="http://schemas.microsoft.com/office/drawing/2014/main" val="20000"/>
                    </a:ext>
                  </a:extLst>
                </a:gridCol>
                <a:gridCol w="4460274">
                  <a:extLst>
                    <a:ext uri="{9D8B030D-6E8A-4147-A177-3AD203B41FA5}">
                      <a16:colId xmlns:a16="http://schemas.microsoft.com/office/drawing/2014/main" val="20001"/>
                    </a:ext>
                  </a:extLst>
                </a:gridCol>
                <a:gridCol w="4952826">
                  <a:extLst>
                    <a:ext uri="{9D8B030D-6E8A-4147-A177-3AD203B41FA5}">
                      <a16:colId xmlns:a16="http://schemas.microsoft.com/office/drawing/2014/main" val="20002"/>
                    </a:ext>
                  </a:extLst>
                </a:gridCol>
              </a:tblGrid>
              <a:tr h="872325">
                <a:tc>
                  <a:txBody>
                    <a:bodyPr/>
                    <a:lstStyle/>
                    <a:p>
                      <a:pPr marL="72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Topics</a:t>
                      </a:r>
                      <a:endParaRPr sz="2000" b="1" i="0" u="none" strike="noStrike">
                        <a:solidFill>
                          <a:schemeClr val="lt1"/>
                        </a:solidFill>
                        <a:latin typeface="Calibri"/>
                        <a:ea typeface="Calibri"/>
                        <a:cs typeface="Calibri"/>
                        <a:sym typeface="Calibri"/>
                      </a:endParaRPr>
                    </a:p>
                  </a:txBody>
                  <a:tcPr marL="9525" marR="9525" marT="9525" marB="0" anchor="ctr">
                    <a:solidFill>
                      <a:srgbClr val="0070C0"/>
                    </a:solidFill>
                  </a:tcPr>
                </a:tc>
                <a:tc>
                  <a:txBody>
                    <a:bodyPr/>
                    <a:lstStyle/>
                    <a:p>
                      <a:pPr marL="72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URL</a:t>
                      </a:r>
                      <a:endParaRPr sz="2000" b="1" i="0" u="none" strike="noStrike">
                        <a:solidFill>
                          <a:schemeClr val="lt1"/>
                        </a:solidFill>
                        <a:latin typeface="Calibri"/>
                        <a:ea typeface="Calibri"/>
                        <a:cs typeface="Calibri"/>
                        <a:sym typeface="Calibri"/>
                      </a:endParaRPr>
                    </a:p>
                  </a:txBody>
                  <a:tcPr marL="9525" marR="9525" marT="9525" marB="0" anchor="ctr">
                    <a:solidFill>
                      <a:srgbClr val="0070C0"/>
                    </a:solidFill>
                  </a:tcPr>
                </a:tc>
                <a:tc>
                  <a:txBody>
                    <a:bodyPr/>
                    <a:lstStyle/>
                    <a:p>
                      <a:pPr marL="72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Notes</a:t>
                      </a:r>
                      <a:endParaRPr/>
                    </a:p>
                  </a:txBody>
                  <a:tcPr marL="9525" marR="9525" marT="9525" marB="0" anchor="ctr">
                    <a:solidFill>
                      <a:srgbClr val="0070C0"/>
                    </a:solidFill>
                  </a:tcPr>
                </a:tc>
                <a:extLst>
                  <a:ext uri="{0D108BD9-81ED-4DB2-BD59-A6C34878D82A}">
                    <a16:rowId xmlns:a16="http://schemas.microsoft.com/office/drawing/2014/main" val="10000"/>
                  </a:ext>
                </a:extLst>
              </a:tr>
              <a:tr h="872325">
                <a:tc>
                  <a:txBody>
                    <a:bodyPr/>
                    <a:lstStyle/>
                    <a:p>
                      <a:pPr marL="72000" marR="0" lvl="0" indent="0" algn="l" rtl="0">
                        <a:spcBef>
                          <a:spcPts val="0"/>
                        </a:spcBef>
                        <a:spcAft>
                          <a:spcPts val="0"/>
                        </a:spcAft>
                        <a:buNone/>
                      </a:pPr>
                      <a:r>
                        <a:rPr lang="en-IN"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rPr>
                        <a:t>AZURE App Services</a:t>
                      </a:r>
                    </a:p>
                  </a:txBody>
                  <a:tcPr marL="9525" marR="9525" marT="9525" marB="0" anchor="ctr"/>
                </a:tc>
                <a:tc>
                  <a:txBody>
                    <a:bodyPr/>
                    <a:lstStyle/>
                    <a:p>
                      <a:pPr marL="7200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https://www.youtube.com/watch?v=x6JXqDKRjos</a:t>
                      </a:r>
                      <a:endParaRPr sz="2000" dirty="0">
                        <a:latin typeface="Times New Roman" panose="02020603050405020304" pitchFamily="18" charset="0"/>
                        <a:cs typeface="Times New Roman" panose="02020603050405020304" pitchFamily="18" charset="0"/>
                      </a:endParaRPr>
                    </a:p>
                  </a:txBody>
                  <a:tcPr marL="9525" marR="9525" marT="9525" marB="0" anchor="ctr"/>
                </a:tc>
                <a:tc>
                  <a:txBody>
                    <a:bodyPr/>
                    <a:lstStyle/>
                    <a:p>
                      <a:pPr marL="72000" marR="0" lvl="0" indent="0" algn="l" rtl="0">
                        <a:spcBef>
                          <a:spcPts val="0"/>
                        </a:spcBef>
                        <a:spcAft>
                          <a:spcPts val="0"/>
                        </a:spcAft>
                        <a:buNone/>
                      </a:pPr>
                      <a:r>
                        <a:rPr lang="en-US"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rPr>
                        <a:t>This video explains AZURE App Services</a:t>
                      </a:r>
                    </a:p>
                    <a:p>
                      <a:pPr marL="72000" marR="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r h="812875">
                <a:tc>
                  <a:txBody>
                    <a:bodyPr/>
                    <a:lstStyle/>
                    <a:p>
                      <a:pPr marL="72000" marR="0" lvl="0" indent="0" algn="l" rtl="0">
                        <a:spcBef>
                          <a:spcPts val="0"/>
                        </a:spcBef>
                        <a:spcAft>
                          <a:spcPts val="0"/>
                        </a:spcAft>
                        <a:buNone/>
                      </a:pPr>
                      <a:r>
                        <a:rPr lang="en-IN"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rPr>
                        <a:t>Azure Website Migration</a:t>
                      </a:r>
                    </a:p>
                  </a:txBody>
                  <a:tcPr marL="9525" marR="9525" marT="9525" marB="0" anchor="ctr"/>
                </a:tc>
                <a:tc>
                  <a:txBody>
                    <a:bodyPr/>
                    <a:lstStyle/>
                    <a:p>
                      <a:pPr marL="7200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https://www.youtube.com/watch?v=Hf7ZTa_PlGU</a:t>
                      </a:r>
                      <a:endParaRPr sz="2000" dirty="0">
                        <a:latin typeface="Times New Roman" panose="02020603050405020304" pitchFamily="18" charset="0"/>
                        <a:cs typeface="Times New Roman" panose="02020603050405020304" pitchFamily="18" charset="0"/>
                      </a:endParaRPr>
                    </a:p>
                  </a:txBody>
                  <a:tcPr marL="9525" marR="9525" marT="9525" marB="0" anchor="ctr"/>
                </a:tc>
                <a:tc>
                  <a:txBody>
                    <a:bodyPr/>
                    <a:lstStyle/>
                    <a:p>
                      <a:pPr marL="72000" marR="0" lvl="0" indent="0" algn="l" rtl="0">
                        <a:spcBef>
                          <a:spcPts val="0"/>
                        </a:spcBef>
                        <a:spcAft>
                          <a:spcPts val="0"/>
                        </a:spcAft>
                        <a:buNone/>
                      </a:pPr>
                      <a:r>
                        <a:rPr lang="en-US"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rPr>
                        <a:t>You will learn Azure Website Migration</a:t>
                      </a:r>
                    </a:p>
                    <a:p>
                      <a:pPr marL="72000" marR="0" lvl="0" indent="0" algn="l" rtl="0">
                        <a:spcBef>
                          <a:spcPts val="0"/>
                        </a:spcBef>
                        <a:spcAft>
                          <a:spcPts val="0"/>
                        </a:spcAft>
                        <a:buNone/>
                      </a:pPr>
                      <a:endParaRPr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9525" marR="9525" marT="9525" marB="0" anchor="ctr"/>
                </a:tc>
                <a:extLst>
                  <a:ext uri="{0D108BD9-81ED-4DB2-BD59-A6C34878D82A}">
                    <a16:rowId xmlns:a16="http://schemas.microsoft.com/office/drawing/2014/main" val="10002"/>
                  </a:ext>
                </a:extLst>
              </a:tr>
              <a:tr h="812875">
                <a:tc>
                  <a:txBody>
                    <a:bodyPr/>
                    <a:lstStyle/>
                    <a:p>
                      <a:pPr marL="72000" marR="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Monitoring service for Websites in Azure</a:t>
                      </a:r>
                      <a:endParaRPr lang="en-IN" sz="2000" dirty="0">
                        <a:latin typeface="Times New Roman" panose="02020603050405020304" pitchFamily="18" charset="0"/>
                        <a:cs typeface="Times New Roman" panose="02020603050405020304" pitchFamily="18" charset="0"/>
                      </a:endParaRPr>
                    </a:p>
                  </a:txBody>
                  <a:tcPr marL="9525" marR="9525" marT="9525" marB="0" anchor="ctr"/>
                </a:tc>
                <a:tc>
                  <a:txBody>
                    <a:bodyPr/>
                    <a:lstStyle/>
                    <a:p>
                      <a:pPr marL="72000" marR="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https://www.youtube.com/watch?v=CnQ1oKXc26Y</a:t>
                      </a:r>
                      <a:endParaRPr sz="2000" dirty="0">
                        <a:latin typeface="Times New Roman" panose="02020603050405020304" pitchFamily="18" charset="0"/>
                        <a:cs typeface="Times New Roman" panose="02020603050405020304" pitchFamily="18" charset="0"/>
                      </a:endParaRPr>
                    </a:p>
                  </a:txBody>
                  <a:tcPr marL="9525" marR="9525" marT="9525" marB="0" anchor="ctr"/>
                </a:tc>
                <a:tc>
                  <a:txBody>
                    <a:bodyPr/>
                    <a:lstStyle/>
                    <a:p>
                      <a:pPr marL="72000" marR="0" lvl="0" indent="0" algn="l" rtl="0">
                        <a:lnSpc>
                          <a:spcPct val="100000"/>
                        </a:lnSpc>
                        <a:spcBef>
                          <a:spcPts val="0"/>
                        </a:spcBef>
                        <a:spcAft>
                          <a:spcPts val="0"/>
                        </a:spcAft>
                        <a:buClr>
                          <a:srgbClr val="000000"/>
                        </a:buClr>
                        <a:buSzPts val="1200"/>
                        <a:buFont typeface="Calibri"/>
                        <a:buNone/>
                      </a:pPr>
                      <a:r>
                        <a:rPr lang="en-US"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rPr>
                        <a:t>This video explains Monitoring service for Websites in Azure</a:t>
                      </a:r>
                    </a:p>
                    <a:p>
                      <a:pPr marL="72000" marR="0" lvl="0" indent="0" algn="l" rtl="0">
                        <a:lnSpc>
                          <a:spcPct val="100000"/>
                        </a:lnSpc>
                        <a:spcBef>
                          <a:spcPts val="0"/>
                        </a:spcBef>
                        <a:spcAft>
                          <a:spcPts val="0"/>
                        </a:spcAft>
                        <a:buClr>
                          <a:srgbClr val="000000"/>
                        </a:buClr>
                        <a:buSzPts val="1200"/>
                        <a:buFont typeface="Calibri"/>
                        <a:buNone/>
                      </a:pPr>
                      <a:endParaRPr lang="en-US"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72000" marR="0" lvl="0" indent="0" algn="l" rtl="0">
                        <a:lnSpc>
                          <a:spcPct val="100000"/>
                        </a:lnSpc>
                        <a:spcBef>
                          <a:spcPts val="0"/>
                        </a:spcBef>
                        <a:spcAft>
                          <a:spcPts val="0"/>
                        </a:spcAft>
                        <a:buClr>
                          <a:srgbClr val="000000"/>
                        </a:buClr>
                        <a:buSzPts val="1200"/>
                        <a:buFont typeface="Calibri"/>
                        <a:buNone/>
                      </a:pPr>
                      <a:endParaRPr sz="2000" b="0" i="0" u="none"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9525" marR="9525" marT="9525" marB="0" anchor="ctr"/>
                </a:tc>
                <a:extLst>
                  <a:ext uri="{0D108BD9-81ED-4DB2-BD59-A6C34878D82A}">
                    <a16:rowId xmlns:a16="http://schemas.microsoft.com/office/drawing/2014/main" val="10003"/>
                  </a:ext>
                </a:extLst>
              </a:tr>
            </a:tbl>
          </a:graphicData>
        </a:graphic>
      </p:graphicFrame>
      <p:sp>
        <p:nvSpPr>
          <p:cNvPr id="495" name="Google Shape;495;p55"/>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
        <p:nvSpPr>
          <p:cNvPr id="2" name="Title 1">
            <a:extLst>
              <a:ext uri="{FF2B5EF4-FFF2-40B4-BE49-F238E27FC236}">
                <a16:creationId xmlns:a16="http://schemas.microsoft.com/office/drawing/2014/main" id="{1454AC0A-C22C-910F-1662-B96FA3376E3B}"/>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6"/>
          <p:cNvSpPr/>
          <p:nvPr/>
        </p:nvSpPr>
        <p:spPr>
          <a:xfrm>
            <a:off x="-158726" y="1075464"/>
            <a:ext cx="11835441" cy="461665"/>
          </a:xfrm>
          <a:prstGeom prst="rect">
            <a:avLst/>
          </a:prstGeom>
          <a:noFill/>
          <a:ln>
            <a:noFill/>
          </a:ln>
        </p:spPr>
        <p:txBody>
          <a:bodyPr spcFirstLastPara="1" wrap="square" lIns="91425" tIns="45700" rIns="91425" bIns="45700" anchor="t" anchorCtr="0">
            <a:spAutoFit/>
          </a:bodyPr>
          <a:lstStyle/>
          <a:p>
            <a:pPr marL="360000" marR="0" lvl="4"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E-Book Links</a:t>
            </a:r>
            <a:endParaRPr sz="2000" b="0" i="0" u="none" strike="noStrike" cap="none">
              <a:solidFill>
                <a:schemeClr val="dk1"/>
              </a:solidFill>
              <a:latin typeface="Times New Roman"/>
              <a:ea typeface="Times New Roman"/>
              <a:cs typeface="Times New Roman"/>
              <a:sym typeface="Times New Roman"/>
            </a:endParaRPr>
          </a:p>
        </p:txBody>
      </p:sp>
      <p:graphicFrame>
        <p:nvGraphicFramePr>
          <p:cNvPr id="501" name="Google Shape;501;p56"/>
          <p:cNvGraphicFramePr/>
          <p:nvPr>
            <p:extLst>
              <p:ext uri="{D42A27DB-BD31-4B8C-83A1-F6EECF244321}">
                <p14:modId xmlns:p14="http://schemas.microsoft.com/office/powerpoint/2010/main" val="2355116444"/>
              </p:ext>
            </p:extLst>
          </p:nvPr>
        </p:nvGraphicFramePr>
        <p:xfrm>
          <a:off x="609600" y="1869140"/>
          <a:ext cx="10905200" cy="2790850"/>
        </p:xfrm>
        <a:graphic>
          <a:graphicData uri="http://schemas.openxmlformats.org/drawingml/2006/table">
            <a:tbl>
              <a:tblPr firstRow="1" bandRow="1">
                <a:noFill/>
                <a:tableStyleId>{F02FA96E-15C0-4438-AD19-C3FA42B13EB9}</a:tableStyleId>
              </a:tblPr>
              <a:tblGrid>
                <a:gridCol w="3703625">
                  <a:extLst>
                    <a:ext uri="{9D8B030D-6E8A-4147-A177-3AD203B41FA5}">
                      <a16:colId xmlns:a16="http://schemas.microsoft.com/office/drawing/2014/main" val="20000"/>
                    </a:ext>
                  </a:extLst>
                </a:gridCol>
                <a:gridCol w="4692950">
                  <a:extLst>
                    <a:ext uri="{9D8B030D-6E8A-4147-A177-3AD203B41FA5}">
                      <a16:colId xmlns:a16="http://schemas.microsoft.com/office/drawing/2014/main" val="20001"/>
                    </a:ext>
                  </a:extLst>
                </a:gridCol>
                <a:gridCol w="2508625">
                  <a:extLst>
                    <a:ext uri="{9D8B030D-6E8A-4147-A177-3AD203B41FA5}">
                      <a16:colId xmlns:a16="http://schemas.microsoft.com/office/drawing/2014/main" val="20002"/>
                    </a:ext>
                  </a:extLst>
                </a:gridCol>
              </a:tblGrid>
              <a:tr h="675950">
                <a:tc>
                  <a:txBody>
                    <a:bodyPr/>
                    <a:lstStyle/>
                    <a:p>
                      <a:pPr marL="14400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                     Topics</a:t>
                      </a:r>
                      <a:endParaRPr sz="2000" b="1" i="0" u="none" strike="noStrike">
                        <a:solidFill>
                          <a:schemeClr val="lt1"/>
                        </a:solidFill>
                        <a:latin typeface="Calibri"/>
                        <a:ea typeface="Calibri"/>
                        <a:cs typeface="Calibri"/>
                        <a:sym typeface="Calibri"/>
                      </a:endParaRPr>
                    </a:p>
                  </a:txBody>
                  <a:tcPr marL="9525" marR="9525" marT="9525" marB="0" anchor="ctr">
                    <a:solidFill>
                      <a:srgbClr val="0070C0"/>
                    </a:solidFill>
                  </a:tcPr>
                </a:tc>
                <a:tc>
                  <a:txBody>
                    <a:bodyPr/>
                    <a:lstStyle/>
                    <a:p>
                      <a:pPr marL="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                              URL</a:t>
                      </a:r>
                      <a:endParaRPr sz="2000" b="1" i="0" u="none" strike="noStrike">
                        <a:solidFill>
                          <a:schemeClr val="lt1"/>
                        </a:solidFill>
                        <a:latin typeface="Calibri"/>
                        <a:ea typeface="Calibri"/>
                        <a:cs typeface="Calibri"/>
                        <a:sym typeface="Calibri"/>
                      </a:endParaRPr>
                    </a:p>
                  </a:txBody>
                  <a:tcPr marL="9525" marR="9525" marT="9525" marB="0" anchor="ctr">
                    <a:solidFill>
                      <a:srgbClr val="0070C0"/>
                    </a:solidFill>
                  </a:tcPr>
                </a:tc>
                <a:tc>
                  <a:txBody>
                    <a:bodyPr/>
                    <a:lstStyle/>
                    <a:p>
                      <a:pPr marL="0" marR="0" lvl="0" indent="0" algn="l" rtl="0">
                        <a:spcBef>
                          <a:spcPts val="0"/>
                        </a:spcBef>
                        <a:spcAft>
                          <a:spcPts val="0"/>
                        </a:spcAft>
                        <a:buNone/>
                      </a:pPr>
                      <a:r>
                        <a:rPr lang="en-US" sz="2000" b="1" i="0" u="none" strike="noStrike">
                          <a:solidFill>
                            <a:schemeClr val="lt1"/>
                          </a:solidFill>
                          <a:latin typeface="Calibri"/>
                          <a:ea typeface="Calibri"/>
                          <a:cs typeface="Calibri"/>
                          <a:sym typeface="Calibri"/>
                        </a:rPr>
                        <a:t>     Page Number</a:t>
                      </a:r>
                      <a:endParaRPr/>
                    </a:p>
                  </a:txBody>
                  <a:tcPr marL="9525" marR="9525" marT="9525" marB="0" anchor="ctr">
                    <a:solidFill>
                      <a:srgbClr val="0070C0"/>
                    </a:solidFill>
                  </a:tcPr>
                </a:tc>
                <a:extLst>
                  <a:ext uri="{0D108BD9-81ED-4DB2-BD59-A6C34878D82A}">
                    <a16:rowId xmlns:a16="http://schemas.microsoft.com/office/drawing/2014/main" val="10000"/>
                  </a:ext>
                </a:extLst>
              </a:tr>
              <a:tr h="2114900">
                <a:tc>
                  <a:txBody>
                    <a:bodyPr/>
                    <a:lstStyle/>
                    <a:p>
                      <a:pPr marL="144000" marR="0" lvl="0" indent="0" algn="l" rtl="0">
                        <a:spcBef>
                          <a:spcPts val="0"/>
                        </a:spcBef>
                        <a:spcAft>
                          <a:spcPts val="0"/>
                        </a:spcAft>
                        <a:buNone/>
                      </a:pPr>
                      <a:r>
                        <a:rPr lang="en-US" sz="2000" b="0" i="0" u="none" strike="noStrike" dirty="0">
                          <a:solidFill>
                            <a:srgbClr val="000000"/>
                          </a:solidFill>
                          <a:latin typeface="Calibri"/>
                          <a:ea typeface="Calibri"/>
                          <a:cs typeface="Calibri"/>
                          <a:sym typeface="Calibri"/>
                        </a:rPr>
                        <a:t>Implementing Websites in Azure</a:t>
                      </a:r>
                      <a:endParaRPr sz="2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IN" sz="2000" b="0" i="0" u="sng" strike="noStrike" dirty="0">
                          <a:solidFill>
                            <a:srgbClr val="0000FF"/>
                          </a:solidFill>
                          <a:latin typeface="Calibri"/>
                          <a:ea typeface="Calibri"/>
                          <a:cs typeface="Calibri"/>
                          <a:sym typeface="Calibri"/>
                        </a:rPr>
                        <a:t>https://download.microsoft.com/download/8/F/4/8F485F6E-EA78-43B5-84DE-1392EAB13779/Microsoft_Press_eBook_Building_Cloud_Apps_with%20Microsoft_Azure_PDF.pdf</a:t>
                      </a:r>
                      <a:endParaRPr sz="2000" b="0" i="0" u="sng" strike="noStrike" dirty="0">
                        <a:solidFill>
                          <a:srgbClr val="0000FF"/>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2000" b="0" i="0" u="none" strike="noStrike" dirty="0">
                          <a:solidFill>
                            <a:schemeClr val="dk1"/>
                          </a:solidFill>
                          <a:latin typeface="Calibri"/>
                          <a:ea typeface="Calibri"/>
                          <a:cs typeface="Calibri"/>
                          <a:sym typeface="Calibri"/>
                        </a:rPr>
                        <a:t>             All pages</a:t>
                      </a:r>
                      <a:endParaRPr sz="2000" b="0" i="0" u="none" strike="noStrike" dirty="0">
                        <a:solidFill>
                          <a:schemeClr val="dk1"/>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bl>
          </a:graphicData>
        </a:graphic>
      </p:graphicFrame>
      <p:sp>
        <p:nvSpPr>
          <p:cNvPr id="502" name="Google Shape;502;p56"/>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
        <p:nvSpPr>
          <p:cNvPr id="2" name="Title 1">
            <a:extLst>
              <a:ext uri="{FF2B5EF4-FFF2-40B4-BE49-F238E27FC236}">
                <a16:creationId xmlns:a16="http://schemas.microsoft.com/office/drawing/2014/main" id="{61AB6CD2-A6B6-6AE9-1E01-2771007F4F7C}"/>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213360" y="1028508"/>
            <a:ext cx="10515600" cy="5966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ct val="100000"/>
              <a:buFont typeface="Times New Roman"/>
              <a:buNone/>
            </a:pPr>
            <a:r>
              <a:rPr lang="en-US" sz="2400" b="1" dirty="0">
                <a:latin typeface="Times New Roman"/>
                <a:ea typeface="Times New Roman"/>
                <a:cs typeface="Times New Roman"/>
                <a:sym typeface="Times New Roman"/>
              </a:rPr>
              <a:t/>
            </a: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
            </a: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Table of Contents</a:t>
            </a:r>
            <a:endParaRPr sz="2400" dirty="0"/>
          </a:p>
        </p:txBody>
      </p:sp>
      <p:sp>
        <p:nvSpPr>
          <p:cNvPr id="121" name="Google Shape;121;p6"/>
          <p:cNvSpPr txBox="1">
            <a:spLocks noGrp="1"/>
          </p:cNvSpPr>
          <p:nvPr>
            <p:ph type="sldNum" idx="12"/>
          </p:nvPr>
        </p:nvSpPr>
        <p:spPr>
          <a:xfrm>
            <a:off x="11217499" y="6356350"/>
            <a:ext cx="818881"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8" name="TextBox 7">
            <a:extLst>
              <a:ext uri="{FF2B5EF4-FFF2-40B4-BE49-F238E27FC236}">
                <a16:creationId xmlns:a16="http://schemas.microsoft.com/office/drawing/2014/main" id="{2AB4D838-0C1F-7FEE-B340-57BD815E7D0E}"/>
              </a:ext>
            </a:extLst>
          </p:cNvPr>
          <p:cNvSpPr txBox="1"/>
          <p:nvPr/>
        </p:nvSpPr>
        <p:spPr>
          <a:xfrm>
            <a:off x="592823" y="647720"/>
            <a:ext cx="6097656" cy="523220"/>
          </a:xfrm>
          <a:prstGeom prst="rect">
            <a:avLst/>
          </a:prstGeom>
          <a:noFill/>
        </p:spPr>
        <p:txBody>
          <a:bodyPr wrap="square">
            <a:spAutoFit/>
          </a:bodyPr>
          <a:lstStyle/>
          <a:p>
            <a:pPr marL="0" marR="0" lvl="0" indent="0" algn="l" rtl="0">
              <a:spcBef>
                <a:spcPts val="0"/>
              </a:spcBef>
              <a:spcAft>
                <a:spcPts val="0"/>
              </a:spcAft>
              <a:buNone/>
            </a:pPr>
            <a:r>
              <a:rPr lang="en-US" sz="2800" b="1" dirty="0">
                <a:solidFill>
                  <a:schemeClr val="accent2"/>
                </a:solidFill>
                <a:latin typeface="Helvetica Neue" panose="020B0604020202020204" charset="0"/>
                <a:ea typeface="Calibri"/>
                <a:cs typeface="Times New Roman" panose="02020603050405020304" pitchFamily="18" charset="0"/>
                <a:sym typeface="Calibri"/>
              </a:rPr>
              <a:t>Implementing Websites in Azure</a:t>
            </a:r>
          </a:p>
        </p:txBody>
      </p:sp>
      <p:sp>
        <p:nvSpPr>
          <p:cNvPr id="9" name="TextBox 8">
            <a:extLst>
              <a:ext uri="{FF2B5EF4-FFF2-40B4-BE49-F238E27FC236}">
                <a16:creationId xmlns:a16="http://schemas.microsoft.com/office/drawing/2014/main" id="{8957153B-893E-35B5-A7EF-F99E99476D9E}"/>
              </a:ext>
            </a:extLst>
          </p:cNvPr>
          <p:cNvSpPr txBox="1"/>
          <p:nvPr/>
        </p:nvSpPr>
        <p:spPr>
          <a:xfrm>
            <a:off x="372083" y="1898398"/>
            <a:ext cx="9589040" cy="373031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Creating an azure websites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Configuring site settings </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Configuring custom domain for a website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Configuring SSL certificates for an azure website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Configuring azure traffic manager </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Creating a new web hosting plan </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Creating a website within existing web hosting plan</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Migrating websites between hosting plans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3200" b="1" dirty="0">
                <a:solidFill>
                  <a:schemeClr val="accent2"/>
                </a:solidFill>
                <a:latin typeface="Times New Roman" panose="02020603050405020304" pitchFamily="18" charset="0"/>
                <a:ea typeface="Calibri"/>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387794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000" b="1" dirty="0">
                <a:solidFill>
                  <a:schemeClr val="dk1"/>
                </a:solidFill>
                <a:latin typeface="Times New Roman" panose="02020603050405020304" pitchFamily="18" charset="0"/>
                <a:cs typeface="Times New Roman" panose="02020603050405020304" pitchFamily="18" charset="0"/>
                <a:sym typeface="Calibri"/>
              </a:rPr>
              <a:t>Creating an azure websites</a:t>
            </a:r>
          </a:p>
          <a:p>
            <a:pPr marL="0" marR="0" lvl="0" indent="0" algn="just" rtl="0">
              <a:spcBef>
                <a:spcPts val="0"/>
              </a:spcBef>
              <a:spcAft>
                <a:spcPts val="0"/>
              </a:spcAft>
              <a:buClr>
                <a:schemeClr val="dk1"/>
              </a:buClr>
              <a:buSzPts val="1800"/>
            </a:pPr>
            <a:endParaRPr lang="en-IN" sz="2000" b="1" dirty="0">
              <a:solidFill>
                <a:schemeClr val="dk1"/>
              </a:solidFill>
              <a:latin typeface="Times New Roman" panose="02020603050405020304" pitchFamily="18" charset="0"/>
              <a:cs typeface="Times New Roman" panose="02020603050405020304" pitchFamily="18" charset="0"/>
              <a:sym typeface="Calibri"/>
            </a:endParaRPr>
          </a:p>
          <a:p>
            <a:pPr marL="0" marR="0" lvl="0" indent="0" algn="just" rtl="0">
              <a:lnSpc>
                <a:spcPct val="150000"/>
              </a:lnSpc>
              <a:spcBef>
                <a:spcPts val="0"/>
              </a:spcBef>
              <a:spcAft>
                <a:spcPts val="0"/>
              </a:spcAft>
              <a:buClr>
                <a:schemeClr val="dk1"/>
              </a:buClr>
              <a:buSzPts val="1800"/>
            </a:pPr>
            <a:r>
              <a:rPr lang="en-US" sz="2000" dirty="0">
                <a:solidFill>
                  <a:schemeClr val="dk1"/>
                </a:solidFill>
                <a:latin typeface="Times New Roman" panose="02020603050405020304" pitchFamily="18" charset="0"/>
                <a:cs typeface="Times New Roman" panose="02020603050405020304" pitchFamily="18" charset="0"/>
                <a:sym typeface="Calibri"/>
              </a:rPr>
              <a:t>In the chapter titled "Implementing Websites in Azure," there is a comprehensive explanation of how to build websites in Azure. Be careful not to become confused because the management portal refers to the Azure websites service as "Web Apps" everywhere. We'll go over a few more terms related to Azure websites in this chapter. When deploying their websites to a hosting environment, developers frequently run into issues. The Azure websites service makes ensuring that website creators have as few issues as possible when launching their websites. The Azure website service is also a PaaS. (Platform as a Service). This implies that websites can be launched even without a true infrastructure.</a:t>
            </a:r>
            <a:endParaRPr sz="2000" dirty="0">
              <a:solidFill>
                <a:schemeClr val="dk1"/>
              </a:solidFill>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23982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pPr lvl="0"/>
            <a:r>
              <a:rPr lang="en-US" dirty="0">
                <a:solidFill>
                  <a:schemeClr val="accent2"/>
                </a:solidFill>
                <a:latin typeface="Helvetica Neue" panose="020B0604020202020204" charset="0"/>
                <a:cs typeface="Times New Roman" panose="02020603050405020304" pitchFamily="18" charset="0"/>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259992"/>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Creating an azure websites</a:t>
            </a:r>
          </a:p>
          <a:p>
            <a:pPr marL="0" marR="0" lvl="0" indent="0" algn="just" rtl="0">
              <a:spcBef>
                <a:spcPts val="0"/>
              </a:spcBef>
              <a:spcAft>
                <a:spcPts val="0"/>
              </a:spcAft>
              <a:buClr>
                <a:schemeClr val="dk1"/>
              </a:buClr>
              <a:buSzPts val="1800"/>
            </a:pPr>
            <a:endParaRPr lang="en-IN" sz="2400" b="1" dirty="0">
              <a:solidFill>
                <a:schemeClr val="dk1"/>
              </a:solidFill>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D0A422E8-95B6-3AE1-E8EF-191BA4F38022}"/>
              </a:ext>
            </a:extLst>
          </p:cNvPr>
          <p:cNvSpPr txBox="1"/>
          <p:nvPr/>
        </p:nvSpPr>
        <p:spPr>
          <a:xfrm>
            <a:off x="556908" y="2200046"/>
            <a:ext cx="10941186" cy="255454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Create a Website in Azure Management Portal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Just to reconnect with the website creation, let’s take a look at these steps of how to create a website in Azure Management portal.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1 − Login to your management portal.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Step 2 − Click ‘New’ at the left bottom corner of the screen → Compute → Web Apps → Quick Create.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98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98A-D4D2-35CB-3E48-E5072290A62A}"/>
              </a:ext>
            </a:extLst>
          </p:cNvPr>
          <p:cNvSpPr>
            <a:spLocks noGrp="1"/>
          </p:cNvSpPr>
          <p:nvPr>
            <p:ph type="title"/>
          </p:nvPr>
        </p:nvSpPr>
        <p:spPr>
          <a:xfrm>
            <a:off x="838200" y="365125"/>
            <a:ext cx="8548867" cy="549275"/>
          </a:xfrm>
        </p:spPr>
        <p:txBody>
          <a:bodyPr>
            <a:normAutofit/>
          </a:bodyPr>
          <a:lstStyle/>
          <a:p>
            <a:r>
              <a:rPr lang="en-US" sz="2800" b="1" dirty="0">
                <a:solidFill>
                  <a:schemeClr val="accent2"/>
                </a:solidFill>
                <a:latin typeface="Helvetica Neue" panose="020B0604020202020204" charset="0"/>
                <a:cs typeface="Times New Roman" panose="02020603050405020304" pitchFamily="18" charset="0"/>
                <a:sym typeface="Calibri"/>
              </a:rPr>
              <a:t>Implementing Websites in Azure</a:t>
            </a:r>
          </a:p>
        </p:txBody>
      </p:sp>
      <p:sp>
        <p:nvSpPr>
          <p:cNvPr id="4" name="Slide Number Placeholder 3">
            <a:extLst>
              <a:ext uri="{FF2B5EF4-FFF2-40B4-BE49-F238E27FC236}">
                <a16:creationId xmlns:a16="http://schemas.microsoft.com/office/drawing/2014/main" id="{53C9F50A-4266-F2C9-44A2-C51B3A925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131;p7">
            <a:extLst>
              <a:ext uri="{FF2B5EF4-FFF2-40B4-BE49-F238E27FC236}">
                <a16:creationId xmlns:a16="http://schemas.microsoft.com/office/drawing/2014/main" id="{539EBD39-8FAE-FE39-6DAB-48C9F7FA2835}"/>
              </a:ext>
            </a:extLst>
          </p:cNvPr>
          <p:cNvSpPr txBox="1">
            <a:spLocks noGrp="1"/>
          </p:cNvSpPr>
          <p:nvPr>
            <p:ph type="body" idx="1"/>
          </p:nvPr>
        </p:nvSpPr>
        <p:spPr>
          <a:xfrm>
            <a:off x="277018" y="1106104"/>
            <a:ext cx="11637963" cy="757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pPr>
            <a:r>
              <a:rPr lang="en-IN" sz="2400" b="1" dirty="0">
                <a:solidFill>
                  <a:schemeClr val="dk1"/>
                </a:solidFill>
                <a:latin typeface="Times New Roman" panose="02020603050405020304" pitchFamily="18" charset="0"/>
                <a:cs typeface="Times New Roman" panose="02020603050405020304" pitchFamily="18" charset="0"/>
                <a:sym typeface="Calibri"/>
              </a:rPr>
              <a:t>Creating an azure websites</a:t>
            </a:r>
          </a:p>
          <a:p>
            <a:pPr marL="0" marR="0" lvl="0" indent="0" algn="just" rtl="0">
              <a:spcBef>
                <a:spcPts val="0"/>
              </a:spcBef>
              <a:spcAft>
                <a:spcPts val="0"/>
              </a:spcAft>
              <a:buClr>
                <a:schemeClr val="dk1"/>
              </a:buClr>
              <a:buSzPts val="1800"/>
            </a:pPr>
            <a:endParaRPr lang="en-IN" sz="24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E3C755C6-C460-1831-6C1A-91E2C4027A3C}"/>
              </a:ext>
            </a:extLst>
          </p:cNvPr>
          <p:cNvPicPr>
            <a:picLocks noChangeAspect="1"/>
          </p:cNvPicPr>
          <p:nvPr/>
        </p:nvPicPr>
        <p:blipFill>
          <a:blip r:embed="rId2"/>
          <a:stretch>
            <a:fillRect/>
          </a:stretch>
        </p:blipFill>
        <p:spPr>
          <a:xfrm>
            <a:off x="1695991" y="1527746"/>
            <a:ext cx="8115300" cy="4828604"/>
          </a:xfrm>
          <a:prstGeom prst="rect">
            <a:avLst/>
          </a:prstGeom>
        </p:spPr>
      </p:pic>
      <p:sp>
        <p:nvSpPr>
          <p:cNvPr id="7" name="TextBox 6">
            <a:extLst>
              <a:ext uri="{FF2B5EF4-FFF2-40B4-BE49-F238E27FC236}">
                <a16:creationId xmlns:a16="http://schemas.microsoft.com/office/drawing/2014/main" id="{A8877FC2-3C39-0B51-DE15-AD8E6A28B7CB}"/>
              </a:ext>
            </a:extLst>
          </p:cNvPr>
          <p:cNvSpPr txBox="1"/>
          <p:nvPr/>
        </p:nvSpPr>
        <p:spPr>
          <a:xfrm>
            <a:off x="583661" y="6254772"/>
            <a:ext cx="11452720" cy="523220"/>
          </a:xfrm>
          <a:prstGeom prst="rect">
            <a:avLst/>
          </a:prstGeom>
          <a:noFill/>
        </p:spPr>
        <p:txBody>
          <a:bodyPr wrap="square">
            <a:spAutoFit/>
          </a:bodyPr>
          <a:lstStyle/>
          <a:p>
            <a:r>
              <a:rPr lang="en-IN" dirty="0" err="1"/>
              <a:t>Source:https</a:t>
            </a:r>
            <a:r>
              <a:rPr lang="en-IN" dirty="0"/>
              <a:t>://www.tutorialspoint.com/microsoft_azure/microsoft_azure_websites.htm#:~:text=Create%20a%20Website%20in%20Azure%20Management%20Portal&amp;text=Step%201%20%E2%88%92%20Login%20to%20your,click%20'Create%20Web%20App'.</a:t>
            </a:r>
          </a:p>
        </p:txBody>
      </p:sp>
    </p:spTree>
    <p:extLst>
      <p:ext uri="{BB962C8B-B14F-4D97-AF65-F5344CB8AC3E}">
        <p14:creationId xmlns:p14="http://schemas.microsoft.com/office/powerpoint/2010/main" val="29211794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3750</Words>
  <Application>Microsoft Office PowerPoint</Application>
  <PresentationFormat>Widescreen</PresentationFormat>
  <Paragraphs>464</Paragraphs>
  <Slides>56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Times New Roman</vt:lpstr>
      <vt:lpstr>Calibri</vt:lpstr>
      <vt:lpstr>Cambria</vt:lpstr>
      <vt:lpstr>Helvetica Neue</vt:lpstr>
      <vt:lpstr>Office Theme</vt:lpstr>
      <vt:lpstr>PowerPoint Presentation</vt:lpstr>
      <vt:lpstr> Syllabus:  </vt:lpstr>
      <vt:lpstr>PowerPoint Presentation</vt:lpstr>
      <vt:lpstr>PowerPoint Presentation</vt:lpstr>
      <vt:lpstr>PowerPoint Presentation</vt:lpstr>
      <vt:lpstr>  Table of Contents</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lpstr>Implementing Websites in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Anand</dc:creator>
  <cp:lastModifiedBy>whynew</cp:lastModifiedBy>
  <cp:revision>129</cp:revision>
  <dcterms:created xsi:type="dcterms:W3CDTF">2018-01-29T06:10:27Z</dcterms:created>
  <dcterms:modified xsi:type="dcterms:W3CDTF">2022-10-20T11:24:44Z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8B8628B3-F38C-4542-A904-0F5FAB47B9D0</vt:lpwstr>
  </property>
  <property fmtid="{D5CDD505-2E9C-101B-9397-08002B2CF9AE}" pid="3" name="ArticulatePath">
    <vt:lpwstr>UNIT 4</vt:lpwstr>
  </property>
</Properties>
</file>