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9" r:id="rId2"/>
    <p:sldId id="262" r:id="rId3"/>
    <p:sldId id="265" r:id="rId4"/>
    <p:sldId id="370" r:id="rId5"/>
    <p:sldId id="377" r:id="rId6"/>
    <p:sldId id="346" r:id="rId7"/>
    <p:sldId id="369" r:id="rId8"/>
    <p:sldId id="355" r:id="rId9"/>
    <p:sldId id="375" r:id="rId10"/>
    <p:sldId id="376" r:id="rId11"/>
    <p:sldId id="337" r:id="rId12"/>
    <p:sldId id="367" r:id="rId13"/>
    <p:sldId id="368"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291" autoAdjust="0"/>
  </p:normalViewPr>
  <p:slideViewPr>
    <p:cSldViewPr>
      <p:cViewPr varScale="1">
        <p:scale>
          <a:sx n="81" d="100"/>
          <a:sy n="81" d="100"/>
        </p:scale>
        <p:origin x="1224" y="82"/>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62F4F-F9D3-4C72-81E6-8DD25D05BFB4}"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IN"/>
        </a:p>
      </dgm:t>
    </dgm:pt>
    <dgm:pt modelId="{1E71F765-077A-4E9E-9CE2-9E292FCA0DF0}">
      <dgm:prSet phldrT="[Text]"/>
      <dgm:spPr/>
      <dgm:t>
        <a:bodyPr/>
        <a:lstStyle/>
        <a:p>
          <a:endParaRPr lang="en-IN" dirty="0"/>
        </a:p>
      </dgm:t>
    </dgm:pt>
    <dgm:pt modelId="{0A02E520-6310-4844-B756-56ADDD218737}" type="parTrans" cxnId="{5404CC4F-4B25-41B1-91F7-BA86B5E5CEA5}">
      <dgm:prSet/>
      <dgm:spPr/>
      <dgm:t>
        <a:bodyPr/>
        <a:lstStyle/>
        <a:p>
          <a:endParaRPr lang="en-IN"/>
        </a:p>
      </dgm:t>
    </dgm:pt>
    <dgm:pt modelId="{44F6F555-AC71-4414-B43D-936DB788CB66}" type="sibTrans" cxnId="{5404CC4F-4B25-41B1-91F7-BA86B5E5CEA5}">
      <dgm:prSet/>
      <dgm:spPr/>
      <dgm:t>
        <a:bodyPr/>
        <a:lstStyle/>
        <a:p>
          <a:endParaRPr lang="en-IN"/>
        </a:p>
      </dgm:t>
    </dgm:pt>
    <dgm:pt modelId="{6018F5B4-0CAC-4607-8A83-D2F665C10979}">
      <dgm:prSet phldrT="[Text]" phldr="1"/>
      <dgm:spPr/>
      <dgm:t>
        <a:bodyPr/>
        <a:lstStyle/>
        <a:p>
          <a:endParaRPr lang="en-IN" dirty="0"/>
        </a:p>
      </dgm:t>
    </dgm:pt>
    <dgm:pt modelId="{11FA8439-AD2D-44BD-8682-AFDD9D36DD6A}" type="parTrans" cxnId="{BFA24D42-4DC0-4B51-9BC5-EFD829017BA5}">
      <dgm:prSet/>
      <dgm:spPr/>
      <dgm:t>
        <a:bodyPr/>
        <a:lstStyle/>
        <a:p>
          <a:endParaRPr lang="en-IN"/>
        </a:p>
      </dgm:t>
    </dgm:pt>
    <dgm:pt modelId="{9498506D-8D0D-47F6-976D-852EB45FA9B9}" type="sibTrans" cxnId="{BFA24D42-4DC0-4B51-9BC5-EFD829017BA5}">
      <dgm:prSet/>
      <dgm:spPr/>
      <dgm:t>
        <a:bodyPr/>
        <a:lstStyle/>
        <a:p>
          <a:endParaRPr lang="en-IN"/>
        </a:p>
      </dgm:t>
    </dgm:pt>
    <dgm:pt modelId="{CA5C6C2D-C728-45EC-A0A2-DF97F01E8837}">
      <dgm:prSet phldrT="[Text]" custT="1"/>
      <dgm:spPr/>
      <dgm:t>
        <a:bodyPr/>
        <a:lstStyle/>
        <a:p>
          <a:r>
            <a:rPr lang="en-IN" sz="1800" dirty="0">
              <a:solidFill>
                <a:schemeClr val="tx1"/>
              </a:solidFill>
              <a:latin typeface="Arial" pitchFamily="34" charset="0"/>
              <a:cs typeface="Arial" pitchFamily="34" charset="0"/>
            </a:rPr>
            <a:t>The microcontroller then analyse the ADC o/p and the motor position then can be controlled by this mechanism .</a:t>
          </a:r>
          <a:endParaRPr lang="en-IN" sz="1800" dirty="0"/>
        </a:p>
      </dgm:t>
    </dgm:pt>
    <dgm:pt modelId="{ADC792EC-C560-47B6-9650-97F8C67A1BD3}" type="parTrans" cxnId="{04438563-6867-4CC8-8E84-ABB6C1D63E57}">
      <dgm:prSet/>
      <dgm:spPr/>
      <dgm:t>
        <a:bodyPr/>
        <a:lstStyle/>
        <a:p>
          <a:endParaRPr lang="en-IN"/>
        </a:p>
      </dgm:t>
    </dgm:pt>
    <dgm:pt modelId="{3E4E1DED-E694-4CB9-9C35-1BABFBB29738}" type="sibTrans" cxnId="{04438563-6867-4CC8-8E84-ABB6C1D63E57}">
      <dgm:prSet/>
      <dgm:spPr/>
      <dgm:t>
        <a:bodyPr/>
        <a:lstStyle/>
        <a:p>
          <a:endParaRPr lang="en-IN"/>
        </a:p>
      </dgm:t>
    </dgm:pt>
    <dgm:pt modelId="{A92BE437-CE7B-4B09-AD21-151B4A17647C}">
      <dgm:prSet phldrT="[Text]" phldr="1"/>
      <dgm:spPr/>
      <dgm:t>
        <a:bodyPr/>
        <a:lstStyle/>
        <a:p>
          <a:endParaRPr lang="en-IN" dirty="0"/>
        </a:p>
      </dgm:t>
    </dgm:pt>
    <dgm:pt modelId="{3D07F099-C8AC-4C78-A43D-CDA1ACC097EB}" type="parTrans" cxnId="{E386B23E-268B-45CE-9661-406E1A5E1C19}">
      <dgm:prSet/>
      <dgm:spPr/>
      <dgm:t>
        <a:bodyPr/>
        <a:lstStyle/>
        <a:p>
          <a:endParaRPr lang="en-IN"/>
        </a:p>
      </dgm:t>
    </dgm:pt>
    <dgm:pt modelId="{6C84847A-C25E-4B7D-AEC3-A6A8889D4274}" type="sibTrans" cxnId="{E386B23E-268B-45CE-9661-406E1A5E1C19}">
      <dgm:prSet/>
      <dgm:spPr/>
      <dgm:t>
        <a:bodyPr/>
        <a:lstStyle/>
        <a:p>
          <a:endParaRPr lang="en-IN"/>
        </a:p>
      </dgm:t>
    </dgm:pt>
    <dgm:pt modelId="{613F14B9-FBED-4C81-8A6C-1413E7981625}">
      <dgm:prSet phldrT="[Text]" custT="1"/>
      <dgm:spPr/>
      <dgm:t>
        <a:bodyPr/>
        <a:lstStyle/>
        <a:p>
          <a:r>
            <a:rPr lang="en-IN" sz="1800" dirty="0">
              <a:solidFill>
                <a:schemeClr val="tx1"/>
              </a:solidFill>
              <a:latin typeface="Arial" pitchFamily="34" charset="0"/>
              <a:cs typeface="Arial" pitchFamily="34" charset="0"/>
            </a:rPr>
            <a:t>The tracker finally adjusts its position sensing the max. intensity of light falling perpendicular to it and stays there till it notices any further change. </a:t>
          </a:r>
          <a:endParaRPr lang="en-IN" sz="1800" dirty="0"/>
        </a:p>
      </dgm:t>
    </dgm:pt>
    <dgm:pt modelId="{73E4A36F-4484-4492-AC56-1808E6ADFF0C}" type="parTrans" cxnId="{4E9902C8-6297-4F06-8C1A-85B6B76BBAE1}">
      <dgm:prSet/>
      <dgm:spPr/>
      <dgm:t>
        <a:bodyPr/>
        <a:lstStyle/>
        <a:p>
          <a:endParaRPr lang="en-IN"/>
        </a:p>
      </dgm:t>
    </dgm:pt>
    <dgm:pt modelId="{A41B0148-81DA-4400-9AA5-15EFBDA5BE98}" type="sibTrans" cxnId="{4E9902C8-6297-4F06-8C1A-85B6B76BBAE1}">
      <dgm:prSet/>
      <dgm:spPr/>
      <dgm:t>
        <a:bodyPr/>
        <a:lstStyle/>
        <a:p>
          <a:endParaRPr lang="en-IN"/>
        </a:p>
      </dgm:t>
    </dgm:pt>
    <dgm:pt modelId="{428FC068-C68E-4C68-B93B-8D6FE2E2AEA8}">
      <dgm:prSet/>
      <dgm:spPr/>
      <dgm:t>
        <a:bodyPr/>
        <a:lstStyle/>
        <a:p>
          <a:endParaRPr lang="en-IN"/>
        </a:p>
      </dgm:t>
    </dgm:pt>
    <dgm:pt modelId="{3E47F8B3-2BCD-4189-9E4C-66D664FBC619}" type="parTrans" cxnId="{39553A61-1274-4AC3-B9B3-C93F97A12629}">
      <dgm:prSet/>
      <dgm:spPr/>
      <dgm:t>
        <a:bodyPr/>
        <a:lstStyle/>
        <a:p>
          <a:endParaRPr lang="en-IN"/>
        </a:p>
      </dgm:t>
    </dgm:pt>
    <dgm:pt modelId="{BA522A01-FB9C-41CF-97FB-AA10C332C3B1}" type="sibTrans" cxnId="{39553A61-1274-4AC3-B9B3-C93F97A12629}">
      <dgm:prSet/>
      <dgm:spPr/>
      <dgm:t>
        <a:bodyPr/>
        <a:lstStyle/>
        <a:p>
          <a:endParaRPr lang="en-IN"/>
        </a:p>
      </dgm:t>
    </dgm:pt>
    <dgm:pt modelId="{730D6A16-8250-4109-B513-51B7CDF4B3EA}">
      <dgm:prSet/>
      <dgm:spPr/>
      <dgm:t>
        <a:bodyPr/>
        <a:lstStyle/>
        <a:p>
          <a:endParaRPr lang="en-IN"/>
        </a:p>
      </dgm:t>
    </dgm:pt>
    <dgm:pt modelId="{78DF6068-F400-4090-8975-79702E9BAD85}" type="parTrans" cxnId="{64E60395-1178-435E-8FBD-9C0D3D164CCA}">
      <dgm:prSet/>
      <dgm:spPr/>
      <dgm:t>
        <a:bodyPr/>
        <a:lstStyle/>
        <a:p>
          <a:endParaRPr lang="en-IN"/>
        </a:p>
      </dgm:t>
    </dgm:pt>
    <dgm:pt modelId="{C9F6D16A-556C-44E5-AE04-F30F12E710E9}" type="sibTrans" cxnId="{64E60395-1178-435E-8FBD-9C0D3D164CCA}">
      <dgm:prSet/>
      <dgm:spPr/>
      <dgm:t>
        <a:bodyPr/>
        <a:lstStyle/>
        <a:p>
          <a:endParaRPr lang="en-IN"/>
        </a:p>
      </dgm:t>
    </dgm:pt>
    <dgm:pt modelId="{C50532BE-3513-476D-83A4-90929A4882B5}">
      <dgm:prSet custT="1"/>
      <dgm:spPr/>
      <dgm:t>
        <a:bodyPr/>
        <a:lstStyle/>
        <a:p>
          <a:r>
            <a:rPr lang="en-IN" sz="1800" dirty="0">
              <a:solidFill>
                <a:schemeClr val="tx1"/>
              </a:solidFill>
              <a:latin typeface="Arial" pitchFamily="34" charset="0"/>
              <a:cs typeface="Arial" pitchFamily="34" charset="0"/>
            </a:rPr>
            <a:t>A potential divider circuit is used to get the output voltage from the sensors (LDRs).</a:t>
          </a:r>
          <a:endParaRPr lang="en-IN" sz="1800" dirty="0"/>
        </a:p>
      </dgm:t>
    </dgm:pt>
    <dgm:pt modelId="{9827619B-35E8-4C50-A7DA-134B169E7664}" type="parTrans" cxnId="{98FB2FF2-5192-4D7D-B6C1-F88D8146CF51}">
      <dgm:prSet/>
      <dgm:spPr/>
      <dgm:t>
        <a:bodyPr/>
        <a:lstStyle/>
        <a:p>
          <a:endParaRPr lang="en-IN"/>
        </a:p>
      </dgm:t>
    </dgm:pt>
    <dgm:pt modelId="{BC7313FF-035D-468E-9E5D-F1C62E1F3797}" type="sibTrans" cxnId="{98FB2FF2-5192-4D7D-B6C1-F88D8146CF51}">
      <dgm:prSet/>
      <dgm:spPr/>
      <dgm:t>
        <a:bodyPr/>
        <a:lstStyle/>
        <a:p>
          <a:endParaRPr lang="en-IN"/>
        </a:p>
      </dgm:t>
    </dgm:pt>
    <dgm:pt modelId="{E0C9353B-9BF8-4F85-B011-93FCF55D4766}">
      <dgm:prSet custT="1"/>
      <dgm:spPr/>
      <dgm:t>
        <a:bodyPr/>
        <a:lstStyle/>
        <a:p>
          <a:r>
            <a:rPr lang="en-IN" sz="1800" dirty="0">
              <a:solidFill>
                <a:schemeClr val="tx1"/>
              </a:solidFill>
              <a:latin typeface="Arial" pitchFamily="34" charset="0"/>
              <a:cs typeface="Arial" pitchFamily="34" charset="0"/>
            </a:rPr>
            <a:t>Voltage across LDR is converted to a digital signal via ADC which generally ranges from 0 to1023</a:t>
          </a:r>
          <a:r>
            <a:rPr lang="en-IN" sz="2000" dirty="0">
              <a:solidFill>
                <a:schemeClr val="tx1"/>
              </a:solidFill>
              <a:latin typeface="Arial" pitchFamily="34" charset="0"/>
              <a:cs typeface="Arial" pitchFamily="34" charset="0"/>
            </a:rPr>
            <a:t>. </a:t>
          </a:r>
          <a:endParaRPr lang="en-IN" sz="2000" dirty="0"/>
        </a:p>
      </dgm:t>
    </dgm:pt>
    <dgm:pt modelId="{E0119962-CDE2-480C-9DDF-84E149E9D1F1}" type="parTrans" cxnId="{0E1BA7C9-2E61-413C-80E6-25BF768A65CC}">
      <dgm:prSet/>
      <dgm:spPr/>
      <dgm:t>
        <a:bodyPr/>
        <a:lstStyle/>
        <a:p>
          <a:endParaRPr lang="en-IN"/>
        </a:p>
      </dgm:t>
    </dgm:pt>
    <dgm:pt modelId="{D5C9B912-2FB3-445D-B14F-2032D870C786}" type="sibTrans" cxnId="{0E1BA7C9-2E61-413C-80E6-25BF768A65CC}">
      <dgm:prSet/>
      <dgm:spPr/>
      <dgm:t>
        <a:bodyPr/>
        <a:lstStyle/>
        <a:p>
          <a:endParaRPr lang="en-IN"/>
        </a:p>
      </dgm:t>
    </dgm:pt>
    <dgm:pt modelId="{58E78323-E2FC-4591-B524-AB3F15E27C61}">
      <dgm:prSet phldrT="[Text]" custT="1"/>
      <dgm:spPr/>
      <dgm:t>
        <a:bodyPr/>
        <a:lstStyle/>
        <a:p>
          <a:r>
            <a:rPr lang="en-IN" sz="1800" dirty="0">
              <a:solidFill>
                <a:schemeClr val="tx1"/>
              </a:solidFill>
              <a:latin typeface="Arial" pitchFamily="34" charset="0"/>
              <a:cs typeface="Arial" pitchFamily="34" charset="0"/>
            </a:rPr>
            <a:t>Resistance of LDR depends on intensity of the light and it varies according to it. The higher is the intensity of light, lower will be the LDR resistance which lowers the output voltage and vice versa.</a:t>
          </a:r>
          <a:endParaRPr lang="en-IN" sz="1800" dirty="0"/>
        </a:p>
      </dgm:t>
    </dgm:pt>
    <dgm:pt modelId="{A1A1953D-5406-4882-BEDB-703576B43079}" type="sibTrans" cxnId="{317B5DB8-761A-4022-A50F-E159944CFF79}">
      <dgm:prSet/>
      <dgm:spPr/>
      <dgm:t>
        <a:bodyPr/>
        <a:lstStyle/>
        <a:p>
          <a:endParaRPr lang="en-IN"/>
        </a:p>
      </dgm:t>
    </dgm:pt>
    <dgm:pt modelId="{3E261AD7-8F2A-4D6A-95FD-D0701F382526}" type="parTrans" cxnId="{317B5DB8-761A-4022-A50F-E159944CFF79}">
      <dgm:prSet/>
      <dgm:spPr/>
      <dgm:t>
        <a:bodyPr/>
        <a:lstStyle/>
        <a:p>
          <a:endParaRPr lang="en-IN"/>
        </a:p>
      </dgm:t>
    </dgm:pt>
    <dgm:pt modelId="{215690D7-92A8-45EA-A868-FFF82D787324}" type="pres">
      <dgm:prSet presAssocID="{1C062F4F-F9D3-4C72-81E6-8DD25D05BFB4}" presName="linearFlow" presStyleCnt="0">
        <dgm:presLayoutVars>
          <dgm:dir/>
          <dgm:animLvl val="lvl"/>
          <dgm:resizeHandles val="exact"/>
        </dgm:presLayoutVars>
      </dgm:prSet>
      <dgm:spPr/>
    </dgm:pt>
    <dgm:pt modelId="{97B7661C-6635-4C83-BD5D-0745CDDFC754}" type="pres">
      <dgm:prSet presAssocID="{1E71F765-077A-4E9E-9CE2-9E292FCA0DF0}" presName="composite" presStyleCnt="0"/>
      <dgm:spPr/>
    </dgm:pt>
    <dgm:pt modelId="{C0968982-1817-4DDC-860C-DA129661B459}" type="pres">
      <dgm:prSet presAssocID="{1E71F765-077A-4E9E-9CE2-9E292FCA0DF0}" presName="parentText" presStyleLbl="alignNode1" presStyleIdx="0" presStyleCnt="5" custScaleY="135207">
        <dgm:presLayoutVars>
          <dgm:chMax val="1"/>
          <dgm:bulletEnabled val="1"/>
        </dgm:presLayoutVars>
      </dgm:prSet>
      <dgm:spPr/>
    </dgm:pt>
    <dgm:pt modelId="{5AEE078B-A3C8-4BD4-BC76-AC92115EBF72}" type="pres">
      <dgm:prSet presAssocID="{1E71F765-077A-4E9E-9CE2-9E292FCA0DF0}" presName="descendantText" presStyleLbl="alignAcc1" presStyleIdx="0" presStyleCnt="5" custScaleY="156567" custLinFactNeighborY="4122">
        <dgm:presLayoutVars>
          <dgm:bulletEnabled val="1"/>
        </dgm:presLayoutVars>
      </dgm:prSet>
      <dgm:spPr/>
    </dgm:pt>
    <dgm:pt modelId="{87E0C4BA-06E0-449D-A67E-79690D1E00A3}" type="pres">
      <dgm:prSet presAssocID="{44F6F555-AC71-4414-B43D-936DB788CB66}" presName="sp" presStyleCnt="0"/>
      <dgm:spPr/>
    </dgm:pt>
    <dgm:pt modelId="{F225EF2E-561A-473E-A021-27EE78244CEE}" type="pres">
      <dgm:prSet presAssocID="{428FC068-C68E-4C68-B93B-8D6FE2E2AEA8}" presName="composite" presStyleCnt="0"/>
      <dgm:spPr/>
    </dgm:pt>
    <dgm:pt modelId="{98429FE6-594A-45E1-80D7-F0FFF1279666}" type="pres">
      <dgm:prSet presAssocID="{428FC068-C68E-4C68-B93B-8D6FE2E2AEA8}" presName="parentText" presStyleLbl="alignNode1" presStyleIdx="1" presStyleCnt="5" custLinFactNeighborY="-15329">
        <dgm:presLayoutVars>
          <dgm:chMax val="1"/>
          <dgm:bulletEnabled val="1"/>
        </dgm:presLayoutVars>
      </dgm:prSet>
      <dgm:spPr/>
    </dgm:pt>
    <dgm:pt modelId="{E77A4D4B-3E82-4195-AAD5-BCE3CF6DDE59}" type="pres">
      <dgm:prSet presAssocID="{428FC068-C68E-4C68-B93B-8D6FE2E2AEA8}" presName="descendantText" presStyleLbl="alignAcc1" presStyleIdx="1" presStyleCnt="5" custScaleY="93646" custLinFactNeighborY="-25802">
        <dgm:presLayoutVars>
          <dgm:bulletEnabled val="1"/>
        </dgm:presLayoutVars>
      </dgm:prSet>
      <dgm:spPr/>
    </dgm:pt>
    <dgm:pt modelId="{BDF91631-BCFA-4373-9D2B-68B91B0D8DBF}" type="pres">
      <dgm:prSet presAssocID="{BA522A01-FB9C-41CF-97FB-AA10C332C3B1}" presName="sp" presStyleCnt="0"/>
      <dgm:spPr/>
    </dgm:pt>
    <dgm:pt modelId="{E9AB13F5-C1DB-4231-A23F-FA962017EFF6}" type="pres">
      <dgm:prSet presAssocID="{730D6A16-8250-4109-B513-51B7CDF4B3EA}" presName="composite" presStyleCnt="0"/>
      <dgm:spPr/>
    </dgm:pt>
    <dgm:pt modelId="{62023BAE-AC0B-4092-9585-ADFFF060261D}" type="pres">
      <dgm:prSet presAssocID="{730D6A16-8250-4109-B513-51B7CDF4B3EA}" presName="parentText" presStyleLbl="alignNode1" presStyleIdx="2" presStyleCnt="5" custScaleY="143906" custLinFactNeighborY="-29292">
        <dgm:presLayoutVars>
          <dgm:chMax val="1"/>
          <dgm:bulletEnabled val="1"/>
        </dgm:presLayoutVars>
      </dgm:prSet>
      <dgm:spPr/>
    </dgm:pt>
    <dgm:pt modelId="{D5CD8305-0363-4999-9762-646BC587FDEB}" type="pres">
      <dgm:prSet presAssocID="{730D6A16-8250-4109-B513-51B7CDF4B3EA}" presName="descendantText" presStyleLbl="alignAcc1" presStyleIdx="2" presStyleCnt="5" custScaleY="150302" custLinFactNeighborY="-44833">
        <dgm:presLayoutVars>
          <dgm:bulletEnabled val="1"/>
        </dgm:presLayoutVars>
      </dgm:prSet>
      <dgm:spPr/>
    </dgm:pt>
    <dgm:pt modelId="{A501549F-4980-488E-ABD0-92C5622AD467}" type="pres">
      <dgm:prSet presAssocID="{C9F6D16A-556C-44E5-AE04-F30F12E710E9}" presName="sp" presStyleCnt="0"/>
      <dgm:spPr/>
    </dgm:pt>
    <dgm:pt modelId="{76DFF936-C06D-4449-86FB-3395C4BB65FF}" type="pres">
      <dgm:prSet presAssocID="{6018F5B4-0CAC-4607-8A83-D2F665C10979}" presName="composite" presStyleCnt="0"/>
      <dgm:spPr/>
    </dgm:pt>
    <dgm:pt modelId="{9662F2D1-297D-4031-8AF3-46398F7728AB}" type="pres">
      <dgm:prSet presAssocID="{6018F5B4-0CAC-4607-8A83-D2F665C10979}" presName="parentText" presStyleLbl="alignNode1" presStyleIdx="3" presStyleCnt="5" custScaleY="123609" custLinFactNeighborX="-3628" custLinFactNeighborY="-44219">
        <dgm:presLayoutVars>
          <dgm:chMax val="1"/>
          <dgm:bulletEnabled val="1"/>
        </dgm:presLayoutVars>
      </dgm:prSet>
      <dgm:spPr/>
    </dgm:pt>
    <dgm:pt modelId="{7F39752C-B984-460D-B8B1-00CDE812C9D8}" type="pres">
      <dgm:prSet presAssocID="{6018F5B4-0CAC-4607-8A83-D2F665C10979}" presName="descendantText" presStyleLbl="alignAcc1" presStyleIdx="3" presStyleCnt="5" custScaleY="172969" custLinFactNeighborX="-305" custLinFactNeighborY="-51560">
        <dgm:presLayoutVars>
          <dgm:bulletEnabled val="1"/>
        </dgm:presLayoutVars>
      </dgm:prSet>
      <dgm:spPr/>
    </dgm:pt>
    <dgm:pt modelId="{768FC28D-6CAC-40A3-B2A5-E120F3DBE9E9}" type="pres">
      <dgm:prSet presAssocID="{9498506D-8D0D-47F6-976D-852EB45FA9B9}" presName="sp" presStyleCnt="0"/>
      <dgm:spPr/>
    </dgm:pt>
    <dgm:pt modelId="{C1BB2491-7FFC-46FF-B22C-AC6C61B9ECE7}" type="pres">
      <dgm:prSet presAssocID="{A92BE437-CE7B-4B09-AD21-151B4A17647C}" presName="composite" presStyleCnt="0"/>
      <dgm:spPr/>
    </dgm:pt>
    <dgm:pt modelId="{7283BD66-E2C0-4F7A-8CD6-BCE7E1283775}" type="pres">
      <dgm:prSet presAssocID="{A92BE437-CE7B-4B09-AD21-151B4A17647C}" presName="parentText" presStyleLbl="alignNode1" presStyleIdx="4" presStyleCnt="5" custScaleY="167463" custLinFactNeighborY="-40575">
        <dgm:presLayoutVars>
          <dgm:chMax val="1"/>
          <dgm:bulletEnabled val="1"/>
        </dgm:presLayoutVars>
      </dgm:prSet>
      <dgm:spPr/>
    </dgm:pt>
    <dgm:pt modelId="{A46D5C1A-9E0E-4556-9FB6-C6168F4F067E}" type="pres">
      <dgm:prSet presAssocID="{A92BE437-CE7B-4B09-AD21-151B4A17647C}" presName="descendantText" presStyleLbl="alignAcc1" presStyleIdx="4" presStyleCnt="5" custScaleY="213517" custLinFactNeighborY="-52930">
        <dgm:presLayoutVars>
          <dgm:bulletEnabled val="1"/>
        </dgm:presLayoutVars>
      </dgm:prSet>
      <dgm:spPr/>
    </dgm:pt>
  </dgm:ptLst>
  <dgm:cxnLst>
    <dgm:cxn modelId="{1D0CBD1F-7A65-4FF5-B2C8-DCA1F9EF7693}" type="presOf" srcId="{C50532BE-3513-476D-83A4-90929A4882B5}" destId="{E77A4D4B-3E82-4195-AAD5-BCE3CF6DDE59}" srcOrd="0" destOrd="0" presId="urn:microsoft.com/office/officeart/2005/8/layout/chevron2"/>
    <dgm:cxn modelId="{8BCCF739-FAC7-4BCE-8473-0A327A2D42ED}" type="presOf" srcId="{1E71F765-077A-4E9E-9CE2-9E292FCA0DF0}" destId="{C0968982-1817-4DDC-860C-DA129661B459}" srcOrd="0" destOrd="0" presId="urn:microsoft.com/office/officeart/2005/8/layout/chevron2"/>
    <dgm:cxn modelId="{E386B23E-268B-45CE-9661-406E1A5E1C19}" srcId="{1C062F4F-F9D3-4C72-81E6-8DD25D05BFB4}" destId="{A92BE437-CE7B-4B09-AD21-151B4A17647C}" srcOrd="4" destOrd="0" parTransId="{3D07F099-C8AC-4C78-A43D-CDA1ACC097EB}" sibTransId="{6C84847A-C25E-4B7D-AEC3-A6A8889D4274}"/>
    <dgm:cxn modelId="{39553A61-1274-4AC3-B9B3-C93F97A12629}" srcId="{1C062F4F-F9D3-4C72-81E6-8DD25D05BFB4}" destId="{428FC068-C68E-4C68-B93B-8D6FE2E2AEA8}" srcOrd="1" destOrd="0" parTransId="{3E47F8B3-2BCD-4189-9E4C-66D664FBC619}" sibTransId="{BA522A01-FB9C-41CF-97FB-AA10C332C3B1}"/>
    <dgm:cxn modelId="{BFA24D42-4DC0-4B51-9BC5-EFD829017BA5}" srcId="{1C062F4F-F9D3-4C72-81E6-8DD25D05BFB4}" destId="{6018F5B4-0CAC-4607-8A83-D2F665C10979}" srcOrd="3" destOrd="0" parTransId="{11FA8439-AD2D-44BD-8682-AFDD9D36DD6A}" sibTransId="{9498506D-8D0D-47F6-976D-852EB45FA9B9}"/>
    <dgm:cxn modelId="{04438563-6867-4CC8-8E84-ABB6C1D63E57}" srcId="{6018F5B4-0CAC-4607-8A83-D2F665C10979}" destId="{CA5C6C2D-C728-45EC-A0A2-DF97F01E8837}" srcOrd="0" destOrd="0" parTransId="{ADC792EC-C560-47B6-9650-97F8C67A1BD3}" sibTransId="{3E4E1DED-E694-4CB9-9C35-1BABFBB29738}"/>
    <dgm:cxn modelId="{15F0F86D-94D2-4CE4-B643-DBE9859880E7}" type="presOf" srcId="{730D6A16-8250-4109-B513-51B7CDF4B3EA}" destId="{62023BAE-AC0B-4092-9585-ADFFF060261D}" srcOrd="0" destOrd="0" presId="urn:microsoft.com/office/officeart/2005/8/layout/chevron2"/>
    <dgm:cxn modelId="{5404CC4F-4B25-41B1-91F7-BA86B5E5CEA5}" srcId="{1C062F4F-F9D3-4C72-81E6-8DD25D05BFB4}" destId="{1E71F765-077A-4E9E-9CE2-9E292FCA0DF0}" srcOrd="0" destOrd="0" parTransId="{0A02E520-6310-4844-B756-56ADDD218737}" sibTransId="{44F6F555-AC71-4414-B43D-936DB788CB66}"/>
    <dgm:cxn modelId="{E88A0655-9987-4CD4-BC01-EC3EFB7D7673}" type="presOf" srcId="{E0C9353B-9BF8-4F85-B011-93FCF55D4766}" destId="{D5CD8305-0363-4999-9762-646BC587FDEB}" srcOrd="0" destOrd="0" presId="urn:microsoft.com/office/officeart/2005/8/layout/chevron2"/>
    <dgm:cxn modelId="{4289D389-F3A7-4C7D-9BC4-B568F94D9956}" type="presOf" srcId="{428FC068-C68E-4C68-B93B-8D6FE2E2AEA8}" destId="{98429FE6-594A-45E1-80D7-F0FFF1279666}" srcOrd="0" destOrd="0" presId="urn:microsoft.com/office/officeart/2005/8/layout/chevron2"/>
    <dgm:cxn modelId="{73DC4B8B-BEF5-48FF-80AC-B4B3013E5041}" type="presOf" srcId="{6018F5B4-0CAC-4607-8A83-D2F665C10979}" destId="{9662F2D1-297D-4031-8AF3-46398F7728AB}" srcOrd="0" destOrd="0" presId="urn:microsoft.com/office/officeart/2005/8/layout/chevron2"/>
    <dgm:cxn modelId="{64E60395-1178-435E-8FBD-9C0D3D164CCA}" srcId="{1C062F4F-F9D3-4C72-81E6-8DD25D05BFB4}" destId="{730D6A16-8250-4109-B513-51B7CDF4B3EA}" srcOrd="2" destOrd="0" parTransId="{78DF6068-F400-4090-8975-79702E9BAD85}" sibTransId="{C9F6D16A-556C-44E5-AE04-F30F12E710E9}"/>
    <dgm:cxn modelId="{D3BEE3A2-C0BF-4FC7-A1FD-6E4E63A1A480}" type="presOf" srcId="{613F14B9-FBED-4C81-8A6C-1413E7981625}" destId="{A46D5C1A-9E0E-4556-9FB6-C6168F4F067E}" srcOrd="0" destOrd="0" presId="urn:microsoft.com/office/officeart/2005/8/layout/chevron2"/>
    <dgm:cxn modelId="{317B5DB8-761A-4022-A50F-E159944CFF79}" srcId="{1E71F765-077A-4E9E-9CE2-9E292FCA0DF0}" destId="{58E78323-E2FC-4591-B524-AB3F15E27C61}" srcOrd="0" destOrd="0" parTransId="{3E261AD7-8F2A-4D6A-95FD-D0701F382526}" sibTransId="{A1A1953D-5406-4882-BEDB-703576B43079}"/>
    <dgm:cxn modelId="{A01B6BB8-7410-405A-82F9-694CB9D0A18B}" type="presOf" srcId="{58E78323-E2FC-4591-B524-AB3F15E27C61}" destId="{5AEE078B-A3C8-4BD4-BC76-AC92115EBF72}" srcOrd="0" destOrd="0" presId="urn:microsoft.com/office/officeart/2005/8/layout/chevron2"/>
    <dgm:cxn modelId="{2701D7C0-52B5-4583-86E2-6601D4C8A9CD}" type="presOf" srcId="{CA5C6C2D-C728-45EC-A0A2-DF97F01E8837}" destId="{7F39752C-B984-460D-B8B1-00CDE812C9D8}" srcOrd="0" destOrd="0" presId="urn:microsoft.com/office/officeart/2005/8/layout/chevron2"/>
    <dgm:cxn modelId="{9994FAC7-9AEF-468E-9963-E4E5B82E824E}" type="presOf" srcId="{A92BE437-CE7B-4B09-AD21-151B4A17647C}" destId="{7283BD66-E2C0-4F7A-8CD6-BCE7E1283775}" srcOrd="0" destOrd="0" presId="urn:microsoft.com/office/officeart/2005/8/layout/chevron2"/>
    <dgm:cxn modelId="{4E9902C8-6297-4F06-8C1A-85B6B76BBAE1}" srcId="{A92BE437-CE7B-4B09-AD21-151B4A17647C}" destId="{613F14B9-FBED-4C81-8A6C-1413E7981625}" srcOrd="0" destOrd="0" parTransId="{73E4A36F-4484-4492-AC56-1808E6ADFF0C}" sibTransId="{A41B0148-81DA-4400-9AA5-15EFBDA5BE98}"/>
    <dgm:cxn modelId="{0E1BA7C9-2E61-413C-80E6-25BF768A65CC}" srcId="{730D6A16-8250-4109-B513-51B7CDF4B3EA}" destId="{E0C9353B-9BF8-4F85-B011-93FCF55D4766}" srcOrd="0" destOrd="0" parTransId="{E0119962-CDE2-480C-9DDF-84E149E9D1F1}" sibTransId="{D5C9B912-2FB3-445D-B14F-2032D870C786}"/>
    <dgm:cxn modelId="{B0A658E1-09E3-4F15-9062-05FA4105E595}" type="presOf" srcId="{1C062F4F-F9D3-4C72-81E6-8DD25D05BFB4}" destId="{215690D7-92A8-45EA-A868-FFF82D787324}" srcOrd="0" destOrd="0" presId="urn:microsoft.com/office/officeart/2005/8/layout/chevron2"/>
    <dgm:cxn modelId="{98FB2FF2-5192-4D7D-B6C1-F88D8146CF51}" srcId="{428FC068-C68E-4C68-B93B-8D6FE2E2AEA8}" destId="{C50532BE-3513-476D-83A4-90929A4882B5}" srcOrd="0" destOrd="0" parTransId="{9827619B-35E8-4C50-A7DA-134B169E7664}" sibTransId="{BC7313FF-035D-468E-9E5D-F1C62E1F3797}"/>
    <dgm:cxn modelId="{68E26DD0-EA3C-42E3-BF55-EA71A3057C77}" type="presParOf" srcId="{215690D7-92A8-45EA-A868-FFF82D787324}" destId="{97B7661C-6635-4C83-BD5D-0745CDDFC754}" srcOrd="0" destOrd="0" presId="urn:microsoft.com/office/officeart/2005/8/layout/chevron2"/>
    <dgm:cxn modelId="{EE64F25E-96E2-4287-AA01-B8A48BC1DFA3}" type="presParOf" srcId="{97B7661C-6635-4C83-BD5D-0745CDDFC754}" destId="{C0968982-1817-4DDC-860C-DA129661B459}" srcOrd="0" destOrd="0" presId="urn:microsoft.com/office/officeart/2005/8/layout/chevron2"/>
    <dgm:cxn modelId="{96A98471-BFC3-4EB4-AA47-F0EAB51033AE}" type="presParOf" srcId="{97B7661C-6635-4C83-BD5D-0745CDDFC754}" destId="{5AEE078B-A3C8-4BD4-BC76-AC92115EBF72}" srcOrd="1" destOrd="0" presId="urn:microsoft.com/office/officeart/2005/8/layout/chevron2"/>
    <dgm:cxn modelId="{C5E8ED13-BFAB-44FC-BB78-0F9D3DC1DE6D}" type="presParOf" srcId="{215690D7-92A8-45EA-A868-FFF82D787324}" destId="{87E0C4BA-06E0-449D-A67E-79690D1E00A3}" srcOrd="1" destOrd="0" presId="urn:microsoft.com/office/officeart/2005/8/layout/chevron2"/>
    <dgm:cxn modelId="{2F0084C1-017E-46E0-A821-74243ED08E6D}" type="presParOf" srcId="{215690D7-92A8-45EA-A868-FFF82D787324}" destId="{F225EF2E-561A-473E-A021-27EE78244CEE}" srcOrd="2" destOrd="0" presId="urn:microsoft.com/office/officeart/2005/8/layout/chevron2"/>
    <dgm:cxn modelId="{2B76C1E0-204E-4256-991B-1EBF2CB7733C}" type="presParOf" srcId="{F225EF2E-561A-473E-A021-27EE78244CEE}" destId="{98429FE6-594A-45E1-80D7-F0FFF1279666}" srcOrd="0" destOrd="0" presId="urn:microsoft.com/office/officeart/2005/8/layout/chevron2"/>
    <dgm:cxn modelId="{B9C30906-A3FE-41BE-A117-570F1BCB4306}" type="presParOf" srcId="{F225EF2E-561A-473E-A021-27EE78244CEE}" destId="{E77A4D4B-3E82-4195-AAD5-BCE3CF6DDE59}" srcOrd="1" destOrd="0" presId="urn:microsoft.com/office/officeart/2005/8/layout/chevron2"/>
    <dgm:cxn modelId="{0CE5D345-6C94-420A-8B89-59137C102148}" type="presParOf" srcId="{215690D7-92A8-45EA-A868-FFF82D787324}" destId="{BDF91631-BCFA-4373-9D2B-68B91B0D8DBF}" srcOrd="3" destOrd="0" presId="urn:microsoft.com/office/officeart/2005/8/layout/chevron2"/>
    <dgm:cxn modelId="{4AA5E1CD-67E9-4AD6-8D27-44382A5ACAE9}" type="presParOf" srcId="{215690D7-92A8-45EA-A868-FFF82D787324}" destId="{E9AB13F5-C1DB-4231-A23F-FA962017EFF6}" srcOrd="4" destOrd="0" presId="urn:microsoft.com/office/officeart/2005/8/layout/chevron2"/>
    <dgm:cxn modelId="{FCFE0098-897F-432F-8E18-36F7E81B42CB}" type="presParOf" srcId="{E9AB13F5-C1DB-4231-A23F-FA962017EFF6}" destId="{62023BAE-AC0B-4092-9585-ADFFF060261D}" srcOrd="0" destOrd="0" presId="urn:microsoft.com/office/officeart/2005/8/layout/chevron2"/>
    <dgm:cxn modelId="{F50BF4CF-3137-45D2-8163-50E4D9EE2534}" type="presParOf" srcId="{E9AB13F5-C1DB-4231-A23F-FA962017EFF6}" destId="{D5CD8305-0363-4999-9762-646BC587FDEB}" srcOrd="1" destOrd="0" presId="urn:microsoft.com/office/officeart/2005/8/layout/chevron2"/>
    <dgm:cxn modelId="{8AAA428D-311D-49B4-B06E-C74BD195B637}" type="presParOf" srcId="{215690D7-92A8-45EA-A868-FFF82D787324}" destId="{A501549F-4980-488E-ABD0-92C5622AD467}" srcOrd="5" destOrd="0" presId="urn:microsoft.com/office/officeart/2005/8/layout/chevron2"/>
    <dgm:cxn modelId="{D25F1FC2-D956-49FA-AEFB-D57520A9A1FE}" type="presParOf" srcId="{215690D7-92A8-45EA-A868-FFF82D787324}" destId="{76DFF936-C06D-4449-86FB-3395C4BB65FF}" srcOrd="6" destOrd="0" presId="urn:microsoft.com/office/officeart/2005/8/layout/chevron2"/>
    <dgm:cxn modelId="{77637CCF-2F08-4A93-83C0-FD0A4793F28A}" type="presParOf" srcId="{76DFF936-C06D-4449-86FB-3395C4BB65FF}" destId="{9662F2D1-297D-4031-8AF3-46398F7728AB}" srcOrd="0" destOrd="0" presId="urn:microsoft.com/office/officeart/2005/8/layout/chevron2"/>
    <dgm:cxn modelId="{5EB26D74-0EED-4D2E-A305-8AF3A965DD87}" type="presParOf" srcId="{76DFF936-C06D-4449-86FB-3395C4BB65FF}" destId="{7F39752C-B984-460D-B8B1-00CDE812C9D8}" srcOrd="1" destOrd="0" presId="urn:microsoft.com/office/officeart/2005/8/layout/chevron2"/>
    <dgm:cxn modelId="{A33173E5-CA80-48EB-91FA-FCD762B7F4E8}" type="presParOf" srcId="{215690D7-92A8-45EA-A868-FFF82D787324}" destId="{768FC28D-6CAC-40A3-B2A5-E120F3DBE9E9}" srcOrd="7" destOrd="0" presId="urn:microsoft.com/office/officeart/2005/8/layout/chevron2"/>
    <dgm:cxn modelId="{A4998C18-BB65-4BB3-8B48-F406C8655895}" type="presParOf" srcId="{215690D7-92A8-45EA-A868-FFF82D787324}" destId="{C1BB2491-7FFC-46FF-B22C-AC6C61B9ECE7}" srcOrd="8" destOrd="0" presId="urn:microsoft.com/office/officeart/2005/8/layout/chevron2"/>
    <dgm:cxn modelId="{F89620E9-5B37-4479-A18F-93642E713E7F}" type="presParOf" srcId="{C1BB2491-7FFC-46FF-B22C-AC6C61B9ECE7}" destId="{7283BD66-E2C0-4F7A-8CD6-BCE7E1283775}" srcOrd="0" destOrd="0" presId="urn:microsoft.com/office/officeart/2005/8/layout/chevron2"/>
    <dgm:cxn modelId="{7C7EC75E-A303-48C6-87DD-1A284113DBE1}" type="presParOf" srcId="{C1BB2491-7FFC-46FF-B22C-AC6C61B9ECE7}" destId="{A46D5C1A-9E0E-4556-9FB6-C6168F4F067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68982-1817-4DDC-860C-DA129661B459}">
      <dsp:nvSpPr>
        <dsp:cNvPr id="0" name=""/>
        <dsp:cNvSpPr/>
      </dsp:nvSpPr>
      <dsp:spPr>
        <a:xfrm rot="5400000">
          <a:off x="-297735" y="358498"/>
          <a:ext cx="1234711" cy="639240"/>
        </a:xfrm>
        <a:prstGeom prst="chevron">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IN" sz="4000" kern="1200" dirty="0"/>
        </a:p>
      </dsp:txBody>
      <dsp:txXfrm rot="-5400000">
        <a:off x="1" y="380382"/>
        <a:ext cx="639240" cy="595471"/>
      </dsp:txXfrm>
    </dsp:sp>
    <dsp:sp modelId="{5AEE078B-A3C8-4BD4-BC76-AC92115EBF72}">
      <dsp:nvSpPr>
        <dsp:cNvPr id="0" name=""/>
        <dsp:cNvSpPr/>
      </dsp:nvSpPr>
      <dsp:spPr>
        <a:xfrm rot="5400000">
          <a:off x="3801320" y="-3083979"/>
          <a:ext cx="929351" cy="7253511"/>
        </a:xfrm>
        <a:prstGeom prst="round2Same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tx1"/>
              </a:solidFill>
              <a:latin typeface="Arial" pitchFamily="34" charset="0"/>
              <a:cs typeface="Arial" pitchFamily="34" charset="0"/>
            </a:rPr>
            <a:t>Resistance of LDR depends on intensity of the light and it varies according to it. The higher is the intensity of light, lower will be the LDR resistance which lowers the output voltage and vice versa.</a:t>
          </a:r>
          <a:endParaRPr lang="en-IN" sz="1800" kern="1200" dirty="0"/>
        </a:p>
      </dsp:txBody>
      <dsp:txXfrm rot="-5400000">
        <a:off x="639241" y="123467"/>
        <a:ext cx="7208144" cy="838617"/>
      </dsp:txXfrm>
    </dsp:sp>
    <dsp:sp modelId="{98429FE6-594A-45E1-80D7-F0FFF1279666}">
      <dsp:nvSpPr>
        <dsp:cNvPr id="0" name=""/>
        <dsp:cNvSpPr/>
      </dsp:nvSpPr>
      <dsp:spPr>
        <a:xfrm rot="5400000">
          <a:off x="-136980" y="1211595"/>
          <a:ext cx="913201" cy="639240"/>
        </a:xfrm>
        <a:prstGeom prst="chevron">
          <a:avLst/>
        </a:prstGeom>
        <a:solidFill>
          <a:schemeClr val="accent2">
            <a:hueOff val="1170380"/>
            <a:satOff val="-1460"/>
            <a:lumOff val="343"/>
            <a:alphaOff val="0"/>
          </a:schemeClr>
        </a:solidFill>
        <a:ln w="34925" cap="flat" cmpd="sng" algn="in">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1" y="1394234"/>
        <a:ext cx="639240" cy="273961"/>
      </dsp:txXfrm>
    </dsp:sp>
    <dsp:sp modelId="{E77A4D4B-3E82-4195-AAD5-BCE3CF6DDE59}">
      <dsp:nvSpPr>
        <dsp:cNvPr id="0" name=""/>
        <dsp:cNvSpPr/>
      </dsp:nvSpPr>
      <dsp:spPr>
        <a:xfrm rot="5400000">
          <a:off x="3988064" y="-2268520"/>
          <a:ext cx="555864" cy="7253511"/>
        </a:xfrm>
        <a:prstGeom prst="round2SameRect">
          <a:avLst/>
        </a:prstGeom>
        <a:solidFill>
          <a:schemeClr val="lt1">
            <a:alpha val="90000"/>
            <a:hueOff val="0"/>
            <a:satOff val="0"/>
            <a:lumOff val="0"/>
            <a:alphaOff val="0"/>
          </a:schemeClr>
        </a:solidFill>
        <a:ln w="34925" cap="flat" cmpd="sng" algn="in">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tx1"/>
              </a:solidFill>
              <a:latin typeface="Arial" pitchFamily="34" charset="0"/>
              <a:cs typeface="Arial" pitchFamily="34" charset="0"/>
            </a:rPr>
            <a:t>A potential divider circuit is used to get the output voltage from the sensors (LDRs).</a:t>
          </a:r>
          <a:endParaRPr lang="en-IN" sz="1800" kern="1200" dirty="0"/>
        </a:p>
      </dsp:txBody>
      <dsp:txXfrm rot="-5400000">
        <a:off x="639241" y="1107438"/>
        <a:ext cx="7226376" cy="501594"/>
      </dsp:txXfrm>
    </dsp:sp>
    <dsp:sp modelId="{62023BAE-AC0B-4092-9585-ADFFF060261D}">
      <dsp:nvSpPr>
        <dsp:cNvPr id="0" name=""/>
        <dsp:cNvSpPr/>
      </dsp:nvSpPr>
      <dsp:spPr>
        <a:xfrm rot="5400000">
          <a:off x="-337455" y="2116887"/>
          <a:ext cx="1314151" cy="639240"/>
        </a:xfrm>
        <a:prstGeom prst="chevron">
          <a:avLst/>
        </a:prstGeom>
        <a:solidFill>
          <a:schemeClr val="accent2">
            <a:hueOff val="2340759"/>
            <a:satOff val="-2919"/>
            <a:lumOff val="686"/>
            <a:alphaOff val="0"/>
          </a:schemeClr>
        </a:solidFill>
        <a:ln w="34925" cap="flat" cmpd="sng" algn="in">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endParaRPr lang="en-IN" sz="4600" kern="1200"/>
        </a:p>
      </dsp:txBody>
      <dsp:txXfrm rot="-5400000">
        <a:off x="0" y="2099052"/>
        <a:ext cx="639240" cy="674911"/>
      </dsp:txXfrm>
    </dsp:sp>
    <dsp:sp modelId="{D5CD8305-0363-4999-9762-646BC587FDEB}">
      <dsp:nvSpPr>
        <dsp:cNvPr id="0" name=""/>
        <dsp:cNvSpPr/>
      </dsp:nvSpPr>
      <dsp:spPr>
        <a:xfrm rot="5400000">
          <a:off x="3819914" y="-1348683"/>
          <a:ext cx="892163" cy="7253511"/>
        </a:xfrm>
        <a:prstGeom prst="round2SameRect">
          <a:avLst/>
        </a:prstGeom>
        <a:solidFill>
          <a:schemeClr val="lt1">
            <a:alpha val="90000"/>
            <a:hueOff val="0"/>
            <a:satOff val="0"/>
            <a:lumOff val="0"/>
            <a:alphaOff val="0"/>
          </a:schemeClr>
        </a:solidFill>
        <a:ln w="34925" cap="flat" cmpd="sng" algn="in">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tx1"/>
              </a:solidFill>
              <a:latin typeface="Arial" pitchFamily="34" charset="0"/>
              <a:cs typeface="Arial" pitchFamily="34" charset="0"/>
            </a:rPr>
            <a:t>Voltage across LDR is converted to a digital signal via ADC which generally ranges from 0 to1023</a:t>
          </a:r>
          <a:r>
            <a:rPr lang="en-IN" sz="2000" kern="1200" dirty="0">
              <a:solidFill>
                <a:schemeClr val="tx1"/>
              </a:solidFill>
              <a:latin typeface="Arial" pitchFamily="34" charset="0"/>
              <a:cs typeface="Arial" pitchFamily="34" charset="0"/>
            </a:rPr>
            <a:t>. </a:t>
          </a:r>
          <a:endParaRPr lang="en-IN" sz="2000" kern="1200" dirty="0"/>
        </a:p>
      </dsp:txBody>
      <dsp:txXfrm rot="-5400000">
        <a:off x="639240" y="1875543"/>
        <a:ext cx="7209959" cy="805059"/>
      </dsp:txXfrm>
    </dsp:sp>
    <dsp:sp modelId="{9662F2D1-297D-4031-8AF3-46398F7728AB}">
      <dsp:nvSpPr>
        <dsp:cNvPr id="0" name=""/>
        <dsp:cNvSpPr/>
      </dsp:nvSpPr>
      <dsp:spPr>
        <a:xfrm rot="5400000">
          <a:off x="-244778" y="3229940"/>
          <a:ext cx="1128798" cy="639240"/>
        </a:xfrm>
        <a:prstGeom prst="chevron">
          <a:avLst/>
        </a:prstGeom>
        <a:solidFill>
          <a:schemeClr val="accent2">
            <a:hueOff val="3511139"/>
            <a:satOff val="-4379"/>
            <a:lumOff val="1030"/>
            <a:alphaOff val="0"/>
          </a:schemeClr>
        </a:solidFill>
        <a:ln w="34925" cap="flat" cmpd="sng" algn="in">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rot="-5400000">
        <a:off x="1" y="3304781"/>
        <a:ext cx="639240" cy="489558"/>
      </dsp:txXfrm>
    </dsp:sp>
    <dsp:sp modelId="{7F39752C-B984-460D-B8B1-00CDE812C9D8}">
      <dsp:nvSpPr>
        <dsp:cNvPr id="0" name=""/>
        <dsp:cNvSpPr/>
      </dsp:nvSpPr>
      <dsp:spPr>
        <a:xfrm rot="5400000">
          <a:off x="3730517" y="-139246"/>
          <a:ext cx="1026710" cy="7253511"/>
        </a:xfrm>
        <a:prstGeom prst="round2SameRect">
          <a:avLst/>
        </a:prstGeom>
        <a:solidFill>
          <a:schemeClr val="lt1">
            <a:alpha val="90000"/>
            <a:hueOff val="0"/>
            <a:satOff val="0"/>
            <a:lumOff val="0"/>
            <a:alphaOff val="0"/>
          </a:schemeClr>
        </a:solidFill>
        <a:ln w="34925" cap="flat" cmpd="sng" algn="in">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tx1"/>
              </a:solidFill>
              <a:latin typeface="Arial" pitchFamily="34" charset="0"/>
              <a:cs typeface="Arial" pitchFamily="34" charset="0"/>
            </a:rPr>
            <a:t>The microcontroller then analyse the ADC o/p and the motor position then can be controlled by this mechanism .</a:t>
          </a:r>
          <a:endParaRPr lang="en-IN" sz="1800" kern="1200" dirty="0"/>
        </a:p>
      </dsp:txBody>
      <dsp:txXfrm rot="-5400000">
        <a:off x="617117" y="3024274"/>
        <a:ext cx="7203391" cy="926470"/>
      </dsp:txXfrm>
    </dsp:sp>
    <dsp:sp modelId="{7283BD66-E2C0-4F7A-8CD6-BCE7E1283775}">
      <dsp:nvSpPr>
        <dsp:cNvPr id="0" name=""/>
        <dsp:cNvSpPr/>
      </dsp:nvSpPr>
      <dsp:spPr>
        <a:xfrm rot="5400000">
          <a:off x="-445016" y="4540250"/>
          <a:ext cx="1529273" cy="639240"/>
        </a:xfrm>
        <a:prstGeom prst="chevron">
          <a:avLst/>
        </a:prstGeom>
        <a:solidFill>
          <a:schemeClr val="accent2">
            <a:hueOff val="4681519"/>
            <a:satOff val="-5839"/>
            <a:lumOff val="1373"/>
            <a:alphaOff val="0"/>
          </a:schemeClr>
        </a:solidFill>
        <a:ln w="34925" cap="flat" cmpd="sng" algn="in">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rot="-5400000">
        <a:off x="0" y="4414854"/>
        <a:ext cx="639240" cy="890033"/>
      </dsp:txXfrm>
    </dsp:sp>
    <dsp:sp modelId="{A46D5C1A-9E0E-4556-9FB6-C6168F4F067E}">
      <dsp:nvSpPr>
        <dsp:cNvPr id="0" name=""/>
        <dsp:cNvSpPr/>
      </dsp:nvSpPr>
      <dsp:spPr>
        <a:xfrm rot="5400000">
          <a:off x="3632298" y="1129653"/>
          <a:ext cx="1267395" cy="7253511"/>
        </a:xfrm>
        <a:prstGeom prst="round2SameRect">
          <a:avLst/>
        </a:prstGeom>
        <a:solidFill>
          <a:schemeClr val="lt1">
            <a:alpha val="90000"/>
            <a:hueOff val="0"/>
            <a:satOff val="0"/>
            <a:lumOff val="0"/>
            <a:alphaOff val="0"/>
          </a:schemeClr>
        </a:solidFill>
        <a:ln w="34925" cap="flat" cmpd="sng" algn="in">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tx1"/>
              </a:solidFill>
              <a:latin typeface="Arial" pitchFamily="34" charset="0"/>
              <a:cs typeface="Arial" pitchFamily="34" charset="0"/>
            </a:rPr>
            <a:t>The tracker finally adjusts its position sensing the max. intensity of light falling perpendicular to it and stays there till it notices any further change. </a:t>
          </a:r>
          <a:endParaRPr lang="en-IN" sz="1800" kern="1200" dirty="0"/>
        </a:p>
      </dsp:txBody>
      <dsp:txXfrm rot="-5400000">
        <a:off x="639241" y="4184580"/>
        <a:ext cx="7191642" cy="11436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6F15528-21DE-4FAA-801E-634DDDAF4B2B}"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316492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2574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6304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5636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6F15528-21DE-4FAA-801E-634DDDAF4B2B}" type="slidenum">
              <a:rPr lang="en-IN" smtClean="0"/>
              <a:pPr/>
              <a:t>‹#›</a:t>
            </a:fld>
            <a:endParaRPr lang="en-IN"/>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91329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1778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86856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83288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8451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F15528-21DE-4FAA-801E-634DDDAF4B2B}"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230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F15528-21DE-4FAA-801E-634DDDAF4B2B}"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279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pPr/>
              <a:t>10/26/2020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6F15528-21DE-4FAA-801E-634DDDAF4B2B}"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793501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hyperlink" Target="https://www.sciencedirect.com/topics/physics-and-astronomy/diodes" TargetMode="External"/><Relationship Id="rId7" Type="http://schemas.openxmlformats.org/officeDocument/2006/relationships/hyperlink" Target="https://www.sciencedirect.com/topics/physics-and-astronomy/photoelectric-emission" TargetMode="External"/><Relationship Id="rId12" Type="http://schemas.openxmlformats.org/officeDocument/2006/relationships/image" Target="../media/image13.png"/><Relationship Id="rId2" Type="http://schemas.openxmlformats.org/officeDocument/2006/relationships/hyperlink" Target="https://www.sciencedirect.com/topics/physics-and-astronomy/mathematical-models"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s://www.sciencedirect.com/topics/physics-and-astronomy/short-circuits" TargetMode="External"/><Relationship Id="rId5" Type="http://schemas.openxmlformats.org/officeDocument/2006/relationships/hyperlink" Target="pv_model_prev.slx" TargetMode="Externa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open?id=1yxGOg96AMHp5xRsG4tWFs5oX4mojf9rT" TargetMode="External"/><Relationship Id="rId2" Type="http://schemas.openxmlformats.org/officeDocument/2006/relationships/hyperlink" Target="https://drive.google.com/open?id=1XWvhkKyVybvHGsGzTFo4zoi1uckjYAXQ" TargetMode="External"/><Relationship Id="rId1" Type="http://schemas.openxmlformats.org/officeDocument/2006/relationships/slideLayout" Target="../slideLayouts/slideLayout2.xml"/><Relationship Id="rId5" Type="http://schemas.openxmlformats.org/officeDocument/2006/relationships/hyperlink" Target="https://drive.google.com/file/d/1L3aNgkUYZwrva3imgRjlLzJjeevPuoli/view?usp=sharing"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88" y="219023"/>
            <a:ext cx="10009112" cy="1201775"/>
          </a:xfrm>
        </p:spPr>
        <p:txBody>
          <a:bodyPr>
            <a:normAutofit/>
          </a:bodyPr>
          <a:lstStyle/>
          <a:p>
            <a:r>
              <a:rPr lang="en-IN" b="1" u="none" spc="-5" dirty="0"/>
              <a:t>   </a:t>
            </a:r>
            <a:r>
              <a:rPr lang="en-IN" sz="5300" b="1" u="sng" spc="-5" dirty="0">
                <a:effectLst>
                  <a:outerShdw blurRad="38100" dist="38100" dir="2700000" algn="tl">
                    <a:srgbClr val="000000">
                      <a:alpha val="43137"/>
                    </a:srgbClr>
                  </a:outerShdw>
                </a:effectLst>
              </a:rPr>
              <a:t>D</a:t>
            </a:r>
            <a:r>
              <a:rPr lang="en-IN" sz="5300" b="1" u="sng" spc="-5" dirty="0">
                <a:effectLst>
                  <a:outerShdw blurRad="38100" dist="38100" dir="2700000" algn="tl">
                    <a:srgbClr val="000000">
                      <a:alpha val="43137"/>
                    </a:srgbClr>
                  </a:outerShdw>
                </a:effectLst>
                <a:cs typeface="Arial" pitchFamily="34" charset="0"/>
              </a:rPr>
              <a:t>UAL AXIS SOLAR TRACKER</a:t>
            </a:r>
            <a:endParaRPr lang="en-IN" sz="5300" u="sng" dirty="0">
              <a:effectLst>
                <a:outerShdw blurRad="38100" dist="38100" dir="2700000" algn="tl">
                  <a:srgbClr val="000000">
                    <a:alpha val="43137"/>
                  </a:srgbClr>
                </a:outerShdw>
              </a:effectLst>
            </a:endParaRPr>
          </a:p>
        </p:txBody>
      </p:sp>
      <p:sp>
        <p:nvSpPr>
          <p:cNvPr id="3" name="Text Placeholder 2"/>
          <p:cNvSpPr>
            <a:spLocks noGrp="1"/>
          </p:cNvSpPr>
          <p:nvPr>
            <p:ph idx="1"/>
          </p:nvPr>
        </p:nvSpPr>
        <p:spPr>
          <a:xfrm>
            <a:off x="5807968" y="2852936"/>
            <a:ext cx="6384032" cy="5682005"/>
          </a:xfrm>
        </p:spPr>
        <p:txBody>
          <a:bodyPr>
            <a:normAutofit/>
          </a:bodyPr>
          <a:lstStyle/>
          <a:p>
            <a:pPr marL="0" indent="0">
              <a:lnSpc>
                <a:spcPct val="150000"/>
              </a:lnSpc>
              <a:buNone/>
            </a:pPr>
            <a:r>
              <a:rPr lang="en-IN" sz="2500" b="1" u="sng" dirty="0">
                <a:solidFill>
                  <a:schemeClr val="tx1"/>
                </a:solidFill>
                <a:latin typeface="Arial" pitchFamily="34" charset="0"/>
                <a:cs typeface="Arial" pitchFamily="34" charset="0"/>
              </a:rPr>
              <a:t>PRESENTED BY      </a:t>
            </a:r>
          </a:p>
          <a:p>
            <a:pPr marL="0" indent="0">
              <a:lnSpc>
                <a:spcPct val="100000"/>
              </a:lnSpc>
              <a:buClr>
                <a:schemeClr val="accent1"/>
              </a:buClr>
              <a:buNone/>
            </a:pPr>
            <a:r>
              <a:rPr lang="en-IN" sz="2000" dirty="0">
                <a:solidFill>
                  <a:schemeClr val="tx1"/>
                </a:solidFill>
                <a:effectLst>
                  <a:outerShdw blurRad="38100" dist="38100" dir="2700000" algn="tl">
                    <a:srgbClr val="000000">
                      <a:alpha val="43137"/>
                    </a:srgbClr>
                  </a:outerShdw>
                </a:effectLst>
                <a:latin typeface="Arial" pitchFamily="34" charset="0"/>
                <a:cs typeface="Arial" pitchFamily="34" charset="0"/>
              </a:rPr>
              <a:t>ADITYA SHAH </a:t>
            </a:r>
            <a:r>
              <a:rPr lang="en-IN" sz="2000" dirty="0">
                <a:solidFill>
                  <a:schemeClr val="tx1"/>
                </a:solidFill>
                <a:latin typeface="Arial" pitchFamily="34" charset="0"/>
                <a:cs typeface="Arial" pitchFamily="34" charset="0"/>
              </a:rPr>
              <a:t>(Roll:2011mt02)</a:t>
            </a:r>
            <a:endParaRPr lang="en-IN" dirty="0">
              <a:solidFill>
                <a:schemeClr val="tx1"/>
              </a:solidFill>
              <a:latin typeface="Arial" pitchFamily="34" charset="0"/>
              <a:cs typeface="Arial" pitchFamily="34" charset="0"/>
            </a:endParaRPr>
          </a:p>
          <a:p>
            <a:pPr marL="0" indent="0">
              <a:lnSpc>
                <a:spcPct val="100000"/>
              </a:lnSpc>
              <a:buNone/>
            </a:pPr>
            <a:r>
              <a:rPr lang="en-IN" sz="2000" dirty="0">
                <a:solidFill>
                  <a:schemeClr val="tx1"/>
                </a:solidFill>
                <a:latin typeface="Arial" pitchFamily="34" charset="0"/>
                <a:cs typeface="Arial" pitchFamily="34" charset="0"/>
              </a:rPr>
              <a:t>Department of Mechatronics</a:t>
            </a:r>
          </a:p>
          <a:p>
            <a:pPr marL="0" indent="0">
              <a:lnSpc>
                <a:spcPct val="100000"/>
              </a:lnSpc>
              <a:buNone/>
            </a:pPr>
            <a:r>
              <a:rPr lang="en-IN" sz="2000" dirty="0">
                <a:solidFill>
                  <a:schemeClr val="tx1"/>
                </a:solidFill>
                <a:latin typeface="Arial" pitchFamily="34" charset="0"/>
                <a:cs typeface="Arial" pitchFamily="34" charset="0"/>
              </a:rPr>
              <a:t>For the Academic Year 2020 - 2021</a:t>
            </a:r>
          </a:p>
          <a:p>
            <a:pPr marL="0" indent="0">
              <a:buNone/>
            </a:pPr>
            <a:endParaRPr lang="en-IN" sz="2200" dirty="0">
              <a:latin typeface="Arial" pitchFamily="34" charset="0"/>
              <a:cs typeface="Arial" pitchFamily="34" charset="0"/>
            </a:endParaRPr>
          </a:p>
          <a:p>
            <a:endParaRPr lang="en-IN" dirty="0">
              <a:latin typeface="Arial" pitchFamily="34" charset="0"/>
              <a:cs typeface="Arial" pitchFamily="34" charset="0"/>
            </a:endParaRPr>
          </a:p>
        </p:txBody>
      </p:sp>
      <p:pic>
        <p:nvPicPr>
          <p:cNvPr id="1026" name="Picture 2" descr="C:\Users\aDMI\Desktop\JJJ.jpg"/>
          <p:cNvPicPr>
            <a:picLocks noChangeAspect="1" noChangeArrowheads="1"/>
          </p:cNvPicPr>
          <p:nvPr/>
        </p:nvPicPr>
        <p:blipFill>
          <a:blip r:embed="rId2" cstate="print"/>
          <a:stretch>
            <a:fillRect/>
          </a:stretch>
        </p:blipFill>
        <p:spPr bwMode="auto">
          <a:xfrm>
            <a:off x="255440" y="2126538"/>
            <a:ext cx="5281617" cy="4469330"/>
          </a:xfrm>
          <a:prstGeom prst="rect">
            <a:avLst/>
          </a:prstGeom>
          <a:noFill/>
        </p:spPr>
      </p:pic>
      <p:pic>
        <p:nvPicPr>
          <p:cNvPr id="6" name="Picture 2" descr="IIT Patna - Home | Facebook">
            <a:extLst>
              <a:ext uri="{FF2B5EF4-FFF2-40B4-BE49-F238E27FC236}">
                <a16:creationId xmlns:a16="http://schemas.microsoft.com/office/drawing/2014/main" id="{463074BA-9A1D-473C-B672-71608EAF8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40" y="0"/>
            <a:ext cx="2126538" cy="212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000"/>
            <a:lum/>
          </a:blip>
          <a:srcRect/>
          <a:stretch>
            <a:fillRect l="28000" t="20000" r="33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772816"/>
            <a:ext cx="9601200" cy="3581400"/>
          </a:xfrm>
        </p:spPr>
        <p:txBody>
          <a:bodyPr/>
          <a:lstStyle/>
          <a:p>
            <a:pPr>
              <a:buBlip>
                <a:blip r:embed="rId3"/>
              </a:buBlip>
            </a:pPr>
            <a:r>
              <a:rPr lang="en-US" dirty="0">
                <a:solidFill>
                  <a:schemeClr val="tx1"/>
                </a:solidFill>
              </a:rPr>
              <a:t>In this era of digital world, the tracking systems can be redesigned without the dependency on photosensor/LDRs. </a:t>
            </a:r>
          </a:p>
          <a:p>
            <a:pPr>
              <a:buBlip>
                <a:blip r:embed="rId3"/>
              </a:buBlip>
            </a:pPr>
            <a:r>
              <a:rPr lang="en-US" dirty="0">
                <a:solidFill>
                  <a:schemeClr val="tx1"/>
                </a:solidFill>
              </a:rPr>
              <a:t>It includes finding the position of the Sun w.r.t earth geographical location using astronomical data by softwares, using cloud services and microcontrollers to communicate the position to tracking system. </a:t>
            </a:r>
          </a:p>
          <a:p>
            <a:pPr>
              <a:buBlip>
                <a:blip r:embed="rId3"/>
              </a:buBlip>
            </a:pPr>
            <a:r>
              <a:rPr lang="en-US" dirty="0">
                <a:solidFill>
                  <a:schemeClr val="tx1"/>
                </a:solidFill>
              </a:rPr>
              <a:t>The position of the Sun in the sky is a function of both the time and the geographic location of observation on Earth's surface.   The solution is:</a:t>
            </a:r>
            <a:endParaRPr lang="en-IN" dirty="0">
              <a:solidFill>
                <a:schemeClr val="tx1"/>
              </a:solidFill>
            </a:endParaRPr>
          </a:p>
          <a:p>
            <a:pPr marL="0" indent="0">
              <a:buNone/>
            </a:pPr>
            <a:r>
              <a:rPr lang="en-IN" dirty="0">
                <a:solidFill>
                  <a:schemeClr val="tx1"/>
                </a:solidFill>
              </a:rPr>
              <a:t>                         </a:t>
            </a:r>
            <a:r>
              <a:rPr lang="en-IN" b="1" u="sng" dirty="0">
                <a:solidFill>
                  <a:schemeClr val="tx1"/>
                </a:solidFill>
                <a:effectLst>
                  <a:outerShdw blurRad="38100" dist="38100" dir="2700000" algn="tl">
                    <a:srgbClr val="000000">
                      <a:alpha val="43137"/>
                    </a:srgbClr>
                  </a:outerShdw>
                </a:effectLst>
              </a:rPr>
              <a:t>SOLAR TRACK APP and ASSOCIATED TRACKING HARDWARE</a:t>
            </a:r>
          </a:p>
        </p:txBody>
      </p:sp>
      <p:sp>
        <p:nvSpPr>
          <p:cNvPr id="4" name="object 2"/>
          <p:cNvSpPr txBox="1">
            <a:spLocks noGrp="1"/>
          </p:cNvSpPr>
          <p:nvPr>
            <p:ph type="title"/>
          </p:nvPr>
        </p:nvSpPr>
        <p:spPr>
          <a:xfrm>
            <a:off x="3665984" y="260648"/>
            <a:ext cx="5526360" cy="828432"/>
          </a:xfrm>
          <a:prstGeom prst="rect">
            <a:avLst/>
          </a:prstGeom>
        </p:spPr>
        <p:txBody>
          <a:bodyPr vert="horz" wrap="square" lIns="0" tIns="12700" rIns="0" bIns="0" rtlCol="0">
            <a:spAutoFit/>
          </a:bodyPr>
          <a:lstStyle>
            <a:defPPr/>
          </a:lstStyle>
          <a:p>
            <a:pPr marL="12700">
              <a:lnSpc>
                <a:spcPct val="100000"/>
              </a:lnSpc>
              <a:spcBef>
                <a:spcPts val="100"/>
              </a:spcBef>
            </a:pPr>
            <a:r>
              <a:rPr lang="en-IN" sz="5300" b="1" u="sng" dirty="0">
                <a:effectLst>
                  <a:outerShdw blurRad="38100" dist="38100" dir="2700000" algn="tl">
                    <a:srgbClr val="000000">
                      <a:alpha val="43137"/>
                    </a:srgbClr>
                  </a:outerShdw>
                </a:effectLst>
              </a:rPr>
              <a:t>FUTURE SCOPE</a:t>
            </a:r>
            <a:endParaRPr sz="5300" b="1" u="sng" spc="-5"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226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4th year project\WhatsApp Image 2020-05-04 at 12.45.11 PM.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432" y="188640"/>
            <a:ext cx="2160240" cy="3032884"/>
          </a:xfrm>
          <a:prstGeom prst="rect">
            <a:avLst/>
          </a:prstGeom>
          <a:noFill/>
          <a:ln>
            <a:noFill/>
          </a:ln>
        </p:spPr>
      </p:pic>
      <p:pic>
        <p:nvPicPr>
          <p:cNvPr id="4" name="Picture 3" descr="D:\4th year project\WhatsApp Image 2020-05-04 at 12.45.10 PM.jpeg"/>
          <p:cNvPicPr/>
          <p:nvPr/>
        </p:nvPicPr>
        <p:blipFill rotWithShape="1">
          <a:blip r:embed="rId3" cstate="print">
            <a:extLst>
              <a:ext uri="{28A0092B-C50C-407E-A947-70E740481C1C}">
                <a14:useLocalDpi xmlns:a14="http://schemas.microsoft.com/office/drawing/2010/main" val="0"/>
              </a:ext>
            </a:extLst>
          </a:blip>
          <a:srcRect t="3975"/>
          <a:stretch/>
        </p:blipFill>
        <p:spPr bwMode="auto">
          <a:xfrm>
            <a:off x="3647728" y="260647"/>
            <a:ext cx="2304256" cy="2960876"/>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4" cstate="print">
            <a:extLst>
              <a:ext uri="{28A0092B-C50C-407E-A947-70E740481C1C}">
                <a14:useLocalDpi xmlns:a14="http://schemas.microsoft.com/office/drawing/2010/main" val="0"/>
              </a:ext>
            </a:extLst>
          </a:blip>
          <a:srcRect t="8892"/>
          <a:stretch/>
        </p:blipFill>
        <p:spPr bwMode="auto">
          <a:xfrm>
            <a:off x="4727848" y="3500076"/>
            <a:ext cx="7200800" cy="3242978"/>
          </a:xfrm>
          <a:prstGeom prst="rect">
            <a:avLst/>
          </a:prstGeom>
          <a:ln>
            <a:noFill/>
          </a:ln>
          <a:extLst>
            <a:ext uri="{53640926-AAD7-44D8-BBD7-CCE9431645EC}">
              <a14:shadowObscured xmlns:a14="http://schemas.microsoft.com/office/drawing/2010/main"/>
            </a:ext>
          </a:extLst>
        </p:spPr>
      </p:pic>
      <p:pic>
        <p:nvPicPr>
          <p:cNvPr id="6" name="Picture 5" descr="D:\4th year project\WhatsApp Image 2020-05-04 at 12.54.15 PM.jpeg"/>
          <p:cNvPicPr/>
          <p:nvPr/>
        </p:nvPicPr>
        <p:blipFill rotWithShape="1">
          <a:blip r:embed="rId5" cstate="print">
            <a:extLst>
              <a:ext uri="{28A0092B-C50C-407E-A947-70E740481C1C}">
                <a14:useLocalDpi xmlns:a14="http://schemas.microsoft.com/office/drawing/2010/main" val="0"/>
              </a:ext>
            </a:extLst>
          </a:blip>
          <a:srcRect t="2953"/>
          <a:stretch/>
        </p:blipFill>
        <p:spPr bwMode="auto">
          <a:xfrm>
            <a:off x="6626044" y="260647"/>
            <a:ext cx="2252280" cy="2960876"/>
          </a:xfrm>
          <a:prstGeom prst="rect">
            <a:avLst/>
          </a:prstGeom>
          <a:noFill/>
          <a:ln>
            <a:noFill/>
          </a:ln>
          <a:extLst>
            <a:ext uri="{53640926-AAD7-44D8-BBD7-CCE9431645EC}">
              <a14:shadowObscured xmlns:a14="http://schemas.microsoft.com/office/drawing/2010/main"/>
            </a:ext>
          </a:extLst>
        </p:spPr>
      </p:pic>
      <p:pic>
        <p:nvPicPr>
          <p:cNvPr id="7" name="Picture 6" descr="D:\4th year project\WhatsApp Image 2020-05-04 at 12.54.15 PM (1).jpeg"/>
          <p:cNvPicPr/>
          <p:nvPr/>
        </p:nvPicPr>
        <p:blipFill rotWithShape="1">
          <a:blip r:embed="rId6" cstate="print">
            <a:extLst>
              <a:ext uri="{28A0092B-C50C-407E-A947-70E740481C1C}">
                <a14:useLocalDpi xmlns:a14="http://schemas.microsoft.com/office/drawing/2010/main" val="0"/>
              </a:ext>
            </a:extLst>
          </a:blip>
          <a:srcRect t="4398"/>
          <a:stretch/>
        </p:blipFill>
        <p:spPr bwMode="auto">
          <a:xfrm>
            <a:off x="9408368" y="309923"/>
            <a:ext cx="2232248" cy="2911600"/>
          </a:xfrm>
          <a:prstGeom prst="rect">
            <a:avLst/>
          </a:prstGeom>
          <a:noFill/>
          <a:ln>
            <a:noFill/>
          </a:ln>
          <a:extLst>
            <a:ext uri="{53640926-AAD7-44D8-BBD7-CCE9431645EC}">
              <a14:shadowObscured xmlns:a14="http://schemas.microsoft.com/office/drawing/2010/main"/>
            </a:ext>
          </a:extLst>
        </p:spPr>
      </p:pic>
      <p:pic>
        <p:nvPicPr>
          <p:cNvPr id="21" name="Picture 20" descr="27+ Solar Panel Pictures | Download Free Images on Unsplash"/>
          <p:cNvPicPr/>
          <p:nvPr/>
        </p:nvPicPr>
        <p:blipFill rotWithShape="1">
          <a:blip r:embed="rId7" cstate="print">
            <a:extLst>
              <a:ext uri="{28A0092B-C50C-407E-A947-70E740481C1C}">
                <a14:useLocalDpi xmlns:a14="http://schemas.microsoft.com/office/drawing/2010/main" val="0"/>
              </a:ext>
            </a:extLst>
          </a:blip>
          <a:srcRect l="-1" t="15102" r="31167"/>
          <a:stretch/>
        </p:blipFill>
        <p:spPr bwMode="auto">
          <a:xfrm>
            <a:off x="988641" y="3729745"/>
            <a:ext cx="2653283" cy="1822450"/>
          </a:xfrm>
          <a:prstGeom prst="rect">
            <a:avLst/>
          </a:prstGeom>
          <a:noFill/>
          <a:ln>
            <a:noFill/>
          </a:ln>
          <a:extLst>
            <a:ext uri="{53640926-AAD7-44D8-BBD7-CCE9431645EC}">
              <a14:shadowObscured xmlns:a14="http://schemas.microsoft.com/office/drawing/2010/main"/>
            </a:ext>
          </a:extLst>
        </p:spPr>
      </p:pic>
      <p:sp>
        <p:nvSpPr>
          <p:cNvPr id="22" name="Right Arrow 21"/>
          <p:cNvSpPr/>
          <p:nvPr/>
        </p:nvSpPr>
        <p:spPr>
          <a:xfrm>
            <a:off x="3117684" y="1489057"/>
            <a:ext cx="648072" cy="50405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3" name="Right Arrow 22"/>
          <p:cNvSpPr/>
          <p:nvPr/>
        </p:nvSpPr>
        <p:spPr>
          <a:xfrm>
            <a:off x="5946028" y="1433331"/>
            <a:ext cx="726036" cy="50405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4" name="Right Arrow 23"/>
          <p:cNvSpPr/>
          <p:nvPr/>
        </p:nvSpPr>
        <p:spPr>
          <a:xfrm rot="5400000">
            <a:off x="9978628" y="3168531"/>
            <a:ext cx="648072" cy="50405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5" name="Right Arrow 24"/>
          <p:cNvSpPr/>
          <p:nvPr/>
        </p:nvSpPr>
        <p:spPr>
          <a:xfrm flipH="1">
            <a:off x="3503711" y="4807836"/>
            <a:ext cx="1224135" cy="637388"/>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Right Arrow 25"/>
          <p:cNvSpPr/>
          <p:nvPr/>
        </p:nvSpPr>
        <p:spPr>
          <a:xfrm>
            <a:off x="8864250" y="1453054"/>
            <a:ext cx="648072" cy="50405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7" name="TextBox 26"/>
          <p:cNvSpPr txBox="1"/>
          <p:nvPr/>
        </p:nvSpPr>
        <p:spPr>
          <a:xfrm>
            <a:off x="834914" y="5602734"/>
            <a:ext cx="296073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ARDUINO NODEMCU, STEPPER MOTOR , MOTOR DRIVE MODULE, PANEL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752" y="177749"/>
            <a:ext cx="4464495" cy="492443"/>
          </a:xfrm>
        </p:spPr>
        <p:txBody>
          <a:bodyPr>
            <a:noAutofit/>
          </a:bodyPr>
          <a:lstStyle/>
          <a:p>
            <a:r>
              <a:rPr lang="en-IN" sz="5300" b="1" u="sng" dirty="0">
                <a:effectLst>
                  <a:outerShdw blurRad="38100" dist="38100" dir="2700000" algn="tl">
                    <a:srgbClr val="000000">
                      <a:alpha val="43137"/>
                    </a:srgbClr>
                  </a:outerShdw>
                </a:effectLst>
              </a:rPr>
              <a:t>REFERENCE</a:t>
            </a:r>
          </a:p>
        </p:txBody>
      </p:sp>
      <p:sp>
        <p:nvSpPr>
          <p:cNvPr id="3" name="Text Placeholder 2"/>
          <p:cNvSpPr>
            <a:spLocks noGrp="1"/>
          </p:cNvSpPr>
          <p:nvPr>
            <p:ph idx="1"/>
          </p:nvPr>
        </p:nvSpPr>
        <p:spPr>
          <a:xfrm>
            <a:off x="1199456" y="1052736"/>
            <a:ext cx="10992544" cy="5976664"/>
          </a:xfrm>
        </p:spPr>
        <p:txBody>
          <a:bodyPr>
            <a:normAutofit fontScale="62500" lnSpcReduction="20000"/>
          </a:bodyPr>
          <a:lstStyle/>
          <a:p>
            <a:pPr marL="342900" lvl="0" indent="-342900">
              <a:buFont typeface="+mj-lt"/>
              <a:buAutoNum type="arabicPeriod"/>
            </a:pPr>
            <a:r>
              <a:rPr lang="en-IN" sz="2600" dirty="0">
                <a:latin typeface="Arial" pitchFamily="34" charset="0"/>
                <a:cs typeface="Arial" pitchFamily="34" charset="0"/>
              </a:rPr>
              <a:t>Solar Tracking. </a:t>
            </a:r>
            <a:r>
              <a:rPr lang="en-IN" sz="2600" dirty="0" err="1">
                <a:latin typeface="Arial" pitchFamily="34" charset="0"/>
                <a:cs typeface="Arial" pitchFamily="34" charset="0"/>
              </a:rPr>
              <a:t>Prinsloo</a:t>
            </a:r>
            <a:r>
              <a:rPr lang="en-IN" sz="2600" dirty="0">
                <a:latin typeface="Arial" pitchFamily="34" charset="0"/>
                <a:cs typeface="Arial" pitchFamily="34" charset="0"/>
              </a:rPr>
              <a:t> GJ, Dobson RT. 1st ed. Stellenbosch: Solar Books, 2016. ISBN 978-0-620-61576-1. </a:t>
            </a:r>
            <a:r>
              <a:rPr lang="en-IN" sz="2600" dirty="0" err="1">
                <a:latin typeface="Arial" pitchFamily="34" charset="0"/>
                <a:cs typeface="Arial" pitchFamily="34" charset="0"/>
              </a:rPr>
              <a:t>doi</a:t>
            </a:r>
            <a:r>
              <a:rPr lang="en-IN" sz="2600" dirty="0">
                <a:latin typeface="Arial" pitchFamily="34" charset="0"/>
                <a:cs typeface="Arial" pitchFamily="34" charset="0"/>
              </a:rPr>
              <a:t>: 10.13140/2.1.2748.3201.</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IN" sz="2600" dirty="0">
                <a:latin typeface="Arial" pitchFamily="34" charset="0"/>
                <a:cs typeface="Arial" pitchFamily="34" charset="0"/>
              </a:rPr>
              <a:t>Wang, Jing-Min &amp; Lu, </a:t>
            </a:r>
            <a:r>
              <a:rPr lang="en-IN" sz="2600" dirty="0" err="1">
                <a:latin typeface="Arial" pitchFamily="34" charset="0"/>
                <a:cs typeface="Arial" pitchFamily="34" charset="0"/>
              </a:rPr>
              <a:t>Chia</a:t>
            </a:r>
            <a:r>
              <a:rPr lang="en-IN" sz="2600" dirty="0">
                <a:latin typeface="Arial" pitchFamily="34" charset="0"/>
                <a:cs typeface="Arial" pitchFamily="34" charset="0"/>
              </a:rPr>
              <a:t>-Liang. (2013). Design and Implementation of a Sun Tracker with a Dual-Axis Single Motor for an Optical Sensor-Based Photovoltaic System. Sensors (Basel, Switzerland). 13. 3157-68. 10.3390/s130303157.</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IN" sz="2600" dirty="0">
                <a:latin typeface="Arial" pitchFamily="34" charset="0"/>
                <a:cs typeface="Arial" pitchFamily="34" charset="0"/>
              </a:rPr>
              <a:t>Sensors And Transducers, Second Edition by D. Patranabis,Edition,2nd edition, Binding, Paperback, ISBN 13-9788120321984,ISBN 10-8120321987.</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US" sz="2600" dirty="0">
                <a:latin typeface="Arial" pitchFamily="34" charset="0"/>
                <a:cs typeface="Arial" pitchFamily="34" charset="0"/>
              </a:rPr>
              <a:t>Journal NRIAG Journal of Astronomy and Geophysics Volume 3, 2014 - Issue 1</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IN" sz="2600" dirty="0">
                <a:latin typeface="Arial" pitchFamily="34" charset="0"/>
                <a:cs typeface="Arial" pitchFamily="34" charset="0"/>
              </a:rPr>
              <a:t>Utilization of Electrical Power Paperback – 1 January 2016, by Er. R.K. </a:t>
            </a:r>
            <a:r>
              <a:rPr lang="en-IN" sz="2600" dirty="0" err="1">
                <a:latin typeface="Arial" pitchFamily="34" charset="0"/>
                <a:cs typeface="Arial" pitchFamily="34" charset="0"/>
              </a:rPr>
              <a:t>Rajput</a:t>
            </a:r>
            <a:r>
              <a:rPr lang="en-IN" sz="2600" dirty="0">
                <a:latin typeface="Arial" pitchFamily="34" charset="0"/>
                <a:cs typeface="Arial" pitchFamily="34" charset="0"/>
              </a:rPr>
              <a:t> Paperback: 741 pages, </a:t>
            </a:r>
            <a:r>
              <a:rPr lang="en-IN" sz="2600" dirty="0" err="1">
                <a:latin typeface="Arial" pitchFamily="34" charset="0"/>
                <a:cs typeface="Arial" pitchFamily="34" charset="0"/>
              </a:rPr>
              <a:t>Laxmi</a:t>
            </a:r>
            <a:r>
              <a:rPr lang="en-IN" sz="2600" dirty="0">
                <a:latin typeface="Arial" pitchFamily="34" charset="0"/>
                <a:cs typeface="Arial" pitchFamily="34" charset="0"/>
              </a:rPr>
              <a:t> Publications; Second edition (2016),Language: English,ISBN-10: 8131808297,ISBN-13: 978-8131808290.</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IN" sz="2600" dirty="0" err="1">
                <a:latin typeface="Arial" pitchFamily="34" charset="0"/>
                <a:cs typeface="Arial" pitchFamily="34" charset="0"/>
              </a:rPr>
              <a:t>Arduino</a:t>
            </a:r>
            <a:r>
              <a:rPr lang="en-IN" sz="2600" dirty="0">
                <a:latin typeface="Arial" pitchFamily="34" charset="0"/>
                <a:cs typeface="Arial" pitchFamily="34" charset="0"/>
              </a:rPr>
              <a:t> Programming Notebook, Brian W. Evans, Publisher: Lulu.com (September 10, 2008), License(s): Creative Commons BY-SA, Paperback 36 pages, Language: English, ASIN: B002AD5Q8Q, ISBN-13: N/A.</a:t>
            </a:r>
          </a:p>
          <a:p>
            <a:pPr marL="342900" lvl="0" indent="-342900">
              <a:buFont typeface="+mj-lt"/>
              <a:buAutoNum type="arabicPeriod"/>
            </a:pPr>
            <a:endParaRPr lang="en-IN" sz="2600" dirty="0">
              <a:latin typeface="Arial" pitchFamily="34" charset="0"/>
              <a:cs typeface="Arial" pitchFamily="34" charset="0"/>
            </a:endParaRPr>
          </a:p>
          <a:p>
            <a:pPr marL="342900" lvl="0" indent="-342900">
              <a:buFont typeface="+mj-lt"/>
              <a:buAutoNum type="arabicPeriod"/>
            </a:pPr>
            <a:r>
              <a:rPr lang="en-IN" sz="2600" dirty="0">
                <a:latin typeface="Arial" pitchFamily="34" charset="0"/>
                <a:cs typeface="Arial" pitchFamily="34" charset="0"/>
              </a:rPr>
              <a:t>International Research Journal of Advanced Engineering and Science, Jammu: IRJAES, Language: English  Country: India, ISSN (Online): 2455-9024</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1772816"/>
            <a:ext cx="6408712" cy="1728192"/>
          </a:xfrm>
        </p:spPr>
        <p:txBody>
          <a:bodyPr/>
          <a:lstStyle/>
          <a:p>
            <a:r>
              <a:rPr lang="en-IN" sz="7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760" y="188640"/>
            <a:ext cx="5112568" cy="1163019"/>
          </a:xfrm>
        </p:spPr>
        <p:txBody>
          <a:bodyPr>
            <a:noAutofit/>
          </a:bodyPr>
          <a:lstStyle>
            <a:defPPr/>
          </a:lstStyle>
          <a:p>
            <a:r>
              <a:rPr lang="en-IN" sz="5300" b="1" u="sng" dirty="0">
                <a:effectLst>
                  <a:outerShdw blurRad="38100" dist="38100" dir="2700000" algn="tl">
                    <a:srgbClr val="000000">
                      <a:alpha val="43137"/>
                    </a:srgbClr>
                  </a:outerShdw>
                </a:effectLst>
              </a:rPr>
              <a:t>CONTENTS</a:t>
            </a:r>
          </a:p>
        </p:txBody>
      </p:sp>
      <p:sp>
        <p:nvSpPr>
          <p:cNvPr id="3" name="Text Placeholder 2"/>
          <p:cNvSpPr>
            <a:spLocks noGrp="1"/>
          </p:cNvSpPr>
          <p:nvPr>
            <p:ph idx="1"/>
          </p:nvPr>
        </p:nvSpPr>
        <p:spPr>
          <a:xfrm>
            <a:off x="1631505" y="1484784"/>
            <a:ext cx="9361040" cy="4431983"/>
          </a:xfrm>
        </p:spPr>
        <p:txBody>
          <a:bodyPr>
            <a:normAutofit fontScale="92500" lnSpcReduction="20000"/>
          </a:bodyPr>
          <a:lstStyle>
            <a:defPPr/>
          </a:lstStyle>
          <a:p>
            <a:pPr>
              <a:buClr>
                <a:schemeClr val="accent1"/>
              </a:buClr>
            </a:pPr>
            <a:endParaRPr lang="en-IN" dirty="0">
              <a:latin typeface="Arial" pitchFamily="34" charset="0"/>
              <a:cs typeface="Arial" pitchFamily="34" charset="0"/>
            </a:endParaRPr>
          </a:p>
          <a:p>
            <a:pPr>
              <a:buClr>
                <a:schemeClr val="accent1"/>
              </a:buClr>
              <a:buBlip>
                <a:blip r:embed="rId2"/>
              </a:buBlip>
            </a:pPr>
            <a:r>
              <a:rPr lang="en-IN" sz="2400" dirty="0">
                <a:latin typeface="Arial" pitchFamily="34" charset="0"/>
                <a:cs typeface="Arial" pitchFamily="34" charset="0"/>
              </a:rPr>
              <a:t>  INTRODUCTION                                                                                                                                   </a:t>
            </a:r>
          </a:p>
          <a:p>
            <a:pPr>
              <a:buClr>
                <a:schemeClr val="accent1"/>
              </a:buClr>
              <a:buBlip>
                <a:blip r:embed="rId2"/>
              </a:buBlip>
            </a:pPr>
            <a:r>
              <a:rPr lang="en-IN" sz="2400" dirty="0">
                <a:latin typeface="Arial" pitchFamily="34" charset="0"/>
                <a:cs typeface="Arial" pitchFamily="34" charset="0"/>
              </a:rPr>
              <a:t>  NEED OF THE PROJECT</a:t>
            </a:r>
          </a:p>
          <a:p>
            <a:pPr>
              <a:buClr>
                <a:schemeClr val="accent1"/>
              </a:buClr>
              <a:buBlip>
                <a:blip r:embed="rId2"/>
              </a:buBlip>
            </a:pPr>
            <a:r>
              <a:rPr lang="en-US" sz="2400" dirty="0">
                <a:latin typeface="Arial" pitchFamily="34" charset="0"/>
                <a:cs typeface="Arial" pitchFamily="34" charset="0"/>
              </a:rPr>
              <a:t>  MATHEMATICAL MODEL OF THE PV ARRAY</a:t>
            </a:r>
            <a:endParaRPr lang="en-IN" sz="2400" dirty="0">
              <a:latin typeface="Arial" pitchFamily="34" charset="0"/>
              <a:cs typeface="Arial" pitchFamily="34" charset="0"/>
            </a:endParaRPr>
          </a:p>
          <a:p>
            <a:pPr>
              <a:buClr>
                <a:schemeClr val="accent1"/>
              </a:buClr>
              <a:buBlip>
                <a:blip r:embed="rId2"/>
              </a:buBlip>
            </a:pPr>
            <a:r>
              <a:rPr lang="en-IN" sz="2400" dirty="0">
                <a:latin typeface="Arial" pitchFamily="34" charset="0"/>
                <a:cs typeface="Arial" pitchFamily="34" charset="0"/>
              </a:rPr>
              <a:t>  SOLAR TRACKER TYPES </a:t>
            </a:r>
          </a:p>
          <a:p>
            <a:pPr>
              <a:buClr>
                <a:schemeClr val="accent1"/>
              </a:buClr>
              <a:buBlip>
                <a:blip r:embed="rId2"/>
              </a:buBlip>
            </a:pPr>
            <a:r>
              <a:rPr lang="en-IN" sz="2400" dirty="0">
                <a:latin typeface="Arial" pitchFamily="34" charset="0"/>
                <a:cs typeface="Arial" pitchFamily="34" charset="0"/>
              </a:rPr>
              <a:t>  APPARATUS </a:t>
            </a:r>
          </a:p>
          <a:p>
            <a:pPr>
              <a:buClr>
                <a:schemeClr val="accent1"/>
              </a:buClr>
              <a:buBlip>
                <a:blip r:embed="rId2"/>
              </a:buBlip>
            </a:pPr>
            <a:r>
              <a:rPr lang="en-IN" sz="2400" dirty="0">
                <a:latin typeface="Arial" pitchFamily="34" charset="0"/>
                <a:cs typeface="Arial" pitchFamily="34" charset="0"/>
              </a:rPr>
              <a:t>  WORKING PRINCIPLE</a:t>
            </a:r>
          </a:p>
          <a:p>
            <a:pPr>
              <a:buClr>
                <a:schemeClr val="accent1"/>
              </a:buClr>
              <a:buBlip>
                <a:blip r:embed="rId2"/>
              </a:buBlip>
            </a:pPr>
            <a:r>
              <a:rPr lang="en-IN" sz="2400" dirty="0">
                <a:latin typeface="Arial" pitchFamily="34" charset="0"/>
                <a:cs typeface="Arial" pitchFamily="34" charset="0"/>
              </a:rPr>
              <a:t>  BLOCK DIAGRAM OF SOLAR TRACKER</a:t>
            </a:r>
          </a:p>
          <a:p>
            <a:pPr>
              <a:buClr>
                <a:schemeClr val="accent1"/>
              </a:buClr>
              <a:buBlip>
                <a:blip r:embed="rId2"/>
              </a:buBlip>
            </a:pPr>
            <a:r>
              <a:rPr lang="en-IN" sz="2400" dirty="0">
                <a:latin typeface="Arial" pitchFamily="34" charset="0"/>
                <a:cs typeface="Arial" pitchFamily="34" charset="0"/>
              </a:rPr>
              <a:t>  RESULTS</a:t>
            </a:r>
          </a:p>
          <a:p>
            <a:pPr>
              <a:buClr>
                <a:schemeClr val="accent1"/>
              </a:buClr>
              <a:buBlip>
                <a:blip r:embed="rId2"/>
              </a:buBlip>
            </a:pPr>
            <a:r>
              <a:rPr lang="en-IN" sz="2400" dirty="0">
                <a:latin typeface="Arial" pitchFamily="34" charset="0"/>
                <a:cs typeface="Arial" pitchFamily="34" charset="0"/>
              </a:rPr>
              <a:t>  FUTURE SCOPE</a:t>
            </a:r>
          </a:p>
          <a:p>
            <a:pPr>
              <a:buClr>
                <a:schemeClr val="accent1"/>
              </a:buClr>
              <a:buBlip>
                <a:blip r:embed="rId2"/>
              </a:buBlip>
            </a:pPr>
            <a:r>
              <a:rPr lang="en-IN" sz="2400" dirty="0">
                <a:latin typeface="Arial" pitchFamily="34" charset="0"/>
                <a:cs typeface="Arial" pitchFamily="34" charset="0"/>
              </a:rPr>
              <a:t>  REFERENCE</a:t>
            </a:r>
          </a:p>
          <a:p>
            <a:endParaRPr lang="en-IN" dirty="0"/>
          </a:p>
          <a:p>
            <a:pPr>
              <a:buFont typeface="Wingdings" pitchFamily="2" charset="2"/>
              <a:buChar char="§"/>
            </a:pPr>
            <a:endParaRPr lang="en-IN" dirty="0"/>
          </a:p>
          <a:p>
            <a:pPr>
              <a:buFont typeface="Wingdings" pitchFamily="2" charset="2"/>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1744" y="272252"/>
            <a:ext cx="5256584" cy="828432"/>
          </a:xfrm>
          <a:prstGeom prst="rect">
            <a:avLst/>
          </a:prstGeom>
        </p:spPr>
        <p:txBody>
          <a:bodyPr vert="horz" wrap="square" lIns="0" tIns="12700" rIns="0" bIns="0" rtlCol="0">
            <a:spAutoFit/>
          </a:bodyPr>
          <a:lstStyle>
            <a:defPPr/>
          </a:lstStyle>
          <a:p>
            <a:pPr marL="12700">
              <a:lnSpc>
                <a:spcPct val="100000"/>
              </a:lnSpc>
              <a:spcBef>
                <a:spcPts val="100"/>
              </a:spcBef>
            </a:pPr>
            <a:r>
              <a:rPr lang="en-IN" sz="5300" b="1" u="sng" dirty="0">
                <a:effectLst>
                  <a:outerShdw blurRad="38100" dist="38100" dir="2700000" algn="tl">
                    <a:srgbClr val="000000">
                      <a:alpha val="43137"/>
                    </a:srgbClr>
                  </a:outerShdw>
                </a:effectLst>
              </a:rPr>
              <a:t>INTRODUCTION</a:t>
            </a:r>
            <a:endParaRPr sz="5300" b="1" u="sng" dirty="0">
              <a:effectLst>
                <a:outerShdw blurRad="38100" dist="38100" dir="2700000" algn="tl">
                  <a:srgbClr val="000000">
                    <a:alpha val="43137"/>
                  </a:srgbClr>
                </a:outerShdw>
              </a:effectLst>
            </a:endParaRPr>
          </a:p>
        </p:txBody>
      </p:sp>
      <p:sp>
        <p:nvSpPr>
          <p:cNvPr id="3" name="object 3"/>
          <p:cNvSpPr txBox="1"/>
          <p:nvPr/>
        </p:nvSpPr>
        <p:spPr>
          <a:xfrm>
            <a:off x="947869" y="980728"/>
            <a:ext cx="5472167" cy="3613169"/>
          </a:xfrm>
          <a:prstGeom prst="rect">
            <a:avLst/>
          </a:prstGeom>
        </p:spPr>
        <p:txBody>
          <a:bodyPr vert="horz" wrap="square" lIns="0" tIns="139065" rIns="0" bIns="0" rtlCol="0">
            <a:spAutoFit/>
          </a:bodyPr>
          <a:lstStyle>
            <a:defPPr>
              <a:defRPr lang="en-US"/>
            </a:defPPr>
          </a:lstStyle>
          <a:p>
            <a:pPr marL="355600" indent="-342900">
              <a:lnSpc>
                <a:spcPct val="100000"/>
              </a:lnSpc>
              <a:spcBef>
                <a:spcPts val="1095"/>
              </a:spcBef>
              <a:buClr>
                <a:srgbClr val="4966AC"/>
              </a:buClr>
              <a:buSzPct val="79166"/>
              <a:tabLst>
                <a:tab pos="354965" algn="l"/>
                <a:tab pos="355600" algn="l"/>
              </a:tabLst>
            </a:pPr>
            <a:r>
              <a:rPr lang="en-IN" sz="4000" dirty="0"/>
              <a:t> </a:t>
            </a:r>
            <a:r>
              <a:rPr lang="en-IN" sz="4000" dirty="0">
                <a:effectLst>
                  <a:outerShdw blurRad="38100" dist="38100" dir="2700000" algn="tl">
                    <a:srgbClr val="000000">
                      <a:alpha val="43137"/>
                    </a:srgbClr>
                  </a:outerShdw>
                </a:effectLst>
              </a:rPr>
              <a:t>Why Solar</a:t>
            </a:r>
            <a:r>
              <a:rPr lang="en-IN" sz="4000" spc="-60" dirty="0">
                <a:effectLst>
                  <a:outerShdw blurRad="38100" dist="38100" dir="2700000" algn="tl">
                    <a:srgbClr val="000000">
                      <a:alpha val="43137"/>
                    </a:srgbClr>
                  </a:outerShdw>
                </a:effectLst>
              </a:rPr>
              <a:t> </a:t>
            </a:r>
            <a:r>
              <a:rPr lang="en-IN" sz="4000" spc="-5" dirty="0">
                <a:effectLst>
                  <a:outerShdw blurRad="38100" dist="38100" dir="2700000" algn="tl">
                    <a:srgbClr val="000000">
                      <a:alpha val="43137"/>
                    </a:srgbClr>
                  </a:outerShdw>
                </a:effectLst>
              </a:rPr>
              <a:t>Energy?</a:t>
            </a:r>
            <a:endParaRPr sz="2400" dirty="0">
              <a:effectLst>
                <a:outerShdw blurRad="38100" dist="38100" dir="2700000" algn="tl">
                  <a:srgbClr val="000000">
                    <a:alpha val="43137"/>
                  </a:srgbClr>
                </a:outerShdw>
              </a:effectLst>
              <a:latin typeface="Arial" pitchFamily="34" charset="0"/>
              <a:cs typeface="Arial" pitchFamily="34" charset="0"/>
            </a:endParaRPr>
          </a:p>
          <a:p>
            <a:pPr marL="469900" indent="-457200">
              <a:spcBef>
                <a:spcPts val="994"/>
              </a:spcBef>
              <a:buClr>
                <a:srgbClr val="4966AC"/>
              </a:buClr>
              <a:buSzPct val="79166"/>
              <a:buBlip>
                <a:blip r:embed="rId2"/>
              </a:buBlip>
              <a:tabLst>
                <a:tab pos="354965" algn="l"/>
                <a:tab pos="355600" algn="l"/>
              </a:tabLst>
            </a:pPr>
            <a:r>
              <a:rPr lang="en-IN" sz="2400" spc="-25" dirty="0">
                <a:latin typeface="Arial" pitchFamily="34" charset="0"/>
                <a:cs typeface="Arial" pitchFamily="34" charset="0"/>
              </a:rPr>
              <a:t>Easily Accessible.</a:t>
            </a:r>
          </a:p>
          <a:p>
            <a:pPr marL="469900" indent="-457200">
              <a:lnSpc>
                <a:spcPct val="100000"/>
              </a:lnSpc>
              <a:spcBef>
                <a:spcPts val="994"/>
              </a:spcBef>
              <a:buClr>
                <a:srgbClr val="4966AC"/>
              </a:buClr>
              <a:buSzPct val="79166"/>
              <a:buBlip>
                <a:blip r:embed="rId2"/>
              </a:buBlip>
              <a:tabLst>
                <a:tab pos="354965" algn="l"/>
                <a:tab pos="355600" algn="l"/>
              </a:tabLst>
            </a:pPr>
            <a:r>
              <a:rPr sz="2400" spc="-5" dirty="0">
                <a:latin typeface="Arial" pitchFamily="34" charset="0"/>
                <a:cs typeface="Arial" pitchFamily="34" charset="0"/>
              </a:rPr>
              <a:t>Pollution</a:t>
            </a:r>
            <a:r>
              <a:rPr sz="2400" spc="25" dirty="0">
                <a:latin typeface="Arial" pitchFamily="34" charset="0"/>
                <a:cs typeface="Arial" pitchFamily="34" charset="0"/>
              </a:rPr>
              <a:t> </a:t>
            </a:r>
            <a:r>
              <a:rPr sz="2400" spc="-5" dirty="0">
                <a:latin typeface="Arial" pitchFamily="34" charset="0"/>
                <a:cs typeface="Arial" pitchFamily="34" charset="0"/>
              </a:rPr>
              <a:t>FREE.</a:t>
            </a:r>
            <a:endParaRPr sz="2400" dirty="0">
              <a:latin typeface="Arial" pitchFamily="34" charset="0"/>
              <a:cs typeface="Arial" pitchFamily="34" charset="0"/>
            </a:endParaRPr>
          </a:p>
          <a:p>
            <a:pPr marL="469900" indent="-457200">
              <a:lnSpc>
                <a:spcPct val="100000"/>
              </a:lnSpc>
              <a:spcBef>
                <a:spcPts val="1010"/>
              </a:spcBef>
              <a:buClr>
                <a:srgbClr val="4966AC"/>
              </a:buClr>
              <a:buSzPct val="79166"/>
              <a:buBlip>
                <a:blip r:embed="rId2"/>
              </a:buBlip>
              <a:tabLst>
                <a:tab pos="354965" algn="l"/>
                <a:tab pos="355600" algn="l"/>
              </a:tabLst>
            </a:pPr>
            <a:r>
              <a:rPr sz="2400" spc="-10" dirty="0">
                <a:latin typeface="Arial" pitchFamily="34" charset="0"/>
                <a:cs typeface="Arial" pitchFamily="34" charset="0"/>
              </a:rPr>
              <a:t>Available </a:t>
            </a:r>
            <a:r>
              <a:rPr sz="2400" spc="-5" dirty="0">
                <a:latin typeface="Arial" pitchFamily="34" charset="0"/>
                <a:cs typeface="Arial" pitchFamily="34" charset="0"/>
              </a:rPr>
              <a:t>in infinite</a:t>
            </a:r>
            <a:r>
              <a:rPr sz="2400" spc="65" dirty="0">
                <a:latin typeface="Arial" pitchFamily="34" charset="0"/>
                <a:cs typeface="Arial" pitchFamily="34" charset="0"/>
              </a:rPr>
              <a:t> </a:t>
            </a:r>
            <a:r>
              <a:rPr sz="2400" spc="-25" dirty="0">
                <a:latin typeface="Arial" pitchFamily="34" charset="0"/>
                <a:cs typeface="Arial" pitchFamily="34" charset="0"/>
              </a:rPr>
              <a:t>quantity.</a:t>
            </a:r>
            <a:endParaRPr lang="en-IN" sz="2400" spc="-25" dirty="0">
              <a:latin typeface="Arial" pitchFamily="34" charset="0"/>
              <a:cs typeface="Arial" pitchFamily="34" charset="0"/>
            </a:endParaRPr>
          </a:p>
          <a:p>
            <a:pPr marL="469900" indent="-457200">
              <a:lnSpc>
                <a:spcPct val="100000"/>
              </a:lnSpc>
              <a:spcBef>
                <a:spcPts val="1010"/>
              </a:spcBef>
              <a:buClr>
                <a:srgbClr val="4966AC"/>
              </a:buClr>
              <a:buSzPct val="79166"/>
              <a:buBlip>
                <a:blip r:embed="rId2"/>
              </a:buBlip>
              <a:tabLst>
                <a:tab pos="354965" algn="l"/>
                <a:tab pos="355600" algn="l"/>
              </a:tabLst>
            </a:pPr>
            <a:r>
              <a:rPr lang="en-IN" sz="2400" dirty="0">
                <a:latin typeface="Arial" pitchFamily="34" charset="0"/>
                <a:cs typeface="Arial" pitchFamily="34" charset="0"/>
              </a:rPr>
              <a:t>The natural gift like fossil fuels, woods, etc. are limited in amount. </a:t>
            </a:r>
            <a:endParaRPr lang="en-IN" sz="2400" spc="-25" dirty="0">
              <a:latin typeface="Arial" pitchFamily="34" charset="0"/>
              <a:cs typeface="Arial" pitchFamily="34" charset="0"/>
            </a:endParaRPr>
          </a:p>
          <a:p>
            <a:pPr marL="469900" indent="-457200">
              <a:lnSpc>
                <a:spcPct val="100000"/>
              </a:lnSpc>
              <a:spcBef>
                <a:spcPts val="1010"/>
              </a:spcBef>
              <a:buClr>
                <a:srgbClr val="4966AC"/>
              </a:buClr>
              <a:buSzPct val="79166"/>
              <a:buBlip>
                <a:blip r:embed="rId2"/>
              </a:buBlip>
              <a:tabLst>
                <a:tab pos="354965" algn="l"/>
                <a:tab pos="355600" algn="l"/>
              </a:tabLst>
            </a:pPr>
            <a:endParaRPr sz="2400" dirty="0">
              <a:latin typeface="Arial" pitchFamily="34" charset="0"/>
              <a:cs typeface="Arial" pitchFamily="34" charset="0"/>
            </a:endParaRPr>
          </a:p>
        </p:txBody>
      </p:sp>
      <p:sp>
        <p:nvSpPr>
          <p:cNvPr id="6" name="TextBox 5">
            <a:extLst>
              <a:ext uri="{FF2B5EF4-FFF2-40B4-BE49-F238E27FC236}">
                <a16:creationId xmlns:a16="http://schemas.microsoft.com/office/drawing/2014/main" id="{7C732268-18BA-4FBE-8DCC-E9FADEA6DB1F}"/>
              </a:ext>
            </a:extLst>
          </p:cNvPr>
          <p:cNvSpPr txBox="1"/>
          <p:nvPr/>
        </p:nvSpPr>
        <p:spPr>
          <a:xfrm>
            <a:off x="6096000" y="1628800"/>
            <a:ext cx="6094070" cy="4801314"/>
          </a:xfrm>
          <a:prstGeom prst="rect">
            <a:avLst/>
          </a:prstGeom>
          <a:noFill/>
        </p:spPr>
        <p:txBody>
          <a:bodyPr wrap="square">
            <a:spAutoFit/>
          </a:bodyPr>
          <a:lstStyle/>
          <a:p>
            <a:pPr>
              <a:lnSpc>
                <a:spcPct val="150000"/>
              </a:lnSpc>
              <a:buClr>
                <a:schemeClr val="accent1"/>
              </a:buClr>
              <a:buBlip>
                <a:blip r:embed="rId2"/>
              </a:buBlip>
            </a:pPr>
            <a:r>
              <a:rPr lang="en-IN" sz="1800" dirty="0">
                <a:effectLst>
                  <a:outerShdw blurRad="38100" dist="38100" dir="2700000" algn="tl">
                    <a:srgbClr val="000000">
                      <a:alpha val="43137"/>
                    </a:srgbClr>
                  </a:outerShdw>
                </a:effectLst>
                <a:latin typeface="Arial" pitchFamily="34" charset="0"/>
                <a:cs typeface="Arial" pitchFamily="34" charset="0"/>
              </a:rPr>
              <a:t> </a:t>
            </a: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Increasing demands for energy day by day.</a:t>
            </a:r>
          </a:p>
          <a:p>
            <a:pPr>
              <a:lnSpc>
                <a:spcPct val="150000"/>
              </a:lnSpc>
              <a:buClr>
                <a:schemeClr val="accent1"/>
              </a:buClr>
              <a:buBlip>
                <a:blip r:embed="rId2"/>
              </a:buBlip>
            </a:pP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 Growing concern regarding environmental pollution.</a:t>
            </a:r>
          </a:p>
          <a:p>
            <a:pPr>
              <a:lnSpc>
                <a:spcPct val="150000"/>
              </a:lnSpc>
              <a:buClr>
                <a:schemeClr val="accent1"/>
              </a:buClr>
              <a:buBlip>
                <a:blip r:embed="rId2"/>
              </a:buBlip>
            </a:pP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 Renewable sources such as solar and wind power are popular today.</a:t>
            </a:r>
          </a:p>
          <a:p>
            <a:pPr>
              <a:lnSpc>
                <a:spcPct val="150000"/>
              </a:lnSpc>
              <a:buClr>
                <a:schemeClr val="accent1"/>
              </a:buClr>
              <a:buBlip>
                <a:blip r:embed="rId2"/>
              </a:buBlip>
            </a:pP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Solar energy provides great prospect for conversion into electrical power, which in turn ensures need of increasing energy demand.</a:t>
            </a:r>
          </a:p>
          <a:p>
            <a:pPr>
              <a:lnSpc>
                <a:spcPct val="150000"/>
              </a:lnSpc>
              <a:buClr>
                <a:schemeClr val="accent1"/>
              </a:buClr>
              <a:buBlip>
                <a:blip r:embed="rId2"/>
              </a:buBlip>
            </a:pPr>
            <a:r>
              <a:rPr lang="en-IN" sz="1800" dirty="0">
                <a:solidFill>
                  <a:schemeClr val="tx1"/>
                </a:solidFill>
                <a:effectLst>
                  <a:outerShdw blurRad="38100" dist="38100" dir="2700000" algn="tl">
                    <a:srgbClr val="000000">
                      <a:alpha val="43137"/>
                    </a:srgbClr>
                  </a:outerShdw>
                </a:effectLst>
              </a:rPr>
              <a:t> </a:t>
            </a: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Photovoltaic (PV for short) is the conversion principle employed in conversion of solar light into electricity.</a:t>
            </a:r>
          </a:p>
          <a:p>
            <a:pPr>
              <a:lnSpc>
                <a:spcPct val="150000"/>
              </a:lnSpc>
              <a:buClr>
                <a:schemeClr val="accent1"/>
              </a:buClr>
              <a:buBlip>
                <a:blip r:embed="rId2"/>
              </a:buBlip>
            </a:pPr>
            <a:r>
              <a:rPr lang="en-IN" sz="1800" dirty="0">
                <a:solidFill>
                  <a:schemeClr val="tx1"/>
                </a:solidFill>
                <a:effectLst>
                  <a:outerShdw blurRad="38100" dist="38100" dir="2700000" algn="tl">
                    <a:srgbClr val="000000">
                      <a:alpha val="43137"/>
                    </a:srgbClr>
                  </a:outerShdw>
                </a:effectLst>
                <a:latin typeface="Arial" pitchFamily="34" charset="0"/>
                <a:cs typeface="Arial" pitchFamily="34" charset="0"/>
              </a:rPr>
              <a:t> PV panels system is only about 24.5% efficient.</a:t>
            </a:r>
          </a:p>
          <a:p>
            <a:pPr>
              <a:buClr>
                <a:schemeClr val="accent1"/>
              </a:buClr>
            </a:pPr>
            <a:endParaRPr lang="en-IN" sz="1800" dirty="0">
              <a:latin typeface="Arial" pitchFamily="34" charset="0"/>
              <a:cs typeface="Arial" pitchFamily="34" charset="0"/>
            </a:endParaRPr>
          </a:p>
          <a:p>
            <a:pPr>
              <a:buClr>
                <a:schemeClr val="accent1"/>
              </a:buClr>
              <a:buFont typeface="Arial" pitchFamily="34" charset="0"/>
              <a:buChar char="•"/>
            </a:pPr>
            <a:endParaRPr lang="en-IN" sz="1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7BAC-7B0A-4B2F-9220-58E0E803F6C0}"/>
              </a:ext>
            </a:extLst>
          </p:cNvPr>
          <p:cNvSpPr>
            <a:spLocks noGrp="1"/>
          </p:cNvSpPr>
          <p:nvPr>
            <p:ph type="title"/>
          </p:nvPr>
        </p:nvSpPr>
        <p:spPr>
          <a:xfrm>
            <a:off x="2927648" y="202631"/>
            <a:ext cx="8928992" cy="984885"/>
          </a:xfrm>
        </p:spPr>
        <p:txBody>
          <a:bodyPr>
            <a:noAutofit/>
          </a:bodyPr>
          <a:lstStyle/>
          <a:p>
            <a:r>
              <a:rPr lang="en-US" sz="5300" b="1" u="sng" dirty="0">
                <a:effectLst>
                  <a:outerShdw blurRad="38100" dist="38100" dir="2700000" algn="tl">
                    <a:srgbClr val="000000">
                      <a:alpha val="43137"/>
                    </a:srgbClr>
                  </a:outerShdw>
                </a:effectLst>
              </a:rPr>
              <a:t>NEED OF THE PROJECT</a:t>
            </a:r>
          </a:p>
        </p:txBody>
      </p:sp>
      <p:pic>
        <p:nvPicPr>
          <p:cNvPr id="4" name="Picture 3">
            <a:extLst>
              <a:ext uri="{FF2B5EF4-FFF2-40B4-BE49-F238E27FC236}">
                <a16:creationId xmlns:a16="http://schemas.microsoft.com/office/drawing/2014/main" id="{81E16C72-4CC4-4FBA-9EA0-FAC1B909F9E7}"/>
              </a:ext>
            </a:extLst>
          </p:cNvPr>
          <p:cNvPicPr>
            <a:picLocks noChangeAspect="1"/>
          </p:cNvPicPr>
          <p:nvPr/>
        </p:nvPicPr>
        <p:blipFill>
          <a:blip r:embed="rId2" cstate="print"/>
          <a:stretch>
            <a:fillRect/>
          </a:stretch>
        </p:blipFill>
        <p:spPr>
          <a:xfrm>
            <a:off x="1199456" y="1122750"/>
            <a:ext cx="2736304" cy="2074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16941A48-8330-422C-9114-231A13055AA2}"/>
              </a:ext>
            </a:extLst>
          </p:cNvPr>
          <p:cNvSpPr/>
          <p:nvPr/>
        </p:nvSpPr>
        <p:spPr>
          <a:xfrm>
            <a:off x="2673204" y="3266082"/>
            <a:ext cx="6845592" cy="461665"/>
          </a:xfrm>
          <a:prstGeom prst="rect">
            <a:avLst/>
          </a:prstGeom>
        </p:spPr>
        <p:txBody>
          <a:bodyPr wrap="none">
            <a:spAutoFit/>
          </a:bodyPr>
          <a:lstStyle/>
          <a:p>
            <a:r>
              <a:rPr lang="en-US" sz="2400" dirty="0">
                <a:latin typeface="Arial" pitchFamily="34" charset="0"/>
              </a:rPr>
              <a:t>DL 9032 solar system(a module of (85 W, 12 V).)</a:t>
            </a:r>
          </a:p>
        </p:txBody>
      </p:sp>
      <p:pic>
        <p:nvPicPr>
          <p:cNvPr id="8" name="Picture 7">
            <a:extLst>
              <a:ext uri="{FF2B5EF4-FFF2-40B4-BE49-F238E27FC236}">
                <a16:creationId xmlns:a16="http://schemas.microsoft.com/office/drawing/2014/main" id="{B4DC42D3-1AC3-422C-8247-A4930BA78E14}"/>
              </a:ext>
            </a:extLst>
          </p:cNvPr>
          <p:cNvPicPr>
            <a:picLocks noChangeAspect="1"/>
          </p:cNvPicPr>
          <p:nvPr/>
        </p:nvPicPr>
        <p:blipFill>
          <a:blip r:embed="rId3"/>
          <a:stretch>
            <a:fillRect/>
          </a:stretch>
        </p:blipFill>
        <p:spPr>
          <a:xfrm>
            <a:off x="4295800" y="1131439"/>
            <a:ext cx="2921855" cy="2123390"/>
          </a:xfrm>
          <a:prstGeom prst="rect">
            <a:avLst/>
          </a:prstGeom>
          <a:ln w="38100">
            <a:solidFill>
              <a:schemeClr val="tx1"/>
            </a:solidFill>
          </a:ln>
        </p:spPr>
      </p:pic>
      <p:sp>
        <p:nvSpPr>
          <p:cNvPr id="9" name="TextBox 8">
            <a:extLst>
              <a:ext uri="{FF2B5EF4-FFF2-40B4-BE49-F238E27FC236}">
                <a16:creationId xmlns:a16="http://schemas.microsoft.com/office/drawing/2014/main" id="{1908F748-2338-48B0-A68B-5DB75F71A7C6}"/>
              </a:ext>
            </a:extLst>
          </p:cNvPr>
          <p:cNvSpPr txBox="1"/>
          <p:nvPr/>
        </p:nvSpPr>
        <p:spPr>
          <a:xfrm>
            <a:off x="4295800" y="2919857"/>
            <a:ext cx="4171164" cy="276999"/>
          </a:xfrm>
          <a:prstGeom prst="rect">
            <a:avLst/>
          </a:prstGeom>
          <a:noFill/>
        </p:spPr>
        <p:txBody>
          <a:bodyPr wrap="square" rtlCol="0">
            <a:spAutoFit/>
          </a:bodyPr>
          <a:lstStyle/>
          <a:p>
            <a:r>
              <a:rPr lang="en-US" sz="1200" b="1" u="sng" dirty="0"/>
              <a:t>CURRENT(A) vs SOLAR RADIATION(W/m</a:t>
            </a:r>
            <a:r>
              <a:rPr lang="en-US" sz="1200" b="1" u="sng" baseline="30000" dirty="0"/>
              <a:t>2</a:t>
            </a:r>
            <a:r>
              <a:rPr lang="en-US" sz="1200" b="1" u="sng" dirty="0"/>
              <a:t>)</a:t>
            </a:r>
          </a:p>
        </p:txBody>
      </p:sp>
      <p:pic>
        <p:nvPicPr>
          <p:cNvPr id="5" name="Picture 4">
            <a:extLst>
              <a:ext uri="{FF2B5EF4-FFF2-40B4-BE49-F238E27FC236}">
                <a16:creationId xmlns:a16="http://schemas.microsoft.com/office/drawing/2014/main" id="{B8973A5F-84E8-4B05-AB44-C262650C32F5}"/>
              </a:ext>
            </a:extLst>
          </p:cNvPr>
          <p:cNvPicPr>
            <a:picLocks noChangeAspect="1"/>
          </p:cNvPicPr>
          <p:nvPr/>
        </p:nvPicPr>
        <p:blipFill>
          <a:blip r:embed="rId4"/>
          <a:stretch>
            <a:fillRect/>
          </a:stretch>
        </p:blipFill>
        <p:spPr>
          <a:xfrm>
            <a:off x="7652427" y="1142692"/>
            <a:ext cx="3340117" cy="2123390"/>
          </a:xfrm>
          <a:prstGeom prst="rect">
            <a:avLst/>
          </a:prstGeom>
        </p:spPr>
      </p:pic>
      <p:sp>
        <p:nvSpPr>
          <p:cNvPr id="13" name="TextBox 12">
            <a:extLst>
              <a:ext uri="{FF2B5EF4-FFF2-40B4-BE49-F238E27FC236}">
                <a16:creationId xmlns:a16="http://schemas.microsoft.com/office/drawing/2014/main" id="{CC429F7D-1404-40EE-8D55-3898858B0F21}"/>
              </a:ext>
            </a:extLst>
          </p:cNvPr>
          <p:cNvSpPr txBox="1"/>
          <p:nvPr/>
        </p:nvSpPr>
        <p:spPr>
          <a:xfrm>
            <a:off x="767408" y="3646903"/>
            <a:ext cx="6094070" cy="923330"/>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rPr>
              <a:t>SO,WHAT WE OBSERVE,</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variations in the output power, current and efficiency with solar radiation</a:t>
            </a:r>
            <a:r>
              <a:rPr lang="en-US" dirty="0"/>
              <a:t>.</a:t>
            </a:r>
          </a:p>
        </p:txBody>
      </p:sp>
      <p:sp>
        <p:nvSpPr>
          <p:cNvPr id="15" name="TextBox 14">
            <a:extLst>
              <a:ext uri="{FF2B5EF4-FFF2-40B4-BE49-F238E27FC236}">
                <a16:creationId xmlns:a16="http://schemas.microsoft.com/office/drawing/2014/main" id="{7A20D664-03D1-4794-A3C4-A5C14DFC8871}"/>
              </a:ext>
            </a:extLst>
          </p:cNvPr>
          <p:cNvSpPr txBox="1"/>
          <p:nvPr/>
        </p:nvSpPr>
        <p:spPr>
          <a:xfrm>
            <a:off x="767408" y="4583160"/>
            <a:ext cx="6094070" cy="1200329"/>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rPr>
              <a:t>AND WHAT WE INFER,</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dual axis solar tracker is essential for operating the solar at higher efficiency and higher power output. </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So that we have an optimal output from solar cell used.</a:t>
            </a:r>
          </a:p>
        </p:txBody>
      </p:sp>
      <p:sp>
        <p:nvSpPr>
          <p:cNvPr id="17" name="TextBox 16">
            <a:extLst>
              <a:ext uri="{FF2B5EF4-FFF2-40B4-BE49-F238E27FC236}">
                <a16:creationId xmlns:a16="http://schemas.microsoft.com/office/drawing/2014/main" id="{2B37ACEB-40FF-49B2-BC1B-850B91A64B41}"/>
              </a:ext>
            </a:extLst>
          </p:cNvPr>
          <p:cNvSpPr txBox="1"/>
          <p:nvPr/>
        </p:nvSpPr>
        <p:spPr>
          <a:xfrm>
            <a:off x="6655179" y="3762319"/>
            <a:ext cx="6094070" cy="369332"/>
          </a:xfrm>
          <a:prstGeom prst="rect">
            <a:avLst/>
          </a:prstGeom>
          <a:noFill/>
        </p:spPr>
        <p:txBody>
          <a:bodyPr wrap="square">
            <a:spAutoFit/>
          </a:bodyPr>
          <a:lstStyle/>
          <a:p>
            <a:r>
              <a:rPr lang="en-IN" sz="1800" b="1" u="sng" dirty="0"/>
              <a:t>PROBLEM STATEMENT :</a:t>
            </a:r>
            <a:endParaRPr lang="en-IN" dirty="0"/>
          </a:p>
        </p:txBody>
      </p:sp>
      <p:sp>
        <p:nvSpPr>
          <p:cNvPr id="19" name="TextBox 18">
            <a:extLst>
              <a:ext uri="{FF2B5EF4-FFF2-40B4-BE49-F238E27FC236}">
                <a16:creationId xmlns:a16="http://schemas.microsoft.com/office/drawing/2014/main" id="{FE24C625-3CE9-4816-A67F-6D3AEA4096B7}"/>
              </a:ext>
            </a:extLst>
          </p:cNvPr>
          <p:cNvSpPr txBox="1"/>
          <p:nvPr/>
        </p:nvSpPr>
        <p:spPr>
          <a:xfrm>
            <a:off x="6840374" y="4016211"/>
            <a:ext cx="5351626" cy="1569660"/>
          </a:xfrm>
          <a:prstGeom prst="rect">
            <a:avLst/>
          </a:prstGeom>
          <a:noFill/>
        </p:spPr>
        <p:txBody>
          <a:bodyPr wrap="square">
            <a:spAutoFit/>
          </a:bodyPr>
          <a:lstStyle/>
          <a:p>
            <a:pPr>
              <a:buClr>
                <a:schemeClr val="accent1"/>
              </a:buClr>
              <a:buBlip>
                <a:blip r:embed="rId5"/>
              </a:buBlip>
            </a:pPr>
            <a:r>
              <a:rPr lang="en-IN" sz="1600" dirty="0">
                <a:latin typeface="Arial" pitchFamily="34" charset="0"/>
                <a:cs typeface="Arial" pitchFamily="34" charset="0"/>
              </a:rPr>
              <a:t> </a:t>
            </a:r>
            <a:r>
              <a:rPr lang="en-IN" sz="1600" dirty="0">
                <a:solidFill>
                  <a:schemeClr val="tx1"/>
                </a:solidFill>
                <a:latin typeface="Arial" pitchFamily="34" charset="0"/>
                <a:cs typeface="Arial" pitchFamily="34" charset="0"/>
              </a:rPr>
              <a:t>The problem with fixed solar panels is that their orientation cannot adjust according to the change in position of the Sun. Hence the panel can’t get the direct rays from Sun. So it cannot receive the maximum intensity of sunlight which reduces the output of the solar panel. </a:t>
            </a:r>
          </a:p>
        </p:txBody>
      </p:sp>
      <p:sp>
        <p:nvSpPr>
          <p:cNvPr id="24" name="TextBox 23">
            <a:extLst>
              <a:ext uri="{FF2B5EF4-FFF2-40B4-BE49-F238E27FC236}">
                <a16:creationId xmlns:a16="http://schemas.microsoft.com/office/drawing/2014/main" id="{1BE85E17-DD01-4D87-99BD-4D4DE4B34A79}"/>
              </a:ext>
            </a:extLst>
          </p:cNvPr>
          <p:cNvSpPr txBox="1"/>
          <p:nvPr/>
        </p:nvSpPr>
        <p:spPr>
          <a:xfrm>
            <a:off x="6655179" y="5436981"/>
            <a:ext cx="6464460" cy="369332"/>
          </a:xfrm>
          <a:prstGeom prst="rect">
            <a:avLst/>
          </a:prstGeom>
          <a:noFill/>
        </p:spPr>
        <p:txBody>
          <a:bodyPr wrap="square">
            <a:spAutoFit/>
          </a:bodyPr>
          <a:lstStyle/>
          <a:p>
            <a:r>
              <a:rPr lang="en-US" sz="1800" b="1" u="sng" dirty="0"/>
              <a:t>Solution :</a:t>
            </a:r>
            <a:endParaRPr lang="en-IN" u="sng" dirty="0"/>
          </a:p>
        </p:txBody>
      </p:sp>
      <p:sp>
        <p:nvSpPr>
          <p:cNvPr id="26" name="TextBox 25">
            <a:extLst>
              <a:ext uri="{FF2B5EF4-FFF2-40B4-BE49-F238E27FC236}">
                <a16:creationId xmlns:a16="http://schemas.microsoft.com/office/drawing/2014/main" id="{447A4E39-C3A9-4AD2-9928-B4D1D75CEA8D}"/>
              </a:ext>
            </a:extLst>
          </p:cNvPr>
          <p:cNvSpPr txBox="1"/>
          <p:nvPr/>
        </p:nvSpPr>
        <p:spPr>
          <a:xfrm>
            <a:off x="6840374" y="5709895"/>
            <a:ext cx="5351626" cy="1477328"/>
          </a:xfrm>
          <a:prstGeom prst="rect">
            <a:avLst/>
          </a:prstGeom>
          <a:noFill/>
        </p:spPr>
        <p:txBody>
          <a:bodyPr wrap="square">
            <a:spAutoFit/>
          </a:bodyPr>
          <a:lstStyle/>
          <a:p>
            <a:pPr lvl="0">
              <a:buClr>
                <a:srgbClr val="4F81BD"/>
              </a:buClr>
              <a:buBlip>
                <a:blip r:embed="rId5"/>
              </a:buBlip>
            </a:pPr>
            <a:r>
              <a:rPr lang="en-IN" sz="1800" dirty="0">
                <a:solidFill>
                  <a:prstClr val="black"/>
                </a:solidFill>
                <a:latin typeface="Arial" pitchFamily="34" charset="0"/>
              </a:rPr>
              <a:t> The solution thus includes implementation of a system (solar tracker)that is capable of adjusting its position according to maximum intensity of light falling perpendicular to it.</a:t>
            </a:r>
          </a:p>
          <a:p>
            <a:endParaRPr lang="en-US" dirty="0"/>
          </a:p>
        </p:txBody>
      </p:sp>
    </p:spTree>
    <p:extLst>
      <p:ext uri="{BB962C8B-B14F-4D97-AF65-F5344CB8AC3E}">
        <p14:creationId xmlns:p14="http://schemas.microsoft.com/office/powerpoint/2010/main" val="209913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3D88D6-CC9A-4F59-83EE-AB2273B87A09}"/>
              </a:ext>
            </a:extLst>
          </p:cNvPr>
          <p:cNvSpPr/>
          <p:nvPr/>
        </p:nvSpPr>
        <p:spPr>
          <a:xfrm>
            <a:off x="839416" y="11575"/>
            <a:ext cx="10908627" cy="923330"/>
          </a:xfrm>
          <a:prstGeom prst="rect">
            <a:avLst/>
          </a:prstGeom>
          <a:noFill/>
        </p:spPr>
        <p:txBody>
          <a:bodyPr wrap="none" lIns="91440" tIns="45720" rIns="91440" bIns="45720">
            <a:spAutoFit/>
          </a:bodyPr>
          <a:lstStyle/>
          <a:p>
            <a:pPr algn="ctr"/>
            <a:r>
              <a:rPr lang="en-US" sz="5400" b="0" i="0" u="sng" cap="none" spc="0" dirty="0">
                <a:ln w="0"/>
                <a:solidFill>
                  <a:schemeClr val="accent1"/>
                </a:solidFill>
                <a:effectLst>
                  <a:outerShdw blurRad="38100" dist="25400" dir="5400000" algn="ctr" rotWithShape="0">
                    <a:srgbClr val="6E747A">
                      <a:alpha val="43000"/>
                    </a:srgbClr>
                  </a:outerShdw>
                </a:effectLst>
                <a:latin typeface="NexusSerif"/>
              </a:rPr>
              <a:t> M</a:t>
            </a:r>
            <a:r>
              <a:rPr lang="en-US" sz="5400" b="0" i="0" u="sng" strike="noStrike" cap="none" spc="0" dirty="0">
                <a:ln w="0"/>
                <a:solidFill>
                  <a:schemeClr val="accent1"/>
                </a:solidFill>
                <a:effectLst>
                  <a:outerShdw blurRad="38100" dist="25400" dir="5400000" algn="ctr" rotWithShape="0">
                    <a:srgbClr val="6E747A">
                      <a:alpha val="43000"/>
                    </a:srgbClr>
                  </a:outerShdw>
                </a:effectLst>
                <a:latin typeface="NexusSerif"/>
                <a:hlinkClick r:id="rId2" tooltip="Learn more about Mathematical Models from ScienceDirect's AI-generated Topic Pages">
                  <a:extLst>
                    <a:ext uri="{A12FA001-AC4F-418D-AE19-62706E023703}">
                      <ahyp:hlinkClr xmlns:ahyp="http://schemas.microsoft.com/office/drawing/2018/hyperlinkcolor" val="tx"/>
                    </a:ext>
                  </a:extLst>
                </a:hlinkClick>
              </a:rPr>
              <a:t>athematical model</a:t>
            </a:r>
            <a:r>
              <a:rPr lang="en-US" sz="5400" b="0" i="0" u="sng" cap="none" spc="0" dirty="0">
                <a:ln w="0"/>
                <a:solidFill>
                  <a:schemeClr val="accent1"/>
                </a:solidFill>
                <a:effectLst>
                  <a:outerShdw blurRad="38100" dist="25400" dir="5400000" algn="ctr" rotWithShape="0">
                    <a:srgbClr val="6E747A">
                      <a:alpha val="43000"/>
                    </a:srgbClr>
                  </a:outerShdw>
                </a:effectLst>
                <a:latin typeface="NexusSerif"/>
              </a:rPr>
              <a:t> of the PV Array</a:t>
            </a:r>
            <a:endParaRPr lang="en-IN" sz="5400" b="0" u="sng"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27F129F9-F08E-42F4-BB43-40A90B6A20DF}"/>
              </a:ext>
            </a:extLst>
          </p:cNvPr>
          <p:cNvSpPr txBox="1"/>
          <p:nvPr/>
        </p:nvSpPr>
        <p:spPr>
          <a:xfrm>
            <a:off x="1631504" y="934905"/>
            <a:ext cx="9721080" cy="1167243"/>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Detailed modeling of the effect of irradiance and temperature on the parameters of the PV module.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b="1" dirty="0"/>
          </a:p>
        </p:txBody>
      </p:sp>
      <p:sp>
        <p:nvSpPr>
          <p:cNvPr id="10" name="TextBox 9">
            <a:extLst>
              <a:ext uri="{FF2B5EF4-FFF2-40B4-BE49-F238E27FC236}">
                <a16:creationId xmlns:a16="http://schemas.microsoft.com/office/drawing/2014/main" id="{9522B4C6-14CC-4F68-8447-7D5D860201C7}"/>
              </a:ext>
            </a:extLst>
          </p:cNvPr>
          <p:cNvSpPr txBox="1"/>
          <p:nvPr/>
        </p:nvSpPr>
        <p:spPr>
          <a:xfrm>
            <a:off x="839416" y="1342989"/>
            <a:ext cx="8136904" cy="37555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solidFill>
                  <a:srgbClr val="2E2E2E"/>
                </a:solidFill>
                <a:effectLst/>
                <a:latin typeface="NexusSerif"/>
                <a:ea typeface="Calibri" panose="020F0502020204030204" pitchFamily="34" charset="0"/>
                <a:cs typeface="Times New Roman" panose="02020603050405020304" pitchFamily="18" charset="0"/>
              </a:rPr>
              <a:t>Chosen model is the single</a:t>
            </a:r>
            <a:r>
              <a:rPr lang="en-IN" sz="1800" dirty="0">
                <a:effectLst/>
                <a:latin typeface="NexusSerif"/>
                <a:ea typeface="Calibri" panose="020F0502020204030204" pitchFamily="34" charset="0"/>
                <a:cs typeface="Times New Roman" panose="02020603050405020304" pitchFamily="18" charset="0"/>
              </a:rPr>
              <a:t> </a:t>
            </a:r>
            <a:r>
              <a:rPr lang="en-IN" sz="1800" u="none" strike="noStrike" dirty="0">
                <a:effectLst/>
                <a:latin typeface="NexusSerif"/>
                <a:ea typeface="Calibri" panose="020F0502020204030204" pitchFamily="34" charset="0"/>
                <a:cs typeface="Times New Roman" panose="02020603050405020304" pitchFamily="18" charset="0"/>
                <a:hlinkClick r:id="rId3" tooltip="Learn more about Diodes from ScienceDirect's AI-generated Topic Pages">
                  <a:extLst>
                    <a:ext uri="{A12FA001-AC4F-418D-AE19-62706E023703}">
                      <ahyp:hlinkClr xmlns:ahyp="http://schemas.microsoft.com/office/drawing/2018/hyperlinkcolor" val="tx"/>
                    </a:ext>
                  </a:extLst>
                </a:hlinkClick>
              </a:rPr>
              <a:t>diode</a:t>
            </a:r>
            <a:r>
              <a:rPr lang="en-IN" sz="1800" dirty="0">
                <a:effectLst/>
                <a:latin typeface="NexusSerif"/>
                <a:ea typeface="Calibri" panose="020F0502020204030204" pitchFamily="34" charset="0"/>
                <a:cs typeface="Times New Roman" panose="02020603050405020304" pitchFamily="18" charset="0"/>
              </a:rPr>
              <a:t> </a:t>
            </a:r>
            <a:r>
              <a:rPr lang="en-IN" sz="1800" dirty="0">
                <a:solidFill>
                  <a:srgbClr val="2E2E2E"/>
                </a:solidFill>
                <a:effectLst/>
                <a:latin typeface="NexusSerif"/>
                <a:ea typeface="Calibri" panose="020F0502020204030204" pitchFamily="34" charset="0"/>
                <a:cs typeface="Times New Roman" panose="02020603050405020304" pitchFamily="18" charset="0"/>
              </a:rPr>
              <a:t>model with both series and parallel resistors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F966557B-2EC5-4562-BFE3-764173613D70}"/>
              </a:ext>
            </a:extLst>
          </p:cNvPr>
          <p:cNvPicPr>
            <a:picLocks noChangeAspect="1"/>
          </p:cNvPicPr>
          <p:nvPr/>
        </p:nvPicPr>
        <p:blipFill>
          <a:blip r:embed="rId4"/>
          <a:stretch>
            <a:fillRect/>
          </a:stretch>
        </p:blipFill>
        <p:spPr>
          <a:xfrm>
            <a:off x="839416" y="1718541"/>
            <a:ext cx="2619375" cy="2238375"/>
          </a:xfrm>
          <a:prstGeom prst="rect">
            <a:avLst/>
          </a:prstGeom>
        </p:spPr>
      </p:pic>
      <p:pic>
        <p:nvPicPr>
          <p:cNvPr id="13" name="Picture 12">
            <a:hlinkClick r:id="rId5" action="ppaction://hlinkfile"/>
            <a:extLst>
              <a:ext uri="{FF2B5EF4-FFF2-40B4-BE49-F238E27FC236}">
                <a16:creationId xmlns:a16="http://schemas.microsoft.com/office/drawing/2014/main" id="{C31DDF64-5014-4188-B0B9-959D73FCA288}"/>
              </a:ext>
            </a:extLst>
          </p:cNvPr>
          <p:cNvPicPr>
            <a:picLocks noChangeAspect="1"/>
          </p:cNvPicPr>
          <p:nvPr/>
        </p:nvPicPr>
        <p:blipFill>
          <a:blip r:embed="rId6"/>
          <a:stretch>
            <a:fillRect/>
          </a:stretch>
        </p:blipFill>
        <p:spPr>
          <a:xfrm>
            <a:off x="8054937" y="1718541"/>
            <a:ext cx="3297647" cy="2238374"/>
          </a:xfrm>
          <a:prstGeom prst="rect">
            <a:avLst/>
          </a:prstGeom>
        </p:spPr>
      </p:pic>
      <p:sp>
        <p:nvSpPr>
          <p:cNvPr id="24" name="TextBox 23">
            <a:extLst>
              <a:ext uri="{FF2B5EF4-FFF2-40B4-BE49-F238E27FC236}">
                <a16:creationId xmlns:a16="http://schemas.microsoft.com/office/drawing/2014/main" id="{CC1928AD-CC7E-4F47-834B-B13E34B5912C}"/>
              </a:ext>
            </a:extLst>
          </p:cNvPr>
          <p:cNvSpPr txBox="1"/>
          <p:nvPr/>
        </p:nvSpPr>
        <p:spPr>
          <a:xfrm>
            <a:off x="748784" y="4540798"/>
            <a:ext cx="6096000" cy="369332"/>
          </a:xfrm>
          <a:prstGeom prst="rect">
            <a:avLst/>
          </a:prstGeom>
          <a:noFill/>
        </p:spPr>
        <p:txBody>
          <a:bodyPr wrap="square">
            <a:spAutoFit/>
          </a:bodyPr>
          <a:lstStyle/>
          <a:p>
            <a:r>
              <a:rPr lang="en-US" b="0" i="0" dirty="0">
                <a:solidFill>
                  <a:srgbClr val="2E2E2E"/>
                </a:solidFill>
                <a:effectLst/>
                <a:latin typeface="NexusSerif"/>
              </a:rPr>
              <a:t>A is the ideality factor</a:t>
            </a:r>
            <a:endParaRPr lang="en-IN" dirty="0"/>
          </a:p>
        </p:txBody>
      </p:sp>
      <p:sp>
        <p:nvSpPr>
          <p:cNvPr id="26" name="TextBox 25">
            <a:extLst>
              <a:ext uri="{FF2B5EF4-FFF2-40B4-BE49-F238E27FC236}">
                <a16:creationId xmlns:a16="http://schemas.microsoft.com/office/drawing/2014/main" id="{EBBA154A-8EEC-4E78-8E0F-754BB41CCD6E}"/>
              </a:ext>
            </a:extLst>
          </p:cNvPr>
          <p:cNvSpPr txBox="1"/>
          <p:nvPr/>
        </p:nvSpPr>
        <p:spPr>
          <a:xfrm>
            <a:off x="747712" y="4004428"/>
            <a:ext cx="6096000" cy="369332"/>
          </a:xfrm>
          <a:prstGeom prst="rect">
            <a:avLst/>
          </a:prstGeom>
          <a:noFill/>
        </p:spPr>
        <p:txBody>
          <a:bodyPr wrap="square">
            <a:spAutoFit/>
          </a:bodyPr>
          <a:lstStyle/>
          <a:p>
            <a:r>
              <a:rPr lang="en-IN" b="0" i="1" dirty="0">
                <a:solidFill>
                  <a:srgbClr val="2E2E2E"/>
                </a:solidFill>
                <a:effectLst/>
                <a:latin typeface="NexusSerif"/>
              </a:rPr>
              <a:t>I</a:t>
            </a:r>
            <a:r>
              <a:rPr lang="en-IN" b="0" i="0" baseline="-25000" dirty="0">
                <a:solidFill>
                  <a:srgbClr val="2E2E2E"/>
                </a:solidFill>
                <a:effectLst/>
                <a:latin typeface="NexusSerif"/>
              </a:rPr>
              <a:t>ph</a:t>
            </a:r>
            <a:r>
              <a:rPr lang="en-IN" b="0" i="0" dirty="0">
                <a:solidFill>
                  <a:srgbClr val="2E2E2E"/>
                </a:solidFill>
                <a:effectLst/>
                <a:latin typeface="NexusSerif"/>
              </a:rPr>
              <a:t> is the</a:t>
            </a:r>
            <a:r>
              <a:rPr lang="en-IN" b="0" i="0" dirty="0">
                <a:effectLst/>
                <a:latin typeface="NexusSerif"/>
              </a:rPr>
              <a:t> </a:t>
            </a:r>
            <a:r>
              <a:rPr lang="en-IN" b="0" i="0" u="sng" dirty="0">
                <a:effectLst/>
                <a:latin typeface="NexusSerif"/>
                <a:hlinkClick r:id="rId7" tooltip="Learn more about Photoelectric Emission from ScienceDirect's AI-generated Topic Pages">
                  <a:extLst>
                    <a:ext uri="{A12FA001-AC4F-418D-AE19-62706E023703}">
                      <ahyp:hlinkClr xmlns:ahyp="http://schemas.microsoft.com/office/drawing/2018/hyperlinkcolor" val="tx"/>
                    </a:ext>
                  </a:extLst>
                </a:hlinkClick>
              </a:rPr>
              <a:t>photocurrent</a:t>
            </a:r>
            <a:endParaRPr lang="en-IN" dirty="0"/>
          </a:p>
        </p:txBody>
      </p:sp>
      <p:sp>
        <p:nvSpPr>
          <p:cNvPr id="28" name="TextBox 27">
            <a:extLst>
              <a:ext uri="{FF2B5EF4-FFF2-40B4-BE49-F238E27FC236}">
                <a16:creationId xmlns:a16="http://schemas.microsoft.com/office/drawing/2014/main" id="{D232AE65-83D6-4442-89EE-4692A1BC80EF}"/>
              </a:ext>
            </a:extLst>
          </p:cNvPr>
          <p:cNvSpPr txBox="1"/>
          <p:nvPr/>
        </p:nvSpPr>
        <p:spPr>
          <a:xfrm>
            <a:off x="747712" y="4265969"/>
            <a:ext cx="6096000" cy="369332"/>
          </a:xfrm>
          <a:prstGeom prst="rect">
            <a:avLst/>
          </a:prstGeom>
          <a:noFill/>
        </p:spPr>
        <p:txBody>
          <a:bodyPr wrap="square">
            <a:spAutoFit/>
          </a:bodyPr>
          <a:lstStyle/>
          <a:p>
            <a:r>
              <a:rPr lang="en-US" b="0" i="1" dirty="0">
                <a:solidFill>
                  <a:srgbClr val="2E2E2E"/>
                </a:solidFill>
                <a:effectLst/>
                <a:latin typeface="NexusSerif"/>
              </a:rPr>
              <a:t>I</a:t>
            </a:r>
            <a:r>
              <a:rPr lang="en-US" b="0" i="0" baseline="-25000" dirty="0">
                <a:solidFill>
                  <a:srgbClr val="2E2E2E"/>
                </a:solidFill>
                <a:effectLst/>
                <a:latin typeface="NexusSerif"/>
              </a:rPr>
              <a:t>d</a:t>
            </a:r>
            <a:r>
              <a:rPr lang="en-US" b="0" i="0" dirty="0">
                <a:solidFill>
                  <a:srgbClr val="2E2E2E"/>
                </a:solidFill>
                <a:effectLst/>
                <a:latin typeface="NexusSerif"/>
              </a:rPr>
              <a:t> is the diode current </a:t>
            </a:r>
            <a:r>
              <a:rPr lang="en-IN" b="0" i="0" dirty="0">
                <a:solidFill>
                  <a:srgbClr val="2E2E2E"/>
                </a:solidFill>
                <a:effectLst/>
                <a:latin typeface="NexusSerif"/>
              </a:rPr>
              <a:t>given by</a:t>
            </a:r>
            <a:endParaRPr lang="en-IN" dirty="0"/>
          </a:p>
        </p:txBody>
      </p:sp>
      <p:pic>
        <p:nvPicPr>
          <p:cNvPr id="29" name="Picture 28">
            <a:extLst>
              <a:ext uri="{FF2B5EF4-FFF2-40B4-BE49-F238E27FC236}">
                <a16:creationId xmlns:a16="http://schemas.microsoft.com/office/drawing/2014/main" id="{8BA621B7-9A24-4AA3-ADCA-ECB4EAAD60EB}"/>
              </a:ext>
            </a:extLst>
          </p:cNvPr>
          <p:cNvPicPr>
            <a:picLocks noChangeAspect="1"/>
          </p:cNvPicPr>
          <p:nvPr/>
        </p:nvPicPr>
        <p:blipFill>
          <a:blip r:embed="rId8"/>
          <a:stretch>
            <a:fillRect/>
          </a:stretch>
        </p:blipFill>
        <p:spPr>
          <a:xfrm>
            <a:off x="3760105" y="4183540"/>
            <a:ext cx="2295525" cy="571500"/>
          </a:xfrm>
          <a:prstGeom prst="rect">
            <a:avLst/>
          </a:prstGeom>
        </p:spPr>
      </p:pic>
      <p:sp>
        <p:nvSpPr>
          <p:cNvPr id="31" name="TextBox 30">
            <a:extLst>
              <a:ext uri="{FF2B5EF4-FFF2-40B4-BE49-F238E27FC236}">
                <a16:creationId xmlns:a16="http://schemas.microsoft.com/office/drawing/2014/main" id="{36F7176D-FED7-4D40-8FBE-C3DC3BE9E862}"/>
              </a:ext>
            </a:extLst>
          </p:cNvPr>
          <p:cNvSpPr txBox="1"/>
          <p:nvPr/>
        </p:nvSpPr>
        <p:spPr>
          <a:xfrm>
            <a:off x="747712" y="4876215"/>
            <a:ext cx="6096000" cy="369332"/>
          </a:xfrm>
          <a:prstGeom prst="rect">
            <a:avLst/>
          </a:prstGeom>
          <a:noFill/>
        </p:spPr>
        <p:txBody>
          <a:bodyPr wrap="square">
            <a:spAutoFit/>
          </a:bodyPr>
          <a:lstStyle/>
          <a:p>
            <a:r>
              <a:rPr lang="en-US" b="0" i="1" dirty="0">
                <a:solidFill>
                  <a:srgbClr val="2E2E2E"/>
                </a:solidFill>
                <a:effectLst/>
                <a:latin typeface="NexusSerif"/>
              </a:rPr>
              <a:t>I</a:t>
            </a:r>
            <a:r>
              <a:rPr lang="en-US" b="0" i="0" baseline="-25000" dirty="0">
                <a:solidFill>
                  <a:srgbClr val="2E2E2E"/>
                </a:solidFill>
                <a:effectLst/>
                <a:latin typeface="NexusSerif"/>
              </a:rPr>
              <a:t>0</a:t>
            </a:r>
            <a:r>
              <a:rPr lang="en-US" b="0" i="0" dirty="0">
                <a:solidFill>
                  <a:srgbClr val="2E2E2E"/>
                </a:solidFill>
                <a:effectLst/>
                <a:latin typeface="NexusSerif"/>
              </a:rPr>
              <a:t> is the reverse saturation or leakage current of the diode</a:t>
            </a:r>
            <a:endParaRPr lang="en-IN" dirty="0"/>
          </a:p>
        </p:txBody>
      </p:sp>
      <p:sp>
        <p:nvSpPr>
          <p:cNvPr id="33" name="TextBox 32">
            <a:extLst>
              <a:ext uri="{FF2B5EF4-FFF2-40B4-BE49-F238E27FC236}">
                <a16:creationId xmlns:a16="http://schemas.microsoft.com/office/drawing/2014/main" id="{C974AD7F-52AF-4646-94C2-357BBF8A1F5D}"/>
              </a:ext>
            </a:extLst>
          </p:cNvPr>
          <p:cNvSpPr txBox="1"/>
          <p:nvPr/>
        </p:nvSpPr>
        <p:spPr>
          <a:xfrm>
            <a:off x="712105" y="5171671"/>
            <a:ext cx="6096000" cy="369332"/>
          </a:xfrm>
          <a:prstGeom prst="rect">
            <a:avLst/>
          </a:prstGeom>
          <a:noFill/>
        </p:spPr>
        <p:txBody>
          <a:bodyPr wrap="square">
            <a:spAutoFit/>
          </a:bodyPr>
          <a:lstStyle/>
          <a:p>
            <a:r>
              <a:rPr lang="en-US" b="0" i="0" dirty="0">
                <a:solidFill>
                  <a:srgbClr val="2E2E2E"/>
                </a:solidFill>
                <a:effectLst/>
                <a:latin typeface="NexusSerif"/>
              </a:rPr>
              <a:t>Ns: is the number of PV cells connected in series</a:t>
            </a:r>
            <a:endParaRPr lang="en-IN" dirty="0"/>
          </a:p>
        </p:txBody>
      </p:sp>
      <p:pic>
        <p:nvPicPr>
          <p:cNvPr id="34" name="Picture 33">
            <a:extLst>
              <a:ext uri="{FF2B5EF4-FFF2-40B4-BE49-F238E27FC236}">
                <a16:creationId xmlns:a16="http://schemas.microsoft.com/office/drawing/2014/main" id="{93EC4DFD-6CF8-4384-B2F1-4062F5B5A23E}"/>
              </a:ext>
            </a:extLst>
          </p:cNvPr>
          <p:cNvPicPr>
            <a:picLocks noChangeAspect="1"/>
          </p:cNvPicPr>
          <p:nvPr/>
        </p:nvPicPr>
        <p:blipFill>
          <a:blip r:embed="rId9"/>
          <a:stretch>
            <a:fillRect/>
          </a:stretch>
        </p:blipFill>
        <p:spPr>
          <a:xfrm>
            <a:off x="5258556" y="5459152"/>
            <a:ext cx="2466975" cy="495300"/>
          </a:xfrm>
          <a:prstGeom prst="rect">
            <a:avLst/>
          </a:prstGeom>
        </p:spPr>
      </p:pic>
      <p:sp>
        <p:nvSpPr>
          <p:cNvPr id="36" name="TextBox 35">
            <a:extLst>
              <a:ext uri="{FF2B5EF4-FFF2-40B4-BE49-F238E27FC236}">
                <a16:creationId xmlns:a16="http://schemas.microsoft.com/office/drawing/2014/main" id="{0702B209-504C-43C0-854D-52E420777B27}"/>
              </a:ext>
            </a:extLst>
          </p:cNvPr>
          <p:cNvSpPr txBox="1"/>
          <p:nvPr/>
        </p:nvSpPr>
        <p:spPr>
          <a:xfrm>
            <a:off x="754417" y="5523375"/>
            <a:ext cx="6096000" cy="369332"/>
          </a:xfrm>
          <a:prstGeom prst="rect">
            <a:avLst/>
          </a:prstGeom>
          <a:noFill/>
        </p:spPr>
        <p:txBody>
          <a:bodyPr wrap="square">
            <a:spAutoFit/>
          </a:bodyPr>
          <a:lstStyle/>
          <a:p>
            <a:r>
              <a:rPr lang="en-US" dirty="0">
                <a:solidFill>
                  <a:srgbClr val="2E2E2E"/>
                </a:solidFill>
                <a:latin typeface="NexusSerif"/>
              </a:rPr>
              <a:t>a</a:t>
            </a:r>
            <a:r>
              <a:rPr lang="en-US" b="0" i="0" dirty="0">
                <a:solidFill>
                  <a:srgbClr val="2E2E2E"/>
                </a:solidFill>
                <a:effectLst/>
                <a:latin typeface="NexusSerif"/>
              </a:rPr>
              <a:t> is called the modified ideality factor given by</a:t>
            </a:r>
            <a:endParaRPr lang="en-IN" dirty="0"/>
          </a:p>
        </p:txBody>
      </p:sp>
      <p:sp>
        <p:nvSpPr>
          <p:cNvPr id="40" name="TextBox 39">
            <a:extLst>
              <a:ext uri="{FF2B5EF4-FFF2-40B4-BE49-F238E27FC236}">
                <a16:creationId xmlns:a16="http://schemas.microsoft.com/office/drawing/2014/main" id="{44DB1A4A-CF40-4DAD-96A4-D900D3BF0AD9}"/>
              </a:ext>
            </a:extLst>
          </p:cNvPr>
          <p:cNvSpPr txBox="1"/>
          <p:nvPr/>
        </p:nvSpPr>
        <p:spPr>
          <a:xfrm>
            <a:off x="2210556" y="6107645"/>
            <a:ext cx="6096000" cy="369332"/>
          </a:xfrm>
          <a:prstGeom prst="rect">
            <a:avLst/>
          </a:prstGeom>
          <a:noFill/>
        </p:spPr>
        <p:txBody>
          <a:bodyPr wrap="square">
            <a:spAutoFit/>
          </a:bodyPr>
          <a:lstStyle/>
          <a:p>
            <a:r>
              <a:rPr lang="en-US" dirty="0">
                <a:solidFill>
                  <a:srgbClr val="2E2E2E"/>
                </a:solidFill>
                <a:latin typeface="NexusSerif"/>
              </a:rPr>
              <a:t>O</a:t>
            </a:r>
            <a:r>
              <a:rPr lang="en-US" b="0" i="0" dirty="0">
                <a:solidFill>
                  <a:srgbClr val="2E2E2E"/>
                </a:solidFill>
                <a:effectLst/>
                <a:latin typeface="NexusSerif"/>
              </a:rPr>
              <a:t>utput current of a module containing N</a:t>
            </a:r>
            <a:r>
              <a:rPr lang="en-US" b="0" i="0" baseline="-25000" dirty="0">
                <a:solidFill>
                  <a:srgbClr val="2E2E2E"/>
                </a:solidFill>
                <a:effectLst/>
                <a:latin typeface="NexusSerif"/>
              </a:rPr>
              <a:t>s</a:t>
            </a:r>
            <a:r>
              <a:rPr lang="en-US" b="0" i="0" dirty="0">
                <a:solidFill>
                  <a:srgbClr val="2E2E2E"/>
                </a:solidFill>
                <a:effectLst/>
                <a:latin typeface="NexusSerif"/>
              </a:rPr>
              <a:t> cells in series will be:</a:t>
            </a:r>
            <a:endParaRPr lang="en-IN" dirty="0"/>
          </a:p>
        </p:txBody>
      </p:sp>
      <p:sp>
        <p:nvSpPr>
          <p:cNvPr id="44" name="TextBox 43">
            <a:extLst>
              <a:ext uri="{FF2B5EF4-FFF2-40B4-BE49-F238E27FC236}">
                <a16:creationId xmlns:a16="http://schemas.microsoft.com/office/drawing/2014/main" id="{6AC176DC-BEBD-4F38-BB7B-DD42E57A33F0}"/>
              </a:ext>
            </a:extLst>
          </p:cNvPr>
          <p:cNvSpPr txBox="1"/>
          <p:nvPr/>
        </p:nvSpPr>
        <p:spPr>
          <a:xfrm>
            <a:off x="3607760" y="6401072"/>
            <a:ext cx="6096000" cy="369332"/>
          </a:xfrm>
          <a:prstGeom prst="rect">
            <a:avLst/>
          </a:prstGeom>
          <a:noFill/>
        </p:spPr>
        <p:txBody>
          <a:bodyPr wrap="square">
            <a:spAutoFit/>
          </a:bodyPr>
          <a:lstStyle/>
          <a:p>
            <a:r>
              <a:rPr lang="en-IN" b="0" i="0" dirty="0">
                <a:solidFill>
                  <a:srgbClr val="2E2E2E"/>
                </a:solidFill>
                <a:effectLst/>
                <a:latin typeface="NexusSerif"/>
              </a:rPr>
              <a:t>By applying Kirchhoff law,</a:t>
            </a:r>
            <a:endParaRPr lang="en-IN" dirty="0"/>
          </a:p>
        </p:txBody>
      </p:sp>
      <p:pic>
        <p:nvPicPr>
          <p:cNvPr id="45" name="Picture 44">
            <a:extLst>
              <a:ext uri="{FF2B5EF4-FFF2-40B4-BE49-F238E27FC236}">
                <a16:creationId xmlns:a16="http://schemas.microsoft.com/office/drawing/2014/main" id="{F7546797-38D6-4AFA-82CE-AA3A0E26A0F6}"/>
              </a:ext>
            </a:extLst>
          </p:cNvPr>
          <p:cNvPicPr>
            <a:picLocks noChangeAspect="1"/>
          </p:cNvPicPr>
          <p:nvPr/>
        </p:nvPicPr>
        <p:blipFill>
          <a:blip r:embed="rId10"/>
          <a:stretch>
            <a:fillRect/>
          </a:stretch>
        </p:blipFill>
        <p:spPr>
          <a:xfrm>
            <a:off x="8280020" y="6025611"/>
            <a:ext cx="3562350" cy="533400"/>
          </a:xfrm>
          <a:prstGeom prst="rect">
            <a:avLst/>
          </a:prstGeom>
        </p:spPr>
      </p:pic>
      <p:sp>
        <p:nvSpPr>
          <p:cNvPr id="47" name="TextBox 46">
            <a:extLst>
              <a:ext uri="{FF2B5EF4-FFF2-40B4-BE49-F238E27FC236}">
                <a16:creationId xmlns:a16="http://schemas.microsoft.com/office/drawing/2014/main" id="{182B7C7D-8E55-4B41-82AC-C7603BDF336D}"/>
              </a:ext>
            </a:extLst>
          </p:cNvPr>
          <p:cNvSpPr txBox="1"/>
          <p:nvPr/>
        </p:nvSpPr>
        <p:spPr>
          <a:xfrm>
            <a:off x="6293729" y="4071474"/>
            <a:ext cx="6096000" cy="338554"/>
          </a:xfrm>
          <a:prstGeom prst="rect">
            <a:avLst/>
          </a:prstGeom>
          <a:noFill/>
        </p:spPr>
        <p:txBody>
          <a:bodyPr wrap="square">
            <a:spAutoFit/>
          </a:bodyPr>
          <a:lstStyle/>
          <a:p>
            <a:r>
              <a:rPr lang="en-US" sz="1600" b="0" i="0" dirty="0" err="1">
                <a:solidFill>
                  <a:srgbClr val="2E2E2E"/>
                </a:solidFill>
                <a:effectLst/>
                <a:latin typeface="NexusSerif"/>
              </a:rPr>
              <a:t>μ</a:t>
            </a:r>
            <a:r>
              <a:rPr lang="en-US" sz="1600" b="0" i="0" baseline="-25000" dirty="0" err="1">
                <a:solidFill>
                  <a:srgbClr val="2E2E2E"/>
                </a:solidFill>
                <a:effectLst/>
                <a:latin typeface="NexusSerif"/>
              </a:rPr>
              <a:t>SC</a:t>
            </a:r>
            <a:r>
              <a:rPr lang="en-US" sz="1600" b="0" i="0" dirty="0">
                <a:solidFill>
                  <a:srgbClr val="2E2E2E"/>
                </a:solidFill>
                <a:effectLst/>
                <a:latin typeface="NexusSerif"/>
              </a:rPr>
              <a:t> : Coefficient temperature of </a:t>
            </a:r>
            <a:r>
              <a:rPr lang="en-US" sz="1600" b="0" i="0" u="none" strike="noStrike" dirty="0">
                <a:effectLst/>
                <a:latin typeface="NexusSerif"/>
                <a:hlinkClick r:id="rId11" tooltip="Learn more about Short Circuits from ScienceDirect's AI-generated Topic Pages">
                  <a:extLst>
                    <a:ext uri="{A12FA001-AC4F-418D-AE19-62706E023703}">
                      <ahyp:hlinkClr xmlns:ahyp="http://schemas.microsoft.com/office/drawing/2018/hyperlinkcolor" val="tx"/>
                    </a:ext>
                  </a:extLst>
                </a:hlinkClick>
              </a:rPr>
              <a:t>short circuit</a:t>
            </a:r>
            <a:r>
              <a:rPr lang="en-US" sz="1600" b="0" i="0" dirty="0">
                <a:effectLst/>
                <a:latin typeface="NexusSerif"/>
              </a:rPr>
              <a:t> </a:t>
            </a:r>
            <a:r>
              <a:rPr lang="en-US" sz="1600" b="0" i="0" dirty="0">
                <a:solidFill>
                  <a:srgbClr val="2E2E2E"/>
                </a:solidFill>
                <a:effectLst/>
                <a:latin typeface="NexusSerif"/>
              </a:rPr>
              <a:t>current (A/K)</a:t>
            </a:r>
            <a:endParaRPr lang="en-IN" sz="1600" dirty="0"/>
          </a:p>
        </p:txBody>
      </p:sp>
      <p:sp>
        <p:nvSpPr>
          <p:cNvPr id="49" name="TextBox 48">
            <a:extLst>
              <a:ext uri="{FF2B5EF4-FFF2-40B4-BE49-F238E27FC236}">
                <a16:creationId xmlns:a16="http://schemas.microsoft.com/office/drawing/2014/main" id="{175B7BF5-C5C3-43A4-9082-104F4A0C65F7}"/>
              </a:ext>
            </a:extLst>
          </p:cNvPr>
          <p:cNvSpPr txBox="1"/>
          <p:nvPr/>
        </p:nvSpPr>
        <p:spPr>
          <a:xfrm>
            <a:off x="6293729" y="4353690"/>
            <a:ext cx="6192520" cy="369332"/>
          </a:xfrm>
          <a:prstGeom prst="rect">
            <a:avLst/>
          </a:prstGeom>
          <a:noFill/>
        </p:spPr>
        <p:txBody>
          <a:bodyPr wrap="square">
            <a:spAutoFit/>
          </a:bodyPr>
          <a:lstStyle/>
          <a:p>
            <a:r>
              <a:rPr lang="en-US" b="0" i="1" dirty="0" err="1">
                <a:solidFill>
                  <a:srgbClr val="2E2E2E"/>
                </a:solidFill>
                <a:effectLst/>
                <a:latin typeface="NexusSerif"/>
              </a:rPr>
              <a:t>I</a:t>
            </a:r>
            <a:r>
              <a:rPr lang="en-US" b="0" i="0" baseline="-25000" dirty="0" err="1">
                <a:solidFill>
                  <a:srgbClr val="2E2E2E"/>
                </a:solidFill>
                <a:effectLst/>
                <a:latin typeface="NexusSerif"/>
              </a:rPr>
              <a:t>ph,ref</a:t>
            </a:r>
            <a:r>
              <a:rPr lang="en-US" b="0" i="0" dirty="0">
                <a:solidFill>
                  <a:srgbClr val="2E2E2E"/>
                </a:solidFill>
                <a:effectLst/>
                <a:latin typeface="NexusSerif"/>
              </a:rPr>
              <a:t> : Photocurrent (A) at STC.</a:t>
            </a:r>
            <a:endParaRPr lang="en-IN" dirty="0"/>
          </a:p>
        </p:txBody>
      </p:sp>
      <p:sp>
        <p:nvSpPr>
          <p:cNvPr id="51" name="TextBox 50">
            <a:extLst>
              <a:ext uri="{FF2B5EF4-FFF2-40B4-BE49-F238E27FC236}">
                <a16:creationId xmlns:a16="http://schemas.microsoft.com/office/drawing/2014/main" id="{DCE1DCF2-2098-4CA0-9934-1AF71937F768}"/>
              </a:ext>
            </a:extLst>
          </p:cNvPr>
          <p:cNvSpPr txBox="1"/>
          <p:nvPr/>
        </p:nvSpPr>
        <p:spPr>
          <a:xfrm>
            <a:off x="6289405" y="4876215"/>
            <a:ext cx="6243320" cy="369332"/>
          </a:xfrm>
          <a:prstGeom prst="rect">
            <a:avLst/>
          </a:prstGeom>
          <a:noFill/>
        </p:spPr>
        <p:txBody>
          <a:bodyPr wrap="square">
            <a:spAutoFit/>
          </a:bodyPr>
          <a:lstStyle/>
          <a:p>
            <a:r>
              <a:rPr lang="en-US" b="0" i="0" dirty="0" err="1">
                <a:solidFill>
                  <a:srgbClr val="2E2E2E"/>
                </a:solidFill>
                <a:effectLst/>
                <a:latin typeface="NexusSerif"/>
              </a:rPr>
              <a:t>G</a:t>
            </a:r>
            <a:r>
              <a:rPr lang="en-US" b="0" i="0" baseline="-25000" dirty="0" err="1">
                <a:solidFill>
                  <a:srgbClr val="2E2E2E"/>
                </a:solidFill>
                <a:effectLst/>
                <a:latin typeface="NexusSerif"/>
              </a:rPr>
              <a:t>ref</a:t>
            </a:r>
            <a:r>
              <a:rPr lang="en-US" b="0" i="0" dirty="0">
                <a:solidFill>
                  <a:srgbClr val="2E2E2E"/>
                </a:solidFill>
                <a:effectLst/>
                <a:latin typeface="NexusSerif"/>
              </a:rPr>
              <a:t> : Irradiance at STC = 1000 W/m</a:t>
            </a:r>
            <a:r>
              <a:rPr lang="en-US" b="0" i="0" baseline="30000" dirty="0">
                <a:solidFill>
                  <a:srgbClr val="2E2E2E"/>
                </a:solidFill>
                <a:effectLst/>
                <a:latin typeface="NexusSerif"/>
              </a:rPr>
              <a:t>2</a:t>
            </a:r>
            <a:endParaRPr lang="en-IN" dirty="0"/>
          </a:p>
        </p:txBody>
      </p:sp>
      <p:pic>
        <p:nvPicPr>
          <p:cNvPr id="54" name="Picture 53">
            <a:extLst>
              <a:ext uri="{FF2B5EF4-FFF2-40B4-BE49-F238E27FC236}">
                <a16:creationId xmlns:a16="http://schemas.microsoft.com/office/drawing/2014/main" id="{16D09E71-0B05-43F9-AD54-F8CD620EF8A4}"/>
              </a:ext>
            </a:extLst>
          </p:cNvPr>
          <p:cNvPicPr>
            <a:picLocks noChangeAspect="1"/>
          </p:cNvPicPr>
          <p:nvPr/>
        </p:nvPicPr>
        <p:blipFill>
          <a:blip r:embed="rId12"/>
          <a:stretch>
            <a:fillRect/>
          </a:stretch>
        </p:blipFill>
        <p:spPr>
          <a:xfrm>
            <a:off x="3880439" y="1748632"/>
            <a:ext cx="3752850" cy="2200275"/>
          </a:xfrm>
          <a:prstGeom prst="rect">
            <a:avLst/>
          </a:prstGeom>
        </p:spPr>
      </p:pic>
      <p:pic>
        <p:nvPicPr>
          <p:cNvPr id="52" name="Picture 51">
            <a:extLst>
              <a:ext uri="{FF2B5EF4-FFF2-40B4-BE49-F238E27FC236}">
                <a16:creationId xmlns:a16="http://schemas.microsoft.com/office/drawing/2014/main" id="{BACEFB21-1E0C-4E02-B222-C7D60DA50CFE}"/>
              </a:ext>
            </a:extLst>
          </p:cNvPr>
          <p:cNvPicPr>
            <a:picLocks noChangeAspect="1"/>
          </p:cNvPicPr>
          <p:nvPr/>
        </p:nvPicPr>
        <p:blipFill>
          <a:blip r:embed="rId13"/>
          <a:stretch>
            <a:fillRect/>
          </a:stretch>
        </p:blipFill>
        <p:spPr>
          <a:xfrm>
            <a:off x="4474480" y="2523231"/>
            <a:ext cx="2333625" cy="381000"/>
          </a:xfrm>
          <a:prstGeom prst="rect">
            <a:avLst/>
          </a:prstGeom>
        </p:spPr>
      </p:pic>
      <p:pic>
        <p:nvPicPr>
          <p:cNvPr id="55" name="Picture 54">
            <a:extLst>
              <a:ext uri="{FF2B5EF4-FFF2-40B4-BE49-F238E27FC236}">
                <a16:creationId xmlns:a16="http://schemas.microsoft.com/office/drawing/2014/main" id="{33999D4E-87D7-4060-AA58-F5824CD5E566}"/>
              </a:ext>
            </a:extLst>
          </p:cNvPr>
          <p:cNvPicPr>
            <a:picLocks noChangeAspect="1"/>
          </p:cNvPicPr>
          <p:nvPr/>
        </p:nvPicPr>
        <p:blipFill>
          <a:blip r:embed="rId14"/>
          <a:stretch>
            <a:fillRect/>
          </a:stretch>
        </p:blipFill>
        <p:spPr>
          <a:xfrm>
            <a:off x="5147393" y="2981185"/>
            <a:ext cx="638175" cy="304800"/>
          </a:xfrm>
          <a:prstGeom prst="rect">
            <a:avLst/>
          </a:prstGeom>
        </p:spPr>
      </p:pic>
      <p:sp>
        <p:nvSpPr>
          <p:cNvPr id="57" name="TextBox 56">
            <a:extLst>
              <a:ext uri="{FF2B5EF4-FFF2-40B4-BE49-F238E27FC236}">
                <a16:creationId xmlns:a16="http://schemas.microsoft.com/office/drawing/2014/main" id="{14C82426-F586-4B12-90EB-3F1E9B756F5D}"/>
              </a:ext>
            </a:extLst>
          </p:cNvPr>
          <p:cNvSpPr txBox="1"/>
          <p:nvPr/>
        </p:nvSpPr>
        <p:spPr>
          <a:xfrm>
            <a:off x="6293729" y="4648779"/>
            <a:ext cx="6268720" cy="369332"/>
          </a:xfrm>
          <a:prstGeom prst="rect">
            <a:avLst/>
          </a:prstGeom>
          <a:noFill/>
        </p:spPr>
        <p:txBody>
          <a:bodyPr wrap="square">
            <a:spAutoFit/>
          </a:bodyPr>
          <a:lstStyle/>
          <a:p>
            <a:r>
              <a:rPr lang="en-IN" b="0" i="0" dirty="0">
                <a:solidFill>
                  <a:srgbClr val="2E2E2E"/>
                </a:solidFill>
                <a:effectLst/>
                <a:latin typeface="NexusSerif"/>
              </a:rPr>
              <a:t>G: Irradiance (W/m</a:t>
            </a:r>
            <a:r>
              <a:rPr lang="en-IN" b="0" i="0" baseline="30000" dirty="0">
                <a:solidFill>
                  <a:srgbClr val="2E2E2E"/>
                </a:solidFill>
                <a:effectLst/>
                <a:latin typeface="NexusSerif"/>
              </a:rPr>
              <a:t>2</a:t>
            </a:r>
            <a:r>
              <a:rPr lang="en-IN" b="0" i="0" dirty="0">
                <a:solidFill>
                  <a:srgbClr val="2E2E2E"/>
                </a:solidFill>
                <a:effectLst/>
                <a:latin typeface="NexusSerif"/>
              </a:rPr>
              <a:t>)</a:t>
            </a:r>
            <a:endParaRPr lang="en-IN" dirty="0"/>
          </a:p>
        </p:txBody>
      </p:sp>
      <p:sp>
        <p:nvSpPr>
          <p:cNvPr id="59" name="TextBox 58">
            <a:extLst>
              <a:ext uri="{FF2B5EF4-FFF2-40B4-BE49-F238E27FC236}">
                <a16:creationId xmlns:a16="http://schemas.microsoft.com/office/drawing/2014/main" id="{F07A9A63-5FD0-491F-9075-C399B48FF0AB}"/>
              </a:ext>
            </a:extLst>
          </p:cNvPr>
          <p:cNvSpPr txBox="1"/>
          <p:nvPr/>
        </p:nvSpPr>
        <p:spPr>
          <a:xfrm>
            <a:off x="6283569" y="5115496"/>
            <a:ext cx="6278880" cy="369332"/>
          </a:xfrm>
          <a:prstGeom prst="rect">
            <a:avLst/>
          </a:prstGeom>
          <a:noFill/>
        </p:spPr>
        <p:txBody>
          <a:bodyPr wrap="square">
            <a:spAutoFit/>
          </a:bodyPr>
          <a:lstStyle/>
          <a:p>
            <a:r>
              <a:rPr lang="en-IN" b="0" i="1" dirty="0" err="1">
                <a:solidFill>
                  <a:srgbClr val="2E2E2E"/>
                </a:solidFill>
                <a:effectLst/>
                <a:latin typeface="NexusSerif"/>
              </a:rPr>
              <a:t>T</a:t>
            </a:r>
            <a:r>
              <a:rPr lang="en-IN" b="0" i="0" baseline="-25000" dirty="0" err="1">
                <a:solidFill>
                  <a:srgbClr val="2E2E2E"/>
                </a:solidFill>
                <a:effectLst/>
                <a:latin typeface="NexusSerif"/>
              </a:rPr>
              <a:t>c,ref</a:t>
            </a:r>
            <a:r>
              <a:rPr lang="en-IN" b="0" i="0" dirty="0" err="1">
                <a:solidFill>
                  <a:srgbClr val="2E2E2E"/>
                </a:solidFill>
                <a:effectLst/>
                <a:latin typeface="NexusSerif"/>
              </a:rPr>
              <a:t>:Cell</a:t>
            </a:r>
            <a:r>
              <a:rPr lang="en-IN" b="0" i="0" dirty="0">
                <a:solidFill>
                  <a:srgbClr val="2E2E2E"/>
                </a:solidFill>
                <a:effectLst/>
                <a:latin typeface="NexusSerif"/>
              </a:rPr>
              <a:t> temperature at STC = 25 + 273 = 298 K</a:t>
            </a:r>
            <a:endParaRPr lang="en-IN" dirty="0"/>
          </a:p>
        </p:txBody>
      </p:sp>
      <p:sp>
        <p:nvSpPr>
          <p:cNvPr id="61" name="TextBox 60">
            <a:extLst>
              <a:ext uri="{FF2B5EF4-FFF2-40B4-BE49-F238E27FC236}">
                <a16:creationId xmlns:a16="http://schemas.microsoft.com/office/drawing/2014/main" id="{05BA68B5-CFC7-44F1-A802-BEC77B07F026}"/>
              </a:ext>
            </a:extLst>
          </p:cNvPr>
          <p:cNvSpPr txBox="1"/>
          <p:nvPr/>
        </p:nvSpPr>
        <p:spPr>
          <a:xfrm>
            <a:off x="757250" y="5712248"/>
            <a:ext cx="6278880" cy="369332"/>
          </a:xfrm>
          <a:prstGeom prst="rect">
            <a:avLst/>
          </a:prstGeom>
          <a:noFill/>
        </p:spPr>
        <p:txBody>
          <a:bodyPr wrap="square">
            <a:spAutoFit/>
          </a:bodyPr>
          <a:lstStyle/>
          <a:p>
            <a:r>
              <a:rPr lang="en-IN" b="0" i="0" dirty="0" err="1">
                <a:solidFill>
                  <a:srgbClr val="2E2E2E"/>
                </a:solidFill>
                <a:effectLst/>
                <a:latin typeface="NexusSerif"/>
              </a:rPr>
              <a:t>ɛ</a:t>
            </a:r>
            <a:r>
              <a:rPr lang="en-IN" b="0" i="0" baseline="-25000" dirty="0" err="1">
                <a:solidFill>
                  <a:srgbClr val="2E2E2E"/>
                </a:solidFill>
                <a:effectLst/>
                <a:latin typeface="NexusSerif"/>
              </a:rPr>
              <a:t>G</a:t>
            </a:r>
            <a:r>
              <a:rPr lang="en-IN" b="0" i="0" dirty="0">
                <a:solidFill>
                  <a:srgbClr val="2E2E2E"/>
                </a:solidFill>
                <a:effectLst/>
                <a:latin typeface="NexusSerif"/>
              </a:rPr>
              <a:t>: Material band gap energy (eV),</a:t>
            </a:r>
            <a:endParaRPr lang="en-IN" dirty="0"/>
          </a:p>
        </p:txBody>
      </p:sp>
      <p:sp>
        <p:nvSpPr>
          <p:cNvPr id="63" name="TextBox 62">
            <a:extLst>
              <a:ext uri="{FF2B5EF4-FFF2-40B4-BE49-F238E27FC236}">
                <a16:creationId xmlns:a16="http://schemas.microsoft.com/office/drawing/2014/main" id="{C978518A-D3B5-486E-90D7-0063050FB2CB}"/>
              </a:ext>
            </a:extLst>
          </p:cNvPr>
          <p:cNvSpPr txBox="1"/>
          <p:nvPr/>
        </p:nvSpPr>
        <p:spPr>
          <a:xfrm>
            <a:off x="8172804" y="5459152"/>
            <a:ext cx="6278880" cy="369332"/>
          </a:xfrm>
          <a:prstGeom prst="rect">
            <a:avLst/>
          </a:prstGeom>
          <a:noFill/>
        </p:spPr>
        <p:txBody>
          <a:bodyPr wrap="square">
            <a:spAutoFit/>
          </a:bodyPr>
          <a:lstStyle/>
          <a:p>
            <a:r>
              <a:rPr lang="en-IN" b="0" i="0" dirty="0">
                <a:solidFill>
                  <a:srgbClr val="2E2E2E"/>
                </a:solidFill>
                <a:effectLst/>
                <a:latin typeface="NexusSerif"/>
              </a:rPr>
              <a:t>D = </a:t>
            </a:r>
            <a:r>
              <a:rPr lang="en-IN" b="0" i="0" u="sng" strike="noStrike" dirty="0">
                <a:effectLst/>
                <a:latin typeface="NexusSerif"/>
                <a:hlinkClick r:id="rId3" tooltip="Learn more about Diodes from ScienceDirect's AI-generated Topic Pages">
                  <a:extLst>
                    <a:ext uri="{A12FA001-AC4F-418D-AE19-62706E023703}">
                      <ahyp:hlinkClr xmlns:ahyp="http://schemas.microsoft.com/office/drawing/2018/hyperlinkcolor" val="tx"/>
                    </a:ext>
                  </a:extLst>
                </a:hlinkClick>
              </a:rPr>
              <a:t>diode</a:t>
            </a:r>
            <a:r>
              <a:rPr lang="en-IN" b="0" i="0" dirty="0">
                <a:effectLst/>
                <a:latin typeface="NexusSerif"/>
              </a:rPr>
              <a:t> </a:t>
            </a:r>
            <a:r>
              <a:rPr lang="en-IN" b="0" i="0" dirty="0">
                <a:solidFill>
                  <a:srgbClr val="2E2E2E"/>
                </a:solidFill>
                <a:effectLst/>
                <a:latin typeface="NexusSerif"/>
              </a:rPr>
              <a:t>diffusion factor</a:t>
            </a:r>
            <a:endParaRPr lang="en-IN" dirty="0"/>
          </a:p>
        </p:txBody>
      </p:sp>
      <p:sp>
        <p:nvSpPr>
          <p:cNvPr id="30" name="TextBox 29">
            <a:extLst>
              <a:ext uri="{FF2B5EF4-FFF2-40B4-BE49-F238E27FC236}">
                <a16:creationId xmlns:a16="http://schemas.microsoft.com/office/drawing/2014/main" id="{2A0F00AD-9E71-4A6E-A78D-A0F594782967}"/>
              </a:ext>
            </a:extLst>
          </p:cNvPr>
          <p:cNvSpPr txBox="1"/>
          <p:nvPr/>
        </p:nvSpPr>
        <p:spPr>
          <a:xfrm>
            <a:off x="712105" y="5944838"/>
            <a:ext cx="7225644" cy="369332"/>
          </a:xfrm>
          <a:prstGeom prst="rect">
            <a:avLst/>
          </a:prstGeom>
          <a:noFill/>
        </p:spPr>
        <p:txBody>
          <a:bodyPr wrap="square">
            <a:spAutoFit/>
          </a:bodyPr>
          <a:lstStyle/>
          <a:p>
            <a:r>
              <a:rPr lang="en-US" b="0" i="1" dirty="0">
                <a:solidFill>
                  <a:srgbClr val="2E2E2E"/>
                </a:solidFill>
                <a:effectLst/>
                <a:latin typeface="NexusSerif"/>
              </a:rPr>
              <a:t>T</a:t>
            </a:r>
            <a:r>
              <a:rPr lang="en-US" b="0" i="0" baseline="-25000" dirty="0">
                <a:solidFill>
                  <a:srgbClr val="2E2E2E"/>
                </a:solidFill>
                <a:effectLst/>
                <a:latin typeface="NexusSerif"/>
              </a:rPr>
              <a:t>c</a:t>
            </a:r>
            <a:r>
              <a:rPr lang="en-US" b="0" i="0" dirty="0">
                <a:solidFill>
                  <a:srgbClr val="2E2E2E"/>
                </a:solidFill>
                <a:effectLst/>
                <a:latin typeface="NexusSerif"/>
              </a:rPr>
              <a:t> is the actual cell temperature (K)</a:t>
            </a:r>
            <a:endParaRPr lang="en-IN" dirty="0"/>
          </a:p>
        </p:txBody>
      </p:sp>
    </p:spTree>
    <p:extLst>
      <p:ext uri="{BB962C8B-B14F-4D97-AF65-F5344CB8AC3E}">
        <p14:creationId xmlns:p14="http://schemas.microsoft.com/office/powerpoint/2010/main" val="327847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rot="10800000" flipV="1">
            <a:off x="1127448" y="53225"/>
            <a:ext cx="7509859" cy="567463"/>
          </a:xfrm>
          <a:prstGeom prst="rect">
            <a:avLst/>
          </a:prstGeom>
        </p:spPr>
        <p:txBody>
          <a:bodyPr vert="horz" wrap="square" lIns="0" tIns="13335" rIns="0" bIns="0" rtlCol="0">
            <a:spAutoFit/>
          </a:bodyPr>
          <a:lstStyle>
            <a:defPPr/>
          </a:lstStyle>
          <a:p>
            <a:pPr marL="12700">
              <a:lnSpc>
                <a:spcPct val="100000"/>
              </a:lnSpc>
              <a:spcBef>
                <a:spcPts val="105"/>
              </a:spcBef>
            </a:pPr>
            <a:r>
              <a:rPr lang="en-IN" sz="3600" b="1" u="sng" dirty="0">
                <a:solidFill>
                  <a:srgbClr val="0033CC"/>
                </a:solidFill>
                <a:effectLst>
                  <a:outerShdw blurRad="38100" dist="38100" dir="2700000" algn="tl">
                    <a:srgbClr val="000000">
                      <a:alpha val="43137"/>
                    </a:srgbClr>
                  </a:outerShdw>
                </a:effectLst>
              </a:rPr>
              <a:t>1.2 TYPES OF SOLAR TRACKER:-</a:t>
            </a:r>
            <a:endParaRPr sz="3600" b="1" u="sng" dirty="0">
              <a:solidFill>
                <a:srgbClr val="0033CC"/>
              </a:solidFill>
              <a:effectLst>
                <a:outerShdw blurRad="38100" dist="38100" dir="2700000" algn="tl">
                  <a:srgbClr val="000000">
                    <a:alpha val="43137"/>
                  </a:srgbClr>
                </a:outerShdw>
              </a:effectLst>
            </a:endParaRPr>
          </a:p>
        </p:txBody>
      </p:sp>
      <p:grpSp>
        <p:nvGrpSpPr>
          <p:cNvPr id="4" name="object 4"/>
          <p:cNvGrpSpPr/>
          <p:nvPr/>
        </p:nvGrpSpPr>
        <p:grpSpPr>
          <a:xfrm>
            <a:off x="551384" y="643543"/>
            <a:ext cx="2908300" cy="2377156"/>
            <a:chOff x="509016" y="737616"/>
            <a:chExt cx="2908300" cy="2908300"/>
          </a:xfrm>
        </p:grpSpPr>
        <p:sp>
          <p:nvSpPr>
            <p:cNvPr id="5" name="object 5"/>
            <p:cNvSpPr/>
            <p:nvPr/>
          </p:nvSpPr>
          <p:spPr>
            <a:xfrm>
              <a:off x="518922" y="747522"/>
              <a:ext cx="2887979" cy="2887979"/>
            </a:xfrm>
            <a:prstGeom prst="rect">
              <a:avLst/>
            </a:prstGeom>
            <a:blipFill>
              <a:blip r:embed="rId2" cstate="print"/>
              <a:stretch>
                <a:fillRect/>
              </a:stretch>
            </a:blipFill>
          </p:spPr>
          <p:txBody>
            <a:bodyPr wrap="square" lIns="0" tIns="0" rIns="0" bIns="0" rtlCol="0"/>
            <a:lstStyle>
              <a:defPPr>
                <a:defRPr lang="en-US"/>
              </a:defPPr>
            </a:lstStyle>
            <a:p>
              <a:endParaRPr/>
            </a:p>
          </p:txBody>
        </p:sp>
        <p:sp>
          <p:nvSpPr>
            <p:cNvPr id="6" name="object 6"/>
            <p:cNvSpPr/>
            <p:nvPr/>
          </p:nvSpPr>
          <p:spPr>
            <a:xfrm>
              <a:off x="518922" y="747522"/>
              <a:ext cx="2887980" cy="2887980"/>
            </a:xfrm>
            <a:custGeom>
              <a:avLst/>
              <a:gdLst/>
              <a:ahLst/>
              <a:cxnLst/>
              <a:rect l="l" t="t" r="r" b="b"/>
              <a:pathLst>
                <a:path w="2887979" h="2887979">
                  <a:moveTo>
                    <a:pt x="0" y="1443989"/>
                  </a:moveTo>
                  <a:lnTo>
                    <a:pt x="803" y="1395360"/>
                  </a:lnTo>
                  <a:lnTo>
                    <a:pt x="3197" y="1347132"/>
                  </a:lnTo>
                  <a:lnTo>
                    <a:pt x="7156" y="1299333"/>
                  </a:lnTo>
                  <a:lnTo>
                    <a:pt x="12654" y="1251986"/>
                  </a:lnTo>
                  <a:lnTo>
                    <a:pt x="19668" y="1205117"/>
                  </a:lnTo>
                  <a:lnTo>
                    <a:pt x="28170" y="1158752"/>
                  </a:lnTo>
                  <a:lnTo>
                    <a:pt x="38136" y="1112915"/>
                  </a:lnTo>
                  <a:lnTo>
                    <a:pt x="49541" y="1067632"/>
                  </a:lnTo>
                  <a:lnTo>
                    <a:pt x="62359" y="1022929"/>
                  </a:lnTo>
                  <a:lnTo>
                    <a:pt x="76566" y="978830"/>
                  </a:lnTo>
                  <a:lnTo>
                    <a:pt x="92135" y="935361"/>
                  </a:lnTo>
                  <a:lnTo>
                    <a:pt x="109042" y="892547"/>
                  </a:lnTo>
                  <a:lnTo>
                    <a:pt x="127261" y="850414"/>
                  </a:lnTo>
                  <a:lnTo>
                    <a:pt x="146768" y="808986"/>
                  </a:lnTo>
                  <a:lnTo>
                    <a:pt x="167536" y="768289"/>
                  </a:lnTo>
                  <a:lnTo>
                    <a:pt x="189541" y="728348"/>
                  </a:lnTo>
                  <a:lnTo>
                    <a:pt x="212756" y="689189"/>
                  </a:lnTo>
                  <a:lnTo>
                    <a:pt x="237158" y="650837"/>
                  </a:lnTo>
                  <a:lnTo>
                    <a:pt x="262721" y="613316"/>
                  </a:lnTo>
                  <a:lnTo>
                    <a:pt x="289419" y="576653"/>
                  </a:lnTo>
                  <a:lnTo>
                    <a:pt x="317227" y="540873"/>
                  </a:lnTo>
                  <a:lnTo>
                    <a:pt x="346120" y="506000"/>
                  </a:lnTo>
                  <a:lnTo>
                    <a:pt x="376073" y="472061"/>
                  </a:lnTo>
                  <a:lnTo>
                    <a:pt x="407060" y="439080"/>
                  </a:lnTo>
                  <a:lnTo>
                    <a:pt x="439056" y="407083"/>
                  </a:lnTo>
                  <a:lnTo>
                    <a:pt x="472036" y="376095"/>
                  </a:lnTo>
                  <a:lnTo>
                    <a:pt x="505974" y="346141"/>
                  </a:lnTo>
                  <a:lnTo>
                    <a:pt x="540846" y="317247"/>
                  </a:lnTo>
                  <a:lnTo>
                    <a:pt x="576626" y="289438"/>
                  </a:lnTo>
                  <a:lnTo>
                    <a:pt x="613289" y="262738"/>
                  </a:lnTo>
                  <a:lnTo>
                    <a:pt x="650809" y="237175"/>
                  </a:lnTo>
                  <a:lnTo>
                    <a:pt x="689161" y="212771"/>
                  </a:lnTo>
                  <a:lnTo>
                    <a:pt x="728320" y="189554"/>
                  </a:lnTo>
                  <a:lnTo>
                    <a:pt x="768261" y="167548"/>
                  </a:lnTo>
                  <a:lnTo>
                    <a:pt x="808958" y="146779"/>
                  </a:lnTo>
                  <a:lnTo>
                    <a:pt x="850386" y="127271"/>
                  </a:lnTo>
                  <a:lnTo>
                    <a:pt x="892521" y="109051"/>
                  </a:lnTo>
                  <a:lnTo>
                    <a:pt x="935335" y="92143"/>
                  </a:lnTo>
                  <a:lnTo>
                    <a:pt x="978805" y="76572"/>
                  </a:lnTo>
                  <a:lnTo>
                    <a:pt x="1022906" y="62365"/>
                  </a:lnTo>
                  <a:lnTo>
                    <a:pt x="1067611" y="49545"/>
                  </a:lnTo>
                  <a:lnTo>
                    <a:pt x="1112895" y="38139"/>
                  </a:lnTo>
                  <a:lnTo>
                    <a:pt x="1158734" y="28172"/>
                  </a:lnTo>
                  <a:lnTo>
                    <a:pt x="1205101" y="19669"/>
                  </a:lnTo>
                  <a:lnTo>
                    <a:pt x="1251973" y="12656"/>
                  </a:lnTo>
                  <a:lnTo>
                    <a:pt x="1299322" y="7156"/>
                  </a:lnTo>
                  <a:lnTo>
                    <a:pt x="1347125" y="3197"/>
                  </a:lnTo>
                  <a:lnTo>
                    <a:pt x="1395356" y="803"/>
                  </a:lnTo>
                  <a:lnTo>
                    <a:pt x="1443990" y="0"/>
                  </a:lnTo>
                  <a:lnTo>
                    <a:pt x="1492619" y="803"/>
                  </a:lnTo>
                  <a:lnTo>
                    <a:pt x="1540847" y="3197"/>
                  </a:lnTo>
                  <a:lnTo>
                    <a:pt x="1588646" y="7156"/>
                  </a:lnTo>
                  <a:lnTo>
                    <a:pt x="1635993" y="12656"/>
                  </a:lnTo>
                  <a:lnTo>
                    <a:pt x="1682862" y="19669"/>
                  </a:lnTo>
                  <a:lnTo>
                    <a:pt x="1729227" y="28172"/>
                  </a:lnTo>
                  <a:lnTo>
                    <a:pt x="1775064" y="38139"/>
                  </a:lnTo>
                  <a:lnTo>
                    <a:pt x="1820347" y="49545"/>
                  </a:lnTo>
                  <a:lnTo>
                    <a:pt x="1865050" y="62365"/>
                  </a:lnTo>
                  <a:lnTo>
                    <a:pt x="1909149" y="76572"/>
                  </a:lnTo>
                  <a:lnTo>
                    <a:pt x="1952618" y="92143"/>
                  </a:lnTo>
                  <a:lnTo>
                    <a:pt x="1995432" y="109051"/>
                  </a:lnTo>
                  <a:lnTo>
                    <a:pt x="2037565" y="127271"/>
                  </a:lnTo>
                  <a:lnTo>
                    <a:pt x="2078993" y="146779"/>
                  </a:lnTo>
                  <a:lnTo>
                    <a:pt x="2119690" y="167548"/>
                  </a:lnTo>
                  <a:lnTo>
                    <a:pt x="2159631" y="189554"/>
                  </a:lnTo>
                  <a:lnTo>
                    <a:pt x="2198790" y="212771"/>
                  </a:lnTo>
                  <a:lnTo>
                    <a:pt x="2237142" y="237175"/>
                  </a:lnTo>
                  <a:lnTo>
                    <a:pt x="2274663" y="262738"/>
                  </a:lnTo>
                  <a:lnTo>
                    <a:pt x="2311326" y="289438"/>
                  </a:lnTo>
                  <a:lnTo>
                    <a:pt x="2347106" y="317247"/>
                  </a:lnTo>
                  <a:lnTo>
                    <a:pt x="2381979" y="346141"/>
                  </a:lnTo>
                  <a:lnTo>
                    <a:pt x="2415918" y="376095"/>
                  </a:lnTo>
                  <a:lnTo>
                    <a:pt x="2448899" y="407083"/>
                  </a:lnTo>
                  <a:lnTo>
                    <a:pt x="2480896" y="439080"/>
                  </a:lnTo>
                  <a:lnTo>
                    <a:pt x="2511884" y="472061"/>
                  </a:lnTo>
                  <a:lnTo>
                    <a:pt x="2541838" y="506000"/>
                  </a:lnTo>
                  <a:lnTo>
                    <a:pt x="2570732" y="540873"/>
                  </a:lnTo>
                  <a:lnTo>
                    <a:pt x="2598541" y="576653"/>
                  </a:lnTo>
                  <a:lnTo>
                    <a:pt x="2625241" y="613316"/>
                  </a:lnTo>
                  <a:lnTo>
                    <a:pt x="2650804" y="650837"/>
                  </a:lnTo>
                  <a:lnTo>
                    <a:pt x="2675208" y="689189"/>
                  </a:lnTo>
                  <a:lnTo>
                    <a:pt x="2698425" y="728348"/>
                  </a:lnTo>
                  <a:lnTo>
                    <a:pt x="2720431" y="768289"/>
                  </a:lnTo>
                  <a:lnTo>
                    <a:pt x="2741200" y="808986"/>
                  </a:lnTo>
                  <a:lnTo>
                    <a:pt x="2760708" y="850414"/>
                  </a:lnTo>
                  <a:lnTo>
                    <a:pt x="2778928" y="892547"/>
                  </a:lnTo>
                  <a:lnTo>
                    <a:pt x="2795836" y="935361"/>
                  </a:lnTo>
                  <a:lnTo>
                    <a:pt x="2811407" y="978830"/>
                  </a:lnTo>
                  <a:lnTo>
                    <a:pt x="2825614" y="1022929"/>
                  </a:lnTo>
                  <a:lnTo>
                    <a:pt x="2838434" y="1067632"/>
                  </a:lnTo>
                  <a:lnTo>
                    <a:pt x="2849840" y="1112915"/>
                  </a:lnTo>
                  <a:lnTo>
                    <a:pt x="2859807" y="1158752"/>
                  </a:lnTo>
                  <a:lnTo>
                    <a:pt x="2868310" y="1205117"/>
                  </a:lnTo>
                  <a:lnTo>
                    <a:pt x="2875323" y="1251986"/>
                  </a:lnTo>
                  <a:lnTo>
                    <a:pt x="2880823" y="1299333"/>
                  </a:lnTo>
                  <a:lnTo>
                    <a:pt x="2884782" y="1347132"/>
                  </a:lnTo>
                  <a:lnTo>
                    <a:pt x="2887176" y="1395360"/>
                  </a:lnTo>
                  <a:lnTo>
                    <a:pt x="2887979" y="1443989"/>
                  </a:lnTo>
                  <a:lnTo>
                    <a:pt x="2887176" y="1492619"/>
                  </a:lnTo>
                  <a:lnTo>
                    <a:pt x="2884782" y="1540847"/>
                  </a:lnTo>
                  <a:lnTo>
                    <a:pt x="2880823" y="1588646"/>
                  </a:lnTo>
                  <a:lnTo>
                    <a:pt x="2875323" y="1635993"/>
                  </a:lnTo>
                  <a:lnTo>
                    <a:pt x="2868310" y="1682862"/>
                  </a:lnTo>
                  <a:lnTo>
                    <a:pt x="2859807" y="1729227"/>
                  </a:lnTo>
                  <a:lnTo>
                    <a:pt x="2849840" y="1775064"/>
                  </a:lnTo>
                  <a:lnTo>
                    <a:pt x="2838434" y="1820347"/>
                  </a:lnTo>
                  <a:lnTo>
                    <a:pt x="2825614" y="1865050"/>
                  </a:lnTo>
                  <a:lnTo>
                    <a:pt x="2811407" y="1909149"/>
                  </a:lnTo>
                  <a:lnTo>
                    <a:pt x="2795836" y="1952618"/>
                  </a:lnTo>
                  <a:lnTo>
                    <a:pt x="2778928" y="1995432"/>
                  </a:lnTo>
                  <a:lnTo>
                    <a:pt x="2760708" y="2037565"/>
                  </a:lnTo>
                  <a:lnTo>
                    <a:pt x="2741200" y="2078993"/>
                  </a:lnTo>
                  <a:lnTo>
                    <a:pt x="2720431" y="2119690"/>
                  </a:lnTo>
                  <a:lnTo>
                    <a:pt x="2698425" y="2159631"/>
                  </a:lnTo>
                  <a:lnTo>
                    <a:pt x="2675208" y="2198790"/>
                  </a:lnTo>
                  <a:lnTo>
                    <a:pt x="2650804" y="2237142"/>
                  </a:lnTo>
                  <a:lnTo>
                    <a:pt x="2625241" y="2274663"/>
                  </a:lnTo>
                  <a:lnTo>
                    <a:pt x="2598541" y="2311326"/>
                  </a:lnTo>
                  <a:lnTo>
                    <a:pt x="2570732" y="2347106"/>
                  </a:lnTo>
                  <a:lnTo>
                    <a:pt x="2541838" y="2381979"/>
                  </a:lnTo>
                  <a:lnTo>
                    <a:pt x="2511884" y="2415918"/>
                  </a:lnTo>
                  <a:lnTo>
                    <a:pt x="2480896" y="2448899"/>
                  </a:lnTo>
                  <a:lnTo>
                    <a:pt x="2448899" y="2480896"/>
                  </a:lnTo>
                  <a:lnTo>
                    <a:pt x="2415918" y="2511884"/>
                  </a:lnTo>
                  <a:lnTo>
                    <a:pt x="2381979" y="2541838"/>
                  </a:lnTo>
                  <a:lnTo>
                    <a:pt x="2347106" y="2570732"/>
                  </a:lnTo>
                  <a:lnTo>
                    <a:pt x="2311326" y="2598541"/>
                  </a:lnTo>
                  <a:lnTo>
                    <a:pt x="2274663" y="2625241"/>
                  </a:lnTo>
                  <a:lnTo>
                    <a:pt x="2237142" y="2650804"/>
                  </a:lnTo>
                  <a:lnTo>
                    <a:pt x="2198790" y="2675208"/>
                  </a:lnTo>
                  <a:lnTo>
                    <a:pt x="2159631" y="2698425"/>
                  </a:lnTo>
                  <a:lnTo>
                    <a:pt x="2119690" y="2720431"/>
                  </a:lnTo>
                  <a:lnTo>
                    <a:pt x="2078993" y="2741200"/>
                  </a:lnTo>
                  <a:lnTo>
                    <a:pt x="2037565" y="2760708"/>
                  </a:lnTo>
                  <a:lnTo>
                    <a:pt x="1995432" y="2778928"/>
                  </a:lnTo>
                  <a:lnTo>
                    <a:pt x="1952618" y="2795836"/>
                  </a:lnTo>
                  <a:lnTo>
                    <a:pt x="1909149" y="2811407"/>
                  </a:lnTo>
                  <a:lnTo>
                    <a:pt x="1865050" y="2825614"/>
                  </a:lnTo>
                  <a:lnTo>
                    <a:pt x="1820347" y="2838434"/>
                  </a:lnTo>
                  <a:lnTo>
                    <a:pt x="1775064" y="2849840"/>
                  </a:lnTo>
                  <a:lnTo>
                    <a:pt x="1729227" y="2859807"/>
                  </a:lnTo>
                  <a:lnTo>
                    <a:pt x="1682862" y="2868310"/>
                  </a:lnTo>
                  <a:lnTo>
                    <a:pt x="1635993" y="2875323"/>
                  </a:lnTo>
                  <a:lnTo>
                    <a:pt x="1588646" y="2880823"/>
                  </a:lnTo>
                  <a:lnTo>
                    <a:pt x="1540847" y="2884782"/>
                  </a:lnTo>
                  <a:lnTo>
                    <a:pt x="1492619" y="2887176"/>
                  </a:lnTo>
                  <a:lnTo>
                    <a:pt x="1443990" y="2887979"/>
                  </a:lnTo>
                  <a:lnTo>
                    <a:pt x="1395356" y="2887176"/>
                  </a:lnTo>
                  <a:lnTo>
                    <a:pt x="1347125" y="2884782"/>
                  </a:lnTo>
                  <a:lnTo>
                    <a:pt x="1299322" y="2880823"/>
                  </a:lnTo>
                  <a:lnTo>
                    <a:pt x="1251973" y="2875323"/>
                  </a:lnTo>
                  <a:lnTo>
                    <a:pt x="1205101" y="2868310"/>
                  </a:lnTo>
                  <a:lnTo>
                    <a:pt x="1158734" y="2859807"/>
                  </a:lnTo>
                  <a:lnTo>
                    <a:pt x="1112895" y="2849840"/>
                  </a:lnTo>
                  <a:lnTo>
                    <a:pt x="1067611" y="2838434"/>
                  </a:lnTo>
                  <a:lnTo>
                    <a:pt x="1022906" y="2825614"/>
                  </a:lnTo>
                  <a:lnTo>
                    <a:pt x="978805" y="2811407"/>
                  </a:lnTo>
                  <a:lnTo>
                    <a:pt x="935335" y="2795836"/>
                  </a:lnTo>
                  <a:lnTo>
                    <a:pt x="892521" y="2778928"/>
                  </a:lnTo>
                  <a:lnTo>
                    <a:pt x="850386" y="2760708"/>
                  </a:lnTo>
                  <a:lnTo>
                    <a:pt x="808958" y="2741200"/>
                  </a:lnTo>
                  <a:lnTo>
                    <a:pt x="768261" y="2720431"/>
                  </a:lnTo>
                  <a:lnTo>
                    <a:pt x="728320" y="2698425"/>
                  </a:lnTo>
                  <a:lnTo>
                    <a:pt x="689161" y="2675208"/>
                  </a:lnTo>
                  <a:lnTo>
                    <a:pt x="650809" y="2650804"/>
                  </a:lnTo>
                  <a:lnTo>
                    <a:pt x="613289" y="2625241"/>
                  </a:lnTo>
                  <a:lnTo>
                    <a:pt x="576626" y="2598541"/>
                  </a:lnTo>
                  <a:lnTo>
                    <a:pt x="540846" y="2570732"/>
                  </a:lnTo>
                  <a:lnTo>
                    <a:pt x="505974" y="2541838"/>
                  </a:lnTo>
                  <a:lnTo>
                    <a:pt x="472036" y="2511884"/>
                  </a:lnTo>
                  <a:lnTo>
                    <a:pt x="439056" y="2480896"/>
                  </a:lnTo>
                  <a:lnTo>
                    <a:pt x="407060" y="2448899"/>
                  </a:lnTo>
                  <a:lnTo>
                    <a:pt x="376073" y="2415918"/>
                  </a:lnTo>
                  <a:lnTo>
                    <a:pt x="346120" y="2381979"/>
                  </a:lnTo>
                  <a:lnTo>
                    <a:pt x="317227" y="2347106"/>
                  </a:lnTo>
                  <a:lnTo>
                    <a:pt x="289419" y="2311326"/>
                  </a:lnTo>
                  <a:lnTo>
                    <a:pt x="262721" y="2274663"/>
                  </a:lnTo>
                  <a:lnTo>
                    <a:pt x="237158" y="2237142"/>
                  </a:lnTo>
                  <a:lnTo>
                    <a:pt x="212756" y="2198790"/>
                  </a:lnTo>
                  <a:lnTo>
                    <a:pt x="189541" y="2159631"/>
                  </a:lnTo>
                  <a:lnTo>
                    <a:pt x="167536" y="2119690"/>
                  </a:lnTo>
                  <a:lnTo>
                    <a:pt x="146768" y="2078993"/>
                  </a:lnTo>
                  <a:lnTo>
                    <a:pt x="127261" y="2037565"/>
                  </a:lnTo>
                  <a:lnTo>
                    <a:pt x="109042" y="1995432"/>
                  </a:lnTo>
                  <a:lnTo>
                    <a:pt x="92135" y="1952618"/>
                  </a:lnTo>
                  <a:lnTo>
                    <a:pt x="76566" y="1909149"/>
                  </a:lnTo>
                  <a:lnTo>
                    <a:pt x="62359" y="1865050"/>
                  </a:lnTo>
                  <a:lnTo>
                    <a:pt x="49541" y="1820347"/>
                  </a:lnTo>
                  <a:lnTo>
                    <a:pt x="38136" y="1775064"/>
                  </a:lnTo>
                  <a:lnTo>
                    <a:pt x="28170" y="1729227"/>
                  </a:lnTo>
                  <a:lnTo>
                    <a:pt x="19668" y="1682862"/>
                  </a:lnTo>
                  <a:lnTo>
                    <a:pt x="12654" y="1635993"/>
                  </a:lnTo>
                  <a:lnTo>
                    <a:pt x="7156" y="1588646"/>
                  </a:lnTo>
                  <a:lnTo>
                    <a:pt x="3197" y="1540847"/>
                  </a:lnTo>
                  <a:lnTo>
                    <a:pt x="803" y="1492619"/>
                  </a:lnTo>
                  <a:lnTo>
                    <a:pt x="0" y="1443989"/>
                  </a:lnTo>
                  <a:close/>
                </a:path>
              </a:pathLst>
            </a:custGeom>
            <a:ln w="19812">
              <a:solidFill>
                <a:srgbClr val="FFFFFF"/>
              </a:solidFill>
            </a:ln>
          </p:spPr>
          <p:txBody>
            <a:bodyPr wrap="square" lIns="0" tIns="0" rIns="0" bIns="0" rtlCol="0"/>
            <a:lstStyle>
              <a:defPPr>
                <a:defRPr lang="en-US"/>
              </a:defPPr>
            </a:lstStyle>
            <a:p>
              <a:endParaRPr/>
            </a:p>
          </p:txBody>
        </p:sp>
      </p:grpSp>
      <p:sp>
        <p:nvSpPr>
          <p:cNvPr id="10" name="object 10"/>
          <p:cNvSpPr txBox="1"/>
          <p:nvPr/>
        </p:nvSpPr>
        <p:spPr>
          <a:xfrm flipH="1">
            <a:off x="2682155" y="1268393"/>
            <a:ext cx="6552728" cy="1127039"/>
          </a:xfrm>
          <a:prstGeom prst="rect">
            <a:avLst/>
          </a:prstGeom>
        </p:spPr>
        <p:txBody>
          <a:bodyPr vert="horz" wrap="square" lIns="0" tIns="45719" rIns="0" bIns="0" rtlCol="0">
            <a:spAutoFit/>
          </a:bodyPr>
          <a:lstStyle>
            <a:defPPr>
              <a:defRPr lang="en-US"/>
            </a:defPPr>
          </a:lstStyle>
          <a:p>
            <a:pPr marL="226695" marR="5080" indent="-172720">
              <a:lnSpc>
                <a:spcPct val="86300"/>
              </a:lnSpc>
              <a:spcBef>
                <a:spcPts val="359"/>
              </a:spcBef>
              <a:tabLst>
                <a:tab pos="227329" algn="l"/>
              </a:tabLst>
            </a:pPr>
            <a:r>
              <a:rPr lang="en-IN" b="1" u="sng" spc="-5" dirty="0">
                <a:effectLst>
                  <a:outerShdw blurRad="38100" dist="38100" dir="2700000" algn="tl">
                    <a:srgbClr val="000000">
                      <a:alpha val="43137"/>
                    </a:srgbClr>
                  </a:outerShdw>
                </a:effectLst>
                <a:latin typeface="Arial" pitchFamily="34" charset="0"/>
                <a:cs typeface="Arial" pitchFamily="34" charset="0"/>
              </a:rPr>
              <a:t>SINGLE AXIS TRACKER:-  </a:t>
            </a:r>
          </a:p>
          <a:p>
            <a:pPr>
              <a:lnSpc>
                <a:spcPct val="100000"/>
              </a:lnSpc>
              <a:spcBef>
                <a:spcPts val="10"/>
              </a:spcBef>
              <a:buClr>
                <a:srgbClr val="FFFFFF"/>
              </a:buClr>
              <a:buFont typeface="Arial" pitchFamily="34" charset="0"/>
              <a:buChar char="•"/>
            </a:pPr>
            <a:endParaRPr sz="1750" dirty="0">
              <a:latin typeface="Arial" pitchFamily="34" charset="0"/>
              <a:cs typeface="Arial" pitchFamily="34" charset="0"/>
            </a:endParaRPr>
          </a:p>
          <a:p>
            <a:pPr marL="12700">
              <a:lnSpc>
                <a:spcPct val="100000"/>
              </a:lnSpc>
              <a:spcBef>
                <a:spcPts val="5"/>
              </a:spcBef>
            </a:pPr>
            <a:endParaRPr sz="2100" dirty="0">
              <a:latin typeface="Arial" pitchFamily="34" charset="0"/>
              <a:cs typeface="Arial" pitchFamily="34" charset="0"/>
            </a:endParaRPr>
          </a:p>
          <a:p>
            <a:pPr marL="184785" marR="5080" indent="-172720">
              <a:lnSpc>
                <a:spcPct val="86300"/>
              </a:lnSpc>
              <a:spcBef>
                <a:spcPts val="254"/>
              </a:spcBef>
              <a:buChar char="•"/>
              <a:tabLst>
                <a:tab pos="185420" algn="l"/>
              </a:tabLst>
            </a:pPr>
            <a:endParaRPr sz="1600" dirty="0">
              <a:latin typeface="Arial" pitchFamily="34" charset="0"/>
              <a:cs typeface="Arial" pitchFamily="34" charset="0"/>
            </a:endParaRPr>
          </a:p>
        </p:txBody>
      </p:sp>
      <p:grpSp>
        <p:nvGrpSpPr>
          <p:cNvPr id="11" name="object 11"/>
          <p:cNvGrpSpPr/>
          <p:nvPr/>
        </p:nvGrpSpPr>
        <p:grpSpPr>
          <a:xfrm>
            <a:off x="6312024" y="342530"/>
            <a:ext cx="2671889" cy="2749462"/>
            <a:chOff x="864108" y="3752088"/>
            <a:chExt cx="2920365" cy="2920365"/>
          </a:xfrm>
        </p:grpSpPr>
        <p:sp>
          <p:nvSpPr>
            <p:cNvPr id="12" name="object 12"/>
            <p:cNvSpPr/>
            <p:nvPr/>
          </p:nvSpPr>
          <p:spPr>
            <a:xfrm>
              <a:off x="874014" y="3761994"/>
              <a:ext cx="2900172" cy="2900172"/>
            </a:xfrm>
            <a:prstGeom prst="rect">
              <a:avLst/>
            </a:prstGeom>
            <a:blipFill>
              <a:blip r:embed="rId3" cstate="print"/>
              <a:stretch>
                <a:fillRect/>
              </a:stretch>
            </a:blipFill>
          </p:spPr>
          <p:txBody>
            <a:bodyPr wrap="square" lIns="0" tIns="0" rIns="0" bIns="0" rtlCol="0"/>
            <a:lstStyle>
              <a:defPPr>
                <a:defRPr lang="en-US"/>
              </a:defPPr>
            </a:lstStyle>
            <a:p>
              <a:endParaRPr/>
            </a:p>
          </p:txBody>
        </p:sp>
        <p:sp>
          <p:nvSpPr>
            <p:cNvPr id="13" name="object 13"/>
            <p:cNvSpPr/>
            <p:nvPr/>
          </p:nvSpPr>
          <p:spPr>
            <a:xfrm>
              <a:off x="874014" y="3761994"/>
              <a:ext cx="2900680" cy="2900680"/>
            </a:xfrm>
            <a:custGeom>
              <a:avLst/>
              <a:gdLst/>
              <a:ahLst/>
              <a:cxnLst/>
              <a:rect l="l" t="t" r="r" b="b"/>
              <a:pathLst>
                <a:path w="2900679" h="2900679">
                  <a:moveTo>
                    <a:pt x="0" y="1450085"/>
                  </a:moveTo>
                  <a:lnTo>
                    <a:pt x="775" y="1402220"/>
                  </a:lnTo>
                  <a:lnTo>
                    <a:pt x="3084" y="1354742"/>
                  </a:lnTo>
                  <a:lnTo>
                    <a:pt x="6904" y="1307676"/>
                  </a:lnTo>
                  <a:lnTo>
                    <a:pt x="12210" y="1261045"/>
                  </a:lnTo>
                  <a:lnTo>
                    <a:pt x="18979" y="1214874"/>
                  </a:lnTo>
                  <a:lnTo>
                    <a:pt x="27186" y="1169186"/>
                  </a:lnTo>
                  <a:lnTo>
                    <a:pt x="36808" y="1124005"/>
                  </a:lnTo>
                  <a:lnTo>
                    <a:pt x="47822" y="1079356"/>
                  </a:lnTo>
                  <a:lnTo>
                    <a:pt x="60202" y="1035261"/>
                  </a:lnTo>
                  <a:lnTo>
                    <a:pt x="73926" y="991746"/>
                  </a:lnTo>
                  <a:lnTo>
                    <a:pt x="88969" y="948833"/>
                  </a:lnTo>
                  <a:lnTo>
                    <a:pt x="105307" y="906547"/>
                  </a:lnTo>
                  <a:lnTo>
                    <a:pt x="122917" y="864911"/>
                  </a:lnTo>
                  <a:lnTo>
                    <a:pt x="141774" y="823950"/>
                  </a:lnTo>
                  <a:lnTo>
                    <a:pt x="161855" y="783687"/>
                  </a:lnTo>
                  <a:lnTo>
                    <a:pt x="183136" y="744146"/>
                  </a:lnTo>
                  <a:lnTo>
                    <a:pt x="205593" y="705351"/>
                  </a:lnTo>
                  <a:lnTo>
                    <a:pt x="229202" y="667327"/>
                  </a:lnTo>
                  <a:lnTo>
                    <a:pt x="253940" y="630096"/>
                  </a:lnTo>
                  <a:lnTo>
                    <a:pt x="279782" y="593683"/>
                  </a:lnTo>
                  <a:lnTo>
                    <a:pt x="306704" y="558111"/>
                  </a:lnTo>
                  <a:lnTo>
                    <a:pt x="334682" y="523405"/>
                  </a:lnTo>
                  <a:lnTo>
                    <a:pt x="363694" y="489589"/>
                  </a:lnTo>
                  <a:lnTo>
                    <a:pt x="393714" y="456685"/>
                  </a:lnTo>
                  <a:lnTo>
                    <a:pt x="424719" y="424719"/>
                  </a:lnTo>
                  <a:lnTo>
                    <a:pt x="456685" y="393714"/>
                  </a:lnTo>
                  <a:lnTo>
                    <a:pt x="489589" y="363694"/>
                  </a:lnTo>
                  <a:lnTo>
                    <a:pt x="523405" y="334682"/>
                  </a:lnTo>
                  <a:lnTo>
                    <a:pt x="558111" y="306704"/>
                  </a:lnTo>
                  <a:lnTo>
                    <a:pt x="593683" y="279782"/>
                  </a:lnTo>
                  <a:lnTo>
                    <a:pt x="630096" y="253940"/>
                  </a:lnTo>
                  <a:lnTo>
                    <a:pt x="667327" y="229202"/>
                  </a:lnTo>
                  <a:lnTo>
                    <a:pt x="705351" y="205593"/>
                  </a:lnTo>
                  <a:lnTo>
                    <a:pt x="744146" y="183136"/>
                  </a:lnTo>
                  <a:lnTo>
                    <a:pt x="783687" y="161855"/>
                  </a:lnTo>
                  <a:lnTo>
                    <a:pt x="823950" y="141774"/>
                  </a:lnTo>
                  <a:lnTo>
                    <a:pt x="864911" y="122917"/>
                  </a:lnTo>
                  <a:lnTo>
                    <a:pt x="906547" y="105307"/>
                  </a:lnTo>
                  <a:lnTo>
                    <a:pt x="948833" y="88969"/>
                  </a:lnTo>
                  <a:lnTo>
                    <a:pt x="991746" y="73926"/>
                  </a:lnTo>
                  <a:lnTo>
                    <a:pt x="1035261" y="60202"/>
                  </a:lnTo>
                  <a:lnTo>
                    <a:pt x="1079356" y="47822"/>
                  </a:lnTo>
                  <a:lnTo>
                    <a:pt x="1124005" y="36808"/>
                  </a:lnTo>
                  <a:lnTo>
                    <a:pt x="1169186" y="27186"/>
                  </a:lnTo>
                  <a:lnTo>
                    <a:pt x="1214874" y="18979"/>
                  </a:lnTo>
                  <a:lnTo>
                    <a:pt x="1261045" y="12210"/>
                  </a:lnTo>
                  <a:lnTo>
                    <a:pt x="1307676" y="6904"/>
                  </a:lnTo>
                  <a:lnTo>
                    <a:pt x="1354742" y="3084"/>
                  </a:lnTo>
                  <a:lnTo>
                    <a:pt x="1402220" y="775"/>
                  </a:lnTo>
                  <a:lnTo>
                    <a:pt x="1450086" y="0"/>
                  </a:lnTo>
                  <a:lnTo>
                    <a:pt x="1497951" y="775"/>
                  </a:lnTo>
                  <a:lnTo>
                    <a:pt x="1545429" y="3084"/>
                  </a:lnTo>
                  <a:lnTo>
                    <a:pt x="1592495" y="6904"/>
                  </a:lnTo>
                  <a:lnTo>
                    <a:pt x="1639126" y="12210"/>
                  </a:lnTo>
                  <a:lnTo>
                    <a:pt x="1685297" y="18979"/>
                  </a:lnTo>
                  <a:lnTo>
                    <a:pt x="1730985" y="27186"/>
                  </a:lnTo>
                  <a:lnTo>
                    <a:pt x="1776166" y="36808"/>
                  </a:lnTo>
                  <a:lnTo>
                    <a:pt x="1820815" y="47822"/>
                  </a:lnTo>
                  <a:lnTo>
                    <a:pt x="1864910" y="60202"/>
                  </a:lnTo>
                  <a:lnTo>
                    <a:pt x="1908425" y="73926"/>
                  </a:lnTo>
                  <a:lnTo>
                    <a:pt x="1951338" y="88969"/>
                  </a:lnTo>
                  <a:lnTo>
                    <a:pt x="1993624" y="105307"/>
                  </a:lnTo>
                  <a:lnTo>
                    <a:pt x="2035260" y="122917"/>
                  </a:lnTo>
                  <a:lnTo>
                    <a:pt x="2076221" y="141774"/>
                  </a:lnTo>
                  <a:lnTo>
                    <a:pt x="2116484" y="161855"/>
                  </a:lnTo>
                  <a:lnTo>
                    <a:pt x="2156025" y="183136"/>
                  </a:lnTo>
                  <a:lnTo>
                    <a:pt x="2194820" y="205593"/>
                  </a:lnTo>
                  <a:lnTo>
                    <a:pt x="2232844" y="229202"/>
                  </a:lnTo>
                  <a:lnTo>
                    <a:pt x="2270075" y="253940"/>
                  </a:lnTo>
                  <a:lnTo>
                    <a:pt x="2306488" y="279782"/>
                  </a:lnTo>
                  <a:lnTo>
                    <a:pt x="2342060" y="306704"/>
                  </a:lnTo>
                  <a:lnTo>
                    <a:pt x="2376766" y="334682"/>
                  </a:lnTo>
                  <a:lnTo>
                    <a:pt x="2410582" y="363694"/>
                  </a:lnTo>
                  <a:lnTo>
                    <a:pt x="2443486" y="393714"/>
                  </a:lnTo>
                  <a:lnTo>
                    <a:pt x="2475452" y="424719"/>
                  </a:lnTo>
                  <a:lnTo>
                    <a:pt x="2506457" y="456685"/>
                  </a:lnTo>
                  <a:lnTo>
                    <a:pt x="2536477" y="489589"/>
                  </a:lnTo>
                  <a:lnTo>
                    <a:pt x="2565489" y="523405"/>
                  </a:lnTo>
                  <a:lnTo>
                    <a:pt x="2593467" y="558111"/>
                  </a:lnTo>
                  <a:lnTo>
                    <a:pt x="2620389" y="593683"/>
                  </a:lnTo>
                  <a:lnTo>
                    <a:pt x="2646231" y="630096"/>
                  </a:lnTo>
                  <a:lnTo>
                    <a:pt x="2670969" y="667327"/>
                  </a:lnTo>
                  <a:lnTo>
                    <a:pt x="2694578" y="705351"/>
                  </a:lnTo>
                  <a:lnTo>
                    <a:pt x="2717035" y="744146"/>
                  </a:lnTo>
                  <a:lnTo>
                    <a:pt x="2738316" y="783687"/>
                  </a:lnTo>
                  <a:lnTo>
                    <a:pt x="2758397" y="823950"/>
                  </a:lnTo>
                  <a:lnTo>
                    <a:pt x="2777254" y="864911"/>
                  </a:lnTo>
                  <a:lnTo>
                    <a:pt x="2794864" y="906547"/>
                  </a:lnTo>
                  <a:lnTo>
                    <a:pt x="2811202" y="948833"/>
                  </a:lnTo>
                  <a:lnTo>
                    <a:pt x="2826245" y="991746"/>
                  </a:lnTo>
                  <a:lnTo>
                    <a:pt x="2839969" y="1035261"/>
                  </a:lnTo>
                  <a:lnTo>
                    <a:pt x="2852349" y="1079356"/>
                  </a:lnTo>
                  <a:lnTo>
                    <a:pt x="2863363" y="1124005"/>
                  </a:lnTo>
                  <a:lnTo>
                    <a:pt x="2872985" y="1169186"/>
                  </a:lnTo>
                  <a:lnTo>
                    <a:pt x="2881192" y="1214874"/>
                  </a:lnTo>
                  <a:lnTo>
                    <a:pt x="2887961" y="1261045"/>
                  </a:lnTo>
                  <a:lnTo>
                    <a:pt x="2893267" y="1307676"/>
                  </a:lnTo>
                  <a:lnTo>
                    <a:pt x="2897087" y="1354742"/>
                  </a:lnTo>
                  <a:lnTo>
                    <a:pt x="2899396" y="1402220"/>
                  </a:lnTo>
                  <a:lnTo>
                    <a:pt x="2900172" y="1450085"/>
                  </a:lnTo>
                  <a:lnTo>
                    <a:pt x="2899396" y="1497951"/>
                  </a:lnTo>
                  <a:lnTo>
                    <a:pt x="2897087" y="1545429"/>
                  </a:lnTo>
                  <a:lnTo>
                    <a:pt x="2893267" y="1592495"/>
                  </a:lnTo>
                  <a:lnTo>
                    <a:pt x="2887961" y="1639126"/>
                  </a:lnTo>
                  <a:lnTo>
                    <a:pt x="2881192" y="1685297"/>
                  </a:lnTo>
                  <a:lnTo>
                    <a:pt x="2872985" y="1730985"/>
                  </a:lnTo>
                  <a:lnTo>
                    <a:pt x="2863363" y="1776166"/>
                  </a:lnTo>
                  <a:lnTo>
                    <a:pt x="2852349" y="1820815"/>
                  </a:lnTo>
                  <a:lnTo>
                    <a:pt x="2839969" y="1864910"/>
                  </a:lnTo>
                  <a:lnTo>
                    <a:pt x="2826245" y="1908425"/>
                  </a:lnTo>
                  <a:lnTo>
                    <a:pt x="2811202" y="1951338"/>
                  </a:lnTo>
                  <a:lnTo>
                    <a:pt x="2794864" y="1993624"/>
                  </a:lnTo>
                  <a:lnTo>
                    <a:pt x="2777254" y="2035260"/>
                  </a:lnTo>
                  <a:lnTo>
                    <a:pt x="2758397" y="2076221"/>
                  </a:lnTo>
                  <a:lnTo>
                    <a:pt x="2738316" y="2116484"/>
                  </a:lnTo>
                  <a:lnTo>
                    <a:pt x="2717035" y="2156025"/>
                  </a:lnTo>
                  <a:lnTo>
                    <a:pt x="2694578" y="2194820"/>
                  </a:lnTo>
                  <a:lnTo>
                    <a:pt x="2670969" y="2232844"/>
                  </a:lnTo>
                  <a:lnTo>
                    <a:pt x="2646231" y="2270075"/>
                  </a:lnTo>
                  <a:lnTo>
                    <a:pt x="2620389" y="2306488"/>
                  </a:lnTo>
                  <a:lnTo>
                    <a:pt x="2593467" y="2342060"/>
                  </a:lnTo>
                  <a:lnTo>
                    <a:pt x="2565489" y="2376766"/>
                  </a:lnTo>
                  <a:lnTo>
                    <a:pt x="2536477" y="2410582"/>
                  </a:lnTo>
                  <a:lnTo>
                    <a:pt x="2506457" y="2443486"/>
                  </a:lnTo>
                  <a:lnTo>
                    <a:pt x="2475452" y="2475452"/>
                  </a:lnTo>
                  <a:lnTo>
                    <a:pt x="2443486" y="2506457"/>
                  </a:lnTo>
                  <a:lnTo>
                    <a:pt x="2410582" y="2536477"/>
                  </a:lnTo>
                  <a:lnTo>
                    <a:pt x="2376766" y="2565489"/>
                  </a:lnTo>
                  <a:lnTo>
                    <a:pt x="2342060" y="2593467"/>
                  </a:lnTo>
                  <a:lnTo>
                    <a:pt x="2306488" y="2620389"/>
                  </a:lnTo>
                  <a:lnTo>
                    <a:pt x="2270075" y="2646231"/>
                  </a:lnTo>
                  <a:lnTo>
                    <a:pt x="2232844" y="2670969"/>
                  </a:lnTo>
                  <a:lnTo>
                    <a:pt x="2194820" y="2694578"/>
                  </a:lnTo>
                  <a:lnTo>
                    <a:pt x="2156025" y="2717035"/>
                  </a:lnTo>
                  <a:lnTo>
                    <a:pt x="2116484" y="2738316"/>
                  </a:lnTo>
                  <a:lnTo>
                    <a:pt x="2076221" y="2758397"/>
                  </a:lnTo>
                  <a:lnTo>
                    <a:pt x="2035260" y="2777254"/>
                  </a:lnTo>
                  <a:lnTo>
                    <a:pt x="1993624" y="2794864"/>
                  </a:lnTo>
                  <a:lnTo>
                    <a:pt x="1951338" y="2811202"/>
                  </a:lnTo>
                  <a:lnTo>
                    <a:pt x="1908425" y="2826245"/>
                  </a:lnTo>
                  <a:lnTo>
                    <a:pt x="1864910" y="2839969"/>
                  </a:lnTo>
                  <a:lnTo>
                    <a:pt x="1820815" y="2852349"/>
                  </a:lnTo>
                  <a:lnTo>
                    <a:pt x="1776166" y="2863363"/>
                  </a:lnTo>
                  <a:lnTo>
                    <a:pt x="1730985" y="2872985"/>
                  </a:lnTo>
                  <a:lnTo>
                    <a:pt x="1685297" y="2881192"/>
                  </a:lnTo>
                  <a:lnTo>
                    <a:pt x="1639126" y="2887961"/>
                  </a:lnTo>
                  <a:lnTo>
                    <a:pt x="1592495" y="2893267"/>
                  </a:lnTo>
                  <a:lnTo>
                    <a:pt x="1545429" y="2897087"/>
                  </a:lnTo>
                  <a:lnTo>
                    <a:pt x="1497951" y="2899396"/>
                  </a:lnTo>
                  <a:lnTo>
                    <a:pt x="1450086" y="2900172"/>
                  </a:lnTo>
                  <a:lnTo>
                    <a:pt x="1402220" y="2899396"/>
                  </a:lnTo>
                  <a:lnTo>
                    <a:pt x="1354742" y="2897087"/>
                  </a:lnTo>
                  <a:lnTo>
                    <a:pt x="1307676" y="2893267"/>
                  </a:lnTo>
                  <a:lnTo>
                    <a:pt x="1261045" y="2887961"/>
                  </a:lnTo>
                  <a:lnTo>
                    <a:pt x="1214874" y="2881192"/>
                  </a:lnTo>
                  <a:lnTo>
                    <a:pt x="1169186" y="2872985"/>
                  </a:lnTo>
                  <a:lnTo>
                    <a:pt x="1124005" y="2863363"/>
                  </a:lnTo>
                  <a:lnTo>
                    <a:pt x="1079356" y="2852349"/>
                  </a:lnTo>
                  <a:lnTo>
                    <a:pt x="1035261" y="2839969"/>
                  </a:lnTo>
                  <a:lnTo>
                    <a:pt x="991746" y="2826245"/>
                  </a:lnTo>
                  <a:lnTo>
                    <a:pt x="948833" y="2811202"/>
                  </a:lnTo>
                  <a:lnTo>
                    <a:pt x="906547" y="2794864"/>
                  </a:lnTo>
                  <a:lnTo>
                    <a:pt x="864911" y="2777254"/>
                  </a:lnTo>
                  <a:lnTo>
                    <a:pt x="823950" y="2758397"/>
                  </a:lnTo>
                  <a:lnTo>
                    <a:pt x="783687" y="2738316"/>
                  </a:lnTo>
                  <a:lnTo>
                    <a:pt x="744146" y="2717035"/>
                  </a:lnTo>
                  <a:lnTo>
                    <a:pt x="705351" y="2694578"/>
                  </a:lnTo>
                  <a:lnTo>
                    <a:pt x="667327" y="2670969"/>
                  </a:lnTo>
                  <a:lnTo>
                    <a:pt x="630096" y="2646231"/>
                  </a:lnTo>
                  <a:lnTo>
                    <a:pt x="593683" y="2620389"/>
                  </a:lnTo>
                  <a:lnTo>
                    <a:pt x="558111" y="2593467"/>
                  </a:lnTo>
                  <a:lnTo>
                    <a:pt x="523405" y="2565489"/>
                  </a:lnTo>
                  <a:lnTo>
                    <a:pt x="489589" y="2536477"/>
                  </a:lnTo>
                  <a:lnTo>
                    <a:pt x="456685" y="2506457"/>
                  </a:lnTo>
                  <a:lnTo>
                    <a:pt x="424719" y="2475452"/>
                  </a:lnTo>
                  <a:lnTo>
                    <a:pt x="393714" y="2443486"/>
                  </a:lnTo>
                  <a:lnTo>
                    <a:pt x="363694" y="2410582"/>
                  </a:lnTo>
                  <a:lnTo>
                    <a:pt x="334682" y="2376766"/>
                  </a:lnTo>
                  <a:lnTo>
                    <a:pt x="306704" y="2342060"/>
                  </a:lnTo>
                  <a:lnTo>
                    <a:pt x="279782" y="2306488"/>
                  </a:lnTo>
                  <a:lnTo>
                    <a:pt x="253940" y="2270075"/>
                  </a:lnTo>
                  <a:lnTo>
                    <a:pt x="229202" y="2232844"/>
                  </a:lnTo>
                  <a:lnTo>
                    <a:pt x="205593" y="2194820"/>
                  </a:lnTo>
                  <a:lnTo>
                    <a:pt x="183136" y="2156025"/>
                  </a:lnTo>
                  <a:lnTo>
                    <a:pt x="161855" y="2116484"/>
                  </a:lnTo>
                  <a:lnTo>
                    <a:pt x="141774" y="2076221"/>
                  </a:lnTo>
                  <a:lnTo>
                    <a:pt x="122917" y="2035260"/>
                  </a:lnTo>
                  <a:lnTo>
                    <a:pt x="105307" y="1993624"/>
                  </a:lnTo>
                  <a:lnTo>
                    <a:pt x="88969" y="1951338"/>
                  </a:lnTo>
                  <a:lnTo>
                    <a:pt x="73926" y="1908425"/>
                  </a:lnTo>
                  <a:lnTo>
                    <a:pt x="60202" y="1864910"/>
                  </a:lnTo>
                  <a:lnTo>
                    <a:pt x="47822" y="1820815"/>
                  </a:lnTo>
                  <a:lnTo>
                    <a:pt x="36808" y="1776166"/>
                  </a:lnTo>
                  <a:lnTo>
                    <a:pt x="27186" y="1730985"/>
                  </a:lnTo>
                  <a:lnTo>
                    <a:pt x="18979" y="1685297"/>
                  </a:lnTo>
                  <a:lnTo>
                    <a:pt x="12210" y="1639126"/>
                  </a:lnTo>
                  <a:lnTo>
                    <a:pt x="6904" y="1592495"/>
                  </a:lnTo>
                  <a:lnTo>
                    <a:pt x="3084" y="1545429"/>
                  </a:lnTo>
                  <a:lnTo>
                    <a:pt x="775" y="1497951"/>
                  </a:lnTo>
                  <a:lnTo>
                    <a:pt x="0" y="1450085"/>
                  </a:lnTo>
                  <a:close/>
                </a:path>
              </a:pathLst>
            </a:custGeom>
            <a:ln w="19812">
              <a:solidFill>
                <a:srgbClr val="FFFFFF"/>
              </a:solidFill>
            </a:ln>
          </p:spPr>
          <p:txBody>
            <a:bodyPr wrap="square" lIns="0" tIns="0" rIns="0" bIns="0" rtlCol="0"/>
            <a:lstStyle>
              <a:defPPr>
                <a:defRPr lang="en-US"/>
              </a:defPPr>
            </a:lstStyle>
            <a:p>
              <a:endParaRPr/>
            </a:p>
          </p:txBody>
        </p:sp>
      </p:grpSp>
      <p:sp>
        <p:nvSpPr>
          <p:cNvPr id="17" name="TextBox 16">
            <a:extLst>
              <a:ext uri="{FF2B5EF4-FFF2-40B4-BE49-F238E27FC236}">
                <a16:creationId xmlns:a16="http://schemas.microsoft.com/office/drawing/2014/main" id="{46AC1059-079C-422E-91F0-B076B6E0207F}"/>
              </a:ext>
            </a:extLst>
          </p:cNvPr>
          <p:cNvSpPr txBox="1"/>
          <p:nvPr/>
        </p:nvSpPr>
        <p:spPr>
          <a:xfrm>
            <a:off x="8637307" y="1267915"/>
            <a:ext cx="6094070" cy="310341"/>
          </a:xfrm>
          <a:prstGeom prst="rect">
            <a:avLst/>
          </a:prstGeom>
          <a:noFill/>
        </p:spPr>
        <p:txBody>
          <a:bodyPr wrap="square">
            <a:spAutoFit/>
          </a:bodyPr>
          <a:lstStyle/>
          <a:p>
            <a:pPr marL="184785" marR="141605" indent="-172720">
              <a:lnSpc>
                <a:spcPts val="1660"/>
              </a:lnSpc>
              <a:spcBef>
                <a:spcPts val="855"/>
              </a:spcBef>
              <a:tabLst>
                <a:tab pos="185420" algn="l"/>
              </a:tabLst>
            </a:pPr>
            <a:r>
              <a:rPr lang="en-IN" b="1" u="sng" spc="-5" dirty="0">
                <a:effectLst>
                  <a:outerShdw blurRad="38100" dist="38100" dir="2700000" algn="tl">
                    <a:srgbClr val="000000">
                      <a:alpha val="43137"/>
                    </a:srgbClr>
                  </a:outerShdw>
                </a:effectLst>
                <a:latin typeface="Arial" pitchFamily="34" charset="0"/>
                <a:cs typeface="Arial" pitchFamily="34" charset="0"/>
              </a:rPr>
              <a:t>DUAL  AXIS TRACKER:-</a:t>
            </a:r>
          </a:p>
        </p:txBody>
      </p:sp>
      <p:sp>
        <p:nvSpPr>
          <p:cNvPr id="19" name="TextBox 18">
            <a:extLst>
              <a:ext uri="{FF2B5EF4-FFF2-40B4-BE49-F238E27FC236}">
                <a16:creationId xmlns:a16="http://schemas.microsoft.com/office/drawing/2014/main" id="{A04516EA-8B65-4E95-9803-F92920DBD5B8}"/>
              </a:ext>
            </a:extLst>
          </p:cNvPr>
          <p:cNvSpPr txBox="1"/>
          <p:nvPr/>
        </p:nvSpPr>
        <p:spPr>
          <a:xfrm>
            <a:off x="911424" y="3053328"/>
            <a:ext cx="7366000" cy="369332"/>
          </a:xfrm>
          <a:prstGeom prst="rect">
            <a:avLst/>
          </a:prstGeom>
          <a:noFill/>
        </p:spPr>
        <p:txBody>
          <a:bodyPr wrap="square">
            <a:spAutoFit/>
          </a:bodyPr>
          <a:lstStyle/>
          <a:p>
            <a:r>
              <a:rPr lang="en-IN" sz="1800" b="1" u="sng" dirty="0">
                <a:solidFill>
                  <a:srgbClr val="0033CC"/>
                </a:solidFill>
                <a:effectLst>
                  <a:outerShdw blurRad="38100" dist="38100" dir="2700000" algn="tl">
                    <a:srgbClr val="000000">
                      <a:alpha val="43137"/>
                    </a:srgbClr>
                  </a:outerShdw>
                </a:effectLst>
              </a:rPr>
              <a:t>1 .3 </a:t>
            </a:r>
            <a:r>
              <a:rPr lang="en-IN" b="1" u="sng" dirty="0">
                <a:solidFill>
                  <a:srgbClr val="0033CC"/>
                </a:solidFill>
                <a:effectLst>
                  <a:outerShdw blurRad="38100" dist="38100" dir="2700000" algn="tl">
                    <a:srgbClr val="000000">
                      <a:alpha val="43137"/>
                    </a:srgbClr>
                  </a:outerShdw>
                </a:effectLst>
              </a:rPr>
              <a:t>APPARATUS</a:t>
            </a:r>
            <a:r>
              <a:rPr lang="en-IN" sz="1800" b="1" u="sng" dirty="0">
                <a:solidFill>
                  <a:srgbClr val="0033CC"/>
                </a:solidFill>
                <a:effectLst>
                  <a:outerShdw blurRad="38100" dist="38100" dir="2700000" algn="tl">
                    <a:srgbClr val="000000">
                      <a:alpha val="43137"/>
                    </a:srgbClr>
                  </a:outerShdw>
                </a:effectLst>
              </a:rPr>
              <a:t>:-</a:t>
            </a:r>
            <a:endParaRPr lang="en-IN" dirty="0"/>
          </a:p>
        </p:txBody>
      </p:sp>
      <p:sp>
        <p:nvSpPr>
          <p:cNvPr id="21" name="TextBox 20">
            <a:extLst>
              <a:ext uri="{FF2B5EF4-FFF2-40B4-BE49-F238E27FC236}">
                <a16:creationId xmlns:a16="http://schemas.microsoft.com/office/drawing/2014/main" id="{C02A8659-C638-4D87-AD97-771485D10680}"/>
              </a:ext>
            </a:extLst>
          </p:cNvPr>
          <p:cNvSpPr txBox="1"/>
          <p:nvPr/>
        </p:nvSpPr>
        <p:spPr>
          <a:xfrm>
            <a:off x="346422" y="3429000"/>
            <a:ext cx="11845578" cy="3139321"/>
          </a:xfrm>
          <a:prstGeom prst="rect">
            <a:avLst/>
          </a:prstGeom>
          <a:noFill/>
        </p:spPr>
        <p:txBody>
          <a:bodyPr wrap="square">
            <a:spAutoFit/>
          </a:bodyPr>
          <a:lstStyle/>
          <a:p>
            <a:pPr lvl="1">
              <a:buClr>
                <a:schemeClr val="accent1"/>
              </a:buClr>
              <a:buFont typeface="Arial" pitchFamily="34" charset="0"/>
              <a:buChar char="•"/>
            </a:pPr>
            <a:r>
              <a:rPr lang="en-IN" b="1" u="sng" dirty="0">
                <a:latin typeface="Arial" pitchFamily="34" charset="0"/>
                <a:cs typeface="Arial" pitchFamily="34" charset="0"/>
              </a:rPr>
              <a:t>Light Sensor Theory and Circuit of Sensor Used:</a:t>
            </a:r>
            <a:r>
              <a:rPr lang="en-IN" b="1" dirty="0">
                <a:latin typeface="Arial" pitchFamily="34" charset="0"/>
                <a:cs typeface="Arial" pitchFamily="34" charset="0"/>
              </a:rPr>
              <a:t> </a:t>
            </a:r>
            <a:r>
              <a:rPr lang="en-IN" dirty="0">
                <a:latin typeface="Arial" pitchFamily="34" charset="0"/>
                <a:cs typeface="Arial" pitchFamily="34" charset="0"/>
              </a:rPr>
              <a:t>Light detecting sensor that maybe used to</a:t>
            </a:r>
            <a:r>
              <a:rPr lang="en-IN" b="1" dirty="0">
                <a:latin typeface="Arial" pitchFamily="34" charset="0"/>
                <a:cs typeface="Arial" pitchFamily="34" charset="0"/>
              </a:rPr>
              <a:t> </a:t>
            </a:r>
            <a:r>
              <a:rPr lang="en-IN" dirty="0">
                <a:latin typeface="Arial" pitchFamily="34" charset="0"/>
                <a:cs typeface="Arial" pitchFamily="34" charset="0"/>
              </a:rPr>
              <a:t>build solar tracker include; phototransistors, photodiodes, LDR and LLS05. A suitable, inexpensive, simple and easy to interface photo sensor is </a:t>
            </a:r>
            <a:r>
              <a:rPr lang="en-IN" dirty="0" err="1">
                <a:latin typeface="Arial" pitchFamily="34" charset="0"/>
                <a:cs typeface="Arial" pitchFamily="34" charset="0"/>
              </a:rPr>
              <a:t>analog</a:t>
            </a:r>
            <a:r>
              <a:rPr lang="en-IN" dirty="0">
                <a:latin typeface="Arial" pitchFamily="34" charset="0"/>
                <a:cs typeface="Arial" pitchFamily="34" charset="0"/>
              </a:rPr>
              <a:t> LDR which amongst the light sensors is the most common in electronics. It is usually in form of a photo resistor made of Cadmium </a:t>
            </a:r>
            <a:r>
              <a:rPr lang="en-IN" dirty="0" err="1">
                <a:latin typeface="Arial" pitchFamily="34" charset="0"/>
                <a:cs typeface="Arial" pitchFamily="34" charset="0"/>
              </a:rPr>
              <a:t>Sulfide</a:t>
            </a:r>
            <a:r>
              <a:rPr lang="en-IN" dirty="0">
                <a:latin typeface="Arial" pitchFamily="34" charset="0"/>
                <a:cs typeface="Arial" pitchFamily="34" charset="0"/>
              </a:rPr>
              <a:t> (</a:t>
            </a:r>
            <a:r>
              <a:rPr lang="en-IN" dirty="0" err="1">
                <a:latin typeface="Arial" pitchFamily="34" charset="0"/>
                <a:cs typeface="Arial" pitchFamily="34" charset="0"/>
              </a:rPr>
              <a:t>CdS</a:t>
            </a:r>
            <a:r>
              <a:rPr lang="en-IN" dirty="0">
                <a:latin typeface="Arial" pitchFamily="34" charset="0"/>
                <a:cs typeface="Arial" pitchFamily="34" charset="0"/>
              </a:rPr>
              <a:t>) or Gallium Arsenide (GaAs).</a:t>
            </a:r>
          </a:p>
          <a:p>
            <a:pPr lvl="1">
              <a:buClr>
                <a:schemeClr val="accent1"/>
              </a:buClr>
            </a:pPr>
            <a:endParaRPr lang="en-IN" dirty="0">
              <a:latin typeface="Arial" pitchFamily="34" charset="0"/>
              <a:cs typeface="Arial" pitchFamily="34" charset="0"/>
            </a:endParaRPr>
          </a:p>
          <a:p>
            <a:pPr lvl="1">
              <a:buClr>
                <a:schemeClr val="accent1"/>
              </a:buClr>
              <a:buFont typeface="Arial" pitchFamily="34" charset="0"/>
              <a:buChar char="•"/>
            </a:pPr>
            <a:r>
              <a:rPr lang="en-IN" b="1" u="sng" dirty="0">
                <a:latin typeface="Arial" pitchFamily="34" charset="0"/>
                <a:cs typeface="Arial" pitchFamily="34" charset="0"/>
              </a:rPr>
              <a:t>DC/Servo Motor and Driver And Feedback Sensor:</a:t>
            </a:r>
            <a:r>
              <a:rPr lang="en-IN" b="1" dirty="0">
                <a:latin typeface="Arial" pitchFamily="34" charset="0"/>
                <a:cs typeface="Arial" pitchFamily="34" charset="0"/>
              </a:rPr>
              <a:t> </a:t>
            </a:r>
            <a:r>
              <a:rPr lang="en-IN" dirty="0">
                <a:latin typeface="Arial" pitchFamily="34" charset="0"/>
                <a:cs typeface="Arial" pitchFamily="34" charset="0"/>
              </a:rPr>
              <a:t>A 9 Volts DC motor (10RPM) and L293D Motor Driver.</a:t>
            </a:r>
          </a:p>
          <a:p>
            <a:pPr lvl="1">
              <a:buClr>
                <a:schemeClr val="accent1"/>
              </a:buClr>
            </a:pPr>
            <a:endParaRPr lang="en-IN" dirty="0">
              <a:latin typeface="Arial" pitchFamily="34" charset="0"/>
              <a:cs typeface="Arial" pitchFamily="34" charset="0"/>
            </a:endParaRPr>
          </a:p>
          <a:p>
            <a:pPr lvl="1">
              <a:buClr>
                <a:schemeClr val="accent1"/>
              </a:buClr>
              <a:buFont typeface="Arial" pitchFamily="34" charset="0"/>
              <a:buChar char="•"/>
            </a:pPr>
            <a:r>
              <a:rPr lang="en-IN" b="1" u="sng" dirty="0">
                <a:latin typeface="Arial" pitchFamily="34" charset="0"/>
                <a:cs typeface="Arial" pitchFamily="34" charset="0"/>
              </a:rPr>
              <a:t>Microcontroller:</a:t>
            </a:r>
            <a:r>
              <a:rPr lang="en-IN" dirty="0">
                <a:latin typeface="Arial" pitchFamily="34" charset="0"/>
                <a:cs typeface="Arial" pitchFamily="34" charset="0"/>
              </a:rPr>
              <a:t> The Arduino Uno is an open-source microcontroller board based on the Microchip ATmega328 P microcontroller and developed byArduino.cc .</a:t>
            </a:r>
          </a:p>
          <a:p>
            <a:pPr lvl="1">
              <a:buClr>
                <a:schemeClr val="accent1"/>
              </a:buClr>
            </a:pPr>
            <a:endParaRPr lang="en-IN" dirty="0">
              <a:latin typeface="Arial" pitchFamily="34" charset="0"/>
              <a:cs typeface="Arial" pitchFamily="34" charset="0"/>
            </a:endParaRPr>
          </a:p>
          <a:p>
            <a:pPr lvl="1">
              <a:buClr>
                <a:schemeClr val="accent1"/>
              </a:buClr>
              <a:buFont typeface="Arial" pitchFamily="34" charset="0"/>
              <a:buChar char="•"/>
            </a:pPr>
            <a:r>
              <a:rPr lang="en-IN" b="1" u="sng" dirty="0">
                <a:latin typeface="Arial" pitchFamily="34" charset="0"/>
                <a:cs typeface="Arial" pitchFamily="34" charset="0"/>
              </a:rPr>
              <a:t>Solar  Panel:</a:t>
            </a:r>
            <a:r>
              <a:rPr lang="en-IN" dirty="0">
                <a:latin typeface="Arial" pitchFamily="34" charset="0"/>
                <a:cs typeface="Arial" pitchFamily="34" charset="0"/>
              </a:rPr>
              <a:t>  Sandro  (BPL)  make,  Model  no:  1.8W-5V  180*90,  Pmax=1.8W,Vmp=5V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8004407"/>
              </p:ext>
            </p:extLst>
          </p:nvPr>
        </p:nvGraphicFramePr>
        <p:xfrm>
          <a:off x="1127448" y="980728"/>
          <a:ext cx="7892752"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1127448" y="173832"/>
            <a:ext cx="7416824" cy="923330"/>
          </a:xfrm>
        </p:spPr>
        <p:txBody>
          <a:bodyPr>
            <a:normAutofit fontScale="90000"/>
          </a:bodyPr>
          <a:lstStyle/>
          <a:p>
            <a:r>
              <a:rPr lang="en-IN" sz="4000" b="1" u="sng" dirty="0">
                <a:solidFill>
                  <a:srgbClr val="0033CC"/>
                </a:solidFill>
                <a:effectLst>
                  <a:outerShdw blurRad="38100" dist="38100" dir="2700000" algn="tl">
                    <a:srgbClr val="000000">
                      <a:alpha val="43137"/>
                    </a:srgbClr>
                  </a:outerShdw>
                </a:effectLst>
              </a:rPr>
              <a:t>1.4 Working Principle:-</a:t>
            </a:r>
            <a:br>
              <a:rPr lang="en-IN" dirty="0"/>
            </a:br>
            <a:endParaRPr lang="en-IN" dirty="0"/>
          </a:p>
        </p:txBody>
      </p:sp>
      <p:pic>
        <p:nvPicPr>
          <p:cNvPr id="7" name="Picture 2"/>
          <p:cNvPicPr>
            <a:picLocks noChangeAspect="1" noChangeArrowheads="1"/>
          </p:cNvPicPr>
          <p:nvPr/>
        </p:nvPicPr>
        <p:blipFill>
          <a:blip r:embed="rId7" cstate="print">
            <a:duotone>
              <a:prstClr val="black"/>
              <a:schemeClr val="accent3">
                <a:tint val="45000"/>
                <a:satMod val="400000"/>
              </a:schemeClr>
            </a:duotone>
          </a:blip>
          <a:srcRect/>
          <a:stretch>
            <a:fillRect/>
          </a:stretch>
        </p:blipFill>
        <p:spPr bwMode="auto">
          <a:xfrm>
            <a:off x="9192344" y="1123405"/>
            <a:ext cx="2808312" cy="5040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9624392" y="6163965"/>
            <a:ext cx="1944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FIG 6</a:t>
            </a:r>
          </a:p>
        </p:txBody>
      </p:sp>
    </p:spTree>
    <p:extLst>
      <p:ext uri="{BB962C8B-B14F-4D97-AF65-F5344CB8AC3E}">
        <p14:creationId xmlns:p14="http://schemas.microsoft.com/office/powerpoint/2010/main" val="417997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67608" y="1268760"/>
            <a:ext cx="7416039" cy="4926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3"/>
          <p:cNvSpPr>
            <a:spLocks noGrp="1"/>
          </p:cNvSpPr>
          <p:nvPr>
            <p:ph type="title"/>
          </p:nvPr>
        </p:nvSpPr>
        <p:spPr>
          <a:xfrm>
            <a:off x="1127448" y="332656"/>
            <a:ext cx="11064552" cy="720080"/>
          </a:xfrm>
        </p:spPr>
        <p:txBody>
          <a:bodyPr>
            <a:normAutofit fontScale="90000"/>
          </a:bodyPr>
          <a:lstStyle/>
          <a:p>
            <a:r>
              <a:rPr lang="en-IN" sz="4000" b="1" u="sng" spc="-5" dirty="0">
                <a:solidFill>
                  <a:srgbClr val="0033CC"/>
                </a:solidFill>
                <a:effectLst>
                  <a:outerShdw blurRad="38100" dist="38100" dir="2700000" algn="tl">
                    <a:srgbClr val="000000">
                      <a:alpha val="43137"/>
                    </a:srgbClr>
                  </a:outerShdw>
                </a:effectLst>
              </a:rPr>
              <a:t>1.5 Block Diagram </a:t>
            </a:r>
            <a:r>
              <a:rPr lang="en-IN" sz="4000" b="1" u="sng" dirty="0">
                <a:solidFill>
                  <a:srgbClr val="0033CC"/>
                </a:solidFill>
                <a:effectLst>
                  <a:outerShdw blurRad="38100" dist="38100" dir="2700000" algn="tl">
                    <a:srgbClr val="000000">
                      <a:alpha val="43137"/>
                    </a:srgbClr>
                  </a:outerShdw>
                </a:effectLst>
              </a:rPr>
              <a:t>of </a:t>
            </a:r>
            <a:r>
              <a:rPr lang="en-IN" sz="4000" b="1" u="sng" spc="-5" dirty="0">
                <a:solidFill>
                  <a:srgbClr val="0033CC"/>
                </a:solidFill>
                <a:effectLst>
                  <a:outerShdw blurRad="38100" dist="38100" dir="2700000" algn="tl">
                    <a:srgbClr val="000000">
                      <a:alpha val="43137"/>
                    </a:srgbClr>
                  </a:outerShdw>
                </a:effectLst>
              </a:rPr>
              <a:t>Solar</a:t>
            </a:r>
            <a:r>
              <a:rPr lang="en-IN" sz="4000" b="1" u="sng" spc="-90" dirty="0">
                <a:solidFill>
                  <a:srgbClr val="0033CC"/>
                </a:solidFill>
                <a:effectLst>
                  <a:outerShdw blurRad="38100" dist="38100" dir="2700000" algn="tl">
                    <a:srgbClr val="000000">
                      <a:alpha val="43137"/>
                    </a:srgbClr>
                  </a:outerShdw>
                </a:effectLst>
              </a:rPr>
              <a:t> </a:t>
            </a:r>
            <a:r>
              <a:rPr lang="en-IN" sz="4000" b="1" u="sng" spc="-20" dirty="0">
                <a:solidFill>
                  <a:srgbClr val="0033CC"/>
                </a:solidFill>
                <a:effectLst>
                  <a:outerShdw blurRad="38100" dist="38100" dir="2700000" algn="tl">
                    <a:srgbClr val="000000">
                      <a:alpha val="43137"/>
                    </a:srgbClr>
                  </a:outerShdw>
                </a:effectLst>
              </a:rPr>
              <a:t>Tracker:-</a:t>
            </a:r>
            <a:br>
              <a:rPr lang="en-IN" u="sng" dirty="0"/>
            </a:br>
            <a:endParaRPr lang="en-IN" dirty="0"/>
          </a:p>
        </p:txBody>
      </p:sp>
      <p:sp>
        <p:nvSpPr>
          <p:cNvPr id="5" name="TextBox 4"/>
          <p:cNvSpPr txBox="1"/>
          <p:nvPr/>
        </p:nvSpPr>
        <p:spPr>
          <a:xfrm>
            <a:off x="5375920" y="6226245"/>
            <a:ext cx="14401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FIG 7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8677" y="177749"/>
            <a:ext cx="3374644" cy="492443"/>
          </a:xfrm>
        </p:spPr>
        <p:txBody>
          <a:bodyPr>
            <a:noAutofit/>
          </a:bodyPr>
          <a:lstStyle/>
          <a:p>
            <a:r>
              <a:rPr lang="en-IN" sz="5300" b="1" u="sng" dirty="0">
                <a:effectLst>
                  <a:outerShdw blurRad="38100" dist="38100" dir="2700000" algn="tl">
                    <a:srgbClr val="000000">
                      <a:alpha val="43137"/>
                    </a:srgbClr>
                  </a:outerShdw>
                </a:effectLst>
              </a:rPr>
              <a:t>RESULTS</a:t>
            </a:r>
          </a:p>
        </p:txBody>
      </p:sp>
      <p:sp>
        <p:nvSpPr>
          <p:cNvPr id="6" name="Rectangle 5">
            <a:extLst>
              <a:ext uri="{FF2B5EF4-FFF2-40B4-BE49-F238E27FC236}">
                <a16:creationId xmlns:a16="http://schemas.microsoft.com/office/drawing/2014/main" id="{47227738-83D6-4565-81B8-D659F30031BC}"/>
              </a:ext>
            </a:extLst>
          </p:cNvPr>
          <p:cNvSpPr/>
          <p:nvPr/>
        </p:nvSpPr>
        <p:spPr>
          <a:xfrm>
            <a:off x="1271464" y="1412776"/>
            <a:ext cx="6096000" cy="369332"/>
          </a:xfrm>
          <a:prstGeom prst="rect">
            <a:avLst/>
          </a:prstGeom>
        </p:spPr>
        <p:txBody>
          <a:bodyPr>
            <a:spAutoFit/>
          </a:bodyPr>
          <a:lstStyle/>
          <a:p>
            <a:r>
              <a:rPr lang="en-US" dirty="0">
                <a:hlinkClick r:id="rId2"/>
              </a:rPr>
              <a:t>AUTOCAD DESIGN</a:t>
            </a:r>
            <a:endParaRPr lang="en-US" dirty="0"/>
          </a:p>
        </p:txBody>
      </p:sp>
      <p:sp>
        <p:nvSpPr>
          <p:cNvPr id="7" name="Rectangle 6">
            <a:extLst>
              <a:ext uri="{FF2B5EF4-FFF2-40B4-BE49-F238E27FC236}">
                <a16:creationId xmlns:a16="http://schemas.microsoft.com/office/drawing/2014/main" id="{BEA459CD-101F-4CFA-ADA3-FE8968086AC1}"/>
              </a:ext>
            </a:extLst>
          </p:cNvPr>
          <p:cNvSpPr/>
          <p:nvPr/>
        </p:nvSpPr>
        <p:spPr>
          <a:xfrm>
            <a:off x="1271464" y="1782108"/>
            <a:ext cx="6096000" cy="646331"/>
          </a:xfrm>
          <a:prstGeom prst="rect">
            <a:avLst/>
          </a:prstGeom>
        </p:spPr>
        <p:txBody>
          <a:bodyPr>
            <a:spAutoFit/>
          </a:bodyPr>
          <a:lstStyle/>
          <a:p>
            <a:r>
              <a:rPr lang="en-US" dirty="0">
                <a:hlinkClick r:id="rId3"/>
              </a:rPr>
              <a:t>3D CAD DESIGN</a:t>
            </a:r>
            <a:endParaRPr lang="en-US" dirty="0"/>
          </a:p>
          <a:p>
            <a:endParaRPr lang="en-US" dirty="0"/>
          </a:p>
        </p:txBody>
      </p:sp>
      <p:sp>
        <p:nvSpPr>
          <p:cNvPr id="8" name="Rectangle 7">
            <a:extLst>
              <a:ext uri="{FF2B5EF4-FFF2-40B4-BE49-F238E27FC236}">
                <a16:creationId xmlns:a16="http://schemas.microsoft.com/office/drawing/2014/main" id="{7BA49820-26CC-47C3-AFDF-35495148F37F}"/>
              </a:ext>
            </a:extLst>
          </p:cNvPr>
          <p:cNvSpPr/>
          <p:nvPr/>
        </p:nvSpPr>
        <p:spPr>
          <a:xfrm>
            <a:off x="1055440" y="2441894"/>
            <a:ext cx="9073008" cy="3416320"/>
          </a:xfrm>
          <a:prstGeom prst="rect">
            <a:avLst/>
          </a:prstGeom>
        </p:spPr>
        <p:txBody>
          <a:bodyPr wrap="square">
            <a:spAutoFit/>
          </a:bodyPr>
          <a:lstStyle/>
          <a:p>
            <a:r>
              <a:rPr lang="en-US" sz="2000" dirty="0"/>
              <a:t>WHAT WE HAVE OBSERVED…</a:t>
            </a:r>
          </a:p>
          <a:p>
            <a:pPr marL="285750" indent="-285750">
              <a:buBlip>
                <a:blip r:embed="rId4"/>
              </a:buBlip>
            </a:pPr>
            <a:r>
              <a:rPr lang="en-US" sz="2000" dirty="0"/>
              <a:t>When source light falls on the panel, the panel adjusts its position ,according to maximum intensity of light falling perpendicular to it.</a:t>
            </a:r>
          </a:p>
          <a:p>
            <a:pPr marL="285750" indent="-285750">
              <a:buBlip>
                <a:blip r:embed="rId4"/>
              </a:buBlip>
            </a:pPr>
            <a:r>
              <a:rPr lang="en-US" sz="2000" dirty="0"/>
              <a:t>The objective of the project is achieved using a system with three stages:</a:t>
            </a:r>
          </a:p>
          <a:p>
            <a:pPr marL="742950" lvl="1" indent="-285750">
              <a:buBlip>
                <a:blip r:embed="rId4"/>
              </a:buBlip>
            </a:pPr>
            <a:r>
              <a:rPr lang="en-US" sz="2000" dirty="0"/>
              <a:t>An input stage that was responsible for converting incident light to a voltage.</a:t>
            </a:r>
          </a:p>
          <a:p>
            <a:pPr marL="742950" lvl="1" indent="-285750">
              <a:buBlip>
                <a:blip r:embed="rId4"/>
              </a:buBlip>
            </a:pPr>
            <a:r>
              <a:rPr lang="en-US" sz="2000" dirty="0"/>
              <a:t>A control stage that was responsible for controlling actuation and decision-making.</a:t>
            </a:r>
          </a:p>
          <a:p>
            <a:pPr marL="742950" lvl="1" indent="-285750">
              <a:buBlip>
                <a:blip r:embed="rId4"/>
              </a:buBlip>
            </a:pPr>
            <a:r>
              <a:rPr lang="en-US" sz="2000" dirty="0"/>
              <a:t>A driver stage with the DC motor. It was responsible for actual movement of the panel.                        </a:t>
            </a:r>
          </a:p>
          <a:p>
            <a:endParaRPr lang="en-US" dirty="0"/>
          </a:p>
        </p:txBody>
      </p:sp>
      <p:sp>
        <p:nvSpPr>
          <p:cNvPr id="11" name="Rectangle 10">
            <a:extLst>
              <a:ext uri="{FF2B5EF4-FFF2-40B4-BE49-F238E27FC236}">
                <a16:creationId xmlns:a16="http://schemas.microsoft.com/office/drawing/2014/main" id="{525ADE99-2D5A-4729-97AB-A4E433A5CF8D}"/>
              </a:ext>
            </a:extLst>
          </p:cNvPr>
          <p:cNvSpPr/>
          <p:nvPr/>
        </p:nvSpPr>
        <p:spPr>
          <a:xfrm>
            <a:off x="1271464" y="1043444"/>
            <a:ext cx="1343253" cy="369332"/>
          </a:xfrm>
          <a:prstGeom prst="rect">
            <a:avLst/>
          </a:prstGeom>
        </p:spPr>
        <p:txBody>
          <a:bodyPr wrap="none">
            <a:spAutoFit/>
          </a:bodyPr>
          <a:lstStyle/>
          <a:p>
            <a:pPr marL="63500" marR="0">
              <a:spcBef>
                <a:spcPts val="300"/>
              </a:spcBef>
              <a:spcAft>
                <a:spcPts val="0"/>
              </a:spcAft>
            </a:pPr>
            <a:r>
              <a:rPr lang="en-US" u="sng" dirty="0">
                <a:solidFill>
                  <a:srgbClr val="0000FF"/>
                </a:solidFill>
                <a:latin typeface="Carlito"/>
                <a:ea typeface="Carlito"/>
                <a:cs typeface="Carlito"/>
                <a:hlinkClick r:id="rId5"/>
              </a:rPr>
              <a:t>PROTOTYPE</a:t>
            </a:r>
            <a:endParaRPr lang="en-US" dirty="0">
              <a:latin typeface="Carlito"/>
              <a:ea typeface="Carlito"/>
              <a:cs typeface="Carlito"/>
            </a:endParaRPr>
          </a:p>
        </p:txBody>
      </p:sp>
    </p:spTree>
    <p:extLst>
      <p:ext uri="{BB962C8B-B14F-4D97-AF65-F5344CB8AC3E}">
        <p14:creationId xmlns:p14="http://schemas.microsoft.com/office/powerpoint/2010/main" val="898745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2.14"/>
  <p:tag name="AS_TITLE" val="Aspose.Slides for .NET 4.0 Client Profile"/>
  <p:tag name="AS_VERSION" val="20.2"/>
</p:tagLst>
</file>

<file path=ppt/theme/theme1.xml><?xml version="1.0" encoding="utf-8"?>
<a:theme xmlns:a="http://schemas.openxmlformats.org/drawingml/2006/main" name="Crop">
  <a:themeElements>
    <a:clrScheme name="Custom 1">
      <a:dk1>
        <a:sysClr val="windowText" lastClr="000000"/>
      </a:dk1>
      <a:lt1>
        <a:sysClr val="window" lastClr="FFFFFF"/>
      </a:lt1>
      <a:dk2>
        <a:srgbClr val="1F497D"/>
      </a:dk2>
      <a:lt2>
        <a:srgbClr val="EEECE1"/>
      </a:lt2>
      <a:accent1>
        <a:srgbClr val="00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1530</TotalTime>
  <Words>1264</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Carlito</vt:lpstr>
      <vt:lpstr>Franklin Gothic Book</vt:lpstr>
      <vt:lpstr>NexusSerif</vt:lpstr>
      <vt:lpstr>Times New Roman</vt:lpstr>
      <vt:lpstr>Wingdings</vt:lpstr>
      <vt:lpstr>Crop</vt:lpstr>
      <vt:lpstr>   DUAL AXIS SOLAR TRACKER</vt:lpstr>
      <vt:lpstr>CONTENTS</vt:lpstr>
      <vt:lpstr>INTRODUCTION</vt:lpstr>
      <vt:lpstr>NEED OF THE PROJECT</vt:lpstr>
      <vt:lpstr>PowerPoint Presentation</vt:lpstr>
      <vt:lpstr>1.2 TYPES OF SOLAR TRACKER:-</vt:lpstr>
      <vt:lpstr>1.4 Working Principle:- </vt:lpstr>
      <vt:lpstr>1.5 Block Diagram of Solar Tracker:- </vt:lpstr>
      <vt:lpstr>RESULTS</vt:lpstr>
      <vt:lpstr>FUTURE SCOPE</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AXIS SOLAR TRACKER</dc:title>
  <dc:creator>Aditya Shah</dc:creator>
  <cp:lastModifiedBy>Aditya Shah</cp:lastModifiedBy>
  <cp:revision>74</cp:revision>
  <cp:lastPrinted>2020-05-10T14:41:13Z</cp:lastPrinted>
  <dcterms:created xsi:type="dcterms:W3CDTF">2020-05-10T14:41:13Z</dcterms:created>
  <dcterms:modified xsi:type="dcterms:W3CDTF">2020-10-26T06:18:37Z</dcterms:modified>
</cp:coreProperties>
</file>