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699" y="896724"/>
            <a:ext cx="4200361" cy="2371456"/>
          </a:xfrm>
          <a:prstGeom prst="rect">
            <a:avLst/>
          </a:prstGeom>
        </p:spPr>
        <p:txBody>
          <a:bodyPr anchor="t"/>
          <a:lstStyle>
            <a:lvl1pPr algn="l">
              <a:defRPr sz="4000">
                <a:latin typeface="Times New Roman"/>
                <a:ea typeface="Times New Roman"/>
                <a:cs typeface="Times New Roman"/>
                <a:sym typeface="Times New Roman"/>
              </a:defRPr>
            </a:lvl1pPr>
          </a:lstStyle>
          <a:p>
            <a:pPr/>
            <a:r>
              <a:t>FlyFast Airlines : Customer Analysis</a:t>
            </a:r>
          </a:p>
        </p:txBody>
      </p:sp>
      <p:sp>
        <p:nvSpPr>
          <p:cNvPr id="110" name="Google Shape;55;p13"/>
          <p:cNvSpPr txBox="1"/>
          <p:nvPr>
            <p:ph type="subTitle" sz="quarter" idx="1"/>
          </p:nvPr>
        </p:nvSpPr>
        <p:spPr>
          <a:xfrm>
            <a:off x="311699" y="2834125"/>
            <a:ext cx="2203701" cy="1735679"/>
          </a:xfrm>
          <a:prstGeom prst="rect">
            <a:avLst/>
          </a:prstGeom>
        </p:spPr>
        <p:txBody>
          <a:bodyPr anchor="b"/>
          <a:lstStyle/>
          <a:p>
            <a:pPr marL="0" indent="0" algn="l">
              <a:defRPr sz="1800">
                <a:latin typeface="Times New Roman"/>
                <a:ea typeface="Times New Roman"/>
                <a:cs typeface="Times New Roman"/>
                <a:sym typeface="Times New Roman"/>
              </a:defRPr>
            </a:pPr>
            <a:r>
              <a:t>Aditya Tornekar</a:t>
            </a:r>
          </a:p>
          <a:p>
            <a:pPr marL="0" indent="0" algn="l">
              <a:defRPr sz="1800">
                <a:latin typeface="Times New Roman"/>
                <a:ea typeface="Times New Roman"/>
                <a:cs typeface="Times New Roman"/>
                <a:sym typeface="Times New Roman"/>
              </a:defRPr>
            </a:pPr>
            <a:r>
              <a:t>Paridhi Rajyaguru</a:t>
            </a:r>
          </a:p>
          <a:p>
            <a:pPr marL="0" indent="0" algn="l">
              <a:defRPr sz="1800">
                <a:latin typeface="Times New Roman"/>
                <a:ea typeface="Times New Roman"/>
                <a:cs typeface="Times New Roman"/>
                <a:sym typeface="Times New Roman"/>
              </a:defRPr>
            </a:pPr>
            <a:r>
              <a:t>Rishabh Upadhye</a:t>
            </a:r>
          </a:p>
        </p:txBody>
      </p:sp>
      <p:sp>
        <p:nvSpPr>
          <p:cNvPr id="111" name="Google Shape;56;p13"/>
          <p:cNvSpPr txBox="1"/>
          <p:nvPr/>
        </p:nvSpPr>
        <p:spPr>
          <a:xfrm>
            <a:off x="212900" y="224125"/>
            <a:ext cx="1871399" cy="32931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100">
                <a:latin typeface="Times New Roman"/>
                <a:ea typeface="Times New Roman"/>
                <a:cs typeface="Times New Roman"/>
                <a:sym typeface="Times New Roman"/>
              </a:defRPr>
            </a:lvl1pPr>
          </a:lstStyle>
          <a:p>
            <a:pPr/>
            <a:r>
              <a:t>IST707, Spring 2020</a:t>
            </a:r>
          </a:p>
        </p:txBody>
      </p:sp>
      <p:pic>
        <p:nvPicPr>
          <p:cNvPr id="112" name="plane-travel-animated-gif-24.gif" descr="plane-travel-animated-gif-24.gif"/>
          <p:cNvPicPr>
            <a:picLocks noChangeAspect="0"/>
          </p:cNvPicPr>
          <p:nvPr/>
        </p:nvPicPr>
        <p:blipFill>
          <a:blip r:embed="rId2">
            <a:extLst/>
          </a:blip>
          <a:stretch>
            <a:fillRect/>
          </a:stretch>
        </p:blipFill>
        <p:spPr>
          <a:xfrm>
            <a:off x="5571892" y="-1"/>
            <a:ext cx="3627293" cy="51435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18;p22"/>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Number of Frequent Flyer Accounts</a:t>
            </a:r>
          </a:p>
        </p:txBody>
      </p:sp>
      <p:sp>
        <p:nvSpPr>
          <p:cNvPr id="148" name="Google Shape;119;p22"/>
          <p:cNvSpPr txBox="1"/>
          <p:nvPr>
            <p:ph type="body" sz="half" idx="1"/>
          </p:nvPr>
        </p:nvSpPr>
        <p:spPr>
          <a:xfrm>
            <a:off x="4400449" y="1152474"/>
            <a:ext cx="4431902" cy="3669002"/>
          </a:xfrm>
          <a:prstGeom prst="rect">
            <a:avLst/>
          </a:prstGeom>
        </p:spPr>
        <p:txBody>
          <a:bodyPr/>
          <a:lstStyle/>
          <a:p>
            <a:pPr marL="0" indent="0">
              <a:buSzTx/>
              <a:buNone/>
              <a:defRPr>
                <a:latin typeface="Times New Roman"/>
                <a:ea typeface="Times New Roman"/>
                <a:cs typeface="Times New Roman"/>
                <a:sym typeface="Times New Roman"/>
              </a:defRPr>
            </a:pPr>
            <a:r>
              <a:t>Frequent Flyer programs usually offer benefits such as discounts, upgrades, priority seating etc. to those who fly with the airline quite often. </a:t>
            </a:r>
            <a:br/>
            <a:r>
              <a:t>Having such an account influences a customer’s choice of flight and ticket. </a:t>
            </a:r>
          </a:p>
          <a:p>
            <a:pPr marL="0" indent="0">
              <a:spcBef>
                <a:spcPts val="1600"/>
              </a:spcBef>
              <a:buSzTx/>
              <a:buNone/>
              <a:defRPr>
                <a:latin typeface="Times New Roman"/>
                <a:ea typeface="Times New Roman"/>
                <a:cs typeface="Times New Roman"/>
                <a:sym typeface="Times New Roman"/>
              </a:defRPr>
            </a:pPr>
            <a:r>
              <a:t>We see that over half our customers have not enrolled for this program. </a:t>
            </a:r>
          </a:p>
          <a:p>
            <a:pPr marL="0" indent="0">
              <a:spcBef>
                <a:spcPts val="1600"/>
              </a:spcBef>
              <a:buSzTx/>
              <a:buNone/>
              <a:defRPr>
                <a:latin typeface="Times New Roman"/>
                <a:ea typeface="Times New Roman"/>
                <a:cs typeface="Times New Roman"/>
                <a:sym typeface="Times New Roman"/>
              </a:defRPr>
            </a:pPr>
            <a:r>
              <a:t>A small portion have 1-2 accounts, and even fewer with as many as 3-5.</a:t>
            </a:r>
          </a:p>
        </p:txBody>
      </p:sp>
      <p:pic>
        <p:nvPicPr>
          <p:cNvPr id="149" name="Google Shape;120;p22" descr="Google Shape;120;p22"/>
          <p:cNvPicPr>
            <a:picLocks noChangeAspect="1"/>
          </p:cNvPicPr>
          <p:nvPr/>
        </p:nvPicPr>
        <p:blipFill>
          <a:blip r:embed="rId2">
            <a:extLst/>
          </a:blip>
          <a:srcRect l="1273" t="7218" r="0" b="0"/>
          <a:stretch>
            <a:fillRect/>
          </a:stretch>
        </p:blipFill>
        <p:spPr>
          <a:xfrm>
            <a:off x="371525" y="1263173"/>
            <a:ext cx="3827151" cy="276622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25;p23"/>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Promoters vs Detractors: FlyFast Airways</a:t>
            </a:r>
          </a:p>
        </p:txBody>
      </p:sp>
      <p:sp>
        <p:nvSpPr>
          <p:cNvPr id="152" name="Google Shape;126;p23"/>
          <p:cNvSpPr txBox="1"/>
          <p:nvPr>
            <p:ph type="body" sz="half" idx="1"/>
          </p:nvPr>
        </p:nvSpPr>
        <p:spPr>
          <a:xfrm>
            <a:off x="270424" y="1981450"/>
            <a:ext cx="3999902" cy="2934300"/>
          </a:xfrm>
          <a:prstGeom prst="rect">
            <a:avLst/>
          </a:prstGeom>
        </p:spPr>
        <p:txBody>
          <a:bodyPr/>
          <a:lstStyle/>
          <a:p>
            <a:pPr marL="0" indent="0">
              <a:buSzTx/>
              <a:buNone/>
              <a:defRPr sz="1800">
                <a:latin typeface="Times New Roman"/>
                <a:ea typeface="Times New Roman"/>
                <a:cs typeface="Times New Roman"/>
                <a:sym typeface="Times New Roman"/>
              </a:defRPr>
            </a:pPr>
            <a:r>
              <a:t>Detractors:</a:t>
            </a:r>
          </a:p>
          <a:p>
            <a:pPr indent="-330200">
              <a:spcBef>
                <a:spcPts val="1600"/>
              </a:spcBef>
              <a:buSzPts val="1600"/>
              <a:defRPr sz="1600">
                <a:latin typeface="Times New Roman"/>
                <a:ea typeface="Times New Roman"/>
                <a:cs typeface="Times New Roman"/>
                <a:sym typeface="Times New Roman"/>
              </a:defRPr>
            </a:pPr>
            <a:r>
              <a:t>Female</a:t>
            </a:r>
          </a:p>
          <a:p>
            <a:pPr indent="-330200">
              <a:buSzPts val="1600"/>
              <a:defRPr sz="1600">
                <a:latin typeface="Times New Roman"/>
                <a:ea typeface="Times New Roman"/>
                <a:cs typeface="Times New Roman"/>
                <a:sym typeface="Times New Roman"/>
              </a:defRPr>
            </a:pPr>
            <a:r>
              <a:t>Personal Travel</a:t>
            </a:r>
          </a:p>
          <a:p>
            <a:pPr indent="-330200">
              <a:buSzPts val="1600"/>
              <a:defRPr sz="1600">
                <a:latin typeface="Times New Roman"/>
                <a:ea typeface="Times New Roman"/>
                <a:cs typeface="Times New Roman"/>
                <a:sym typeface="Times New Roman"/>
              </a:defRPr>
            </a:pPr>
            <a:r>
              <a:t>Age &gt;60</a:t>
            </a:r>
          </a:p>
          <a:p>
            <a:pPr indent="-330200">
              <a:buSzPts val="1600"/>
              <a:defRPr sz="1600">
                <a:latin typeface="Times New Roman"/>
                <a:ea typeface="Times New Roman"/>
                <a:cs typeface="Times New Roman"/>
                <a:sym typeface="Times New Roman"/>
              </a:defRPr>
            </a:pPr>
            <a:r>
              <a:t>Flight Time is approximately 1.5 hours, or higher</a:t>
            </a:r>
          </a:p>
        </p:txBody>
      </p:sp>
      <p:sp>
        <p:nvSpPr>
          <p:cNvPr id="153" name="Google Shape;127;p23"/>
          <p:cNvSpPr txBox="1"/>
          <p:nvPr>
            <p:ph type="body" idx="13"/>
          </p:nvPr>
        </p:nvSpPr>
        <p:spPr>
          <a:xfrm>
            <a:off x="4725075" y="1981400"/>
            <a:ext cx="3999901" cy="2934300"/>
          </a:xfrm>
          <a:prstGeom prst="rect">
            <a:avLst/>
          </a:prstGeom>
          <a:extLst>
            <a:ext uri="{C572A759-6A51-4108-AA02-DFA0A04FC94B}">
              <ma14:wrappingTextBoxFlag xmlns:ma14="http://schemas.microsoft.com/office/mac/drawingml/2011/main" val="1"/>
            </a:ext>
          </a:extLst>
        </p:spPr>
        <p:txBody>
          <a:bodyPr/>
          <a:lstStyle/>
          <a:p>
            <a:pPr marL="0" indent="0">
              <a:buSzTx/>
              <a:buNone/>
              <a:defRPr>
                <a:latin typeface="Times New Roman"/>
                <a:ea typeface="Times New Roman"/>
                <a:cs typeface="Times New Roman"/>
                <a:sym typeface="Times New Roman"/>
              </a:defRPr>
            </a:pPr>
            <a:r>
              <a:t>Promoters :</a:t>
            </a:r>
          </a:p>
          <a:p>
            <a:pPr indent="-330200">
              <a:spcBef>
                <a:spcPts val="1600"/>
              </a:spcBef>
              <a:buSzPts val="1600"/>
              <a:defRPr sz="1600">
                <a:latin typeface="Times New Roman"/>
                <a:ea typeface="Times New Roman"/>
                <a:cs typeface="Times New Roman"/>
                <a:sym typeface="Times New Roman"/>
              </a:defRPr>
            </a:pPr>
            <a:r>
              <a:t>Male</a:t>
            </a:r>
          </a:p>
          <a:p>
            <a:pPr indent="-330200">
              <a:buSzPts val="1600"/>
              <a:defRPr sz="1600">
                <a:latin typeface="Times New Roman"/>
                <a:ea typeface="Times New Roman"/>
                <a:cs typeface="Times New Roman"/>
                <a:sym typeface="Times New Roman"/>
              </a:defRPr>
            </a:pPr>
            <a:r>
              <a:t>Business Travel</a:t>
            </a:r>
          </a:p>
          <a:p>
            <a:pPr indent="-330200">
              <a:buSzPts val="1600"/>
              <a:defRPr sz="1600">
                <a:latin typeface="Times New Roman"/>
                <a:ea typeface="Times New Roman"/>
                <a:cs typeface="Times New Roman"/>
                <a:sym typeface="Times New Roman"/>
              </a:defRPr>
            </a:pPr>
            <a:r>
              <a:t>Female, on business travel</a:t>
            </a:r>
          </a:p>
          <a:p>
            <a:pPr indent="-330200">
              <a:buSzPts val="1600"/>
              <a:defRPr sz="1600">
                <a:latin typeface="Times New Roman"/>
                <a:ea typeface="Times New Roman"/>
                <a:cs typeface="Times New Roman"/>
                <a:sym typeface="Times New Roman"/>
              </a:defRPr>
            </a:pPr>
            <a:r>
              <a:t>Age &gt;=30, &lt;60</a:t>
            </a:r>
          </a:p>
          <a:p>
            <a:pPr indent="-330200">
              <a:buSzPts val="1600"/>
              <a:defRPr sz="1600">
                <a:latin typeface="Times New Roman"/>
                <a:ea typeface="Times New Roman"/>
                <a:cs typeface="Times New Roman"/>
                <a:sym typeface="Times New Roman"/>
              </a:defRPr>
            </a:pPr>
            <a:r>
              <a:t>Flight time is approximately &lt;45 minutes, 45 minutes - 1.5 hours</a:t>
            </a:r>
          </a:p>
        </p:txBody>
      </p:sp>
      <p:sp>
        <p:nvSpPr>
          <p:cNvPr id="154" name="Google Shape;128;p23"/>
          <p:cNvSpPr txBox="1"/>
          <p:nvPr/>
        </p:nvSpPr>
        <p:spPr>
          <a:xfrm>
            <a:off x="270424" y="1094449"/>
            <a:ext cx="8305501" cy="11921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sz="1800">
                <a:solidFill>
                  <a:schemeClr val="accent2">
                    <a:lumOff val="21764"/>
                  </a:schemeClr>
                </a:solidFill>
                <a:latin typeface="Times New Roman"/>
                <a:ea typeface="Times New Roman"/>
                <a:cs typeface="Times New Roman"/>
                <a:sym typeface="Times New Roman"/>
              </a:defRPr>
            </a:lvl1pPr>
          </a:lstStyle>
          <a:p>
            <a:pPr/>
            <a:r>
              <a:t>Based on these explorations and in depth data modeling, we have identified some common attributes that characterize Promoters and Detractors.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33;p24"/>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Our competitors: Cheapseats Airlines</a:t>
            </a:r>
          </a:p>
        </p:txBody>
      </p:sp>
      <p:sp>
        <p:nvSpPr>
          <p:cNvPr id="157" name="Google Shape;134;p24"/>
          <p:cNvSpPr txBox="1"/>
          <p:nvPr>
            <p:ph type="body" idx="1"/>
          </p:nvPr>
        </p:nvSpPr>
        <p:spPr>
          <a:xfrm>
            <a:off x="311699" y="1152475"/>
            <a:ext cx="8520602" cy="3416400"/>
          </a:xfrm>
          <a:prstGeom prst="rect">
            <a:avLst/>
          </a:prstGeom>
        </p:spPr>
        <p:txBody>
          <a:bodyPr/>
          <a:lstStyle/>
          <a:p>
            <a:pPr marL="0" indent="0" algn="just">
              <a:lnSpc>
                <a:spcPct val="107916"/>
              </a:lnSpc>
              <a:buSzTx/>
              <a:buNone/>
              <a:defRPr sz="1700">
                <a:solidFill>
                  <a:srgbClr val="666666"/>
                </a:solidFill>
                <a:latin typeface="Times New Roman"/>
                <a:ea typeface="Times New Roman"/>
                <a:cs typeface="Times New Roman"/>
                <a:sym typeface="Times New Roman"/>
              </a:defRPr>
            </a:pPr>
            <a:r>
              <a:t>Having the highest customer rate the airline is successful in retaining most flyers as promoters. </a:t>
            </a:r>
          </a:p>
          <a:p>
            <a:pPr indent="-336550" algn="just">
              <a:lnSpc>
                <a:spcPct val="107916"/>
              </a:lnSpc>
              <a:spcBef>
                <a:spcPts val="800"/>
              </a:spcBef>
              <a:buClr>
                <a:srgbClr val="666666"/>
              </a:buClr>
              <a:buSzPts val="1700"/>
              <a:defRPr sz="1700">
                <a:solidFill>
                  <a:srgbClr val="666666"/>
                </a:solidFill>
                <a:latin typeface="Times New Roman"/>
                <a:ea typeface="Times New Roman"/>
                <a:cs typeface="Times New Roman"/>
                <a:sym typeface="Times New Roman"/>
              </a:defRPr>
            </a:pPr>
            <a:r>
              <a:t>Age group between 29-43 </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Sensitive to price</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Gender is Male</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Type of travel is Business  </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Type of class is Economy  </a:t>
            </a:r>
          </a:p>
          <a:p>
            <a:pPr marL="0" indent="0" algn="just">
              <a:lnSpc>
                <a:spcPct val="107916"/>
              </a:lnSpc>
              <a:spcBef>
                <a:spcPts val="800"/>
              </a:spcBef>
              <a:buSzTx/>
              <a:buNone/>
              <a:defRPr sz="1700">
                <a:solidFill>
                  <a:srgbClr val="666666"/>
                </a:solidFill>
                <a:latin typeface="Times New Roman"/>
                <a:ea typeface="Times New Roman"/>
                <a:cs typeface="Times New Roman"/>
                <a:sym typeface="Times New Roman"/>
              </a:defRPr>
            </a:pPr>
            <a:r>
              <a:t>The people falling under the age group 29-43 are mostly married and have a family and this category prefers economy class as they are more sensitive to price, turning more people to fly with the airlines. Airline is more popular between the male gender. Business firms also prefer airlines because of the cheap rates of economy class and better quality provided. So the experience of economy might be good.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39;p25"/>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Our competitors: Sigma Airlines</a:t>
            </a:r>
          </a:p>
        </p:txBody>
      </p:sp>
      <p:sp>
        <p:nvSpPr>
          <p:cNvPr id="160" name="Google Shape;140;p25"/>
          <p:cNvSpPr txBox="1"/>
          <p:nvPr>
            <p:ph type="body" idx="1"/>
          </p:nvPr>
        </p:nvSpPr>
        <p:spPr>
          <a:xfrm>
            <a:off x="311699" y="1152475"/>
            <a:ext cx="8520602" cy="3416400"/>
          </a:xfrm>
          <a:prstGeom prst="rect">
            <a:avLst/>
          </a:prstGeom>
        </p:spPr>
        <p:txBody>
          <a:bodyPr/>
          <a:lstStyle/>
          <a:p>
            <a:pPr marL="0" indent="0" algn="just">
              <a:lnSpc>
                <a:spcPct val="107916"/>
              </a:lnSpc>
              <a:buSzTx/>
              <a:buNone/>
              <a:defRPr sz="1700">
                <a:solidFill>
                  <a:srgbClr val="666666"/>
                </a:solidFill>
                <a:latin typeface="Times New Roman"/>
                <a:ea typeface="Times New Roman"/>
                <a:cs typeface="Times New Roman"/>
                <a:sym typeface="Times New Roman"/>
              </a:defRPr>
            </a:pPr>
            <a:r>
              <a:t>Again in Sigma based on our data analysis and exploration,  we observed these personas to be a promoter.</a:t>
            </a:r>
          </a:p>
          <a:p>
            <a:pPr marL="0" indent="0" algn="just">
              <a:lnSpc>
                <a:spcPct val="107916"/>
              </a:lnSpc>
              <a:buSzTx/>
              <a:buNone/>
              <a:defRPr>
                <a:latin typeface="Times New Roman"/>
                <a:ea typeface="Times New Roman"/>
                <a:cs typeface="Times New Roman"/>
                <a:sym typeface="Times New Roman"/>
              </a:defRPr>
            </a:pPr>
            <a:endParaRPr sz="1700">
              <a:solidFill>
                <a:srgbClr val="666666"/>
              </a:solidFill>
            </a:endParaRP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Male Business Purpose Travelers </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Delay in Departure and Arrival less than 1 hour</a:t>
            </a:r>
          </a:p>
          <a:p>
            <a:pPr indent="-336550" algn="just">
              <a:lnSpc>
                <a:spcPct val="107916"/>
              </a:lnSpc>
              <a:buClr>
                <a:srgbClr val="666666"/>
              </a:buClr>
              <a:buSzPts val="1700"/>
              <a:defRPr sz="1700">
                <a:solidFill>
                  <a:srgbClr val="666666"/>
                </a:solidFill>
                <a:latin typeface="Times New Roman"/>
                <a:ea typeface="Times New Roman"/>
                <a:cs typeface="Times New Roman"/>
                <a:sym typeface="Times New Roman"/>
              </a:defRPr>
            </a:pPr>
            <a:r>
              <a:t>No Flight Cancellation</a:t>
            </a:r>
          </a:p>
          <a:p>
            <a:pPr marL="0" indent="0" algn="just">
              <a:lnSpc>
                <a:spcPct val="107916"/>
              </a:lnSpc>
              <a:spcBef>
                <a:spcPts val="800"/>
              </a:spcBef>
              <a:buSzTx/>
              <a:buNone/>
              <a:defRPr sz="1700">
                <a:solidFill>
                  <a:srgbClr val="666666"/>
                </a:solidFill>
                <a:latin typeface="Times New Roman"/>
                <a:ea typeface="Times New Roman"/>
                <a:cs typeface="Times New Roman"/>
                <a:sym typeface="Times New Roman"/>
              </a:defRPr>
            </a:pPr>
            <a:r>
              <a:t>Business travelers will definitely want their airline to make them reach at their destination on time, so Sigma Airline is more famous between the business travelers. By an overall overview we can come to a conclusion that the airlines is more preferred between the business travelers with less amount of delay and no flight cancellation.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45;p26"/>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Marketing Plan</a:t>
            </a:r>
          </a:p>
        </p:txBody>
      </p:sp>
      <p:sp>
        <p:nvSpPr>
          <p:cNvPr id="163" name="Google Shape;146;p26"/>
          <p:cNvSpPr txBox="1"/>
          <p:nvPr>
            <p:ph type="body" idx="1"/>
          </p:nvPr>
        </p:nvSpPr>
        <p:spPr>
          <a:xfrm>
            <a:off x="311699" y="1017724"/>
            <a:ext cx="8520602" cy="3416401"/>
          </a:xfrm>
          <a:prstGeom prst="rect">
            <a:avLst/>
          </a:prstGeom>
        </p:spPr>
        <p:txBody>
          <a:bodyPr/>
          <a:lstStyle/>
          <a:p>
            <a:pPr marL="0" indent="0" algn="just">
              <a:spcBef>
                <a:spcPts val="1200"/>
              </a:spcBef>
              <a:buSzTx/>
              <a:buNone/>
              <a:defRPr sz="1600">
                <a:solidFill>
                  <a:srgbClr val="666666"/>
                </a:solidFill>
                <a:latin typeface="Times New Roman"/>
                <a:ea typeface="Times New Roman"/>
                <a:cs typeface="Times New Roman"/>
                <a:sym typeface="Times New Roman"/>
              </a:defRPr>
            </a:pPr>
            <a:r>
              <a:t>Overall, our Detractors have a majority of Females, on personal travel. </a:t>
            </a:r>
          </a:p>
          <a:p>
            <a:pPr indent="-330200" algn="just">
              <a:spcBef>
                <a:spcPts val="1500"/>
              </a:spcBef>
              <a:buClr>
                <a:srgbClr val="666666"/>
              </a:buClr>
              <a:buSzPts val="1600"/>
              <a:defRPr sz="1600">
                <a:solidFill>
                  <a:srgbClr val="666666"/>
                </a:solidFill>
                <a:latin typeface="Times New Roman"/>
                <a:ea typeface="Times New Roman"/>
                <a:cs typeface="Times New Roman"/>
                <a:sym typeface="Times New Roman"/>
              </a:defRPr>
            </a:pPr>
            <a:r>
              <a:t>People on personal travel are always likely to recommend our service if they have a good experience, and should not be sidelined. We recommend introducing travel discounts, limited time offers (maybe in collaboration with tourism agencies, hotels) for this segment.</a:t>
            </a:r>
          </a:p>
          <a:p>
            <a:pPr indent="-330200" algn="just">
              <a:buClr>
                <a:srgbClr val="666666"/>
              </a:buClr>
              <a:buSzPts val="1600"/>
              <a:defRPr sz="1600">
                <a:solidFill>
                  <a:srgbClr val="666666"/>
                </a:solidFill>
                <a:latin typeface="Times New Roman"/>
                <a:ea typeface="Times New Roman"/>
                <a:cs typeface="Times New Roman"/>
                <a:sym typeface="Times New Roman"/>
              </a:defRPr>
            </a:pPr>
            <a:r>
              <a:t>On some further examination, we found that among these females, on personal travel, most of them had age&gt;=64.5 years. Reserving preferred seats, providing baggage assistance during boarding to ensure a more comfortable flight would be a good option too. </a:t>
            </a:r>
          </a:p>
          <a:p>
            <a:pPr indent="-330200" algn="just">
              <a:buClr>
                <a:srgbClr val="666666"/>
              </a:buClr>
              <a:buSzPts val="1600"/>
              <a:defRPr sz="1600">
                <a:solidFill>
                  <a:srgbClr val="666666"/>
                </a:solidFill>
                <a:latin typeface="Times New Roman"/>
                <a:ea typeface="Times New Roman"/>
                <a:cs typeface="Times New Roman"/>
                <a:sym typeface="Times New Roman"/>
              </a:defRPr>
            </a:pPr>
            <a:r>
              <a:t>We should be sensitive to the specific needs of females to ensure they have a satisfactory experience. Introducing a separate lactation room, not accessible to the general public is an option.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52;p27"/>
          <p:cNvSpPr txBox="1"/>
          <p:nvPr>
            <p:ph type="body" idx="1"/>
          </p:nvPr>
        </p:nvSpPr>
        <p:spPr>
          <a:xfrm>
            <a:off x="311699" y="1152475"/>
            <a:ext cx="8520602" cy="3416400"/>
          </a:xfrm>
          <a:prstGeom prst="rect">
            <a:avLst/>
          </a:prstGeom>
        </p:spPr>
        <p:txBody>
          <a:bodyPr/>
          <a:lstStyle/>
          <a:p>
            <a:pPr marL="0" indent="0">
              <a:spcBef>
                <a:spcPts val="1200"/>
              </a:spcBef>
              <a:buSzTx/>
              <a:buNone/>
              <a:defRPr sz="1600">
                <a:solidFill>
                  <a:srgbClr val="666666"/>
                </a:solidFill>
                <a:latin typeface="Times New Roman"/>
                <a:ea typeface="Times New Roman"/>
                <a:cs typeface="Times New Roman"/>
                <a:sym typeface="Times New Roman"/>
              </a:defRPr>
            </a:pPr>
            <a:r>
              <a:t>Among Passives, we see a large portion of Females again, but those traveling for Business purposes. </a:t>
            </a:r>
          </a:p>
          <a:p>
            <a:pPr indent="-330200">
              <a:lnSpc>
                <a:spcPct val="130000"/>
              </a:lnSpc>
              <a:spcBef>
                <a:spcPts val="1500"/>
              </a:spcBef>
              <a:buClr>
                <a:srgbClr val="666666"/>
              </a:buClr>
              <a:buSzPts val="1600"/>
              <a:defRPr sz="1600">
                <a:solidFill>
                  <a:srgbClr val="666666"/>
                </a:solidFill>
                <a:latin typeface="Times New Roman"/>
                <a:ea typeface="Times New Roman"/>
                <a:cs typeface="Times New Roman"/>
                <a:sym typeface="Times New Roman"/>
              </a:defRPr>
            </a:pPr>
            <a:r>
              <a:t>Knowing that we have a sizable portion of the same segment among Promoters too, it is plausible that with a few perks, we can nudge them to become a Promoter as well.</a:t>
            </a:r>
          </a:p>
          <a:p>
            <a:pPr indent="-330200">
              <a:buClr>
                <a:srgbClr val="666666"/>
              </a:buClr>
              <a:buSzPts val="1600"/>
              <a:defRPr sz="1600">
                <a:solidFill>
                  <a:srgbClr val="666666"/>
                </a:solidFill>
                <a:latin typeface="Times New Roman"/>
                <a:ea typeface="Times New Roman"/>
                <a:cs typeface="Times New Roman"/>
                <a:sym typeface="Times New Roman"/>
              </a:defRPr>
            </a:pPr>
            <a:r>
              <a:t>Business travelers usually already have preferred boarding and seats. So we can enhance their experience in other ways - qualitative food and options for all types of diets. </a:t>
            </a:r>
          </a:p>
          <a:p>
            <a:pPr indent="-330200">
              <a:buClr>
                <a:srgbClr val="666666"/>
              </a:buClr>
              <a:buSzPts val="1600"/>
              <a:defRPr sz="1600">
                <a:solidFill>
                  <a:srgbClr val="666666"/>
                </a:solidFill>
                <a:latin typeface="Times New Roman"/>
                <a:ea typeface="Times New Roman"/>
                <a:cs typeface="Times New Roman"/>
                <a:sym typeface="Times New Roman"/>
              </a:defRPr>
            </a:pPr>
            <a:r>
              <a:t>Improving on board entertainment for longer flights. </a:t>
            </a:r>
          </a:p>
          <a:p>
            <a:pPr indent="-330200">
              <a:buClr>
                <a:srgbClr val="666666"/>
              </a:buClr>
              <a:buSzPts val="1600"/>
              <a:defRPr sz="1600">
                <a:solidFill>
                  <a:srgbClr val="666666"/>
                </a:solidFill>
                <a:latin typeface="Times New Roman"/>
                <a:ea typeface="Times New Roman"/>
                <a:cs typeface="Times New Roman"/>
                <a:sym typeface="Times New Roman"/>
              </a:defRPr>
            </a:pPr>
            <a:r>
              <a:t>Encouraging them to get  “Frequent Flyer” accounts, by promoting the benefits of acquiring “sky miles” and redeeming them for upgrades, dining or shopping coupons etc. </a:t>
            </a:r>
          </a:p>
        </p:txBody>
      </p:sp>
      <p:sp>
        <p:nvSpPr>
          <p:cNvPr id="166" name="Google Shape;145;p26"/>
          <p:cNvSpPr txBox="1"/>
          <p:nvPr/>
        </p:nvSpPr>
        <p:spPr>
          <a:xfrm>
            <a:off x="311699" y="467714"/>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96111">
              <a:defRPr sz="2744">
                <a:latin typeface="Times New Roman"/>
                <a:ea typeface="Times New Roman"/>
                <a:cs typeface="Times New Roman"/>
                <a:sym typeface="Times New Roman"/>
              </a:defRPr>
            </a:lvl1pPr>
          </a:lstStyle>
          <a:p>
            <a:pPr/>
            <a:r>
              <a:t>Marketing Plan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58;p28"/>
          <p:cNvSpPr txBox="1"/>
          <p:nvPr>
            <p:ph type="body" idx="1"/>
          </p:nvPr>
        </p:nvSpPr>
        <p:spPr>
          <a:xfrm>
            <a:off x="311699" y="1152475"/>
            <a:ext cx="8520602" cy="3416400"/>
          </a:xfrm>
          <a:prstGeom prst="rect">
            <a:avLst/>
          </a:prstGeom>
        </p:spPr>
        <p:txBody>
          <a:bodyPr/>
          <a:lstStyle/>
          <a:p>
            <a:pPr marL="0" indent="0">
              <a:buSzTx/>
              <a:buNone/>
              <a:defRPr sz="1700">
                <a:solidFill>
                  <a:srgbClr val="666666"/>
                </a:solidFill>
                <a:latin typeface="Times New Roman"/>
                <a:ea typeface="Times New Roman"/>
                <a:cs typeface="Times New Roman"/>
                <a:sym typeface="Times New Roman"/>
              </a:defRPr>
            </a:pPr>
            <a:r>
              <a:t>Among promoters, we have a blend of male and female passengers with one common attribute - Business Travel. </a:t>
            </a:r>
          </a:p>
          <a:p>
            <a:pPr indent="-336550">
              <a:spcBef>
                <a:spcPts val="1200"/>
              </a:spcBef>
              <a:buClr>
                <a:srgbClr val="666666"/>
              </a:buClr>
              <a:buSzPts val="1700"/>
              <a:defRPr sz="1700">
                <a:solidFill>
                  <a:srgbClr val="666666"/>
                </a:solidFill>
                <a:latin typeface="Times New Roman"/>
                <a:ea typeface="Times New Roman"/>
                <a:cs typeface="Times New Roman"/>
                <a:sym typeface="Times New Roman"/>
              </a:defRPr>
            </a:pPr>
            <a:r>
              <a:t>We recognize that this subset represents some of our happiest customers, and we should maintain our current standard of service to retain them. </a:t>
            </a:r>
          </a:p>
          <a:p>
            <a:pPr indent="-336550">
              <a:buClr>
                <a:srgbClr val="666666"/>
              </a:buClr>
              <a:buSzPts val="1700"/>
              <a:defRPr sz="1700">
                <a:solidFill>
                  <a:srgbClr val="666666"/>
                </a:solidFill>
                <a:latin typeface="Times New Roman"/>
                <a:ea typeface="Times New Roman"/>
                <a:cs typeface="Times New Roman"/>
                <a:sym typeface="Times New Roman"/>
              </a:defRPr>
            </a:pPr>
            <a:r>
              <a:t>They too should be encouraged to enroll in and enjoy the benefits of “Frequent Flyer” programs. </a:t>
            </a:r>
          </a:p>
          <a:p>
            <a:pPr indent="-336550">
              <a:buClr>
                <a:srgbClr val="666666"/>
              </a:buClr>
              <a:buSzPts val="1700"/>
              <a:defRPr sz="1700">
                <a:solidFill>
                  <a:srgbClr val="666666"/>
                </a:solidFill>
                <a:latin typeface="Times New Roman"/>
                <a:ea typeface="Times New Roman"/>
                <a:cs typeface="Times New Roman"/>
                <a:sym typeface="Times New Roman"/>
              </a:defRPr>
            </a:pPr>
            <a:r>
              <a:t>Airline-owned or partner lounges and bars at airports should be accessible, and occasional discounts/schemes if possible can be offered. </a:t>
            </a:r>
          </a:p>
        </p:txBody>
      </p:sp>
      <p:sp>
        <p:nvSpPr>
          <p:cNvPr id="169" name="Google Shape;157;p28"/>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Marketing Plan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63;p29"/>
          <p:cNvSpPr txBox="1"/>
          <p:nvPr>
            <p:ph type="body" sz="quarter" idx="1"/>
          </p:nvPr>
        </p:nvSpPr>
        <p:spPr>
          <a:xfrm>
            <a:off x="1572599" y="1911999"/>
            <a:ext cx="5998802" cy="605101"/>
          </a:xfrm>
          <a:prstGeom prst="rect">
            <a:avLst/>
          </a:prstGeom>
        </p:spPr>
        <p:txBody>
          <a:bodyPr/>
          <a:lstStyle>
            <a:lvl1pPr marL="0" algn="ctr">
              <a:defRPr>
                <a:latin typeface="Times New Roman"/>
                <a:ea typeface="Times New Roman"/>
                <a:cs typeface="Times New Roman"/>
                <a:sym typeface="Times New Roman"/>
              </a:defRPr>
            </a:lvl1pPr>
          </a:lstStyle>
          <a:p>
            <a:pPr/>
            <a:r>
              <a:t>Thank you !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ogle Shape;61;p14"/>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Data Overview</a:t>
            </a:r>
          </a:p>
        </p:txBody>
      </p:sp>
      <p:sp>
        <p:nvSpPr>
          <p:cNvPr id="115" name="Google Shape;62;p14"/>
          <p:cNvSpPr txBox="1"/>
          <p:nvPr>
            <p:ph type="body" idx="1"/>
          </p:nvPr>
        </p:nvSpPr>
        <p:spPr>
          <a:xfrm>
            <a:off x="311699" y="1152474"/>
            <a:ext cx="8520602" cy="3723301"/>
          </a:xfrm>
          <a:prstGeom prst="rect">
            <a:avLst/>
          </a:prstGeom>
        </p:spPr>
        <p:txBody>
          <a:bodyPr/>
          <a:lstStyle/>
          <a:p>
            <a:pPr marL="0" indent="0">
              <a:buSzTx/>
              <a:buNone/>
              <a:defRPr>
                <a:latin typeface="Times New Roman"/>
                <a:ea typeface="Times New Roman"/>
                <a:cs typeface="Times New Roman"/>
                <a:sym typeface="Times New Roman"/>
              </a:defRPr>
            </a:pPr>
            <a:r>
              <a:t>We studied the survey of thousands of airline customers, with special focus on FlyFast Airways Inc. </a:t>
            </a:r>
          </a:p>
          <a:p>
            <a:pPr marL="0" indent="0">
              <a:spcBef>
                <a:spcPts val="1600"/>
              </a:spcBef>
              <a:buSzTx/>
              <a:buNone/>
              <a:defRPr>
                <a:latin typeface="Times New Roman"/>
                <a:ea typeface="Times New Roman"/>
                <a:cs typeface="Times New Roman"/>
                <a:sym typeface="Times New Roman"/>
              </a:defRPr>
            </a:pPr>
            <a:r>
              <a:t>FlyFast airways had responses from 1147 customers, across several attributes - </a:t>
            </a:r>
          </a:p>
          <a:p>
            <a:pPr>
              <a:spcBef>
                <a:spcPts val="1600"/>
              </a:spcBef>
              <a:defRPr i="1">
                <a:latin typeface="Times New Roman"/>
                <a:ea typeface="Times New Roman"/>
                <a:cs typeface="Times New Roman"/>
                <a:sym typeface="Times New Roman"/>
              </a:defRPr>
            </a:pPr>
            <a:r>
              <a:t>Flying related variables</a:t>
            </a:r>
            <a:r>
              <a:rPr i="0"/>
              <a:t>: airline status, class, flight time, distance, delays etc.</a:t>
            </a:r>
            <a:endParaRPr i="0"/>
          </a:p>
          <a:p>
            <a:pPr>
              <a:defRPr i="1">
                <a:latin typeface="Times New Roman"/>
                <a:ea typeface="Times New Roman"/>
                <a:cs typeface="Times New Roman"/>
                <a:sym typeface="Times New Roman"/>
              </a:defRPr>
            </a:pPr>
            <a:r>
              <a:t>Customer specific variables</a:t>
            </a:r>
            <a:r>
              <a:rPr i="0"/>
              <a:t>: age, gender, price sensitivity, purpose of travel and so on</a:t>
            </a:r>
            <a:endParaRPr i="0"/>
          </a:p>
          <a:p>
            <a:pPr marL="0" indent="0">
              <a:spcBef>
                <a:spcPts val="1600"/>
              </a:spcBef>
              <a:buSzTx/>
              <a:buNone/>
              <a:defRPr>
                <a:latin typeface="Times New Roman"/>
                <a:ea typeface="Times New Roman"/>
                <a:cs typeface="Times New Roman"/>
                <a:sym typeface="Times New Roman"/>
              </a:defRPr>
            </a:pPr>
            <a:r>
              <a:t>The customers were asked to score on a scale of 1-10, their </a:t>
            </a:r>
            <a:r>
              <a:rPr b="1"/>
              <a:t>“Likelihood to Recommend” </a:t>
            </a:r>
            <a:r>
              <a:t>the airline.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67;p15"/>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Customer Classification </a:t>
            </a:r>
          </a:p>
        </p:txBody>
      </p:sp>
      <p:sp>
        <p:nvSpPr>
          <p:cNvPr id="118" name="Google Shape;68;p15"/>
          <p:cNvSpPr txBox="1"/>
          <p:nvPr>
            <p:ph type="body" idx="1"/>
          </p:nvPr>
        </p:nvSpPr>
        <p:spPr>
          <a:xfrm>
            <a:off x="311699" y="1017724"/>
            <a:ext cx="8646002" cy="4047901"/>
          </a:xfrm>
          <a:prstGeom prst="rect">
            <a:avLst/>
          </a:prstGeom>
        </p:spPr>
        <p:txBody>
          <a:bodyPr/>
          <a:lstStyle/>
          <a:p>
            <a:pPr marL="0" indent="0">
              <a:lnSpc>
                <a:spcPct val="100000"/>
              </a:lnSpc>
              <a:buSzTx/>
              <a:buNone/>
              <a:defRPr>
                <a:latin typeface="Times New Roman"/>
                <a:ea typeface="Times New Roman"/>
                <a:cs typeface="Times New Roman"/>
                <a:sym typeface="Times New Roman"/>
              </a:defRPr>
            </a:pPr>
            <a:r>
              <a:t>“Likelihood to Recommend” reflects customer satisfaction and overall flight experience. </a:t>
            </a:r>
          </a:p>
          <a:p>
            <a:pPr marL="0" indent="0">
              <a:spcBef>
                <a:spcPts val="1600"/>
              </a:spcBef>
              <a:buSzTx/>
              <a:buNone/>
              <a:defRPr>
                <a:latin typeface="Times New Roman"/>
                <a:ea typeface="Times New Roman"/>
                <a:cs typeface="Times New Roman"/>
                <a:sym typeface="Times New Roman"/>
              </a:defRPr>
            </a:pPr>
            <a:r>
              <a:t>Based on this score, we classify passengers into three categories as shown:</a:t>
            </a:r>
          </a:p>
          <a:p>
            <a:pPr marL="0" indent="0">
              <a:lnSpc>
                <a:spcPct val="110000"/>
              </a:lnSpc>
              <a:spcBef>
                <a:spcPts val="1600"/>
              </a:spcBef>
              <a:buSzTx/>
              <a:buNone/>
              <a:defRPr>
                <a:latin typeface="Times New Roman"/>
                <a:ea typeface="Times New Roman"/>
                <a:cs typeface="Times New Roman"/>
                <a:sym typeface="Times New Roman"/>
              </a:defRPr>
            </a:pPr>
            <a:endParaRPr sz="2000">
              <a:solidFill>
                <a:srgbClr val="3A3F50"/>
              </a:solidFill>
              <a:latin typeface="Barlow Light"/>
              <a:ea typeface="Barlow Light"/>
              <a:cs typeface="Barlow Light"/>
              <a:sym typeface="Barlow Light"/>
            </a:endParaRPr>
          </a:p>
          <a:p>
            <a:pPr marL="0" indent="0">
              <a:buSzTx/>
              <a:buNone/>
              <a:defRPr>
                <a:latin typeface="Times New Roman"/>
                <a:ea typeface="Times New Roman"/>
                <a:cs typeface="Times New Roman"/>
                <a:sym typeface="Times New Roman"/>
              </a:defRPr>
            </a:pPr>
            <a:endParaRPr sz="2000">
              <a:solidFill>
                <a:srgbClr val="3A3F50"/>
              </a:solidFill>
              <a:latin typeface="Barlow Light"/>
              <a:ea typeface="Barlow Light"/>
              <a:cs typeface="Barlow Light"/>
              <a:sym typeface="Barlow Light"/>
            </a:endParaRPr>
          </a:p>
          <a:p>
            <a:pPr marL="0" indent="0">
              <a:buSzTx/>
              <a:buNone/>
              <a:defRPr>
                <a:latin typeface="Times New Roman"/>
                <a:ea typeface="Times New Roman"/>
                <a:cs typeface="Times New Roman"/>
                <a:sym typeface="Times New Roman"/>
              </a:defRPr>
            </a:pPr>
            <a:endParaRPr sz="2000">
              <a:solidFill>
                <a:srgbClr val="3A3F50"/>
              </a:solidFill>
              <a:latin typeface="Barlow Light"/>
              <a:ea typeface="Barlow Light"/>
              <a:cs typeface="Barlow Light"/>
              <a:sym typeface="Barlow Light"/>
            </a:endParaRPr>
          </a:p>
          <a:p>
            <a:pPr marL="0" indent="0">
              <a:spcBef>
                <a:spcPts val="1600"/>
              </a:spcBef>
              <a:buSzTx/>
              <a:buNone/>
              <a:defRPr>
                <a:latin typeface="Times New Roman"/>
                <a:ea typeface="Times New Roman"/>
                <a:cs typeface="Times New Roman"/>
                <a:sym typeface="Times New Roman"/>
              </a:defRPr>
            </a:pPr>
            <a:r>
              <a:t>We studied customers under these categories to get an insight into what makes their experience pleasant or unsatisfactory. </a:t>
            </a:r>
          </a:p>
          <a:p>
            <a:pPr marL="0" indent="0">
              <a:spcBef>
                <a:spcPts val="1600"/>
              </a:spcBef>
              <a:buSzTx/>
              <a:buNone/>
              <a:defRPr>
                <a:latin typeface="Times New Roman"/>
                <a:ea typeface="Times New Roman"/>
                <a:cs typeface="Times New Roman"/>
                <a:sym typeface="Times New Roman"/>
              </a:defRPr>
            </a:pPr>
            <a:r>
              <a:t>Our goal is to identify areas of improvement; and convert detractors and passive passengers into promoters.</a:t>
            </a:r>
          </a:p>
        </p:txBody>
      </p:sp>
      <p:pic>
        <p:nvPicPr>
          <p:cNvPr id="119" name="Google Shape;69;p15" descr="Google Shape;69;p15"/>
          <p:cNvPicPr>
            <a:picLocks noChangeAspect="1"/>
          </p:cNvPicPr>
          <p:nvPr/>
        </p:nvPicPr>
        <p:blipFill>
          <a:blip r:embed="rId2">
            <a:extLst/>
          </a:blip>
          <a:stretch>
            <a:fillRect/>
          </a:stretch>
        </p:blipFill>
        <p:spPr>
          <a:xfrm>
            <a:off x="1611974" y="2118500"/>
            <a:ext cx="5001102" cy="906500"/>
          </a:xfrm>
          <a:prstGeom prst="rect">
            <a:avLst/>
          </a:prstGeom>
          <a:ln>
            <a:solidFill>
              <a:schemeClr val="accent2">
                <a:lumOff val="21764"/>
              </a:schemeClr>
            </a:solidFill>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4;p16"/>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Exploratory Data Analysis</a:t>
            </a:r>
          </a:p>
        </p:txBody>
      </p:sp>
      <p:sp>
        <p:nvSpPr>
          <p:cNvPr id="122" name="Google Shape;75;p16"/>
          <p:cNvSpPr txBox="1"/>
          <p:nvPr>
            <p:ph type="body" idx="1"/>
          </p:nvPr>
        </p:nvSpPr>
        <p:spPr>
          <a:xfrm>
            <a:off x="311699" y="1152474"/>
            <a:ext cx="8520602" cy="3533401"/>
          </a:xfrm>
          <a:prstGeom prst="rect">
            <a:avLst/>
          </a:prstGeom>
        </p:spPr>
        <p:txBody>
          <a:bodyPr/>
          <a:lstStyle/>
          <a:p>
            <a:pPr marL="0" indent="0">
              <a:buSzTx/>
              <a:buNone/>
              <a:defRPr>
                <a:latin typeface="Times New Roman"/>
                <a:ea typeface="Times New Roman"/>
                <a:cs typeface="Times New Roman"/>
                <a:sym typeface="Times New Roman"/>
              </a:defRPr>
            </a:pPr>
            <a:r>
              <a:t>Some demographic variables were examined to give us a better insight into FlyFast’s customer base:</a:t>
            </a:r>
          </a:p>
          <a:p>
            <a:pPr>
              <a:spcBef>
                <a:spcPts val="1600"/>
              </a:spcBef>
              <a:defRPr>
                <a:latin typeface="Times New Roman"/>
                <a:ea typeface="Times New Roman"/>
                <a:cs typeface="Times New Roman"/>
                <a:sym typeface="Times New Roman"/>
              </a:defRPr>
            </a:pPr>
            <a:r>
              <a:t>Age</a:t>
            </a:r>
          </a:p>
          <a:p>
            <a:pPr>
              <a:defRPr>
                <a:latin typeface="Times New Roman"/>
                <a:ea typeface="Times New Roman"/>
                <a:cs typeface="Times New Roman"/>
                <a:sym typeface="Times New Roman"/>
              </a:defRPr>
            </a:pPr>
            <a:r>
              <a:t>Gender</a:t>
            </a:r>
          </a:p>
          <a:p>
            <a:pPr>
              <a:defRPr>
                <a:latin typeface="Times New Roman"/>
                <a:ea typeface="Times New Roman"/>
                <a:cs typeface="Times New Roman"/>
                <a:sym typeface="Times New Roman"/>
              </a:defRPr>
            </a:pPr>
            <a:r>
              <a:t>Type of Travel : What is the purpose of travel ?</a:t>
            </a:r>
          </a:p>
          <a:p>
            <a:pPr>
              <a:defRPr>
                <a:latin typeface="Times New Roman"/>
                <a:ea typeface="Times New Roman"/>
                <a:cs typeface="Times New Roman"/>
                <a:sym typeface="Times New Roman"/>
              </a:defRPr>
            </a:pPr>
            <a:r>
              <a:t>Class: Which tier of flight ? Ex: Economy, Business class</a:t>
            </a:r>
          </a:p>
          <a:p>
            <a:pPr>
              <a:defRPr>
                <a:latin typeface="Times New Roman"/>
                <a:ea typeface="Times New Roman"/>
                <a:cs typeface="Times New Roman"/>
                <a:sym typeface="Times New Roman"/>
              </a:defRPr>
            </a:pPr>
            <a:r>
              <a:t>Price Sensitivity: How important is pricing for the customer ? </a:t>
            </a:r>
          </a:p>
          <a:p>
            <a:pPr>
              <a:defRPr>
                <a:latin typeface="Times New Roman"/>
                <a:ea typeface="Times New Roman"/>
                <a:cs typeface="Times New Roman"/>
                <a:sym typeface="Times New Roman"/>
              </a:defRPr>
            </a:pPr>
            <a:r>
              <a:t>Number of Frequent Flyer Accounts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80;p17"/>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Age</a:t>
            </a:r>
          </a:p>
        </p:txBody>
      </p:sp>
      <p:sp>
        <p:nvSpPr>
          <p:cNvPr id="125" name="Google Shape;81;p17"/>
          <p:cNvSpPr txBox="1"/>
          <p:nvPr>
            <p:ph type="body" sz="half" idx="1"/>
          </p:nvPr>
        </p:nvSpPr>
        <p:spPr>
          <a:xfrm>
            <a:off x="4078475" y="1152475"/>
            <a:ext cx="4753801" cy="3710400"/>
          </a:xfrm>
          <a:prstGeom prst="rect">
            <a:avLst/>
          </a:prstGeom>
        </p:spPr>
        <p:txBody>
          <a:bodyPr/>
          <a:lstStyle/>
          <a:p>
            <a:pPr marL="0" indent="0">
              <a:buSzTx/>
              <a:buNone/>
              <a:defRPr sz="1600">
                <a:latin typeface="Times New Roman"/>
                <a:ea typeface="Times New Roman"/>
                <a:cs typeface="Times New Roman"/>
                <a:sym typeface="Times New Roman"/>
              </a:defRPr>
            </a:pPr>
            <a:r>
              <a:t>Over 50% of the passengers lie in the moderate age  range of 30-60 years.</a:t>
            </a:r>
          </a:p>
          <a:p>
            <a:pPr marL="0" indent="0">
              <a:spcBef>
                <a:spcPts val="1600"/>
              </a:spcBef>
              <a:buSzTx/>
              <a:buNone/>
              <a:defRPr sz="1600">
                <a:latin typeface="Times New Roman"/>
                <a:ea typeface="Times New Roman"/>
                <a:cs typeface="Times New Roman"/>
                <a:sym typeface="Times New Roman"/>
              </a:defRPr>
            </a:pPr>
            <a:r>
              <a:t>This range is also the source of most promoters. </a:t>
            </a:r>
          </a:p>
          <a:p>
            <a:pPr marL="0" indent="0">
              <a:spcBef>
                <a:spcPts val="1600"/>
              </a:spcBef>
              <a:buSzTx/>
              <a:buNone/>
              <a:defRPr sz="1600">
                <a:latin typeface="Times New Roman"/>
                <a:ea typeface="Times New Roman"/>
                <a:cs typeface="Times New Roman"/>
                <a:sym typeface="Times New Roman"/>
              </a:defRPr>
            </a:pPr>
            <a:r>
              <a:t>Beginning from around 30 years, we see a gradual increase in detractors - till there’s an overwhelming majority of them in the 60-90 years range. </a:t>
            </a:r>
          </a:p>
          <a:p>
            <a:pPr marL="0" indent="0">
              <a:spcBef>
                <a:spcPts val="1600"/>
              </a:spcBef>
              <a:buSzTx/>
              <a:buNone/>
              <a:defRPr b="1" sz="1600">
                <a:latin typeface="Times New Roman"/>
                <a:ea typeface="Times New Roman"/>
                <a:cs typeface="Times New Roman"/>
                <a:sym typeface="Times New Roman"/>
              </a:defRPr>
            </a:pPr>
            <a:r>
              <a:t>→ Passenger in the higher age range seem to have unsatisfactory flying experience.</a:t>
            </a:r>
          </a:p>
        </p:txBody>
      </p:sp>
      <p:pic>
        <p:nvPicPr>
          <p:cNvPr id="126" name="Google Shape;82;p17" descr="Google Shape;82;p17"/>
          <p:cNvPicPr>
            <a:picLocks noChangeAspect="1"/>
          </p:cNvPicPr>
          <p:nvPr/>
        </p:nvPicPr>
        <p:blipFill>
          <a:blip r:embed="rId2">
            <a:extLst/>
          </a:blip>
          <a:stretch>
            <a:fillRect/>
          </a:stretch>
        </p:blipFill>
        <p:spPr>
          <a:xfrm>
            <a:off x="311702" y="1152462"/>
            <a:ext cx="3366750" cy="324117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87;p18"/>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Gender</a:t>
            </a:r>
          </a:p>
        </p:txBody>
      </p:sp>
      <p:sp>
        <p:nvSpPr>
          <p:cNvPr id="129" name="Google Shape;88;p18"/>
          <p:cNvSpPr txBox="1"/>
          <p:nvPr>
            <p:ph type="body" sz="half" idx="1"/>
          </p:nvPr>
        </p:nvSpPr>
        <p:spPr>
          <a:xfrm>
            <a:off x="4326599" y="1152474"/>
            <a:ext cx="4505701" cy="3718502"/>
          </a:xfrm>
          <a:prstGeom prst="rect">
            <a:avLst/>
          </a:prstGeom>
        </p:spPr>
        <p:txBody>
          <a:bodyPr/>
          <a:lstStyle/>
          <a:p>
            <a:pPr marL="0" indent="0">
              <a:buSzTx/>
              <a:buNone/>
              <a:defRPr>
                <a:latin typeface="Times New Roman"/>
                <a:ea typeface="Times New Roman"/>
                <a:cs typeface="Times New Roman"/>
                <a:sym typeface="Times New Roman"/>
              </a:defRPr>
            </a:pPr>
            <a:r>
              <a:t>Our customer base has higher proportion of female passengers. </a:t>
            </a:r>
          </a:p>
          <a:p>
            <a:pPr marL="0" indent="0">
              <a:spcBef>
                <a:spcPts val="1600"/>
              </a:spcBef>
              <a:buSzTx/>
              <a:buNone/>
              <a:defRPr>
                <a:latin typeface="Times New Roman"/>
                <a:ea typeface="Times New Roman"/>
                <a:cs typeface="Times New Roman"/>
                <a:sym typeface="Times New Roman"/>
              </a:defRPr>
            </a:pPr>
            <a:r>
              <a:t>It is imperative that we ensure they have a wholesome experience.</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r>
              <a:t>Both genders have ample customer flying for business and personal reasons, with varying levels of satisfaction. We will dive deeper into those later.</a:t>
            </a:r>
          </a:p>
        </p:txBody>
      </p:sp>
      <p:pic>
        <p:nvPicPr>
          <p:cNvPr id="130" name="Google Shape;89;p18" descr="Google Shape;89;p18"/>
          <p:cNvPicPr>
            <a:picLocks noChangeAspect="1"/>
          </p:cNvPicPr>
          <p:nvPr/>
        </p:nvPicPr>
        <p:blipFill>
          <a:blip r:embed="rId2">
            <a:extLst/>
          </a:blip>
          <a:srcRect l="960" t="8750" r="0" b="0"/>
          <a:stretch>
            <a:fillRect/>
          </a:stretch>
        </p:blipFill>
        <p:spPr>
          <a:xfrm>
            <a:off x="371549" y="1238425"/>
            <a:ext cx="3762827" cy="239062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4;p19"/>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Type of Travel (by Category)</a:t>
            </a:r>
          </a:p>
        </p:txBody>
      </p:sp>
      <p:sp>
        <p:nvSpPr>
          <p:cNvPr id="133" name="Google Shape;95;p19"/>
          <p:cNvSpPr txBox="1"/>
          <p:nvPr>
            <p:ph type="body" sz="half" idx="1"/>
          </p:nvPr>
        </p:nvSpPr>
        <p:spPr>
          <a:xfrm>
            <a:off x="4627200" y="1301100"/>
            <a:ext cx="4205101" cy="3416401"/>
          </a:xfrm>
          <a:prstGeom prst="rect">
            <a:avLst/>
          </a:prstGeom>
        </p:spPr>
        <p:txBody>
          <a:bodyPr/>
          <a:lstStyle/>
          <a:p>
            <a:pPr marL="0" indent="0">
              <a:buSzTx/>
              <a:buNone/>
              <a:defRPr>
                <a:latin typeface="Times New Roman"/>
                <a:ea typeface="Times New Roman"/>
                <a:cs typeface="Times New Roman"/>
                <a:sym typeface="Times New Roman"/>
              </a:defRPr>
            </a:pPr>
            <a:r>
              <a:t>Well over 60% customers fly for business purposes, and a little over 30% travel for person reasons. </a:t>
            </a:r>
          </a:p>
          <a:p>
            <a:pPr marL="0" indent="0">
              <a:spcBef>
                <a:spcPts val="1600"/>
              </a:spcBef>
              <a:buSzTx/>
              <a:buNone/>
              <a:defRPr>
                <a:latin typeface="Times New Roman"/>
                <a:ea typeface="Times New Roman"/>
                <a:cs typeface="Times New Roman"/>
                <a:sym typeface="Times New Roman"/>
              </a:defRPr>
            </a:pPr>
            <a:r>
              <a:t>It is evident that maximum business travelers are either promoters or passive. </a:t>
            </a:r>
            <a:br/>
            <a:br/>
            <a:r>
              <a:t>On the contrary, most of those on personal travel are detractors</a:t>
            </a:r>
          </a:p>
        </p:txBody>
      </p:sp>
      <p:pic>
        <p:nvPicPr>
          <p:cNvPr id="134" name="Google Shape;96;p19" descr="Google Shape;96;p19"/>
          <p:cNvPicPr>
            <a:picLocks noChangeAspect="1"/>
          </p:cNvPicPr>
          <p:nvPr/>
        </p:nvPicPr>
        <p:blipFill>
          <a:blip r:embed="rId2">
            <a:extLst/>
          </a:blip>
          <a:srcRect l="0" t="7944" r="0" b="0"/>
          <a:stretch>
            <a:fillRect/>
          </a:stretch>
        </p:blipFill>
        <p:spPr>
          <a:xfrm>
            <a:off x="311699" y="1395250"/>
            <a:ext cx="4205201" cy="26300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01;p20"/>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Class of Travel</a:t>
            </a:r>
          </a:p>
        </p:txBody>
      </p:sp>
      <p:sp>
        <p:nvSpPr>
          <p:cNvPr id="137" name="Google Shape;102;p20"/>
          <p:cNvSpPr txBox="1"/>
          <p:nvPr>
            <p:ph type="body" sz="half" idx="1"/>
          </p:nvPr>
        </p:nvSpPr>
        <p:spPr>
          <a:xfrm>
            <a:off x="4375675" y="1457949"/>
            <a:ext cx="4407001" cy="3416401"/>
          </a:xfrm>
          <a:prstGeom prst="rect">
            <a:avLst/>
          </a:prstGeom>
        </p:spPr>
        <p:txBody>
          <a:bodyPr/>
          <a:lstStyle/>
          <a:p>
            <a:pPr marL="0" indent="0">
              <a:buSzTx/>
              <a:buNone/>
              <a:defRPr>
                <a:latin typeface="Times New Roman"/>
                <a:ea typeface="Times New Roman"/>
                <a:cs typeface="Times New Roman"/>
                <a:sym typeface="Times New Roman"/>
              </a:defRPr>
            </a:pPr>
            <a:r>
              <a:t>Among class of flying, an overwhelming 82% of our customers are Economy passengers. </a:t>
            </a:r>
          </a:p>
          <a:p>
            <a:pPr marL="0" indent="0">
              <a:spcBef>
                <a:spcPts val="1600"/>
              </a:spcBef>
              <a:buSzTx/>
              <a:buNone/>
              <a:defRPr>
                <a:latin typeface="Times New Roman"/>
                <a:ea typeface="Times New Roman"/>
                <a:cs typeface="Times New Roman"/>
                <a:sym typeface="Times New Roman"/>
              </a:defRPr>
            </a:pPr>
            <a:r>
              <a:t>Economy Plus is the next most popular type, followed by Business class. </a:t>
            </a:r>
          </a:p>
        </p:txBody>
      </p:sp>
      <p:pic>
        <p:nvPicPr>
          <p:cNvPr id="138" name="Google Shape;103;p20" descr="Google Shape;103;p20"/>
          <p:cNvPicPr>
            <a:picLocks noChangeAspect="1"/>
          </p:cNvPicPr>
          <p:nvPr/>
        </p:nvPicPr>
        <p:blipFill>
          <a:blip r:embed="rId2">
            <a:extLst/>
          </a:blip>
          <a:srcRect l="714" t="5642" r="0" b="0"/>
          <a:stretch>
            <a:fillRect/>
          </a:stretch>
        </p:blipFill>
        <p:spPr>
          <a:xfrm>
            <a:off x="311699" y="1320950"/>
            <a:ext cx="3905076" cy="2624326"/>
          </a:xfrm>
          <a:prstGeom prst="rect">
            <a:avLst/>
          </a:prstGeom>
          <a:ln w="12700">
            <a:miter lim="400000"/>
          </a:ln>
        </p:spPr>
      </p:pic>
      <p:sp>
        <p:nvSpPr>
          <p:cNvPr id="139" name="Google Shape;104;p20"/>
          <p:cNvSpPr txBox="1"/>
          <p:nvPr/>
        </p:nvSpPr>
        <p:spPr>
          <a:xfrm>
            <a:off x="1727399" y="2518549"/>
            <a:ext cx="514501" cy="3049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latin typeface="Times New Roman"/>
                <a:ea typeface="Times New Roman"/>
                <a:cs typeface="Times New Roman"/>
                <a:sym typeface="Times New Roman"/>
              </a:defRPr>
            </a:lvl1pPr>
          </a:lstStyle>
          <a:p>
            <a:pPr/>
            <a:r>
              <a:t>82%</a:t>
            </a:r>
          </a:p>
        </p:txBody>
      </p:sp>
      <p:sp>
        <p:nvSpPr>
          <p:cNvPr id="140" name="Google Shape;105;p20"/>
          <p:cNvSpPr txBox="1"/>
          <p:nvPr/>
        </p:nvSpPr>
        <p:spPr>
          <a:xfrm>
            <a:off x="3549024" y="1884875"/>
            <a:ext cx="514501" cy="3049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latin typeface="Times New Roman"/>
                <a:ea typeface="Times New Roman"/>
                <a:cs typeface="Times New Roman"/>
                <a:sym typeface="Times New Roman"/>
              </a:defRPr>
            </a:lvl1pPr>
          </a:lstStyle>
          <a:p>
            <a:pPr/>
            <a:r>
              <a:t>10%</a:t>
            </a:r>
          </a:p>
        </p:txBody>
      </p:sp>
      <p:sp>
        <p:nvSpPr>
          <p:cNvPr id="141" name="Google Shape;106;p20"/>
          <p:cNvSpPr txBox="1"/>
          <p:nvPr/>
        </p:nvSpPr>
        <p:spPr>
          <a:xfrm>
            <a:off x="3549024" y="3143599"/>
            <a:ext cx="514501" cy="3049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latin typeface="Times New Roman"/>
                <a:ea typeface="Times New Roman"/>
                <a:cs typeface="Times New Roman"/>
                <a:sym typeface="Times New Roman"/>
              </a:defRPr>
            </a:lvl1pPr>
          </a:lstStyle>
          <a:p>
            <a:pPr/>
            <a:r>
              <a:t>8%</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11;p21"/>
          <p:cNvSpPr txBox="1"/>
          <p:nvPr>
            <p:ph type="title"/>
          </p:nvPr>
        </p:nvSpPr>
        <p:spPr>
          <a:xfrm>
            <a:off x="311699" y="445025"/>
            <a:ext cx="8520602" cy="572701"/>
          </a:xfrm>
          <a:prstGeom prst="rect">
            <a:avLst/>
          </a:prstGeom>
        </p:spPr>
        <p:txBody>
          <a:bodyPr/>
          <a:lstStyle>
            <a:lvl1pPr defTabSz="896111">
              <a:defRPr sz="2744">
                <a:latin typeface="Times New Roman"/>
                <a:ea typeface="Times New Roman"/>
                <a:cs typeface="Times New Roman"/>
                <a:sym typeface="Times New Roman"/>
              </a:defRPr>
            </a:lvl1pPr>
          </a:lstStyle>
          <a:p>
            <a:pPr/>
            <a:r>
              <a:t>Price Sensitivity</a:t>
            </a:r>
          </a:p>
        </p:txBody>
      </p:sp>
      <p:sp>
        <p:nvSpPr>
          <p:cNvPr id="144" name="Google Shape;112;p21"/>
          <p:cNvSpPr txBox="1"/>
          <p:nvPr>
            <p:ph type="body" sz="half" idx="1"/>
          </p:nvPr>
        </p:nvSpPr>
        <p:spPr>
          <a:xfrm>
            <a:off x="4571999" y="1152475"/>
            <a:ext cx="4260302" cy="3416400"/>
          </a:xfrm>
          <a:prstGeom prst="rect">
            <a:avLst/>
          </a:prstGeom>
        </p:spPr>
        <p:txBody>
          <a:bodyPr/>
          <a:lstStyle/>
          <a:p>
            <a:pPr marL="0" indent="0">
              <a:buSzTx/>
              <a:buNone/>
              <a:defRPr>
                <a:latin typeface="Times New Roman"/>
                <a:ea typeface="Times New Roman"/>
                <a:cs typeface="Times New Roman"/>
                <a:sym typeface="Times New Roman"/>
              </a:defRPr>
            </a:pPr>
            <a:r>
              <a:t>This indicates on a scale of 0-4, how important is the pricing of ticket for customers, and consequently how it might affect their choice of airline, class etc. </a:t>
            </a:r>
          </a:p>
          <a:p>
            <a:pPr marL="0" indent="0">
              <a:spcBef>
                <a:spcPts val="1600"/>
              </a:spcBef>
              <a:buSzTx/>
              <a:buNone/>
              <a:defRPr>
                <a:latin typeface="Times New Roman"/>
                <a:ea typeface="Times New Roman"/>
                <a:cs typeface="Times New Roman"/>
                <a:sym typeface="Times New Roman"/>
              </a:defRPr>
            </a:pPr>
            <a:r>
              <a:t>Majority of the customer have a moderate price sensitivity in the range 1-2. </a:t>
            </a:r>
          </a:p>
        </p:txBody>
      </p:sp>
      <p:pic>
        <p:nvPicPr>
          <p:cNvPr id="145" name="Google Shape;113;p21" descr="Google Shape;113;p21"/>
          <p:cNvPicPr>
            <a:picLocks noChangeAspect="1"/>
          </p:cNvPicPr>
          <p:nvPr/>
        </p:nvPicPr>
        <p:blipFill>
          <a:blip r:embed="rId2">
            <a:extLst/>
          </a:blip>
          <a:stretch>
            <a:fillRect/>
          </a:stretch>
        </p:blipFill>
        <p:spPr>
          <a:xfrm>
            <a:off x="414449" y="1152475"/>
            <a:ext cx="3964577" cy="26430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