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7" r:id="rId10"/>
    <p:sldId id="266"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eported_Road_Casualties_Great_Britain" TargetMode="External"/><Relationship Id="rId2" Type="http://schemas.openxmlformats.org/officeDocument/2006/relationships/hyperlink" Target="https://www.kaggle.com/datasets/andrewmvd/road-sign-detection" TargetMode="External"/><Relationship Id="rId1" Type="http://schemas.openxmlformats.org/officeDocument/2006/relationships/slideLayout" Target="../slideLayouts/slideLayout2.xml"/><Relationship Id="rId6" Type="http://schemas.openxmlformats.org/officeDocument/2006/relationships/hyperlink" Target="https://machinelearningmastery.com/object-recognition-with-deep-learning/" TargetMode="External"/><Relationship Id="rId5" Type="http://schemas.openxmlformats.org/officeDocument/2006/relationships/hyperlink" Target="https://core.ac.uk/reader/228552460" TargetMode="External"/><Relationship Id="rId4" Type="http://schemas.openxmlformats.org/officeDocument/2006/relationships/hyperlink" Target="https://www.sciencedirect.com/science/article/pii/S23521465173079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3BE-EFAE-5477-46FE-E64E085E403C}"/>
              </a:ext>
            </a:extLst>
          </p:cNvPr>
          <p:cNvSpPr>
            <a:spLocks noGrp="1"/>
          </p:cNvSpPr>
          <p:nvPr>
            <p:ph type="ctrTitle"/>
          </p:nvPr>
        </p:nvSpPr>
        <p:spPr>
          <a:xfrm>
            <a:off x="1555531" y="2493579"/>
            <a:ext cx="9080937" cy="935421"/>
          </a:xfrm>
        </p:spPr>
        <p:txBody>
          <a:bodyPr/>
          <a:lstStyle/>
          <a:p>
            <a:r>
              <a:rPr lang="en-IN" sz="3200" i="0" u="sng" strike="noStrike" dirty="0">
                <a:solidFill>
                  <a:schemeClr val="tx1"/>
                </a:solidFill>
                <a:effectLst/>
                <a:latin typeface="Söhne"/>
              </a:rPr>
              <a:t>Traffic Sign Detection </a:t>
            </a:r>
            <a:br>
              <a:rPr lang="en-IN" sz="3200" i="0" u="sng" strike="noStrike" dirty="0">
                <a:solidFill>
                  <a:schemeClr val="tx1"/>
                </a:solidFill>
                <a:effectLst/>
                <a:latin typeface="Söhne"/>
              </a:rPr>
            </a:br>
            <a:r>
              <a:rPr lang="en-IN" sz="3200" i="0" u="sng" strike="noStrike" dirty="0">
                <a:solidFill>
                  <a:schemeClr val="tx1"/>
                </a:solidFill>
                <a:effectLst/>
                <a:latin typeface="Söhne"/>
              </a:rPr>
              <a:t>for Safer Roads</a:t>
            </a:r>
            <a:endParaRPr lang="en-US" sz="3200" u="sng" dirty="0">
              <a:solidFill>
                <a:schemeClr val="tx1"/>
              </a:solidFill>
            </a:endParaRPr>
          </a:p>
        </p:txBody>
      </p:sp>
    </p:spTree>
    <p:extLst>
      <p:ext uri="{BB962C8B-B14F-4D97-AF65-F5344CB8AC3E}">
        <p14:creationId xmlns:p14="http://schemas.microsoft.com/office/powerpoint/2010/main" val="139663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52E6-B7BD-793E-F5D8-54580E132694}"/>
              </a:ext>
            </a:extLst>
          </p:cNvPr>
          <p:cNvSpPr>
            <a:spLocks noGrp="1"/>
          </p:cNvSpPr>
          <p:nvPr>
            <p:ph type="title"/>
          </p:nvPr>
        </p:nvSpPr>
        <p:spPr>
          <a:xfrm>
            <a:off x="1371600" y="685800"/>
            <a:ext cx="9601200" cy="691055"/>
          </a:xfrm>
        </p:spPr>
        <p:txBody>
          <a:bodyPr/>
          <a:lstStyle/>
          <a:p>
            <a:r>
              <a:rPr lang="en-US" dirty="0"/>
              <a:t>Literature Survey</a:t>
            </a:r>
          </a:p>
        </p:txBody>
      </p:sp>
      <p:graphicFrame>
        <p:nvGraphicFramePr>
          <p:cNvPr id="4" name="Table 4">
            <a:extLst>
              <a:ext uri="{FF2B5EF4-FFF2-40B4-BE49-F238E27FC236}">
                <a16:creationId xmlns:a16="http://schemas.microsoft.com/office/drawing/2014/main" id="{625E2526-AB7E-152E-1D6A-062274699FBD}"/>
              </a:ext>
            </a:extLst>
          </p:cNvPr>
          <p:cNvGraphicFramePr>
            <a:graphicFrameLocks noGrp="1"/>
          </p:cNvGraphicFramePr>
          <p:nvPr>
            <p:ph idx="1"/>
            <p:extLst>
              <p:ext uri="{D42A27DB-BD31-4B8C-83A1-F6EECF244321}">
                <p14:modId xmlns:p14="http://schemas.microsoft.com/office/powerpoint/2010/main" val="3135388736"/>
              </p:ext>
            </p:extLst>
          </p:nvPr>
        </p:nvGraphicFramePr>
        <p:xfrm>
          <a:off x="1371598" y="1376855"/>
          <a:ext cx="9601200" cy="4950375"/>
        </p:xfrm>
        <a:graphic>
          <a:graphicData uri="http://schemas.openxmlformats.org/drawingml/2006/table">
            <a:tbl>
              <a:tblPr firstRow="1" bandRow="1">
                <a:tableStyleId>{5C22544A-7EE6-4342-B048-85BDC9FD1C3A}</a:tableStyleId>
              </a:tblPr>
              <a:tblGrid>
                <a:gridCol w="2085976">
                  <a:extLst>
                    <a:ext uri="{9D8B030D-6E8A-4147-A177-3AD203B41FA5}">
                      <a16:colId xmlns:a16="http://schemas.microsoft.com/office/drawing/2014/main" val="2380705442"/>
                    </a:ext>
                  </a:extLst>
                </a:gridCol>
                <a:gridCol w="3257551">
                  <a:extLst>
                    <a:ext uri="{9D8B030D-6E8A-4147-A177-3AD203B41FA5}">
                      <a16:colId xmlns:a16="http://schemas.microsoft.com/office/drawing/2014/main" val="2204251285"/>
                    </a:ext>
                  </a:extLst>
                </a:gridCol>
                <a:gridCol w="4257673">
                  <a:extLst>
                    <a:ext uri="{9D8B030D-6E8A-4147-A177-3AD203B41FA5}">
                      <a16:colId xmlns:a16="http://schemas.microsoft.com/office/drawing/2014/main" val="1299214240"/>
                    </a:ext>
                  </a:extLst>
                </a:gridCol>
              </a:tblGrid>
              <a:tr h="376435">
                <a:tc>
                  <a:txBody>
                    <a:bodyPr/>
                    <a:lstStyle/>
                    <a:p>
                      <a:r>
                        <a:rPr lang="en-US" dirty="0"/>
                        <a:t>Year of Publishing </a:t>
                      </a:r>
                    </a:p>
                  </a:txBody>
                  <a:tcPr/>
                </a:tc>
                <a:tc>
                  <a:txBody>
                    <a:bodyPr/>
                    <a:lstStyle/>
                    <a:p>
                      <a:r>
                        <a:rPr lang="en-US" dirty="0"/>
                        <a:t>Topic and Algorithm</a:t>
                      </a:r>
                    </a:p>
                  </a:txBody>
                  <a:tcPr/>
                </a:tc>
                <a:tc>
                  <a:txBody>
                    <a:bodyPr/>
                    <a:lstStyle/>
                    <a:p>
                      <a:r>
                        <a:rPr lang="en-US" dirty="0"/>
                        <a:t>Inferences </a:t>
                      </a:r>
                    </a:p>
                  </a:txBody>
                  <a:tcPr/>
                </a:tc>
                <a:extLst>
                  <a:ext uri="{0D108BD9-81ED-4DB2-BD59-A6C34878D82A}">
                    <a16:rowId xmlns:a16="http://schemas.microsoft.com/office/drawing/2014/main" val="2976646288"/>
                  </a:ext>
                </a:extLst>
              </a:tr>
              <a:tr h="1763570">
                <a:tc>
                  <a:txBody>
                    <a:bodyPr/>
                    <a:lstStyle/>
                    <a:p>
                      <a:r>
                        <a:rPr lang="en-US"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chemeClr val="dk1"/>
                          </a:solidFill>
                          <a:effectLst/>
                          <a:latin typeface="+mn-lt"/>
                          <a:ea typeface="+mn-ea"/>
                          <a:cs typeface="+mn-cs"/>
                        </a:rPr>
                        <a:t>Mixed Vertical-and-Horizontal-Text Traffic Sign Detection and Recognition for Street-Level Scene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The Chinese characters on text-based traffic signs are always in the form of a text 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There are both horizontal and vertical text lines.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150630108"/>
                  </a:ext>
                </a:extLst>
              </a:tr>
              <a:tr h="928195">
                <a:tc>
                  <a:txBody>
                    <a:bodyPr/>
                    <a:lstStyle/>
                    <a:p>
                      <a:r>
                        <a:rPr lang="en-US"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chemeClr val="dk1"/>
                          </a:solidFill>
                          <a:effectLst/>
                          <a:latin typeface="+mn-lt"/>
                          <a:ea typeface="+mn-ea"/>
                          <a:cs typeface="+mn-cs"/>
                        </a:rPr>
                        <a:t>A Traffic Sign Recognition Method Under Complex Illumination Conditions</a:t>
                      </a:r>
                    </a:p>
                  </a:txBody>
                  <a:tcPr/>
                </a:tc>
                <a:tc>
                  <a:txBody>
                    <a:bodyPr/>
                    <a:lstStyle/>
                    <a:p>
                      <a:endParaRPr lang="en-US" dirty="0"/>
                    </a:p>
                  </a:txBody>
                  <a:tcPr/>
                </a:tc>
                <a:extLst>
                  <a:ext uri="{0D108BD9-81ED-4DB2-BD59-A6C34878D82A}">
                    <a16:rowId xmlns:a16="http://schemas.microsoft.com/office/drawing/2014/main" val="1008544802"/>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11132657"/>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98497524"/>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2674368"/>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98123463"/>
                  </a:ext>
                </a:extLst>
              </a:tr>
              <a:tr h="376435">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7943573"/>
                  </a:ext>
                </a:extLst>
              </a:tr>
            </a:tbl>
          </a:graphicData>
        </a:graphic>
      </p:graphicFrame>
    </p:spTree>
    <p:extLst>
      <p:ext uri="{BB962C8B-B14F-4D97-AF65-F5344CB8AC3E}">
        <p14:creationId xmlns:p14="http://schemas.microsoft.com/office/powerpoint/2010/main" val="77330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AA30B8A-D2D0-385F-75E4-9601BC5AF458}"/>
              </a:ext>
            </a:extLst>
          </p:cNvPr>
          <p:cNvGraphicFramePr>
            <a:graphicFrameLocks noGrp="1"/>
          </p:cNvGraphicFramePr>
          <p:nvPr/>
        </p:nvGraphicFramePr>
        <p:xfrm>
          <a:off x="2032000" y="719666"/>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974808"/>
                    </a:ext>
                  </a:extLst>
                </a:gridCol>
                <a:gridCol w="2709333">
                  <a:extLst>
                    <a:ext uri="{9D8B030D-6E8A-4147-A177-3AD203B41FA5}">
                      <a16:colId xmlns:a16="http://schemas.microsoft.com/office/drawing/2014/main" val="2243808640"/>
                    </a:ext>
                  </a:extLst>
                </a:gridCol>
                <a:gridCol w="2709333">
                  <a:extLst>
                    <a:ext uri="{9D8B030D-6E8A-4147-A177-3AD203B41FA5}">
                      <a16:colId xmlns:a16="http://schemas.microsoft.com/office/drawing/2014/main" val="3523243815"/>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020569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79956005"/>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84055035"/>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82901079"/>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276138"/>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931931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4406833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76188881"/>
                  </a:ext>
                </a:extLst>
              </a:tr>
            </a:tbl>
          </a:graphicData>
        </a:graphic>
      </p:graphicFrame>
    </p:spTree>
    <p:extLst>
      <p:ext uri="{BB962C8B-B14F-4D97-AF65-F5344CB8AC3E}">
        <p14:creationId xmlns:p14="http://schemas.microsoft.com/office/powerpoint/2010/main" val="4511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622F-0F18-3313-B19D-A3C712DBC0CC}"/>
              </a:ext>
            </a:extLst>
          </p:cNvPr>
          <p:cNvSpPr>
            <a:spLocks noGrp="1"/>
          </p:cNvSpPr>
          <p:nvPr>
            <p:ph type="title"/>
          </p:nvPr>
        </p:nvSpPr>
        <p:spPr/>
        <p:txBody>
          <a:bodyPr/>
          <a:lstStyle/>
          <a:p>
            <a:pPr algn="ctr"/>
            <a:r>
              <a:rPr lang="en-US" dirty="0"/>
              <a:t>Scope</a:t>
            </a:r>
          </a:p>
        </p:txBody>
      </p:sp>
      <p:sp>
        <p:nvSpPr>
          <p:cNvPr id="3" name="Content Placeholder 2">
            <a:extLst>
              <a:ext uri="{FF2B5EF4-FFF2-40B4-BE49-F238E27FC236}">
                <a16:creationId xmlns:a16="http://schemas.microsoft.com/office/drawing/2014/main" id="{25CF0D0A-4A45-4C97-47C6-87F20BF2B66C}"/>
              </a:ext>
            </a:extLst>
          </p:cNvPr>
          <p:cNvSpPr>
            <a:spLocks noGrp="1"/>
          </p:cNvSpPr>
          <p:nvPr>
            <p:ph idx="1"/>
          </p:nvPr>
        </p:nvSpPr>
        <p:spPr>
          <a:xfrm>
            <a:off x="1295400" y="1680340"/>
            <a:ext cx="9601200" cy="3581400"/>
          </a:xfrm>
        </p:spPr>
        <p:txBody>
          <a:bodyPr/>
          <a:lstStyle/>
          <a:p>
            <a:pPr algn="just">
              <a:buFont typeface="Wingdings" pitchFamily="2" charset="2"/>
              <a:buChar char="§"/>
            </a:pPr>
            <a:r>
              <a:rPr lang="en-IN" dirty="0"/>
              <a:t>The project's scope involves creating an </a:t>
            </a:r>
            <a:r>
              <a:rPr lang="en-IN" b="1" i="1" dirty="0"/>
              <a:t>accurate traffic sign detection system </a:t>
            </a:r>
          </a:p>
          <a:p>
            <a:pPr algn="just">
              <a:buFont typeface="Wingdings" pitchFamily="2" charset="2"/>
              <a:buChar char="§"/>
            </a:pPr>
            <a:r>
              <a:rPr lang="en-IN" dirty="0"/>
              <a:t>We are using advanced </a:t>
            </a:r>
            <a:r>
              <a:rPr lang="en-IN" b="1" i="1" dirty="0"/>
              <a:t>computer vision </a:t>
            </a:r>
            <a:r>
              <a:rPr lang="en-IN" dirty="0"/>
              <a:t>and </a:t>
            </a:r>
            <a:r>
              <a:rPr lang="en-IN" b="1" i="1" dirty="0"/>
              <a:t>deep learning techniques</a:t>
            </a:r>
            <a:r>
              <a:rPr lang="en-IN" dirty="0"/>
              <a:t>. </a:t>
            </a:r>
          </a:p>
          <a:p>
            <a:pPr algn="just">
              <a:buFont typeface="Wingdings" pitchFamily="2" charset="2"/>
              <a:buChar char="§"/>
            </a:pPr>
            <a:r>
              <a:rPr lang="en-IN" dirty="0"/>
              <a:t>This includes data collection, algorithm development, model training, and real-time processing. </a:t>
            </a:r>
          </a:p>
          <a:p>
            <a:pPr algn="just">
              <a:buFont typeface="Wingdings" pitchFamily="2" charset="2"/>
              <a:buChar char="§"/>
            </a:pPr>
            <a:r>
              <a:rPr lang="en-IN" dirty="0"/>
              <a:t>The system will accurately locate and classify different types of traffic signs, addressing challenges like varying conditions. </a:t>
            </a:r>
          </a:p>
          <a:p>
            <a:pPr algn="just">
              <a:buFont typeface="Wingdings" pitchFamily="2" charset="2"/>
              <a:buChar char="§"/>
            </a:pPr>
            <a:r>
              <a:rPr lang="en-IN" dirty="0"/>
              <a:t>It aims to enhance road safety and traffic management, with potential for future expansion and integration into various applications.</a:t>
            </a:r>
            <a:endParaRPr lang="en-US" dirty="0"/>
          </a:p>
        </p:txBody>
      </p:sp>
    </p:spTree>
    <p:extLst>
      <p:ext uri="{BB962C8B-B14F-4D97-AF65-F5344CB8AC3E}">
        <p14:creationId xmlns:p14="http://schemas.microsoft.com/office/powerpoint/2010/main" val="249397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2EC7-957B-3D7B-C591-0AFC4D35B4CF}"/>
              </a:ext>
            </a:extLst>
          </p:cNvPr>
          <p:cNvSpPr>
            <a:spLocks noGrp="1"/>
          </p:cNvSpPr>
          <p:nvPr>
            <p:ph type="title"/>
          </p:nvPr>
        </p:nvSpPr>
        <p:spPr>
          <a:xfrm>
            <a:off x="1371600" y="685800"/>
            <a:ext cx="9601200" cy="722586"/>
          </a:xfrm>
        </p:spPr>
        <p:txBody>
          <a:bodyPr/>
          <a:lstStyle/>
          <a:p>
            <a:pPr algn="ctr"/>
            <a:r>
              <a:rPr lang="en-US" dirty="0"/>
              <a:t>Reference</a:t>
            </a:r>
          </a:p>
        </p:txBody>
      </p:sp>
      <p:sp>
        <p:nvSpPr>
          <p:cNvPr id="3" name="Content Placeholder 2">
            <a:extLst>
              <a:ext uri="{FF2B5EF4-FFF2-40B4-BE49-F238E27FC236}">
                <a16:creationId xmlns:a16="http://schemas.microsoft.com/office/drawing/2014/main" id="{F136895F-0CA2-7D8D-B819-BF4EABBFFA60}"/>
              </a:ext>
            </a:extLst>
          </p:cNvPr>
          <p:cNvSpPr>
            <a:spLocks noGrp="1"/>
          </p:cNvSpPr>
          <p:nvPr>
            <p:ph idx="1"/>
          </p:nvPr>
        </p:nvSpPr>
        <p:spPr>
          <a:xfrm>
            <a:off x="1371600" y="1638299"/>
            <a:ext cx="9601200" cy="3932183"/>
          </a:xfrm>
        </p:spPr>
        <p:txBody>
          <a:bodyPr/>
          <a:lstStyle/>
          <a:p>
            <a:pPr>
              <a:buFont typeface="Wingdings" pitchFamily="2" charset="2"/>
              <a:buChar char="§"/>
            </a:pPr>
            <a:r>
              <a:rPr lang="en-US" dirty="0"/>
              <a:t>Dataset Kaggle (</a:t>
            </a:r>
            <a:r>
              <a:rPr lang="en-US" dirty="0">
                <a:hlinkClick r:id="rId2"/>
              </a:rPr>
              <a:t>LINK</a:t>
            </a:r>
            <a:r>
              <a:rPr lang="en-US" dirty="0"/>
              <a:t>)</a:t>
            </a:r>
          </a:p>
          <a:p>
            <a:pPr>
              <a:buFont typeface="Wingdings" pitchFamily="2" charset="2"/>
              <a:buChar char="§"/>
            </a:pPr>
            <a:r>
              <a:rPr lang="en-US" dirty="0"/>
              <a:t>Crash Statistics Wikipedia (</a:t>
            </a:r>
            <a:r>
              <a:rPr lang="en-US" dirty="0">
                <a:hlinkClick r:id="rId3"/>
              </a:rPr>
              <a:t>LINK</a:t>
            </a:r>
            <a:r>
              <a:rPr lang="en-US" dirty="0"/>
              <a:t>)</a:t>
            </a:r>
          </a:p>
          <a:p>
            <a:pPr>
              <a:buFont typeface="Wingdings" pitchFamily="2" charset="2"/>
              <a:buChar char="§"/>
            </a:pPr>
            <a:r>
              <a:rPr lang="en-US" dirty="0"/>
              <a:t>Research Papers (</a:t>
            </a:r>
            <a:r>
              <a:rPr lang="en-US" dirty="0">
                <a:hlinkClick r:id="rId4"/>
              </a:rPr>
              <a:t>LINK</a:t>
            </a:r>
            <a:r>
              <a:rPr lang="en-US" dirty="0"/>
              <a:t> </a:t>
            </a:r>
            <a:r>
              <a:rPr lang="en-US" dirty="0">
                <a:hlinkClick r:id="rId5"/>
              </a:rPr>
              <a:t>LINK</a:t>
            </a:r>
            <a:r>
              <a:rPr lang="en-US" dirty="0"/>
              <a:t>)</a:t>
            </a:r>
          </a:p>
          <a:p>
            <a:pPr>
              <a:buFont typeface="Wingdings" pitchFamily="2" charset="2"/>
              <a:buChar char="§"/>
            </a:pPr>
            <a:r>
              <a:rPr lang="en-US" dirty="0"/>
              <a:t>Algorithms (</a:t>
            </a:r>
            <a:r>
              <a:rPr lang="en-US" dirty="0">
                <a:hlinkClick r:id="rId6"/>
              </a:rPr>
              <a:t>LINK</a:t>
            </a:r>
            <a:r>
              <a:rPr lang="en-US" dirty="0"/>
              <a:t>)</a:t>
            </a:r>
          </a:p>
          <a:p>
            <a:pPr>
              <a:buFont typeface="Wingdings" pitchFamily="2" charset="2"/>
              <a:buChar char="§"/>
            </a:pPr>
            <a:endParaRPr lang="en-US" dirty="0"/>
          </a:p>
        </p:txBody>
      </p:sp>
    </p:spTree>
    <p:extLst>
      <p:ext uri="{BB962C8B-B14F-4D97-AF65-F5344CB8AC3E}">
        <p14:creationId xmlns:p14="http://schemas.microsoft.com/office/powerpoint/2010/main" val="108154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A0A-5B54-DFEA-E4AB-8216343C6740}"/>
              </a:ext>
            </a:extLst>
          </p:cNvPr>
          <p:cNvSpPr>
            <a:spLocks noGrp="1"/>
          </p:cNvSpPr>
          <p:nvPr>
            <p:ph type="title"/>
          </p:nvPr>
        </p:nvSpPr>
        <p:spPr>
          <a:xfrm>
            <a:off x="838596" y="691758"/>
            <a:ext cx="9612971" cy="2852737"/>
          </a:xfrm>
        </p:spPr>
        <p:txBody>
          <a:bodyPr/>
          <a:lstStyle/>
          <a:p>
            <a:pPr algn="ctr"/>
            <a:r>
              <a:rPr lang="en-US" dirty="0"/>
              <a:t>Zeroth review </a:t>
            </a:r>
          </a:p>
        </p:txBody>
      </p:sp>
      <p:sp>
        <p:nvSpPr>
          <p:cNvPr id="3" name="Text Placeholder 2">
            <a:extLst>
              <a:ext uri="{FF2B5EF4-FFF2-40B4-BE49-F238E27FC236}">
                <a16:creationId xmlns:a16="http://schemas.microsoft.com/office/drawing/2014/main" id="{6C10263F-4812-18D5-7474-54B479F7A66A}"/>
              </a:ext>
            </a:extLst>
          </p:cNvPr>
          <p:cNvSpPr>
            <a:spLocks noGrp="1"/>
          </p:cNvSpPr>
          <p:nvPr>
            <p:ph type="body" idx="1"/>
          </p:nvPr>
        </p:nvSpPr>
        <p:spPr>
          <a:xfrm>
            <a:off x="6222124" y="4363472"/>
            <a:ext cx="4502712" cy="1143324"/>
          </a:xfrm>
        </p:spPr>
        <p:txBody>
          <a:bodyPr>
            <a:normAutofit/>
          </a:bodyPr>
          <a:lstStyle/>
          <a:p>
            <a:pPr algn="l"/>
            <a:r>
              <a:rPr lang="en-US" sz="2000" dirty="0"/>
              <a:t>Project Team Members:</a:t>
            </a:r>
          </a:p>
          <a:p>
            <a:pPr algn="l"/>
            <a:r>
              <a:rPr lang="en-US" sz="2000" dirty="0"/>
              <a:t>Aditya Chaturvedi (RA2011033010012)</a:t>
            </a:r>
          </a:p>
          <a:p>
            <a:pPr algn="l"/>
            <a:r>
              <a:rPr lang="en-US" sz="2000" dirty="0"/>
              <a:t>Pratham </a:t>
            </a:r>
            <a:r>
              <a:rPr lang="en-US" sz="2000" dirty="0" err="1"/>
              <a:t>Sahu</a:t>
            </a:r>
            <a:r>
              <a:rPr lang="en-US" sz="2000" dirty="0"/>
              <a:t> (RA2011033010031)</a:t>
            </a:r>
          </a:p>
        </p:txBody>
      </p:sp>
      <p:sp>
        <p:nvSpPr>
          <p:cNvPr id="4" name="Text Placeholder 2">
            <a:extLst>
              <a:ext uri="{FF2B5EF4-FFF2-40B4-BE49-F238E27FC236}">
                <a16:creationId xmlns:a16="http://schemas.microsoft.com/office/drawing/2014/main" id="{890EE02B-405F-F494-9615-286F0BEEE10A}"/>
              </a:ext>
            </a:extLst>
          </p:cNvPr>
          <p:cNvSpPr txBox="1">
            <a:spLocks/>
          </p:cNvSpPr>
          <p:nvPr/>
        </p:nvSpPr>
        <p:spPr>
          <a:xfrm>
            <a:off x="838596" y="4363472"/>
            <a:ext cx="4502712" cy="1143324"/>
          </a:xfrm>
          <a:prstGeom prst="rect">
            <a:avLst/>
          </a:prstGeom>
        </p:spPr>
        <p:txBody>
          <a:bodyPr vert="horz" lIns="91440" tIns="45720" rIns="91440" bIns="45720" rtlCol="0">
            <a:normAutofit/>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pPr algn="l"/>
            <a:r>
              <a:rPr lang="en-US" sz="2000" dirty="0"/>
              <a:t>Project Guide:</a:t>
            </a:r>
          </a:p>
          <a:p>
            <a:pPr algn="l"/>
            <a:r>
              <a:rPr lang="en-US" sz="2000" dirty="0"/>
              <a:t>Dr. A. </a:t>
            </a:r>
            <a:r>
              <a:rPr lang="en-US" sz="2000" dirty="0" err="1"/>
              <a:t>Jackulin</a:t>
            </a:r>
            <a:r>
              <a:rPr lang="en-US" sz="2000" dirty="0"/>
              <a:t> </a:t>
            </a:r>
            <a:r>
              <a:rPr lang="en-US" sz="2000" dirty="0" err="1"/>
              <a:t>Mahariba</a:t>
            </a:r>
            <a:endParaRPr lang="en-US" sz="2000" dirty="0"/>
          </a:p>
          <a:p>
            <a:pPr algn="l"/>
            <a:r>
              <a:rPr lang="en-US" sz="2000" dirty="0"/>
              <a:t>Assistant Professor (101370)</a:t>
            </a:r>
          </a:p>
        </p:txBody>
      </p:sp>
    </p:spTree>
    <p:extLst>
      <p:ext uri="{BB962C8B-B14F-4D97-AF65-F5344CB8AC3E}">
        <p14:creationId xmlns:p14="http://schemas.microsoft.com/office/powerpoint/2010/main" val="272960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2B00-2BDE-FD18-61D1-75164674AFF9}"/>
              </a:ext>
            </a:extLst>
          </p:cNvPr>
          <p:cNvSpPr>
            <a:spLocks noGrp="1"/>
          </p:cNvSpPr>
          <p:nvPr>
            <p:ph type="title"/>
          </p:nvPr>
        </p:nvSpPr>
        <p:spPr>
          <a:xfrm>
            <a:off x="1371600" y="685800"/>
            <a:ext cx="9601200" cy="838200"/>
          </a:xfrm>
        </p:spPr>
        <p:txBody>
          <a:bodyPr/>
          <a:lstStyle/>
          <a:p>
            <a:pPr algn="ctr"/>
            <a:r>
              <a:rPr lang="en-US" dirty="0"/>
              <a:t>Abstract</a:t>
            </a:r>
          </a:p>
        </p:txBody>
      </p:sp>
      <p:sp>
        <p:nvSpPr>
          <p:cNvPr id="3" name="Content Placeholder 2">
            <a:extLst>
              <a:ext uri="{FF2B5EF4-FFF2-40B4-BE49-F238E27FC236}">
                <a16:creationId xmlns:a16="http://schemas.microsoft.com/office/drawing/2014/main" id="{A5B26B77-43D9-0AD2-ADD9-BB92D073AB92}"/>
              </a:ext>
            </a:extLst>
          </p:cNvPr>
          <p:cNvSpPr>
            <a:spLocks noGrp="1"/>
          </p:cNvSpPr>
          <p:nvPr>
            <p:ph idx="1"/>
          </p:nvPr>
        </p:nvSpPr>
        <p:spPr>
          <a:xfrm>
            <a:off x="1371600" y="1933903"/>
            <a:ext cx="9601200" cy="3933497"/>
          </a:xfrm>
        </p:spPr>
        <p:txBody>
          <a:bodyPr>
            <a:normAutofit/>
          </a:bodyPr>
          <a:lstStyle/>
          <a:p>
            <a:pPr marL="0" indent="0" algn="just">
              <a:buNone/>
            </a:pPr>
            <a:r>
              <a:rPr lang="en-IN" dirty="0"/>
              <a:t>Introduces a </a:t>
            </a:r>
            <a:r>
              <a:rPr lang="en-IN" b="1" i="1" dirty="0"/>
              <a:t>cutting-edge Traffic Sign Detector (TSD) </a:t>
            </a:r>
            <a:r>
              <a:rPr lang="en-IN" dirty="0"/>
              <a:t>system designed to enhance road safety and traffic management. Accurately identifying and categorizing traffic signs from images and videos. </a:t>
            </a:r>
            <a:r>
              <a:rPr lang="en-IN" b="1" i="1" dirty="0"/>
              <a:t>Convolutional Neural Network (CNN)</a:t>
            </a:r>
            <a:r>
              <a:rPr lang="en-IN" i="1" dirty="0"/>
              <a:t> </a:t>
            </a:r>
            <a:r>
              <a:rPr lang="en-IN" dirty="0"/>
              <a:t>is trained on a comprehensive dataset of annotated traffic sign images. Learns intricate sign features and patterns. Consists of </a:t>
            </a:r>
            <a:r>
              <a:rPr lang="en-IN" b="1" i="1" dirty="0"/>
              <a:t>object localization and classification modules</a:t>
            </a:r>
            <a:r>
              <a:rPr lang="en-IN" dirty="0"/>
              <a:t>. Categorizes the detected signs into </a:t>
            </a:r>
            <a:r>
              <a:rPr lang="en-IN" b="1" i="1" dirty="0"/>
              <a:t>regulatory, warning</a:t>
            </a:r>
            <a:r>
              <a:rPr lang="en-IN" i="1" dirty="0"/>
              <a:t>, and </a:t>
            </a:r>
            <a:r>
              <a:rPr lang="en-IN" b="1" i="1" dirty="0"/>
              <a:t>informational</a:t>
            </a:r>
            <a:r>
              <a:rPr lang="en-IN" dirty="0"/>
              <a:t> classes based on learned features.</a:t>
            </a:r>
            <a:r>
              <a:rPr lang="en-US" dirty="0"/>
              <a:t> </a:t>
            </a:r>
            <a:r>
              <a:rPr lang="en-IN" dirty="0"/>
              <a:t>TSD integrates </a:t>
            </a:r>
            <a:r>
              <a:rPr lang="en-IN" b="1" i="1" dirty="0"/>
              <a:t>adaptive learning mechanisms </a:t>
            </a:r>
            <a:r>
              <a:rPr lang="en-IN" dirty="0"/>
              <a:t>and </a:t>
            </a:r>
            <a:r>
              <a:rPr lang="en-IN" b="1" i="1" dirty="0"/>
              <a:t>domain adaptation strategies</a:t>
            </a:r>
            <a:r>
              <a:rPr lang="en-IN" dirty="0"/>
              <a:t>. Enhanced ability to generalize across diverse environments and maintain consistent performance. The TSD system is </a:t>
            </a:r>
            <a:r>
              <a:rPr lang="en-IN" b="1" i="1" dirty="0"/>
              <a:t>effective,</a:t>
            </a:r>
            <a:r>
              <a:rPr lang="en-IN" dirty="0"/>
              <a:t> </a:t>
            </a:r>
            <a:r>
              <a:rPr lang="en-IN" b="1" i="1" dirty="0"/>
              <a:t>accurate, fast, robust </a:t>
            </a:r>
            <a:r>
              <a:rPr lang="en-IN" dirty="0"/>
              <a:t>in real time traffic sign detection. Contributes significantly in </a:t>
            </a:r>
            <a:r>
              <a:rPr lang="en-IN" b="1" i="1" dirty="0"/>
              <a:t>road safety</a:t>
            </a:r>
            <a:r>
              <a:rPr lang="en-IN" dirty="0"/>
              <a:t> and </a:t>
            </a:r>
            <a:r>
              <a:rPr lang="en-IN" b="1" i="1" dirty="0"/>
              <a:t>traffic management. </a:t>
            </a:r>
            <a:endParaRPr lang="en-US" dirty="0"/>
          </a:p>
          <a:p>
            <a:endParaRPr lang="en-IN" dirty="0"/>
          </a:p>
        </p:txBody>
      </p:sp>
    </p:spTree>
    <p:extLst>
      <p:ext uri="{BB962C8B-B14F-4D97-AF65-F5344CB8AC3E}">
        <p14:creationId xmlns:p14="http://schemas.microsoft.com/office/powerpoint/2010/main" val="2494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BCD5-C251-0237-A8A8-BE3DA5915439}"/>
              </a:ext>
            </a:extLst>
          </p:cNvPr>
          <p:cNvSpPr>
            <a:spLocks noGrp="1"/>
          </p:cNvSpPr>
          <p:nvPr>
            <p:ph type="title"/>
          </p:nvPr>
        </p:nvSpPr>
        <p:spPr/>
        <p:txBody>
          <a:bodyPr/>
          <a:lstStyle/>
          <a:p>
            <a:pPr algn="ctr"/>
            <a:r>
              <a:rPr lang="en-US" dirty="0"/>
              <a:t>Introduction </a:t>
            </a:r>
          </a:p>
        </p:txBody>
      </p:sp>
      <p:sp>
        <p:nvSpPr>
          <p:cNvPr id="3" name="Content Placeholder 2">
            <a:extLst>
              <a:ext uri="{FF2B5EF4-FFF2-40B4-BE49-F238E27FC236}">
                <a16:creationId xmlns:a16="http://schemas.microsoft.com/office/drawing/2014/main" id="{FACF06F0-E49D-FD27-E0A7-8D6A362B52E2}"/>
              </a:ext>
            </a:extLst>
          </p:cNvPr>
          <p:cNvSpPr>
            <a:spLocks noGrp="1"/>
          </p:cNvSpPr>
          <p:nvPr>
            <p:ph idx="1"/>
          </p:nvPr>
        </p:nvSpPr>
        <p:spPr>
          <a:xfrm>
            <a:off x="1371600" y="1813034"/>
            <a:ext cx="9601200" cy="3581400"/>
          </a:xfrm>
        </p:spPr>
        <p:txBody>
          <a:bodyPr/>
          <a:lstStyle/>
          <a:p>
            <a:pPr algn="just">
              <a:buFont typeface="Wingdings" pitchFamily="2" charset="2"/>
              <a:buChar char="§"/>
            </a:pPr>
            <a:r>
              <a:rPr lang="en-IN" dirty="0"/>
              <a:t>Development of a sophisticated system to </a:t>
            </a:r>
            <a:r>
              <a:rPr lang="en-IN" b="1" i="1" dirty="0"/>
              <a:t>automatically identify and categorize </a:t>
            </a:r>
            <a:r>
              <a:rPr lang="en-IN" dirty="0"/>
              <a:t>traffic signs from images and videos. </a:t>
            </a:r>
          </a:p>
          <a:p>
            <a:pPr algn="just">
              <a:buFont typeface="Wingdings" pitchFamily="2" charset="2"/>
              <a:buChar char="§"/>
            </a:pPr>
            <a:r>
              <a:rPr lang="en-IN" dirty="0"/>
              <a:t>By harnessing cutting-edge </a:t>
            </a:r>
            <a:r>
              <a:rPr lang="en-IN" b="1" i="1" dirty="0"/>
              <a:t>computer vision </a:t>
            </a:r>
            <a:r>
              <a:rPr lang="en-IN" dirty="0"/>
              <a:t>and </a:t>
            </a:r>
            <a:r>
              <a:rPr lang="en-IN" b="1" i="1" dirty="0"/>
              <a:t>deep learning techniques</a:t>
            </a:r>
            <a:r>
              <a:rPr lang="en-IN" dirty="0"/>
              <a:t>. </a:t>
            </a:r>
          </a:p>
          <a:p>
            <a:pPr algn="just">
              <a:buFont typeface="Wingdings" pitchFamily="2" charset="2"/>
              <a:buChar char="§"/>
            </a:pPr>
            <a:r>
              <a:rPr lang="en-IN" dirty="0"/>
              <a:t>This project aims to </a:t>
            </a:r>
            <a:r>
              <a:rPr lang="en-IN" b="1" i="1" dirty="0"/>
              <a:t>enhance road safety</a:t>
            </a:r>
            <a:r>
              <a:rPr lang="en-IN" dirty="0"/>
              <a:t>, </a:t>
            </a:r>
            <a:r>
              <a:rPr lang="en-IN" b="1" i="1" dirty="0"/>
              <a:t>streamline traffic management</a:t>
            </a:r>
            <a:r>
              <a:rPr lang="en-IN" dirty="0"/>
              <a:t>, and contribute </a:t>
            </a:r>
            <a:r>
              <a:rPr lang="en-IN" b="1" i="1" dirty="0"/>
              <a:t>to more efficient transportation systems</a:t>
            </a:r>
            <a:r>
              <a:rPr lang="en-IN" dirty="0"/>
              <a:t>. </a:t>
            </a:r>
          </a:p>
          <a:p>
            <a:pPr algn="just">
              <a:buFont typeface="Wingdings" pitchFamily="2" charset="2"/>
              <a:buChar char="§"/>
            </a:pPr>
            <a:r>
              <a:rPr lang="en-IN" dirty="0"/>
              <a:t>Through the accurate recognition of diverse traffic signs, the project </a:t>
            </a:r>
            <a:r>
              <a:rPr lang="en-IN" b="1" i="1" dirty="0"/>
              <a:t>addresses crucial challenges</a:t>
            </a:r>
            <a:r>
              <a:rPr lang="en-IN" dirty="0"/>
              <a:t> and </a:t>
            </a:r>
            <a:r>
              <a:rPr lang="en-IN" b="1" i="1" dirty="0"/>
              <a:t>holds the promise of revolutionizing </a:t>
            </a:r>
            <a:r>
              <a:rPr lang="en-IN" dirty="0"/>
              <a:t>how traffic signs are detected and interpreted in </a:t>
            </a:r>
            <a:r>
              <a:rPr lang="en-IN" b="1" i="1" dirty="0"/>
              <a:t>real-world scenarios.</a:t>
            </a:r>
            <a:endParaRPr lang="en-US" b="1" i="1" dirty="0"/>
          </a:p>
        </p:txBody>
      </p:sp>
    </p:spTree>
    <p:extLst>
      <p:ext uri="{BB962C8B-B14F-4D97-AF65-F5344CB8AC3E}">
        <p14:creationId xmlns:p14="http://schemas.microsoft.com/office/powerpoint/2010/main" val="421333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0EBC-C47C-7D1B-535B-092C4E0B8AD2}"/>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FDA78D7D-86F4-5C28-8CB6-BDEFD6560269}"/>
              </a:ext>
            </a:extLst>
          </p:cNvPr>
          <p:cNvSpPr>
            <a:spLocks noGrp="1"/>
          </p:cNvSpPr>
          <p:nvPr>
            <p:ph idx="1"/>
          </p:nvPr>
        </p:nvSpPr>
        <p:spPr>
          <a:xfrm>
            <a:off x="1371600" y="1770993"/>
            <a:ext cx="9601200" cy="3581400"/>
          </a:xfrm>
        </p:spPr>
        <p:txBody>
          <a:bodyPr>
            <a:normAutofit fontScale="92500" lnSpcReduction="20000"/>
          </a:bodyPr>
          <a:lstStyle/>
          <a:p>
            <a:pPr algn="just">
              <a:buFont typeface="Wingdings" pitchFamily="2" charset="2"/>
              <a:buChar char="§"/>
            </a:pPr>
            <a:r>
              <a:rPr lang="en-IN" dirty="0"/>
              <a:t>In 2019, India reported approximately </a:t>
            </a:r>
            <a:r>
              <a:rPr lang="en-IN" b="1" i="1" dirty="0"/>
              <a:t>449,002 road accidents </a:t>
            </a:r>
            <a:r>
              <a:rPr lang="en-IN" dirty="0"/>
              <a:t>whose one of the main reason was absence of traffic signs.</a:t>
            </a:r>
          </a:p>
          <a:p>
            <a:pPr algn="just">
              <a:buFont typeface="Wingdings" pitchFamily="2" charset="2"/>
              <a:buChar char="§"/>
            </a:pPr>
            <a:r>
              <a:rPr lang="en-IN" dirty="0"/>
              <a:t>Missing speed limit signs can lead to accidents from excessive speeding. Speeding contributes to </a:t>
            </a:r>
            <a:r>
              <a:rPr lang="en-IN" b="1" i="1" dirty="0"/>
              <a:t>1.25 million global road deaths yearly</a:t>
            </a:r>
            <a:r>
              <a:rPr lang="en-IN" dirty="0"/>
              <a:t>, about 30% of all traffic fatalities (WHO).</a:t>
            </a:r>
          </a:p>
          <a:p>
            <a:pPr algn="just">
              <a:buFont typeface="Wingdings" pitchFamily="2" charset="2"/>
              <a:buChar char="§"/>
            </a:pPr>
            <a:r>
              <a:rPr lang="en-IN" dirty="0"/>
              <a:t>Level 2 systems are designed to operate within specific conditions, such as well-marked roads and favourable weather conditions. They may </a:t>
            </a:r>
            <a:r>
              <a:rPr lang="en-IN" b="1" i="1" dirty="0"/>
              <a:t>struggle in situations where road markings are faded, visibility is poor, or the road environment is complex </a:t>
            </a:r>
            <a:r>
              <a:rPr lang="en-IN" dirty="0"/>
              <a:t>(e.g., construction zones, crowded urban areas). Drivers must remain attentive and ready to take control in such scenarios.</a:t>
            </a:r>
          </a:p>
          <a:p>
            <a:pPr algn="just">
              <a:buFont typeface="Wingdings" pitchFamily="2" charset="2"/>
              <a:buChar char="§"/>
            </a:pPr>
            <a:r>
              <a:rPr lang="en-IN" dirty="0"/>
              <a:t>Without proper signage, drivers may be uncertain about the right of way, speed limits, lane usage, and other important rules. This confusion can lead to accidents, especially at intersections and in areas with complex traffic patterns.</a:t>
            </a:r>
            <a:endParaRPr lang="en-US" dirty="0"/>
          </a:p>
        </p:txBody>
      </p:sp>
    </p:spTree>
    <p:extLst>
      <p:ext uri="{BB962C8B-B14F-4D97-AF65-F5344CB8AC3E}">
        <p14:creationId xmlns:p14="http://schemas.microsoft.com/office/powerpoint/2010/main" val="30881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FA17-A746-CD97-EC54-67F2BBC0FFA1}"/>
              </a:ext>
            </a:extLst>
          </p:cNvPr>
          <p:cNvSpPr>
            <a:spLocks noGrp="1"/>
          </p:cNvSpPr>
          <p:nvPr>
            <p:ph type="title"/>
          </p:nvPr>
        </p:nvSpPr>
        <p:spPr>
          <a:xfrm>
            <a:off x="1371600" y="685800"/>
            <a:ext cx="9601200" cy="1485900"/>
          </a:xfrm>
        </p:spPr>
        <p:txBody>
          <a:bodyPr/>
          <a:lstStyle/>
          <a:p>
            <a:pPr algn="ctr"/>
            <a:r>
              <a:rPr lang="en-US" dirty="0"/>
              <a:t>Innovation and Idea</a:t>
            </a:r>
          </a:p>
        </p:txBody>
      </p:sp>
      <p:sp>
        <p:nvSpPr>
          <p:cNvPr id="3" name="Content Placeholder 2">
            <a:extLst>
              <a:ext uri="{FF2B5EF4-FFF2-40B4-BE49-F238E27FC236}">
                <a16:creationId xmlns:a16="http://schemas.microsoft.com/office/drawing/2014/main" id="{639A5CB2-404B-E155-303C-C32C96BC99BF}"/>
              </a:ext>
            </a:extLst>
          </p:cNvPr>
          <p:cNvSpPr>
            <a:spLocks noGrp="1"/>
          </p:cNvSpPr>
          <p:nvPr>
            <p:ph idx="1"/>
          </p:nvPr>
        </p:nvSpPr>
        <p:spPr>
          <a:xfrm>
            <a:off x="1371600" y="1770994"/>
            <a:ext cx="9601200" cy="4251434"/>
          </a:xfrm>
        </p:spPr>
        <p:txBody>
          <a:bodyPr/>
          <a:lstStyle/>
          <a:p>
            <a:pPr>
              <a:buFont typeface="Wingdings" pitchFamily="2" charset="2"/>
              <a:buChar char="§"/>
            </a:pPr>
            <a:r>
              <a:rPr lang="en-IN" dirty="0"/>
              <a:t>An innovative traffic sign detection system idea involves vehicles forming a </a:t>
            </a:r>
            <a:r>
              <a:rPr lang="en-IN" b="1" i="1" dirty="0"/>
              <a:t>decentralized network</a:t>
            </a:r>
            <a:r>
              <a:rPr lang="en-IN" dirty="0"/>
              <a:t>. </a:t>
            </a:r>
          </a:p>
          <a:p>
            <a:pPr>
              <a:buFont typeface="Wingdings" pitchFamily="2" charset="2"/>
              <a:buChar char="§"/>
            </a:pPr>
            <a:r>
              <a:rPr lang="en-IN" dirty="0"/>
              <a:t>Each vehicle has </a:t>
            </a:r>
            <a:r>
              <a:rPr lang="en-IN" b="1" i="1" dirty="0"/>
              <a:t>onboard processing and communicates</a:t>
            </a:r>
            <a:r>
              <a:rPr lang="en-IN" dirty="0"/>
              <a:t> with nearby vehicles (V2V). </a:t>
            </a:r>
          </a:p>
          <a:p>
            <a:pPr>
              <a:buFont typeface="Wingdings" pitchFamily="2" charset="2"/>
              <a:buChar char="§"/>
            </a:pPr>
            <a:r>
              <a:rPr lang="en-IN" dirty="0"/>
              <a:t>This </a:t>
            </a:r>
            <a:r>
              <a:rPr lang="en-IN" b="1" i="1" dirty="0"/>
              <a:t>collaborative approach </a:t>
            </a:r>
            <a:r>
              <a:rPr lang="en-IN" dirty="0"/>
              <a:t>improves sign detection accuracy, especially in challenging conditions. </a:t>
            </a:r>
          </a:p>
          <a:p>
            <a:pPr>
              <a:buFont typeface="Wingdings" pitchFamily="2" charset="2"/>
              <a:buChar char="§"/>
            </a:pPr>
            <a:r>
              <a:rPr lang="en-IN" dirty="0"/>
              <a:t>Vehicles maintain a </a:t>
            </a:r>
            <a:r>
              <a:rPr lang="en-IN" b="1" i="1" dirty="0"/>
              <a:t>local sign database </a:t>
            </a:r>
            <a:r>
              <a:rPr lang="en-IN" dirty="0"/>
              <a:t>and</a:t>
            </a:r>
            <a:r>
              <a:rPr lang="en-IN" b="1" i="1" dirty="0"/>
              <a:t> dynamic map</a:t>
            </a:r>
            <a:r>
              <a:rPr lang="en-IN" dirty="0"/>
              <a:t>, enhancing reliability.</a:t>
            </a:r>
          </a:p>
          <a:p>
            <a:pPr>
              <a:buFont typeface="Wingdings" pitchFamily="2" charset="2"/>
              <a:buChar char="§"/>
            </a:pPr>
            <a:r>
              <a:rPr lang="en-IN" dirty="0"/>
              <a:t>This system uses edge computing, collaboration, and </a:t>
            </a:r>
            <a:r>
              <a:rPr lang="en-IN" b="1" i="1" dirty="0"/>
              <a:t>decentralized data sharing </a:t>
            </a:r>
            <a:r>
              <a:rPr lang="en-IN" dirty="0"/>
              <a:t>for more accurate and adaptable traffic sign detection, ultimately leading to safer roads.</a:t>
            </a:r>
          </a:p>
        </p:txBody>
      </p:sp>
    </p:spTree>
    <p:extLst>
      <p:ext uri="{BB962C8B-B14F-4D97-AF65-F5344CB8AC3E}">
        <p14:creationId xmlns:p14="http://schemas.microsoft.com/office/powerpoint/2010/main" val="390977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A73-E6E7-FF2C-0273-DD77F040492E}"/>
              </a:ext>
            </a:extLst>
          </p:cNvPr>
          <p:cNvSpPr>
            <a:spLocks noGrp="1"/>
          </p:cNvSpPr>
          <p:nvPr>
            <p:ph type="title"/>
          </p:nvPr>
        </p:nvSpPr>
        <p:spPr/>
        <p:txBody>
          <a:bodyPr/>
          <a:lstStyle/>
          <a:p>
            <a:pPr algn="ctr"/>
            <a:r>
              <a:rPr lang="en-US" dirty="0"/>
              <a:t>Requirement Gathering</a:t>
            </a:r>
          </a:p>
        </p:txBody>
      </p:sp>
      <p:sp>
        <p:nvSpPr>
          <p:cNvPr id="3" name="Content Placeholder 2">
            <a:extLst>
              <a:ext uri="{FF2B5EF4-FFF2-40B4-BE49-F238E27FC236}">
                <a16:creationId xmlns:a16="http://schemas.microsoft.com/office/drawing/2014/main" id="{2779701A-F46A-4F78-6A83-63913758397D}"/>
              </a:ext>
            </a:extLst>
          </p:cNvPr>
          <p:cNvSpPr>
            <a:spLocks noGrp="1"/>
          </p:cNvSpPr>
          <p:nvPr>
            <p:ph idx="1"/>
          </p:nvPr>
        </p:nvSpPr>
        <p:spPr/>
        <p:txBody>
          <a:bodyPr>
            <a:noAutofit/>
          </a:bodyPr>
          <a:lstStyle/>
          <a:p>
            <a:pPr algn="l"/>
            <a:r>
              <a:rPr lang="en-IN" b="0" i="0" u="none" strike="noStrike" dirty="0">
                <a:solidFill>
                  <a:schemeClr val="tx1"/>
                </a:solidFill>
                <a:effectLst/>
              </a:rPr>
              <a:t>To gather requirements for a traffic sign detection system, follow these steps:</a:t>
            </a:r>
          </a:p>
          <a:p>
            <a:r>
              <a:rPr lang="en-IN" b="1" i="0" u="none" strike="noStrike" dirty="0">
                <a:solidFill>
                  <a:schemeClr val="tx1"/>
                </a:solidFill>
                <a:effectLst/>
              </a:rPr>
              <a:t>Scope Definition:</a:t>
            </a:r>
            <a:endParaRPr lang="en-IN" dirty="0">
              <a:solidFill>
                <a:schemeClr val="tx1"/>
              </a:solidFill>
            </a:endParaRPr>
          </a:p>
          <a:p>
            <a:pPr lvl="1"/>
            <a:r>
              <a:rPr lang="en-IN" b="0" i="0" u="none" strike="noStrike" dirty="0">
                <a:solidFill>
                  <a:schemeClr val="tx1"/>
                </a:solidFill>
                <a:effectLst/>
              </a:rPr>
              <a:t>Clearly define project goals and boundaries.</a:t>
            </a:r>
          </a:p>
          <a:p>
            <a:r>
              <a:rPr lang="en-IN" b="1" i="0" u="none" strike="noStrike" dirty="0">
                <a:solidFill>
                  <a:schemeClr val="tx1"/>
                </a:solidFill>
                <a:effectLst/>
              </a:rPr>
              <a:t>Stakeholder Identification:</a:t>
            </a:r>
            <a:endParaRPr lang="en-IN" dirty="0">
              <a:solidFill>
                <a:schemeClr val="tx1"/>
              </a:solidFill>
            </a:endParaRPr>
          </a:p>
          <a:p>
            <a:pPr lvl="1"/>
            <a:r>
              <a:rPr lang="en-IN" b="0" i="0" u="none" strike="noStrike" dirty="0">
                <a:solidFill>
                  <a:schemeClr val="tx1"/>
                </a:solidFill>
                <a:effectLst/>
              </a:rPr>
              <a:t>Identify all involved parties.</a:t>
            </a:r>
          </a:p>
          <a:p>
            <a:r>
              <a:rPr lang="en-IN" b="1" i="0" u="none" strike="noStrike" dirty="0">
                <a:solidFill>
                  <a:schemeClr val="tx1"/>
                </a:solidFill>
                <a:effectLst/>
              </a:rPr>
              <a:t>Stakeholder Input:</a:t>
            </a:r>
            <a:endParaRPr lang="en-IN" b="0" i="0" u="none" strike="noStrike" dirty="0">
              <a:solidFill>
                <a:schemeClr val="tx1"/>
              </a:solidFill>
              <a:effectLst/>
            </a:endParaRPr>
          </a:p>
          <a:p>
            <a:pPr marL="800100" lvl="1" indent="-342900"/>
            <a:r>
              <a:rPr lang="en-IN" b="0" i="0" u="none" strike="noStrike" dirty="0">
                <a:solidFill>
                  <a:schemeClr val="tx1"/>
                </a:solidFill>
                <a:effectLst/>
              </a:rPr>
              <a:t>Gather input through interviews or surveys.</a:t>
            </a:r>
          </a:p>
          <a:p>
            <a:r>
              <a:rPr lang="en-IN" b="1" i="0" u="none" strike="noStrike" dirty="0">
                <a:solidFill>
                  <a:schemeClr val="tx1"/>
                </a:solidFill>
                <a:effectLst/>
              </a:rPr>
              <a:t>Analyse Existing Systems (if any):</a:t>
            </a:r>
            <a:endParaRPr lang="en-IN" b="0" i="0" u="none" strike="noStrike" dirty="0">
              <a:solidFill>
                <a:schemeClr val="tx1"/>
              </a:solidFill>
              <a:effectLst/>
            </a:endParaRPr>
          </a:p>
          <a:p>
            <a:pPr marL="800100" lvl="1" indent="-342900"/>
            <a:r>
              <a:rPr lang="en-IN" b="0" i="0" u="none" strike="noStrike" dirty="0">
                <a:solidFill>
                  <a:schemeClr val="tx1"/>
                </a:solidFill>
                <a:effectLst/>
              </a:rPr>
              <a:t>Evaluate strengths and weaknesses.</a:t>
            </a:r>
          </a:p>
        </p:txBody>
      </p:sp>
    </p:spTree>
    <p:extLst>
      <p:ext uri="{BB962C8B-B14F-4D97-AF65-F5344CB8AC3E}">
        <p14:creationId xmlns:p14="http://schemas.microsoft.com/office/powerpoint/2010/main" val="197878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02CFF-A383-0FF9-CFD6-D26F46EBACBB}"/>
              </a:ext>
            </a:extLst>
          </p:cNvPr>
          <p:cNvSpPr txBox="1"/>
          <p:nvPr/>
        </p:nvSpPr>
        <p:spPr>
          <a:xfrm>
            <a:off x="683172" y="185081"/>
            <a:ext cx="11508828" cy="5078313"/>
          </a:xfrm>
          <a:prstGeom prst="rect">
            <a:avLst/>
          </a:prstGeom>
          <a:noFill/>
        </p:spPr>
        <p:txBody>
          <a:bodyPr wrap="square" rtlCol="0">
            <a:spAutoFit/>
          </a:bodyPr>
          <a:lstStyle/>
          <a:p>
            <a:pPr marL="285750" indent="-285750" algn="l">
              <a:buFont typeface="Wingdings" pitchFamily="2" charset="2"/>
              <a:buChar char="§"/>
            </a:pPr>
            <a:endParaRPr lang="en-IN" b="1" i="0" u="none" strike="noStrike" dirty="0">
              <a:solidFill>
                <a:schemeClr val="tx1"/>
              </a:solidFill>
              <a:effectLst/>
            </a:endParaRPr>
          </a:p>
          <a:p>
            <a:pPr marL="285750" indent="-285750" algn="l">
              <a:buFont typeface="Wingdings" pitchFamily="2" charset="2"/>
              <a:buChar char="§"/>
            </a:pPr>
            <a:endParaRPr lang="en-IN" b="1" dirty="0"/>
          </a:p>
          <a:p>
            <a:pPr marL="285750" indent="-285750" algn="l">
              <a:buFont typeface="Wingdings" pitchFamily="2" charset="2"/>
              <a:buChar char="§"/>
            </a:pPr>
            <a:endParaRPr lang="en-IN" b="1" i="0" u="none" strike="noStrike" dirty="0">
              <a:solidFill>
                <a:schemeClr val="tx1"/>
              </a:solidFill>
              <a:effectLst/>
            </a:endParaRPr>
          </a:p>
          <a:p>
            <a:pPr marL="285750" indent="-285750" algn="l">
              <a:buFont typeface="Wingdings" pitchFamily="2" charset="2"/>
              <a:buChar char="§"/>
            </a:pPr>
            <a:endParaRPr lang="en-IN" b="1" i="0" u="none" strike="noStrike" dirty="0">
              <a:solidFill>
                <a:schemeClr val="tx1"/>
              </a:solidFill>
              <a:effectLst/>
            </a:endParaRPr>
          </a:p>
          <a:p>
            <a:pPr marL="285750" indent="-285750" algn="l">
              <a:buFont typeface="Wingdings" pitchFamily="2" charset="2"/>
              <a:buChar char="§"/>
            </a:pPr>
            <a:endParaRPr lang="en-IN" b="1" dirty="0"/>
          </a:p>
          <a:p>
            <a:pPr marL="285750" indent="-285750" algn="l">
              <a:buFont typeface="Wingdings" pitchFamily="2" charset="2"/>
              <a:buChar char="§"/>
            </a:pPr>
            <a:r>
              <a:rPr lang="en-IN" b="1" i="0" u="none" strike="noStrike" dirty="0">
                <a:solidFill>
                  <a:schemeClr val="tx1"/>
                </a:solidFill>
                <a:effectLst/>
              </a:rPr>
              <a:t>Legal and Safety Compliance</a:t>
            </a:r>
            <a:r>
              <a:rPr lang="en-IN" b="1" dirty="0"/>
              <a:t>:</a:t>
            </a:r>
          </a:p>
          <a:p>
            <a:pPr lvl="1"/>
            <a:r>
              <a:rPr lang="en-IN" b="0" i="0" u="none" strike="noStrike" dirty="0">
                <a:solidFill>
                  <a:schemeClr val="tx1"/>
                </a:solidFill>
                <a:effectLst/>
              </a:rPr>
              <a:t>Ensure adherence to regulations and safety standards.</a:t>
            </a:r>
          </a:p>
          <a:p>
            <a:pPr marL="285750" indent="-285750" algn="l">
              <a:buFont typeface="Wingdings" pitchFamily="2" charset="2"/>
              <a:buChar char="§"/>
            </a:pPr>
            <a:r>
              <a:rPr lang="en-IN" b="1" i="0" u="none" strike="noStrike" dirty="0">
                <a:solidFill>
                  <a:schemeClr val="tx1"/>
                </a:solidFill>
                <a:effectLst/>
              </a:rPr>
              <a:t>Functional Requirements:</a:t>
            </a:r>
            <a:endParaRPr lang="en-IN" b="0" i="0" u="none" strike="noStrike" dirty="0">
              <a:solidFill>
                <a:schemeClr val="tx1"/>
              </a:solidFill>
              <a:effectLst/>
            </a:endParaRPr>
          </a:p>
          <a:p>
            <a:pPr lvl="1" algn="l"/>
            <a:r>
              <a:rPr lang="en-IN" b="0" i="0" u="none" strike="noStrike" dirty="0">
                <a:solidFill>
                  <a:schemeClr val="tx1"/>
                </a:solidFill>
                <a:effectLst/>
              </a:rPr>
              <a:t>Specify what the system should do.</a:t>
            </a:r>
          </a:p>
          <a:p>
            <a:pPr marL="285750" indent="-285750" algn="l">
              <a:buFont typeface="Wingdings" pitchFamily="2" charset="2"/>
              <a:buChar char="§"/>
            </a:pPr>
            <a:r>
              <a:rPr lang="en-IN" b="1" i="0" u="none" strike="noStrike" dirty="0">
                <a:solidFill>
                  <a:schemeClr val="tx1"/>
                </a:solidFill>
                <a:effectLst/>
              </a:rPr>
              <a:t>Non-functional Requirements:</a:t>
            </a:r>
            <a:endParaRPr lang="en-IN" b="0" i="0" u="none" strike="noStrike" dirty="0">
              <a:solidFill>
                <a:schemeClr val="tx1"/>
              </a:solidFill>
              <a:effectLst/>
            </a:endParaRPr>
          </a:p>
          <a:p>
            <a:pPr lvl="1" algn="l"/>
            <a:r>
              <a:rPr lang="en-IN" dirty="0"/>
              <a:t>A</a:t>
            </a:r>
            <a:r>
              <a:rPr lang="en-IN" b="0" i="0" u="none" strike="noStrike" dirty="0">
                <a:solidFill>
                  <a:schemeClr val="tx1"/>
                </a:solidFill>
                <a:effectLst/>
              </a:rPr>
              <a:t>ddress performance and reliability.</a:t>
            </a:r>
          </a:p>
          <a:p>
            <a:pPr marL="285750" indent="-285750" algn="l">
              <a:buFont typeface="Wingdings" pitchFamily="2" charset="2"/>
              <a:buChar char="§"/>
            </a:pPr>
            <a:r>
              <a:rPr lang="en-IN" b="1" i="0" u="none" strike="noStrike" dirty="0">
                <a:solidFill>
                  <a:schemeClr val="tx1"/>
                </a:solidFill>
                <a:effectLst/>
              </a:rPr>
              <a:t>Data Requirements:</a:t>
            </a:r>
            <a:endParaRPr lang="en-IN" b="0" i="0" u="none" strike="noStrike" dirty="0">
              <a:solidFill>
                <a:schemeClr val="tx1"/>
              </a:solidFill>
              <a:effectLst/>
            </a:endParaRPr>
          </a:p>
          <a:p>
            <a:pPr lvl="1" algn="l"/>
            <a:r>
              <a:rPr lang="en-IN" b="0" i="0" u="none" strike="noStrike" dirty="0">
                <a:solidFill>
                  <a:schemeClr val="tx1"/>
                </a:solidFill>
                <a:effectLst/>
              </a:rPr>
              <a:t>Define data sources and quality.</a:t>
            </a:r>
          </a:p>
          <a:p>
            <a:pPr marL="285750" indent="-285750" algn="l">
              <a:buFont typeface="Wingdings" pitchFamily="2" charset="2"/>
              <a:buChar char="§"/>
            </a:pPr>
            <a:r>
              <a:rPr lang="en-IN" b="1" i="0" u="none" strike="noStrike" dirty="0">
                <a:solidFill>
                  <a:schemeClr val="tx1"/>
                </a:solidFill>
                <a:effectLst/>
              </a:rPr>
              <a:t>Integration Needs:</a:t>
            </a:r>
            <a:endParaRPr lang="en-IN" b="0" i="0" u="none" strike="noStrike" dirty="0">
              <a:solidFill>
                <a:schemeClr val="tx1"/>
              </a:solidFill>
              <a:effectLst/>
            </a:endParaRPr>
          </a:p>
          <a:p>
            <a:pPr lvl="1" algn="l"/>
            <a:r>
              <a:rPr lang="en-IN" b="0" i="0" u="none" strike="noStrike" dirty="0">
                <a:solidFill>
                  <a:schemeClr val="tx1"/>
                </a:solidFill>
                <a:effectLst/>
              </a:rPr>
              <a:t>Determine if integration is necessary.</a:t>
            </a:r>
          </a:p>
          <a:p>
            <a:pPr marL="285750" indent="-285750" algn="l">
              <a:buFont typeface="Wingdings" pitchFamily="2" charset="2"/>
              <a:buChar char="§"/>
            </a:pPr>
            <a:r>
              <a:rPr lang="en-IN" b="1" i="0" u="none" strike="noStrike" dirty="0">
                <a:solidFill>
                  <a:schemeClr val="tx1"/>
                </a:solidFill>
                <a:effectLst/>
              </a:rPr>
              <a:t>UI/UX Requirements:</a:t>
            </a:r>
            <a:endParaRPr lang="en-IN" b="0" i="0" u="none" strike="noStrike" dirty="0">
              <a:solidFill>
                <a:schemeClr val="tx1"/>
              </a:solidFill>
              <a:effectLst/>
            </a:endParaRPr>
          </a:p>
          <a:p>
            <a:pPr lvl="1" algn="l"/>
            <a:r>
              <a:rPr lang="en-IN" b="0" i="0" u="none" strike="noStrike" dirty="0">
                <a:solidFill>
                  <a:schemeClr val="tx1"/>
                </a:solidFill>
                <a:effectLst/>
              </a:rPr>
              <a:t>Outline user interface expectations.</a:t>
            </a:r>
          </a:p>
          <a:p>
            <a:endParaRPr lang="en-US" dirty="0"/>
          </a:p>
        </p:txBody>
      </p:sp>
    </p:spTree>
    <p:extLst>
      <p:ext uri="{BB962C8B-B14F-4D97-AF65-F5344CB8AC3E}">
        <p14:creationId xmlns:p14="http://schemas.microsoft.com/office/powerpoint/2010/main" val="35476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F0339-5A79-EE62-4EF3-73C7B86EC5F8}"/>
              </a:ext>
            </a:extLst>
          </p:cNvPr>
          <p:cNvSpPr txBox="1"/>
          <p:nvPr/>
        </p:nvSpPr>
        <p:spPr>
          <a:xfrm>
            <a:off x="662153" y="189186"/>
            <a:ext cx="11435254" cy="5078313"/>
          </a:xfrm>
          <a:prstGeom prst="rect">
            <a:avLst/>
          </a:prstGeom>
          <a:noFill/>
        </p:spPr>
        <p:txBody>
          <a:bodyPr wrap="square" rtlCol="0">
            <a:spAutoFit/>
          </a:bodyPr>
          <a:lstStyle/>
          <a:p>
            <a:pPr marL="285750" indent="-285750" algn="just">
              <a:buFont typeface="Wingdings" pitchFamily="2" charset="2"/>
              <a:buChar char="§"/>
            </a:pPr>
            <a:endParaRPr lang="en-IN" b="1" i="0" u="none" strike="noStrike" dirty="0">
              <a:solidFill>
                <a:schemeClr val="tx1"/>
              </a:solidFill>
              <a:effectLst/>
            </a:endParaRPr>
          </a:p>
          <a:p>
            <a:pPr marL="285750" indent="-285750" algn="just">
              <a:buFont typeface="Wingdings" pitchFamily="2" charset="2"/>
              <a:buChar char="§"/>
            </a:pPr>
            <a:endParaRPr lang="en-IN" b="1" dirty="0"/>
          </a:p>
          <a:p>
            <a:pPr marL="285750" indent="-285750" algn="just">
              <a:buFont typeface="Wingdings" pitchFamily="2" charset="2"/>
              <a:buChar char="§"/>
            </a:pPr>
            <a:endParaRPr lang="en-IN" b="1" i="0" u="none" strike="noStrike" dirty="0">
              <a:solidFill>
                <a:schemeClr val="tx1"/>
              </a:solidFill>
              <a:effectLst/>
            </a:endParaRPr>
          </a:p>
          <a:p>
            <a:pPr marL="285750" indent="-285750" algn="just">
              <a:buFont typeface="Wingdings" pitchFamily="2" charset="2"/>
              <a:buChar char="§"/>
            </a:pPr>
            <a:endParaRPr lang="en-IN" b="1" dirty="0"/>
          </a:p>
          <a:p>
            <a:pPr marL="285750" indent="-285750" algn="just">
              <a:buFont typeface="Wingdings" pitchFamily="2" charset="2"/>
              <a:buChar char="§"/>
            </a:pPr>
            <a:endParaRPr lang="en-IN" b="1" i="0" u="none" strike="noStrike" dirty="0">
              <a:solidFill>
                <a:schemeClr val="tx1"/>
              </a:solidFill>
              <a:effectLst/>
            </a:endParaRPr>
          </a:p>
          <a:p>
            <a:pPr marL="285750" indent="-285750" algn="just">
              <a:buFont typeface="Wingdings" pitchFamily="2" charset="2"/>
              <a:buChar char="§"/>
            </a:pPr>
            <a:r>
              <a:rPr lang="en-IN" b="1" i="0" u="none" strike="noStrike" dirty="0">
                <a:solidFill>
                  <a:schemeClr val="tx1"/>
                </a:solidFill>
                <a:effectLst/>
              </a:rPr>
              <a:t>Testing and Validation:</a:t>
            </a:r>
            <a:endParaRPr lang="en-IN" b="0" i="0" u="none" strike="noStrike" dirty="0">
              <a:solidFill>
                <a:schemeClr val="tx1"/>
              </a:solidFill>
              <a:effectLst/>
            </a:endParaRPr>
          </a:p>
          <a:p>
            <a:pPr lvl="1" algn="just"/>
            <a:r>
              <a:rPr lang="en-IN" b="0" i="0" u="none" strike="noStrike" dirty="0">
                <a:solidFill>
                  <a:schemeClr val="tx1"/>
                </a:solidFill>
                <a:effectLst/>
              </a:rPr>
              <a:t>Define evaluation methods.</a:t>
            </a:r>
          </a:p>
          <a:p>
            <a:pPr marL="285750" indent="-285750" algn="just">
              <a:buFont typeface="Wingdings" pitchFamily="2" charset="2"/>
              <a:buChar char="§"/>
            </a:pPr>
            <a:r>
              <a:rPr lang="en-IN" b="1" i="0" u="none" strike="noStrike" dirty="0">
                <a:solidFill>
                  <a:schemeClr val="tx1"/>
                </a:solidFill>
                <a:effectLst/>
              </a:rPr>
              <a:t>Maintenance and Support:</a:t>
            </a:r>
            <a:endParaRPr lang="en-IN" b="0" i="0" u="none" strike="noStrike" dirty="0">
              <a:solidFill>
                <a:schemeClr val="tx1"/>
              </a:solidFill>
              <a:effectLst/>
            </a:endParaRPr>
          </a:p>
          <a:p>
            <a:pPr lvl="1" algn="just"/>
            <a:r>
              <a:rPr lang="en-IN" b="0" i="0" u="none" strike="noStrike" dirty="0">
                <a:solidFill>
                  <a:schemeClr val="tx1"/>
                </a:solidFill>
                <a:effectLst/>
              </a:rPr>
              <a:t>Plan for post-deployment needs.</a:t>
            </a:r>
          </a:p>
          <a:p>
            <a:pPr marL="285750" indent="-285750" algn="just">
              <a:buFont typeface="Wingdings" pitchFamily="2" charset="2"/>
              <a:buChar char="§"/>
            </a:pPr>
            <a:r>
              <a:rPr lang="en-IN" b="1" i="0" u="none" strike="noStrike" dirty="0">
                <a:solidFill>
                  <a:schemeClr val="tx1"/>
                </a:solidFill>
                <a:effectLst/>
              </a:rPr>
              <a:t>Documentation and Training:</a:t>
            </a:r>
            <a:endParaRPr lang="en-IN" b="0" i="0" u="none" strike="noStrike" dirty="0">
              <a:solidFill>
                <a:schemeClr val="tx1"/>
              </a:solidFill>
              <a:effectLst/>
            </a:endParaRPr>
          </a:p>
          <a:p>
            <a:pPr lvl="1" algn="just"/>
            <a:r>
              <a:rPr lang="en-IN" b="0" i="0" u="none" strike="noStrike" dirty="0">
                <a:solidFill>
                  <a:schemeClr val="tx1"/>
                </a:solidFill>
                <a:effectLst/>
              </a:rPr>
              <a:t>Prepare user materials.</a:t>
            </a:r>
          </a:p>
          <a:p>
            <a:pPr marL="285750" indent="-285750" algn="just">
              <a:buFont typeface="Wingdings" pitchFamily="2" charset="2"/>
              <a:buChar char="§"/>
            </a:pPr>
            <a:r>
              <a:rPr lang="en-IN" b="1" i="0" u="none" strike="noStrike" dirty="0">
                <a:solidFill>
                  <a:schemeClr val="tx1"/>
                </a:solidFill>
                <a:effectLst/>
              </a:rPr>
              <a:t>Cost and Timeline:</a:t>
            </a:r>
            <a:endParaRPr lang="en-IN" b="0" i="0" u="none" strike="noStrike" dirty="0">
              <a:solidFill>
                <a:schemeClr val="tx1"/>
              </a:solidFill>
              <a:effectLst/>
            </a:endParaRPr>
          </a:p>
          <a:p>
            <a:pPr lvl="1" algn="just"/>
            <a:r>
              <a:rPr lang="en-IN" b="0" i="0" u="none" strike="noStrike" dirty="0">
                <a:solidFill>
                  <a:schemeClr val="tx1"/>
                </a:solidFill>
                <a:effectLst/>
              </a:rPr>
              <a:t>Consider budget and project schedule.</a:t>
            </a:r>
          </a:p>
          <a:p>
            <a:pPr marL="285750" indent="-285750" algn="just">
              <a:buFont typeface="Wingdings" pitchFamily="2" charset="2"/>
              <a:buChar char="§"/>
            </a:pPr>
            <a:r>
              <a:rPr lang="en-IN" b="1" i="0" u="none" strike="noStrike" dirty="0">
                <a:solidFill>
                  <a:schemeClr val="tx1"/>
                </a:solidFill>
                <a:effectLst/>
              </a:rPr>
              <a:t>Risk Assessment:</a:t>
            </a:r>
            <a:endParaRPr lang="en-IN" b="0" i="0" u="none" strike="noStrike" dirty="0">
              <a:solidFill>
                <a:schemeClr val="tx1"/>
              </a:solidFill>
              <a:effectLst/>
            </a:endParaRPr>
          </a:p>
          <a:p>
            <a:pPr lvl="1" algn="just"/>
            <a:r>
              <a:rPr lang="en-IN" b="0" i="0" u="none" strike="noStrike" dirty="0">
                <a:solidFill>
                  <a:schemeClr val="tx1"/>
                </a:solidFill>
                <a:effectLst/>
              </a:rPr>
              <a:t>Identify and address potential risks.</a:t>
            </a:r>
          </a:p>
          <a:p>
            <a:pPr marL="285750" indent="-285750" algn="just">
              <a:buFont typeface="Wingdings" pitchFamily="2" charset="2"/>
              <a:buChar char="§"/>
            </a:pPr>
            <a:r>
              <a:rPr lang="en-IN" b="1" i="0" u="none" strike="noStrike" dirty="0">
                <a:solidFill>
                  <a:schemeClr val="tx1"/>
                </a:solidFill>
                <a:effectLst/>
              </a:rPr>
              <a:t>Review and Validation:</a:t>
            </a:r>
            <a:endParaRPr lang="en-IN" dirty="0"/>
          </a:p>
          <a:p>
            <a:pPr algn="just"/>
            <a:r>
              <a:rPr lang="en-IN" dirty="0"/>
              <a:t>	</a:t>
            </a:r>
            <a:r>
              <a:rPr lang="en-IN" b="0" i="0" u="none" strike="noStrike" dirty="0">
                <a:solidFill>
                  <a:schemeClr val="tx1"/>
                </a:solidFill>
                <a:effectLst/>
              </a:rPr>
              <a:t>Regularly confirm alignment with stakeholders.</a:t>
            </a:r>
          </a:p>
          <a:p>
            <a:pPr algn="just"/>
            <a:endParaRPr lang="en-US" dirty="0"/>
          </a:p>
        </p:txBody>
      </p:sp>
    </p:spTree>
    <p:extLst>
      <p:ext uri="{BB962C8B-B14F-4D97-AF65-F5344CB8AC3E}">
        <p14:creationId xmlns:p14="http://schemas.microsoft.com/office/powerpoint/2010/main" val="23231334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501</TotalTime>
  <Words>818</Words>
  <Application>Microsoft Macintosh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Book</vt:lpstr>
      <vt:lpstr>Söhne</vt:lpstr>
      <vt:lpstr>Wingdings</vt:lpstr>
      <vt:lpstr>Crop</vt:lpstr>
      <vt:lpstr>Traffic Sign Detection  for Safer Roads</vt:lpstr>
      <vt:lpstr>Zeroth review </vt:lpstr>
      <vt:lpstr>Abstract</vt:lpstr>
      <vt:lpstr>Introduction </vt:lpstr>
      <vt:lpstr>Motivation</vt:lpstr>
      <vt:lpstr>Innovation and Idea</vt:lpstr>
      <vt:lpstr>Requirement Gathering</vt:lpstr>
      <vt:lpstr>PowerPoint Presentation</vt:lpstr>
      <vt:lpstr>PowerPoint Presentation</vt:lpstr>
      <vt:lpstr>Literature Survey</vt:lpstr>
      <vt:lpstr>PowerPoint Presentation</vt:lpstr>
      <vt:lpstr>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signs detection made easy</dc:title>
  <dc:creator>ADITYA CHATURVEDI (RA2011033010012)</dc:creator>
  <cp:lastModifiedBy>ADITYA CHATURVEDI (RA2011033010012)</cp:lastModifiedBy>
  <cp:revision>10</cp:revision>
  <dcterms:created xsi:type="dcterms:W3CDTF">2023-08-17T12:06:24Z</dcterms:created>
  <dcterms:modified xsi:type="dcterms:W3CDTF">2023-09-11T14:09:08Z</dcterms:modified>
</cp:coreProperties>
</file>