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1" r:id="rId7"/>
    <p:sldId id="269" r:id="rId8"/>
    <p:sldId id="264"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3BE-EFAE-5477-46FE-E64E085E403C}"/>
              </a:ext>
            </a:extLst>
          </p:cNvPr>
          <p:cNvSpPr>
            <a:spLocks noGrp="1"/>
          </p:cNvSpPr>
          <p:nvPr>
            <p:ph type="ctrTitle"/>
          </p:nvPr>
        </p:nvSpPr>
        <p:spPr>
          <a:xfrm>
            <a:off x="1555531" y="2493579"/>
            <a:ext cx="9080937" cy="935421"/>
          </a:xfrm>
        </p:spPr>
        <p:txBody>
          <a:bodyPr/>
          <a:lstStyle/>
          <a:p>
            <a:r>
              <a:rPr lang="en-IN" sz="2800" b="1" i="0" u="sng" strike="noStrike" dirty="0">
                <a:solidFill>
                  <a:schemeClr val="tx1"/>
                </a:solidFill>
                <a:effectLst/>
                <a:latin typeface="Times New Roman" panose="02020603050405020304" pitchFamily="18" charset="0"/>
                <a:cs typeface="Times New Roman" panose="02020603050405020304" pitchFamily="18" charset="0"/>
              </a:rPr>
              <a:t>Autonomous Traffic Flow Control through V2X Communication: A Research Study</a:t>
            </a:r>
            <a:endParaRPr lang="en-US" sz="96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63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3" name="Rectangle 12">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31ABB-1569-6627-240E-060BDA137148}"/>
              </a:ext>
            </a:extLst>
          </p:cNvPr>
          <p:cNvSpPr>
            <a:spLocks noGrp="1"/>
          </p:cNvSpPr>
          <p:nvPr>
            <p:ph type="title"/>
          </p:nvPr>
        </p:nvSpPr>
        <p:spPr>
          <a:xfrm>
            <a:off x="5537129" y="2686050"/>
            <a:ext cx="6176776" cy="1485900"/>
          </a:xfrm>
        </p:spPr>
        <p:txBody>
          <a:bodyPr vert="horz" lIns="91440" tIns="45720" rIns="91440" bIns="45720" rtlCol="0" anchor="t">
            <a:normAutofit/>
          </a:bodyPr>
          <a:lstStyle/>
          <a:p>
            <a:pPr algn="ctr">
              <a:lnSpc>
                <a:spcPct val="89000"/>
              </a:lnSpc>
            </a:pPr>
            <a:r>
              <a:rPr lang="en-US" sz="4400" dirty="0"/>
              <a:t>Plan Of Action(POA)</a:t>
            </a:r>
          </a:p>
        </p:txBody>
      </p:sp>
      <p:pic>
        <p:nvPicPr>
          <p:cNvPr id="6" name="Picture Placeholder 5" descr="A diagram of a software development process&#10;&#10;Description automatically generated">
            <a:extLst>
              <a:ext uri="{FF2B5EF4-FFF2-40B4-BE49-F238E27FC236}">
                <a16:creationId xmlns:a16="http://schemas.microsoft.com/office/drawing/2014/main" id="{40FBB8B7-5E3D-3A57-1943-59C26D782F26}"/>
              </a:ext>
            </a:extLst>
          </p:cNvPr>
          <p:cNvPicPr>
            <a:picLocks noGrp="1" noChangeAspect="1"/>
          </p:cNvPicPr>
          <p:nvPr>
            <p:ph type="pic" idx="1"/>
          </p:nvPr>
        </p:nvPicPr>
        <p:blipFill rotWithShape="1">
          <a:blip r:embed="rId2"/>
          <a:srcRect t="3000" r="-2" b="9579"/>
          <a:stretch/>
        </p:blipFill>
        <p:spPr>
          <a:xfrm>
            <a:off x="-1" y="10"/>
            <a:ext cx="4373546" cy="6857990"/>
          </a:xfrm>
          <a:prstGeom prst="rect">
            <a:avLst/>
          </a:prstGeom>
        </p:spPr>
      </p:pic>
      <p:sp>
        <p:nvSpPr>
          <p:cNvPr id="15" name="Rectangle 14">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84752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A0A-5B54-DFEA-E4AB-8216343C6740}"/>
              </a:ext>
            </a:extLst>
          </p:cNvPr>
          <p:cNvSpPr>
            <a:spLocks noGrp="1"/>
          </p:cNvSpPr>
          <p:nvPr>
            <p:ph type="title"/>
          </p:nvPr>
        </p:nvSpPr>
        <p:spPr>
          <a:xfrm>
            <a:off x="838596" y="691758"/>
            <a:ext cx="9612971" cy="2852737"/>
          </a:xfrm>
        </p:spPr>
        <p:txBody>
          <a:bodyPr/>
          <a:lstStyle/>
          <a:p>
            <a:pPr algn="ctr"/>
            <a:r>
              <a:rPr lang="en-US" dirty="0"/>
              <a:t>Zeroth review </a:t>
            </a:r>
          </a:p>
        </p:txBody>
      </p:sp>
      <p:sp>
        <p:nvSpPr>
          <p:cNvPr id="3" name="Text Placeholder 2">
            <a:extLst>
              <a:ext uri="{FF2B5EF4-FFF2-40B4-BE49-F238E27FC236}">
                <a16:creationId xmlns:a16="http://schemas.microsoft.com/office/drawing/2014/main" id="{6C10263F-4812-18D5-7474-54B479F7A66A}"/>
              </a:ext>
            </a:extLst>
          </p:cNvPr>
          <p:cNvSpPr>
            <a:spLocks noGrp="1"/>
          </p:cNvSpPr>
          <p:nvPr>
            <p:ph type="body" idx="1"/>
          </p:nvPr>
        </p:nvSpPr>
        <p:spPr>
          <a:xfrm>
            <a:off x="6222124" y="4363472"/>
            <a:ext cx="4502712" cy="1143324"/>
          </a:xfrm>
        </p:spPr>
        <p:txBody>
          <a:bodyPr>
            <a:normAutofit/>
          </a:bodyPr>
          <a:lstStyle/>
          <a:p>
            <a:pPr algn="l"/>
            <a:r>
              <a:rPr lang="en-US" sz="2000" dirty="0"/>
              <a:t>Project Team Members:</a:t>
            </a:r>
          </a:p>
          <a:p>
            <a:pPr algn="l"/>
            <a:r>
              <a:rPr lang="en-US" sz="2000" dirty="0"/>
              <a:t>Aditya Chaturvedi (RA2011033010012)</a:t>
            </a:r>
          </a:p>
          <a:p>
            <a:pPr algn="l"/>
            <a:r>
              <a:rPr lang="en-US" sz="2000" dirty="0"/>
              <a:t>Pratham </a:t>
            </a:r>
            <a:r>
              <a:rPr lang="en-US" sz="2000" dirty="0" err="1"/>
              <a:t>Sahu</a:t>
            </a:r>
            <a:r>
              <a:rPr lang="en-US" sz="2000" dirty="0"/>
              <a:t> (RA2011033010031)</a:t>
            </a:r>
          </a:p>
        </p:txBody>
      </p:sp>
      <p:sp>
        <p:nvSpPr>
          <p:cNvPr id="4" name="Text Placeholder 2">
            <a:extLst>
              <a:ext uri="{FF2B5EF4-FFF2-40B4-BE49-F238E27FC236}">
                <a16:creationId xmlns:a16="http://schemas.microsoft.com/office/drawing/2014/main" id="{890EE02B-405F-F494-9615-286F0BEEE10A}"/>
              </a:ext>
            </a:extLst>
          </p:cNvPr>
          <p:cNvSpPr txBox="1">
            <a:spLocks/>
          </p:cNvSpPr>
          <p:nvPr/>
        </p:nvSpPr>
        <p:spPr>
          <a:xfrm>
            <a:off x="838596" y="4363472"/>
            <a:ext cx="4502712" cy="1143324"/>
          </a:xfrm>
          <a:prstGeom prst="rect">
            <a:avLst/>
          </a:prstGeom>
        </p:spPr>
        <p:txBody>
          <a:bodyPr vert="horz" lIns="91440" tIns="45720" rIns="91440" bIns="45720" rtlCol="0">
            <a:normAutofit/>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pPr algn="l"/>
            <a:r>
              <a:rPr lang="en-US" sz="2000" dirty="0"/>
              <a:t>Project Guide:</a:t>
            </a:r>
          </a:p>
          <a:p>
            <a:pPr algn="l"/>
            <a:r>
              <a:rPr lang="en-US" sz="2000" dirty="0"/>
              <a:t>Dr. A. </a:t>
            </a:r>
            <a:r>
              <a:rPr lang="en-US" sz="2000" dirty="0" err="1"/>
              <a:t>Jackulin</a:t>
            </a:r>
            <a:r>
              <a:rPr lang="en-US" sz="2000" dirty="0"/>
              <a:t> </a:t>
            </a:r>
            <a:r>
              <a:rPr lang="en-US" sz="2000" dirty="0" err="1"/>
              <a:t>Mahariba</a:t>
            </a:r>
            <a:endParaRPr lang="en-US" sz="2000" dirty="0"/>
          </a:p>
          <a:p>
            <a:pPr algn="l"/>
            <a:r>
              <a:rPr lang="en-US" sz="2000" dirty="0"/>
              <a:t>Assistant Professor (101370)</a:t>
            </a:r>
          </a:p>
        </p:txBody>
      </p:sp>
    </p:spTree>
    <p:extLst>
      <p:ext uri="{BB962C8B-B14F-4D97-AF65-F5344CB8AC3E}">
        <p14:creationId xmlns:p14="http://schemas.microsoft.com/office/powerpoint/2010/main" val="272960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2B00-2BDE-FD18-61D1-75164674AFF9}"/>
              </a:ext>
            </a:extLst>
          </p:cNvPr>
          <p:cNvSpPr>
            <a:spLocks noGrp="1"/>
          </p:cNvSpPr>
          <p:nvPr>
            <p:ph type="title"/>
          </p:nvPr>
        </p:nvSpPr>
        <p:spPr>
          <a:xfrm>
            <a:off x="1371600" y="685800"/>
            <a:ext cx="9601200" cy="838200"/>
          </a:xfrm>
        </p:spPr>
        <p:txBody>
          <a:bodyPr/>
          <a:lstStyle/>
          <a:p>
            <a:pPr algn="ctr"/>
            <a:r>
              <a:rPr lang="en-US" dirty="0"/>
              <a:t>Abstract</a:t>
            </a:r>
          </a:p>
        </p:txBody>
      </p:sp>
      <p:sp>
        <p:nvSpPr>
          <p:cNvPr id="3" name="Content Placeholder 2">
            <a:extLst>
              <a:ext uri="{FF2B5EF4-FFF2-40B4-BE49-F238E27FC236}">
                <a16:creationId xmlns:a16="http://schemas.microsoft.com/office/drawing/2014/main" id="{A5B26B77-43D9-0AD2-ADD9-BB92D073AB92}"/>
              </a:ext>
            </a:extLst>
          </p:cNvPr>
          <p:cNvSpPr>
            <a:spLocks noGrp="1"/>
          </p:cNvSpPr>
          <p:nvPr>
            <p:ph idx="1"/>
          </p:nvPr>
        </p:nvSpPr>
        <p:spPr>
          <a:xfrm>
            <a:off x="1371600" y="1933903"/>
            <a:ext cx="9601200" cy="3933497"/>
          </a:xfrm>
        </p:spPr>
        <p:txBody>
          <a:bodyPr>
            <a:normAutofit fontScale="92500"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In the contemporary landscape of urban mobility, the convergence of autonomous In the contemporary landscape of urban mobility, the convergence of autonomous technologies and Vehicle-to-Everything (V2X) communication emerges as a pivotal avenue for refining traffic flow dynamics. This research undertakes a systematic exploration, focusing on the development of a robust theoretical model and innovative algorithmic frameworks for autonomous traffic management. Through rigorous simulation-based analyses, we assess the adaptability and performance of the proposed system in dynamic traffic scenarios. Ethical considerations, data privacy intricacies, and broader societal implications are meticulously examined. This research contributes nuanced insights and strategic recommendations, advancing the discourse on intelligent traffic control systems and fostering a safer and more optimized urban mobility eco-system. Technologies and Vehicle-to-Everything (V2X) communication emerges as a pivotal traffic flow dynamics. This research undertakes a systematic exploration, focusing on the development of a robust theoretical model and innovative algorithmic frameworks for autonomous traffic management. Through rigorous simulation-based analyses, we assess the adaptability and performance of the proposed system in dynamic traffic scenarios. Ethical considerations, data privacy intricacies, and broader societal implications are meticulously examined. This research contributes nuanced insights and strategic recommendations, advancing the discourse on intelligent traffic control systems and fostering a safer and more optimized urban mobility ecosystem.</a:t>
            </a:r>
          </a:p>
        </p:txBody>
      </p:sp>
    </p:spTree>
    <p:extLst>
      <p:ext uri="{BB962C8B-B14F-4D97-AF65-F5344CB8AC3E}">
        <p14:creationId xmlns:p14="http://schemas.microsoft.com/office/powerpoint/2010/main" val="2494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CD5-C251-0237-A8A8-BE3DA5915439}"/>
              </a:ext>
            </a:extLst>
          </p:cNvPr>
          <p:cNvSpPr>
            <a:spLocks noGrp="1"/>
          </p:cNvSpPr>
          <p:nvPr>
            <p:ph type="title"/>
          </p:nvPr>
        </p:nvSpPr>
        <p:spPr/>
        <p:txBody>
          <a:bodyPr/>
          <a:lstStyle/>
          <a:p>
            <a:pPr algn="ctr"/>
            <a:r>
              <a:rPr lang="en-US" dirty="0"/>
              <a:t>Introduction </a:t>
            </a:r>
          </a:p>
        </p:txBody>
      </p:sp>
      <p:sp>
        <p:nvSpPr>
          <p:cNvPr id="3" name="Content Placeholder 2">
            <a:extLst>
              <a:ext uri="{FF2B5EF4-FFF2-40B4-BE49-F238E27FC236}">
                <a16:creationId xmlns:a16="http://schemas.microsoft.com/office/drawing/2014/main" id="{FACF06F0-E49D-FD27-E0A7-8D6A362B52E2}"/>
              </a:ext>
            </a:extLst>
          </p:cNvPr>
          <p:cNvSpPr>
            <a:spLocks noGrp="1"/>
          </p:cNvSpPr>
          <p:nvPr>
            <p:ph idx="1"/>
          </p:nvPr>
        </p:nvSpPr>
        <p:spPr>
          <a:xfrm>
            <a:off x="1371600" y="1813034"/>
            <a:ext cx="9601200" cy="3581400"/>
          </a:xfrm>
        </p:spPr>
        <p:txBody>
          <a:bodyPr>
            <a:normAutofit/>
          </a:bodyPr>
          <a:lstStyle/>
          <a:p>
            <a:pPr algn="just"/>
            <a:r>
              <a:rPr lang="en-IN" sz="1800" b="0" i="0" u="none" strike="noStrike" dirty="0">
                <a:effectLst/>
                <a:latin typeface="Times New Roman" panose="02020603050405020304" pitchFamily="18" charset="0"/>
                <a:cs typeface="Times New Roman" panose="02020603050405020304" pitchFamily="18" charset="0"/>
              </a:rPr>
              <a:t>As our cities evolve and embrace the challenges of burgeoning urbanization, the paradigm of urban mobility is at the forefront of transformation. The amalgamation of rapid urban growth, technological innovation, and the inherent complexities of contemporary traffic congestion necessitates a reimagining of how we approach transportation. Within this landscape, we direct our focus toward the synergy of autonomous vehicles and the transformative potential of Vehicle-to-Everything (V2X) communication.</a:t>
            </a:r>
          </a:p>
          <a:p>
            <a:pPr algn="just"/>
            <a:r>
              <a:rPr lang="en-IN" sz="1800" b="0" i="0" u="none" strike="noStrike" dirty="0">
                <a:effectLst/>
                <a:latin typeface="Times New Roman" panose="02020603050405020304" pitchFamily="18" charset="0"/>
                <a:cs typeface="Times New Roman" panose="02020603050405020304" pitchFamily="18" charset="0"/>
              </a:rPr>
              <a:t>The rise of autonomous vehicles promises a future where transportation is not only driverless but intelligently orchestrated. In parallel, V2X communication introduces a dynamic layer, enabling vehicles to communicate not only with each other but with the entire urban infrastructure. This presentation aims to unravel the intricacies and potentials of marrying autonomy with communication for the purpose of revolutionizing urban traffic flow.</a:t>
            </a:r>
          </a:p>
        </p:txBody>
      </p:sp>
    </p:spTree>
    <p:extLst>
      <p:ext uri="{BB962C8B-B14F-4D97-AF65-F5344CB8AC3E}">
        <p14:creationId xmlns:p14="http://schemas.microsoft.com/office/powerpoint/2010/main" val="421333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52E6-B7BD-793E-F5D8-54580E132694}"/>
              </a:ext>
            </a:extLst>
          </p:cNvPr>
          <p:cNvSpPr>
            <a:spLocks noGrp="1"/>
          </p:cNvSpPr>
          <p:nvPr>
            <p:ph type="title"/>
          </p:nvPr>
        </p:nvSpPr>
        <p:spPr>
          <a:xfrm>
            <a:off x="1371600" y="685800"/>
            <a:ext cx="9601200" cy="691055"/>
          </a:xfrm>
        </p:spPr>
        <p:txBody>
          <a:bodyPr/>
          <a:lstStyle/>
          <a:p>
            <a:r>
              <a:rPr lang="en-US" dirty="0"/>
              <a:t>Literature Survey</a:t>
            </a:r>
          </a:p>
        </p:txBody>
      </p:sp>
      <p:graphicFrame>
        <p:nvGraphicFramePr>
          <p:cNvPr id="4" name="Table 4">
            <a:extLst>
              <a:ext uri="{FF2B5EF4-FFF2-40B4-BE49-F238E27FC236}">
                <a16:creationId xmlns:a16="http://schemas.microsoft.com/office/drawing/2014/main" id="{625E2526-AB7E-152E-1D6A-062274699FBD}"/>
              </a:ext>
            </a:extLst>
          </p:cNvPr>
          <p:cNvGraphicFramePr>
            <a:graphicFrameLocks noGrp="1"/>
          </p:cNvGraphicFramePr>
          <p:nvPr>
            <p:ph idx="1"/>
            <p:extLst>
              <p:ext uri="{D42A27DB-BD31-4B8C-83A1-F6EECF244321}">
                <p14:modId xmlns:p14="http://schemas.microsoft.com/office/powerpoint/2010/main" val="1448076811"/>
              </p:ext>
            </p:extLst>
          </p:nvPr>
        </p:nvGraphicFramePr>
        <p:xfrm>
          <a:off x="1371598" y="1376855"/>
          <a:ext cx="9601200" cy="4950375"/>
        </p:xfrm>
        <a:graphic>
          <a:graphicData uri="http://schemas.openxmlformats.org/drawingml/2006/table">
            <a:tbl>
              <a:tblPr firstRow="1" bandRow="1">
                <a:tableStyleId>{5C22544A-7EE6-4342-B048-85BDC9FD1C3A}</a:tableStyleId>
              </a:tblPr>
              <a:tblGrid>
                <a:gridCol w="2085976">
                  <a:extLst>
                    <a:ext uri="{9D8B030D-6E8A-4147-A177-3AD203B41FA5}">
                      <a16:colId xmlns:a16="http://schemas.microsoft.com/office/drawing/2014/main" val="2380705442"/>
                    </a:ext>
                  </a:extLst>
                </a:gridCol>
                <a:gridCol w="3257551">
                  <a:extLst>
                    <a:ext uri="{9D8B030D-6E8A-4147-A177-3AD203B41FA5}">
                      <a16:colId xmlns:a16="http://schemas.microsoft.com/office/drawing/2014/main" val="2204251285"/>
                    </a:ext>
                  </a:extLst>
                </a:gridCol>
                <a:gridCol w="4257673">
                  <a:extLst>
                    <a:ext uri="{9D8B030D-6E8A-4147-A177-3AD203B41FA5}">
                      <a16:colId xmlns:a16="http://schemas.microsoft.com/office/drawing/2014/main" val="1299214240"/>
                    </a:ext>
                  </a:extLst>
                </a:gridCol>
              </a:tblGrid>
              <a:tr h="376435">
                <a:tc>
                  <a:txBody>
                    <a:bodyPr/>
                    <a:lstStyle/>
                    <a:p>
                      <a:r>
                        <a:rPr lang="en-US" dirty="0"/>
                        <a:t>Year of Publishing </a:t>
                      </a:r>
                    </a:p>
                  </a:txBody>
                  <a:tcPr/>
                </a:tc>
                <a:tc>
                  <a:txBody>
                    <a:bodyPr/>
                    <a:lstStyle/>
                    <a:p>
                      <a:r>
                        <a:rPr lang="en-US" dirty="0"/>
                        <a:t>Topic and Name of the </a:t>
                      </a:r>
                    </a:p>
                  </a:txBody>
                  <a:tcPr/>
                </a:tc>
                <a:tc>
                  <a:txBody>
                    <a:bodyPr/>
                    <a:lstStyle/>
                    <a:p>
                      <a:r>
                        <a:rPr lang="en-US" dirty="0"/>
                        <a:t>Inferences </a:t>
                      </a:r>
                    </a:p>
                  </a:txBody>
                  <a:tcPr/>
                </a:tc>
                <a:extLst>
                  <a:ext uri="{0D108BD9-81ED-4DB2-BD59-A6C34878D82A}">
                    <a16:rowId xmlns:a16="http://schemas.microsoft.com/office/drawing/2014/main" val="2976646288"/>
                  </a:ext>
                </a:extLst>
              </a:tr>
              <a:tr h="1763570">
                <a:tc>
                  <a:txBody>
                    <a:bodyPr/>
                    <a:lstStyle/>
                    <a:p>
                      <a:r>
                        <a:rPr lang="en-US"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dk1"/>
                          </a:solidFill>
                          <a:effectLst/>
                          <a:latin typeface="+mn-lt"/>
                          <a:ea typeface="+mn-ea"/>
                          <a:cs typeface="+mn-cs"/>
                        </a:rPr>
                        <a:t>Mixed Vertical-and-Horizontal-Text Traffic Sign Detection and Recognition for Street-Level Scene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The Chinese characters on text-based traffic signs are always in the form of a text 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There are both horizontal and vertical text lines.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150630108"/>
                  </a:ext>
                </a:extLst>
              </a:tr>
              <a:tr h="928195">
                <a:tc>
                  <a:txBody>
                    <a:bodyPr/>
                    <a:lstStyle/>
                    <a:p>
                      <a:r>
                        <a:rPr lang="en-US"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dk1"/>
                          </a:solidFill>
                          <a:effectLst/>
                          <a:latin typeface="+mn-lt"/>
                          <a:ea typeface="+mn-ea"/>
                          <a:cs typeface="+mn-cs"/>
                        </a:rPr>
                        <a:t>A Traffic Sign Recognition Method Under Complex Illumination Conditions</a:t>
                      </a:r>
                    </a:p>
                  </a:txBody>
                  <a:tcPr/>
                </a:tc>
                <a:tc>
                  <a:txBody>
                    <a:bodyPr/>
                    <a:lstStyle/>
                    <a:p>
                      <a:endParaRPr lang="en-US" dirty="0"/>
                    </a:p>
                  </a:txBody>
                  <a:tcPr/>
                </a:tc>
                <a:extLst>
                  <a:ext uri="{0D108BD9-81ED-4DB2-BD59-A6C34878D82A}">
                    <a16:rowId xmlns:a16="http://schemas.microsoft.com/office/drawing/2014/main" val="1008544802"/>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11132657"/>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98497524"/>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2674368"/>
                  </a:ext>
                </a:extLst>
              </a:tr>
              <a:tr h="37643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98123463"/>
                  </a:ext>
                </a:extLst>
              </a:tr>
              <a:tr h="376435">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7943573"/>
                  </a:ext>
                </a:extLst>
              </a:tr>
            </a:tbl>
          </a:graphicData>
        </a:graphic>
      </p:graphicFrame>
    </p:spTree>
    <p:extLst>
      <p:ext uri="{BB962C8B-B14F-4D97-AF65-F5344CB8AC3E}">
        <p14:creationId xmlns:p14="http://schemas.microsoft.com/office/powerpoint/2010/main" val="77330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FA17-A746-CD97-EC54-67F2BBC0FFA1}"/>
              </a:ext>
            </a:extLst>
          </p:cNvPr>
          <p:cNvSpPr>
            <a:spLocks noGrp="1"/>
          </p:cNvSpPr>
          <p:nvPr>
            <p:ph type="title"/>
          </p:nvPr>
        </p:nvSpPr>
        <p:spPr>
          <a:xfrm>
            <a:off x="1371600" y="685800"/>
            <a:ext cx="9601200" cy="1485900"/>
          </a:xfrm>
        </p:spPr>
        <p:txBody>
          <a:bodyPr/>
          <a:lstStyle/>
          <a:p>
            <a:pPr algn="ctr"/>
            <a:r>
              <a:rPr lang="en-US" dirty="0"/>
              <a:t>Objective</a:t>
            </a:r>
          </a:p>
        </p:txBody>
      </p:sp>
      <p:sp>
        <p:nvSpPr>
          <p:cNvPr id="3" name="Content Placeholder 2">
            <a:extLst>
              <a:ext uri="{FF2B5EF4-FFF2-40B4-BE49-F238E27FC236}">
                <a16:creationId xmlns:a16="http://schemas.microsoft.com/office/drawing/2014/main" id="{639A5CB2-404B-E155-303C-C32C96BC99BF}"/>
              </a:ext>
            </a:extLst>
          </p:cNvPr>
          <p:cNvSpPr>
            <a:spLocks noGrp="1"/>
          </p:cNvSpPr>
          <p:nvPr>
            <p:ph idx="1"/>
          </p:nvPr>
        </p:nvSpPr>
        <p:spPr>
          <a:xfrm>
            <a:off x="1371600" y="1770994"/>
            <a:ext cx="9601200" cy="4251434"/>
          </a:xfrm>
        </p:spPr>
        <p:txBody>
          <a:bodyPr>
            <a:normAutofit/>
          </a:bodyPr>
          <a:lstStyle/>
          <a:p>
            <a:pPr algn="l"/>
            <a:r>
              <a:rPr lang="en-IN" sz="1800" b="1" i="0" u="none" strike="noStrike" dirty="0">
                <a:effectLst/>
                <a:latin typeface="Times New Roman" panose="02020603050405020304" pitchFamily="18" charset="0"/>
                <a:cs typeface="Times New Roman" panose="02020603050405020304" pitchFamily="18" charset="0"/>
              </a:rPr>
              <a:t>1. Develop a Theoretical Model for Autonomous Traffic Management:</a:t>
            </a:r>
            <a:endParaRPr lang="en-IN" sz="1800"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Explore the integration of Vehicle-to-Everything (V2X) communication protocols in the development of a robust theoretical framework.</a:t>
            </a: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Examine how autonomous vehicles can leverage this model for intelligent decision-making in diverse traffic scenarios.</a:t>
            </a:r>
          </a:p>
          <a:p>
            <a:pPr algn="l"/>
            <a:r>
              <a:rPr lang="en-IN" sz="1800" b="1" i="0" u="none" strike="noStrike" dirty="0">
                <a:effectLst/>
                <a:latin typeface="Times New Roman" panose="02020603050405020304" pitchFamily="18" charset="0"/>
                <a:cs typeface="Times New Roman" panose="02020603050405020304" pitchFamily="18" charset="0"/>
              </a:rPr>
              <a:t>2. Propose Innovative Algorithmic Frameworks for Real-Time Decision-Making:</a:t>
            </a:r>
            <a:endParaRPr lang="en-IN" sz="1800"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Devise adaptive algorithms capable of making real-time decisions based on dynamic traffic conditions.</a:t>
            </a: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Address challenges such as scalability, responsiveness, and adaptability to ensure effectiveness in varying urban scenarios.</a:t>
            </a:r>
          </a:p>
        </p:txBody>
      </p:sp>
    </p:spTree>
    <p:extLst>
      <p:ext uri="{BB962C8B-B14F-4D97-AF65-F5344CB8AC3E}">
        <p14:creationId xmlns:p14="http://schemas.microsoft.com/office/powerpoint/2010/main" val="390977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E93E-5FC8-61F4-612A-DC70607AB56F}"/>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ABB7B3DA-3B8C-1168-D99E-10C66083208D}"/>
              </a:ext>
            </a:extLst>
          </p:cNvPr>
          <p:cNvSpPr>
            <a:spLocks noGrp="1"/>
          </p:cNvSpPr>
          <p:nvPr>
            <p:ph idx="1"/>
          </p:nvPr>
        </p:nvSpPr>
        <p:spPr/>
        <p:txBody>
          <a:bodyPr>
            <a:normAutofit/>
          </a:bodyPr>
          <a:lstStyle/>
          <a:p>
            <a:pPr algn="l"/>
            <a:r>
              <a:rPr lang="en-IN" sz="1800" b="1" i="0" u="none" strike="noStrike" dirty="0">
                <a:effectLst/>
                <a:latin typeface="Times New Roman" panose="02020603050405020304" pitchFamily="18" charset="0"/>
                <a:cs typeface="Times New Roman" panose="02020603050405020304" pitchFamily="18" charset="0"/>
              </a:rPr>
              <a:t>3. Evaluate System Performance through Rigorous Simulation-Based Analyses:</a:t>
            </a:r>
            <a:endParaRPr lang="en-IN" sz="1800"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Utilize advanced simulation tools to assess the performance and efficiency of the proposed autonomous traffic flow control system.</a:t>
            </a: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Analyse results under diverse scenarios to validate the adaptability and robustness of the system.</a:t>
            </a:r>
          </a:p>
          <a:p>
            <a:pPr algn="l"/>
            <a:r>
              <a:rPr lang="en-IN" sz="1800" b="1" i="0" u="none" strike="noStrike" dirty="0">
                <a:effectLst/>
                <a:latin typeface="Times New Roman" panose="02020603050405020304" pitchFamily="18" charset="0"/>
                <a:cs typeface="Times New Roman" panose="02020603050405020304" pitchFamily="18" charset="0"/>
              </a:rPr>
              <a:t>4. Explore Ethical Considerations and Societal Impacts:</a:t>
            </a:r>
            <a:endParaRPr lang="en-IN" sz="1800"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Investigate the ethical implications associated with autonomous traffic management, including issues of fairness, transparency, and accountability.</a:t>
            </a:r>
          </a:p>
          <a:p>
            <a:pPr algn="l">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Evaluate the broader societal impacts, considering aspects of accessibility, inclusivity, and potential social transformations.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41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A73-E6E7-FF2C-0273-DD77F040492E}"/>
              </a:ext>
            </a:extLst>
          </p:cNvPr>
          <p:cNvSpPr>
            <a:spLocks noGrp="1"/>
          </p:cNvSpPr>
          <p:nvPr>
            <p:ph type="title"/>
          </p:nvPr>
        </p:nvSpPr>
        <p:spPr/>
        <p:txBody>
          <a:bodyPr/>
          <a:lstStyle/>
          <a:p>
            <a:pPr algn="ctr"/>
            <a:r>
              <a:rPr lang="en-US" dirty="0"/>
              <a:t>Proposed Architecture </a:t>
            </a:r>
          </a:p>
        </p:txBody>
      </p:sp>
      <p:sp>
        <p:nvSpPr>
          <p:cNvPr id="3" name="Content Placeholder 2">
            <a:extLst>
              <a:ext uri="{FF2B5EF4-FFF2-40B4-BE49-F238E27FC236}">
                <a16:creationId xmlns:a16="http://schemas.microsoft.com/office/drawing/2014/main" id="{2779701A-F46A-4F78-6A83-63913758397D}"/>
              </a:ext>
            </a:extLst>
          </p:cNvPr>
          <p:cNvSpPr>
            <a:spLocks noGrp="1"/>
          </p:cNvSpPr>
          <p:nvPr>
            <p:ph idx="1"/>
          </p:nvPr>
        </p:nvSpPr>
        <p:spPr/>
        <p:txBody>
          <a:bodyPr>
            <a:noAutofit/>
          </a:bodyPr>
          <a:lstStyle/>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Data Collection:</a:t>
            </a:r>
            <a:endParaRPr lang="en-IN" sz="1600" b="0" i="0" u="none" strike="noStrike" dirty="0">
              <a:effectLst/>
              <a:latin typeface="Times New Roman" panose="02020603050405020304" pitchFamily="18" charset="0"/>
              <a:cs typeface="Times New Roman" panose="02020603050405020304" pitchFamily="18" charset="0"/>
            </a:endParaRPr>
          </a:p>
          <a:p>
            <a:pPr marL="457200" lvl="1" indent="0" algn="l">
              <a:buNone/>
            </a:pPr>
            <a:r>
              <a:rPr lang="en-IN" sz="1600" b="0" i="0" u="none" strike="noStrike" dirty="0">
                <a:effectLst/>
                <a:latin typeface="Times New Roman" panose="02020603050405020304" pitchFamily="18" charset="0"/>
                <a:cs typeface="Times New Roman" panose="02020603050405020304" pitchFamily="18" charset="0"/>
              </a:rPr>
              <a:t>Autonomous vehicles collect real-time traffic data.</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V2X Communication:</a:t>
            </a:r>
            <a:endParaRPr lang="en-IN" sz="1600" b="0" i="0" u="none" strike="noStrike" dirty="0">
              <a:effectLst/>
              <a:latin typeface="Times New Roman" panose="02020603050405020304" pitchFamily="18" charset="0"/>
              <a:cs typeface="Times New Roman" panose="02020603050405020304" pitchFamily="18" charset="0"/>
            </a:endParaRPr>
          </a:p>
          <a:p>
            <a:pPr marL="457200" lvl="1" indent="0" algn="l">
              <a:buNone/>
            </a:pPr>
            <a:r>
              <a:rPr lang="en-IN" sz="1600" b="0" i="0" u="none" strike="noStrike" dirty="0">
                <a:effectLst/>
                <a:latin typeface="Times New Roman" panose="02020603050405020304" pitchFamily="18" charset="0"/>
                <a:cs typeface="Times New Roman" panose="02020603050405020304" pitchFamily="18" charset="0"/>
              </a:rPr>
              <a:t>Enable communication between vehicles and infrastructure.</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Centralized Decision System:</a:t>
            </a:r>
            <a:endParaRPr lang="en-IN" sz="1600" b="0" i="0" u="none" strike="noStrike" dirty="0">
              <a:effectLst/>
              <a:latin typeface="Times New Roman" panose="02020603050405020304" pitchFamily="18" charset="0"/>
              <a:cs typeface="Times New Roman" panose="02020603050405020304" pitchFamily="18" charset="0"/>
            </a:endParaRPr>
          </a:p>
          <a:p>
            <a:pPr marL="457200" lvl="1" indent="0" algn="l">
              <a:buNone/>
            </a:pPr>
            <a:r>
              <a:rPr lang="en-IN" sz="1600" b="0" i="0" u="none" strike="noStrike" dirty="0">
                <a:effectLst/>
                <a:latin typeface="Times New Roman" panose="02020603050405020304" pitchFamily="18" charset="0"/>
                <a:cs typeface="Times New Roman" panose="02020603050405020304" pitchFamily="18" charset="0"/>
              </a:rPr>
              <a:t>Central system processes data and makes traffic flow decisions.</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Decision Broadcast:</a:t>
            </a:r>
            <a:endParaRPr lang="en-IN" sz="1600" b="0" i="0" u="none" strike="noStrike" dirty="0">
              <a:effectLst/>
              <a:latin typeface="Times New Roman" panose="02020603050405020304" pitchFamily="18" charset="0"/>
              <a:cs typeface="Times New Roman" panose="02020603050405020304" pitchFamily="18" charset="0"/>
            </a:endParaRPr>
          </a:p>
          <a:p>
            <a:pPr marL="457200" lvl="1" indent="0" algn="l">
              <a:buNone/>
            </a:pPr>
            <a:r>
              <a:rPr lang="en-IN" sz="1600" b="0" i="0" u="none" strike="noStrike" dirty="0">
                <a:effectLst/>
                <a:latin typeface="Times New Roman" panose="02020603050405020304" pitchFamily="18" charset="0"/>
                <a:cs typeface="Times New Roman" panose="02020603050405020304" pitchFamily="18" charset="0"/>
              </a:rPr>
              <a:t>Broadcast decisions to all connected vehicles.</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Vehicle Adaptation:</a:t>
            </a:r>
            <a:endParaRPr lang="en-IN" sz="1600" b="0" i="0" u="none" strike="noStrike" dirty="0">
              <a:effectLst/>
              <a:latin typeface="Times New Roman" panose="02020603050405020304" pitchFamily="18" charset="0"/>
              <a:cs typeface="Times New Roman" panose="02020603050405020304" pitchFamily="18" charset="0"/>
            </a:endParaRPr>
          </a:p>
          <a:p>
            <a:pPr marL="457200" lvl="1" indent="0" algn="l">
              <a:buNone/>
            </a:pPr>
            <a:r>
              <a:rPr lang="en-IN" sz="1600" b="0" i="0" u="none" strike="noStrike" dirty="0">
                <a:effectLst/>
                <a:latin typeface="Times New Roman" panose="02020603050405020304" pitchFamily="18" charset="0"/>
                <a:cs typeface="Times New Roman" panose="02020603050405020304" pitchFamily="18" charset="0"/>
              </a:rPr>
              <a:t>Autonomous vehicles adapt based on received decisions.</a:t>
            </a:r>
          </a:p>
          <a:p>
            <a:pPr algn="l"/>
            <a:endParaRPr lang="en-IN" sz="1600" b="0" i="0"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78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C3F4-322E-AF36-86B5-A40ADB8ABEB0}"/>
              </a:ext>
            </a:extLst>
          </p:cNvPr>
          <p:cNvSpPr>
            <a:spLocks noGrp="1"/>
          </p:cNvSpPr>
          <p:nvPr>
            <p:ph type="title"/>
          </p:nvPr>
        </p:nvSpPr>
        <p:spPr/>
        <p:txBody>
          <a:bodyPr/>
          <a:lstStyle/>
          <a:p>
            <a:pPr algn="ctr"/>
            <a:r>
              <a:rPr lang="en-US" dirty="0"/>
              <a:t>Proposed Modules</a:t>
            </a:r>
          </a:p>
        </p:txBody>
      </p:sp>
      <p:sp>
        <p:nvSpPr>
          <p:cNvPr id="3" name="Content Placeholder 2">
            <a:extLst>
              <a:ext uri="{FF2B5EF4-FFF2-40B4-BE49-F238E27FC236}">
                <a16:creationId xmlns:a16="http://schemas.microsoft.com/office/drawing/2014/main" id="{26D7838F-ABB7-8921-7502-36DD9341A977}"/>
              </a:ext>
            </a:extLst>
          </p:cNvPr>
          <p:cNvSpPr>
            <a:spLocks noGrp="1"/>
          </p:cNvSpPr>
          <p:nvPr>
            <p:ph idx="1"/>
          </p:nvPr>
        </p:nvSpPr>
        <p:spPr/>
        <p:txBody>
          <a:bodyPr>
            <a:normAutofit/>
          </a:bodyPr>
          <a:lstStyle/>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Data Collection:</a:t>
            </a:r>
            <a:endParaRPr lang="en-IN" sz="1600" b="0" i="0" u="none" strike="noStrike"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Module responsible for collecting real-time traffic data from autonomous vehicles.</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Communication Module:</a:t>
            </a:r>
            <a:endParaRPr lang="en-IN" sz="1600" b="0" i="0" u="none" strike="noStrike"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Facilitates V2X communication, enabling data exchange between vehicles and infrastructure.</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Decision Engine:</a:t>
            </a:r>
            <a:endParaRPr lang="en-IN" sz="1600" b="0" i="0" u="none" strike="noStrike"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Central module that processes incoming data and makes decisions for traffic flow optimization.</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Broadcast Module:</a:t>
            </a:r>
            <a:endParaRPr lang="en-IN" sz="1600" b="0" i="0" u="none" strike="noStrike"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Handles the broadcast of decisions to all connected vehicles within the V2X network.</a:t>
            </a:r>
          </a:p>
          <a:p>
            <a:pPr algn="l">
              <a:buFont typeface="+mj-lt"/>
              <a:buAutoNum type="arabicPeriod"/>
            </a:pPr>
            <a:r>
              <a:rPr lang="en-IN" sz="1600" b="1" i="0" u="none" strike="noStrike" dirty="0">
                <a:effectLst/>
                <a:latin typeface="Times New Roman" panose="02020603050405020304" pitchFamily="18" charset="0"/>
                <a:cs typeface="Times New Roman" panose="02020603050405020304" pitchFamily="18" charset="0"/>
              </a:rPr>
              <a:t>Vehicle Adaptation Module:</a:t>
            </a:r>
            <a:endParaRPr lang="en-IN" sz="1600" b="0" i="0" u="none" strike="noStrike"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u="none" strike="noStrike" dirty="0">
                <a:effectLst/>
                <a:latin typeface="Times New Roman" panose="02020603050405020304" pitchFamily="18" charset="0"/>
                <a:cs typeface="Times New Roman" panose="02020603050405020304" pitchFamily="18" charset="0"/>
              </a:rPr>
              <a:t>Enables autonomous vehicles to receive and adapt routes and speeds based on decisions.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5050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561</TotalTime>
  <Words>804</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Times New Roman</vt:lpstr>
      <vt:lpstr>Crop</vt:lpstr>
      <vt:lpstr>Autonomous Traffic Flow Control through V2X Communication: A Research Study</vt:lpstr>
      <vt:lpstr>Zeroth review </vt:lpstr>
      <vt:lpstr>Abstract</vt:lpstr>
      <vt:lpstr>Introduction </vt:lpstr>
      <vt:lpstr>Literature Survey</vt:lpstr>
      <vt:lpstr>Objective</vt:lpstr>
      <vt:lpstr>Objective</vt:lpstr>
      <vt:lpstr>Proposed Architecture </vt:lpstr>
      <vt:lpstr>Proposed Modules</vt:lpstr>
      <vt:lpstr>Plan Of Action(POA)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detection made easy</dc:title>
  <dc:creator>ADITYA CHATURVEDI (RA2011033010012)</dc:creator>
  <cp:lastModifiedBy>ADITYA CHATURVEDI (RA2011033010012)</cp:lastModifiedBy>
  <cp:revision>13</cp:revision>
  <dcterms:created xsi:type="dcterms:W3CDTF">2023-08-17T12:06:24Z</dcterms:created>
  <dcterms:modified xsi:type="dcterms:W3CDTF">2023-11-21T07:31:47Z</dcterms:modified>
</cp:coreProperties>
</file>