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7" r:id="rId11"/>
    <p:sldId id="265" r:id="rId12"/>
    <p:sldId id="266" r:id="rId13"/>
    <p:sldId id="268" r:id="rId14"/>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1450" y="6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6" name="Google Shape;86;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 name="Google Shape;171;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 name="Google Shape;177;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 name="Google Shape;95;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 name="Google Shape;114;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2" name="Google Shape;132;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0" name="Google Shape;150;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5" name="Google Shape;165;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a:endParaRPr/>
          </a:p>
        </p:txBody>
      </p:sp>
      <p:sp>
        <p:nvSpPr>
          <p:cNvPr id="18" name="Google Shape;18;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4" name="Google Shape;24;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30" name="Google Shape;30;p4"/>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31" name="Google Shape;31;p4"/>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32" name="Google Shape;32;p4"/>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33" name="Google Shape;33;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6"/>
        <p:cNvGrpSpPr/>
        <p:nvPr/>
      </p:nvGrpSpPr>
      <p:grpSpPr>
        <a:xfrm>
          <a:off x="0" y="0"/>
          <a:ext cx="0" cy="0"/>
          <a:chOff x="0" y="0"/>
          <a:chExt cx="0" cy="0"/>
        </a:xfrm>
      </p:grpSpPr>
      <p:sp>
        <p:nvSpPr>
          <p:cNvPr id="37" name="Google Shape;37;p5"/>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dk1"/>
              </a:buClr>
              <a:buSzPts val="4000"/>
              <a:buFont typeface="Calibri"/>
              <a:buNone/>
              <a:defRPr sz="40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5"/>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00"/>
              </a:spcBef>
              <a:spcAft>
                <a:spcPts val="0"/>
              </a:spcAft>
              <a:buClr>
                <a:srgbClr val="888888"/>
              </a:buClr>
              <a:buSzPts val="2000"/>
              <a:buNone/>
              <a:defRPr sz="2000">
                <a:solidFill>
                  <a:srgbClr val="888888"/>
                </a:solidFill>
              </a:defRPr>
            </a:lvl1pPr>
            <a:lvl2pPr marL="914400" lvl="1" indent="-228600" algn="l">
              <a:lnSpc>
                <a:spcPct val="100000"/>
              </a:lnSpc>
              <a:spcBef>
                <a:spcPts val="360"/>
              </a:spcBef>
              <a:spcAft>
                <a:spcPts val="0"/>
              </a:spcAft>
              <a:buClr>
                <a:srgbClr val="888888"/>
              </a:buClr>
              <a:buSzPts val="1800"/>
              <a:buNone/>
              <a:defRPr sz="1800">
                <a:solidFill>
                  <a:srgbClr val="888888"/>
                </a:solidFill>
              </a:defRPr>
            </a:lvl2pPr>
            <a:lvl3pPr marL="1371600" lvl="2" indent="-228600" algn="l">
              <a:lnSpc>
                <a:spcPct val="100000"/>
              </a:lnSpc>
              <a:spcBef>
                <a:spcPts val="320"/>
              </a:spcBef>
              <a:spcAft>
                <a:spcPts val="0"/>
              </a:spcAft>
              <a:buClr>
                <a:srgbClr val="888888"/>
              </a:buClr>
              <a:buSzPts val="1600"/>
              <a:buNone/>
              <a:defRPr sz="1600">
                <a:solidFill>
                  <a:srgbClr val="888888"/>
                </a:solidFill>
              </a:defRPr>
            </a:lvl3pPr>
            <a:lvl4pPr marL="1828800" lvl="3" indent="-228600" algn="l">
              <a:lnSpc>
                <a:spcPct val="100000"/>
              </a:lnSpc>
              <a:spcBef>
                <a:spcPts val="280"/>
              </a:spcBef>
              <a:spcAft>
                <a:spcPts val="0"/>
              </a:spcAft>
              <a:buClr>
                <a:srgbClr val="888888"/>
              </a:buClr>
              <a:buSzPts val="1400"/>
              <a:buNone/>
              <a:defRPr sz="1400">
                <a:solidFill>
                  <a:srgbClr val="888888"/>
                </a:solidFill>
              </a:defRPr>
            </a:lvl4pPr>
            <a:lvl5pPr marL="2286000" lvl="4" indent="-228600" algn="l">
              <a:lnSpc>
                <a:spcPct val="100000"/>
              </a:lnSpc>
              <a:spcBef>
                <a:spcPts val="280"/>
              </a:spcBef>
              <a:spcAft>
                <a:spcPts val="0"/>
              </a:spcAft>
              <a:buClr>
                <a:srgbClr val="888888"/>
              </a:buClr>
              <a:buSzPts val="1400"/>
              <a:buNone/>
              <a:defRPr sz="1400">
                <a:solidFill>
                  <a:srgbClr val="888888"/>
                </a:solidFill>
              </a:defRPr>
            </a:lvl5pPr>
            <a:lvl6pPr marL="2743200" lvl="5" indent="-228600" algn="l">
              <a:lnSpc>
                <a:spcPct val="100000"/>
              </a:lnSpc>
              <a:spcBef>
                <a:spcPts val="280"/>
              </a:spcBef>
              <a:spcAft>
                <a:spcPts val="0"/>
              </a:spcAft>
              <a:buClr>
                <a:srgbClr val="888888"/>
              </a:buClr>
              <a:buSzPts val="1400"/>
              <a:buNone/>
              <a:defRPr sz="1400">
                <a:solidFill>
                  <a:srgbClr val="888888"/>
                </a:solidFill>
              </a:defRPr>
            </a:lvl6pPr>
            <a:lvl7pPr marL="3200400" lvl="6" indent="-228600" algn="l">
              <a:lnSpc>
                <a:spcPct val="100000"/>
              </a:lnSpc>
              <a:spcBef>
                <a:spcPts val="280"/>
              </a:spcBef>
              <a:spcAft>
                <a:spcPts val="0"/>
              </a:spcAft>
              <a:buClr>
                <a:srgbClr val="888888"/>
              </a:buClr>
              <a:buSzPts val="1400"/>
              <a:buNone/>
              <a:defRPr sz="1400">
                <a:solidFill>
                  <a:srgbClr val="888888"/>
                </a:solidFill>
              </a:defRPr>
            </a:lvl7pPr>
            <a:lvl8pPr marL="3657600" lvl="7" indent="-228600" algn="l">
              <a:lnSpc>
                <a:spcPct val="100000"/>
              </a:lnSpc>
              <a:spcBef>
                <a:spcPts val="280"/>
              </a:spcBef>
              <a:spcAft>
                <a:spcPts val="0"/>
              </a:spcAft>
              <a:buClr>
                <a:srgbClr val="888888"/>
              </a:buClr>
              <a:buSzPts val="1400"/>
              <a:buNone/>
              <a:defRPr sz="1400">
                <a:solidFill>
                  <a:srgbClr val="888888"/>
                </a:solidFill>
              </a:defRPr>
            </a:lvl8pPr>
            <a:lvl9pPr marL="4114800" lvl="8" indent="-228600" algn="l">
              <a:lnSpc>
                <a:spcPct val="100000"/>
              </a:lnSpc>
              <a:spcBef>
                <a:spcPts val="280"/>
              </a:spcBef>
              <a:spcAft>
                <a:spcPts val="0"/>
              </a:spcAft>
              <a:buClr>
                <a:srgbClr val="888888"/>
              </a:buClr>
              <a:buSzPts val="1400"/>
              <a:buNone/>
              <a:defRPr sz="1400">
                <a:solidFill>
                  <a:srgbClr val="888888"/>
                </a:solidFill>
              </a:defRPr>
            </a:lvl9pPr>
          </a:lstStyle>
          <a:p>
            <a:endParaRPr/>
          </a:p>
        </p:txBody>
      </p:sp>
      <p:sp>
        <p:nvSpPr>
          <p:cNvPr id="39" name="Google Shape;39;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2"/>
        <p:cNvGrpSpPr/>
        <p:nvPr/>
      </p:nvGrpSpPr>
      <p:grpSpPr>
        <a:xfrm>
          <a:off x="0" y="0"/>
          <a:ext cx="0" cy="0"/>
          <a:chOff x="0" y="0"/>
          <a:chExt cx="0" cy="0"/>
        </a:xfrm>
      </p:grpSpPr>
      <p:sp>
        <p:nvSpPr>
          <p:cNvPr id="43" name="Google Shape;43;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6"/>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45" name="Google Shape;45;p6"/>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46" name="Google Shape;46;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lnSpc>
                <a:spcPct val="100000"/>
              </a:lnSpc>
              <a:spcBef>
                <a:spcPts val="640"/>
              </a:spcBef>
              <a:spcAft>
                <a:spcPts val="0"/>
              </a:spcAft>
              <a:buClr>
                <a:schemeClr val="dk1"/>
              </a:buClr>
              <a:buSzPts val="3200"/>
              <a:buChar char="•"/>
              <a:defRPr sz="3200"/>
            </a:lvl1pPr>
            <a:lvl2pPr marL="914400" lvl="1" indent="-406400" algn="l">
              <a:lnSpc>
                <a:spcPct val="100000"/>
              </a:lnSpc>
              <a:spcBef>
                <a:spcPts val="560"/>
              </a:spcBef>
              <a:spcAft>
                <a:spcPts val="0"/>
              </a:spcAft>
              <a:buClr>
                <a:schemeClr val="dk1"/>
              </a:buClr>
              <a:buSzPts val="2800"/>
              <a:buChar char="–"/>
              <a:defRPr sz="2800"/>
            </a:lvl2pPr>
            <a:lvl3pPr marL="1371600" lvl="2" indent="-381000" algn="l">
              <a:lnSpc>
                <a:spcPct val="100000"/>
              </a:lnSpc>
              <a:spcBef>
                <a:spcPts val="480"/>
              </a:spcBef>
              <a:spcAft>
                <a:spcPts val="0"/>
              </a:spcAft>
              <a:buClr>
                <a:schemeClr val="dk1"/>
              </a:buClr>
              <a:buSzPts val="2400"/>
              <a:buChar char="•"/>
              <a:defRPr sz="2400"/>
            </a:lvl3pPr>
            <a:lvl4pPr marL="1828800" lvl="3" indent="-355600" algn="l">
              <a:lnSpc>
                <a:spcPct val="100000"/>
              </a:lnSpc>
              <a:spcBef>
                <a:spcPts val="400"/>
              </a:spcBef>
              <a:spcAft>
                <a:spcPts val="0"/>
              </a:spcAft>
              <a:buClr>
                <a:schemeClr val="dk1"/>
              </a:buClr>
              <a:buSzPts val="2000"/>
              <a:buChar char="–"/>
              <a:defRPr sz="2000"/>
            </a:lvl4pPr>
            <a:lvl5pPr marL="2286000" lvl="4" indent="-355600" algn="l">
              <a:lnSpc>
                <a:spcPct val="100000"/>
              </a:lnSpc>
              <a:spcBef>
                <a:spcPts val="400"/>
              </a:spcBef>
              <a:spcAft>
                <a:spcPts val="0"/>
              </a:spcAft>
              <a:buClr>
                <a:schemeClr val="dk1"/>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62" name="Google Shape;62;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0"/>
          <p:cNvSpPr>
            <a:spLocks noGrp="1"/>
          </p:cNvSpPr>
          <p:nvPr>
            <p:ph type="pic" idx="2"/>
          </p:nvPr>
        </p:nvSpPr>
        <p:spPr>
          <a:xfrm>
            <a:off x="1792288" y="612775"/>
            <a:ext cx="5486400" cy="4114800"/>
          </a:xfrm>
          <a:prstGeom prst="rect">
            <a:avLst/>
          </a:prstGeom>
          <a:noFill/>
          <a:ln>
            <a:noFill/>
          </a:ln>
        </p:spPr>
      </p:sp>
      <p:sp>
        <p:nvSpPr>
          <p:cNvPr id="68" name="Google Shape;68;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69" name="Google Shape;69;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a:spLocks noGrp="1"/>
          </p:cNvSpPr>
          <p:nvPr>
            <p:ph type="ctrTitle"/>
          </p:nvPr>
        </p:nvSpPr>
        <p:spPr>
          <a:xfrm>
            <a:off x="847817" y="2173550"/>
            <a:ext cx="7772400" cy="1089025"/>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chemeClr val="dk1"/>
              </a:buClr>
              <a:buSzPct val="100000"/>
              <a:buFont typeface="Calibri"/>
              <a:buNone/>
            </a:pPr>
            <a:r>
              <a:rPr lang="en-IN" sz="5400" b="1">
                <a:latin typeface="Arial"/>
                <a:ea typeface="Arial"/>
                <a:cs typeface="Arial"/>
                <a:sym typeface="Arial"/>
              </a:rPr>
              <a:t>Gaming News-Site</a:t>
            </a:r>
            <a:r>
              <a:rPr lang="en-IN" sz="5400" b="1"/>
              <a:t/>
            </a:r>
            <a:br>
              <a:rPr lang="en-IN" sz="5400" b="1"/>
            </a:br>
            <a:r>
              <a:rPr lang="en-IN" b="1">
                <a:latin typeface="Arial"/>
                <a:ea typeface="Arial"/>
                <a:cs typeface="Arial"/>
                <a:sym typeface="Arial"/>
              </a:rPr>
              <a:t>TEITA_A3</a:t>
            </a:r>
            <a:r>
              <a:rPr lang="en-IN" b="1"/>
              <a:t> </a:t>
            </a:r>
            <a:endParaRPr b="1"/>
          </a:p>
        </p:txBody>
      </p:sp>
      <p:sp>
        <p:nvSpPr>
          <p:cNvPr id="89" name="Google Shape;89;p13"/>
          <p:cNvSpPr txBox="1">
            <a:spLocks noGrp="1"/>
          </p:cNvSpPr>
          <p:nvPr>
            <p:ph type="subTitle" idx="1"/>
          </p:nvPr>
        </p:nvSpPr>
        <p:spPr>
          <a:xfrm>
            <a:off x="2299316" y="3727225"/>
            <a:ext cx="4869300" cy="1609200"/>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rgbClr val="888888"/>
              </a:buClr>
              <a:buSzPts val="1652"/>
              <a:buFont typeface="Arial"/>
              <a:buNone/>
            </a:pPr>
            <a:r>
              <a:rPr lang="en-IN" sz="1879" dirty="0">
                <a:solidFill>
                  <a:schemeClr val="dk1"/>
                </a:solidFill>
                <a:latin typeface="Arial"/>
                <a:ea typeface="Arial"/>
                <a:cs typeface="Arial"/>
                <a:sym typeface="Arial"/>
              </a:rPr>
              <a:t>Ashly Daniel John  38</a:t>
            </a:r>
            <a:endParaRPr sz="1879" dirty="0">
              <a:solidFill>
                <a:schemeClr val="dk1"/>
              </a:solidFill>
              <a:latin typeface="Arial"/>
              <a:ea typeface="Arial"/>
              <a:cs typeface="Arial"/>
              <a:sym typeface="Arial"/>
            </a:endParaRPr>
          </a:p>
          <a:p>
            <a:pPr marL="0" lvl="0" indent="0" algn="ctr" rtl="0">
              <a:lnSpc>
                <a:spcPct val="90000"/>
              </a:lnSpc>
              <a:spcBef>
                <a:spcPts val="640"/>
              </a:spcBef>
              <a:spcAft>
                <a:spcPts val="0"/>
              </a:spcAft>
              <a:buClr>
                <a:srgbClr val="888888"/>
              </a:buClr>
              <a:buSzPts val="1652"/>
              <a:buFont typeface="Arial"/>
              <a:buNone/>
            </a:pPr>
            <a:r>
              <a:rPr lang="en-IN" sz="1879" dirty="0">
                <a:solidFill>
                  <a:schemeClr val="dk1"/>
                </a:solidFill>
                <a:latin typeface="Arial"/>
                <a:ea typeface="Arial"/>
                <a:cs typeface="Arial"/>
                <a:sym typeface="Arial"/>
              </a:rPr>
              <a:t>Rangel </a:t>
            </a:r>
            <a:r>
              <a:rPr lang="en-IN" sz="1879" dirty="0" err="1">
                <a:solidFill>
                  <a:schemeClr val="dk1"/>
                </a:solidFill>
                <a:latin typeface="Arial"/>
                <a:ea typeface="Arial"/>
                <a:cs typeface="Arial"/>
                <a:sym typeface="Arial"/>
              </a:rPr>
              <a:t>Koli</a:t>
            </a:r>
            <a:r>
              <a:rPr lang="en-IN" sz="1879" dirty="0">
                <a:solidFill>
                  <a:schemeClr val="dk1"/>
                </a:solidFill>
                <a:latin typeface="Arial"/>
                <a:ea typeface="Arial"/>
                <a:cs typeface="Arial"/>
                <a:sym typeface="Arial"/>
              </a:rPr>
              <a:t>            42</a:t>
            </a:r>
            <a:endParaRPr sz="1879" dirty="0">
              <a:solidFill>
                <a:schemeClr val="dk1"/>
              </a:solidFill>
              <a:latin typeface="Arial"/>
              <a:ea typeface="Arial"/>
              <a:cs typeface="Arial"/>
              <a:sym typeface="Arial"/>
            </a:endParaRPr>
          </a:p>
          <a:p>
            <a:pPr marL="0" lvl="0" indent="0" algn="ctr" rtl="0">
              <a:lnSpc>
                <a:spcPct val="90000"/>
              </a:lnSpc>
              <a:spcBef>
                <a:spcPts val="640"/>
              </a:spcBef>
              <a:spcAft>
                <a:spcPts val="0"/>
              </a:spcAft>
              <a:buClr>
                <a:srgbClr val="888888"/>
              </a:buClr>
              <a:buSzPts val="1652"/>
              <a:buFont typeface="Arial"/>
              <a:buNone/>
            </a:pPr>
            <a:r>
              <a:rPr lang="en-IN" sz="1879" dirty="0">
                <a:solidFill>
                  <a:schemeClr val="dk1"/>
                </a:solidFill>
                <a:latin typeface="Arial"/>
                <a:ea typeface="Arial"/>
                <a:cs typeface="Arial"/>
                <a:sym typeface="Arial"/>
              </a:rPr>
              <a:t>Deep Kotian           43</a:t>
            </a:r>
            <a:endParaRPr dirty="0"/>
          </a:p>
          <a:p>
            <a:pPr marL="0" lvl="0" indent="0" algn="ctr" rtl="0">
              <a:lnSpc>
                <a:spcPct val="100000"/>
              </a:lnSpc>
              <a:spcBef>
                <a:spcPts val="640"/>
              </a:spcBef>
              <a:spcAft>
                <a:spcPts val="0"/>
              </a:spcAft>
              <a:buClr>
                <a:srgbClr val="888888"/>
              </a:buClr>
              <a:buSzPts val="4129"/>
              <a:buNone/>
            </a:pPr>
            <a:endParaRPr dirty="0"/>
          </a:p>
        </p:txBody>
      </p:sp>
      <p:sp>
        <p:nvSpPr>
          <p:cNvPr id="90" name="Google Shape;90;p13"/>
          <p:cNvSpPr txBox="1"/>
          <p:nvPr/>
        </p:nvSpPr>
        <p:spPr>
          <a:xfrm>
            <a:off x="1371600" y="609600"/>
            <a:ext cx="7315200" cy="12315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200"/>
              <a:buFont typeface="Arial"/>
              <a:buNone/>
            </a:pPr>
            <a:r>
              <a:rPr lang="en-IN" sz="3200" b="1" i="0" u="none" strike="noStrike" cap="none">
                <a:solidFill>
                  <a:schemeClr val="dk1"/>
                </a:solidFill>
                <a:latin typeface="Calibri"/>
                <a:ea typeface="Calibri"/>
                <a:cs typeface="Calibri"/>
                <a:sym typeface="Calibri"/>
              </a:rPr>
              <a:t>St. Francis Institute of Technology</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400"/>
              <a:buFont typeface="Arial"/>
              <a:buNone/>
            </a:pPr>
            <a:r>
              <a:rPr lang="en-IN" sz="2400" b="0" i="0" u="none" strike="noStrike" cap="none">
                <a:solidFill>
                  <a:schemeClr val="dk1"/>
                </a:solidFill>
                <a:latin typeface="Calibri"/>
                <a:ea typeface="Calibri"/>
                <a:cs typeface="Calibri"/>
                <a:sym typeface="Calibri"/>
              </a:rPr>
              <a:t>Department of Information Technology</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Calibri"/>
                <a:ea typeface="Calibri"/>
                <a:cs typeface="Calibri"/>
                <a:sym typeface="Calibri"/>
              </a:rPr>
              <a:t> Mini Project –Web Based Business Model (ITM 501)</a:t>
            </a:r>
            <a:endParaRPr sz="1800" b="0" i="0" u="none" strike="noStrike" cap="none">
              <a:solidFill>
                <a:schemeClr val="dk1"/>
              </a:solidFill>
              <a:latin typeface="Calibri"/>
              <a:ea typeface="Calibri"/>
              <a:cs typeface="Calibri"/>
              <a:sym typeface="Calibri"/>
            </a:endParaRPr>
          </a:p>
        </p:txBody>
      </p:sp>
      <p:pic>
        <p:nvPicPr>
          <p:cNvPr id="91" name="Google Shape;91;p13"/>
          <p:cNvPicPr preferRelativeResize="0"/>
          <p:nvPr/>
        </p:nvPicPr>
        <p:blipFill rotWithShape="1">
          <a:blip r:embed="rId3">
            <a:alphaModFix/>
          </a:blip>
          <a:srcRect/>
          <a:stretch/>
        </p:blipFill>
        <p:spPr>
          <a:xfrm>
            <a:off x="762000" y="678253"/>
            <a:ext cx="1015509" cy="955237"/>
          </a:xfrm>
          <a:prstGeom prst="rect">
            <a:avLst/>
          </a:prstGeom>
          <a:noFill/>
          <a:ln>
            <a:noFill/>
          </a:ln>
        </p:spPr>
      </p:pic>
      <p:sp>
        <p:nvSpPr>
          <p:cNvPr id="92" name="Google Shape;92;p13"/>
          <p:cNvSpPr txBox="1"/>
          <p:nvPr/>
        </p:nvSpPr>
        <p:spPr>
          <a:xfrm>
            <a:off x="1947538" y="5204103"/>
            <a:ext cx="5572957" cy="1323439"/>
          </a:xfrm>
          <a:prstGeom prst="rect">
            <a:avLst/>
          </a:prstGeom>
          <a:noFill/>
          <a:ln>
            <a:noFill/>
          </a:ln>
        </p:spPr>
        <p:txBody>
          <a:bodyPr spcFirstLastPara="1" wrap="square" lIns="91425" tIns="45700" rIns="91425" bIns="45700" anchor="t" anchorCtr="0">
            <a:spAutoFit/>
          </a:bodyPr>
          <a:lstStyle/>
          <a:p>
            <a:pPr marL="1260475" marR="1255395" lvl="0" indent="0" algn="ctr" rtl="0">
              <a:lnSpc>
                <a:spcPct val="100000"/>
              </a:lnSpc>
              <a:spcBef>
                <a:spcPts val="0"/>
              </a:spcBef>
              <a:spcAft>
                <a:spcPts val="0"/>
              </a:spcAft>
              <a:buNone/>
            </a:pPr>
            <a:r>
              <a:rPr lang="en-IN" sz="2000" b="0" i="0" u="none" strike="noStrike" cap="none">
                <a:solidFill>
                  <a:srgbClr val="000000"/>
                </a:solidFill>
                <a:latin typeface="Calibri"/>
                <a:ea typeface="Calibri"/>
                <a:cs typeface="Calibri"/>
                <a:sym typeface="Calibri"/>
              </a:rPr>
              <a:t>Mentor:</a:t>
            </a:r>
            <a:endParaRPr/>
          </a:p>
          <a:p>
            <a:pPr marL="1260475" marR="1255395" lvl="0" indent="0" algn="ctr" rtl="0">
              <a:lnSpc>
                <a:spcPct val="100000"/>
              </a:lnSpc>
              <a:spcBef>
                <a:spcPts val="0"/>
              </a:spcBef>
              <a:spcAft>
                <a:spcPts val="0"/>
              </a:spcAft>
              <a:buNone/>
            </a:pPr>
            <a:r>
              <a:rPr lang="en-IN" sz="2000" b="0" i="0" u="none" strike="noStrike" cap="none">
                <a:solidFill>
                  <a:srgbClr val="000000"/>
                </a:solidFill>
                <a:latin typeface="Calibri"/>
                <a:ea typeface="Calibri"/>
                <a:cs typeface="Calibri"/>
                <a:sym typeface="Calibri"/>
              </a:rPr>
              <a:t>Dr. Prachi Raut</a:t>
            </a:r>
            <a:endParaRPr/>
          </a:p>
          <a:p>
            <a:pPr marL="1260475" marR="1255395" lvl="0" indent="0" algn="ctr" rtl="0">
              <a:lnSpc>
                <a:spcPct val="100000"/>
              </a:lnSpc>
              <a:spcBef>
                <a:spcPts val="0"/>
              </a:spcBef>
              <a:spcAft>
                <a:spcPts val="0"/>
              </a:spcAft>
              <a:buNone/>
            </a:pPr>
            <a:r>
              <a:rPr lang="en-IN" sz="2000" b="0" i="0" u="none" strike="noStrike" cap="none">
                <a:solidFill>
                  <a:srgbClr val="000000"/>
                </a:solidFill>
                <a:latin typeface="Calibri"/>
                <a:ea typeface="Calibri"/>
                <a:cs typeface="Calibri"/>
                <a:sym typeface="Calibri"/>
              </a:rPr>
              <a:t>Professor</a:t>
            </a:r>
            <a:endParaRPr/>
          </a:p>
          <a:p>
            <a:pPr marL="1260475" marR="1255395" lvl="0" indent="0" algn="ctr" rtl="0">
              <a:lnSpc>
                <a:spcPct val="100000"/>
              </a:lnSpc>
              <a:spcBef>
                <a:spcPts val="0"/>
              </a:spcBef>
              <a:spcAft>
                <a:spcPts val="0"/>
              </a:spcAft>
              <a:buNone/>
            </a:pPr>
            <a:r>
              <a:rPr lang="en-IN" sz="2000" b="0" i="0" u="none" strike="noStrike" cap="none">
                <a:solidFill>
                  <a:srgbClr val="000000"/>
                </a:solidFill>
                <a:latin typeface="Calibri"/>
                <a:ea typeface="Calibri"/>
                <a:cs typeface="Calibri"/>
                <a:sym typeface="Calibri"/>
              </a:rPr>
              <a:t> </a:t>
            </a:r>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65018" y="1640385"/>
            <a:ext cx="8049494" cy="3970318"/>
          </a:xfrm>
          <a:prstGeom prst="rect">
            <a:avLst/>
          </a:prstGeom>
        </p:spPr>
        <p:txBody>
          <a:bodyPr wrap="square">
            <a:spAutoFit/>
          </a:bodyPr>
          <a:lstStyle/>
          <a:p>
            <a:r>
              <a:rPr lang="en-US" sz="1800" b="1" dirty="0"/>
              <a:t>News: </a:t>
            </a:r>
            <a:r>
              <a:rPr lang="en-US" sz="1800" dirty="0"/>
              <a:t>It will consist of all the latest news related to Gaming</a:t>
            </a:r>
            <a:r>
              <a:rPr lang="en-US" sz="1800" dirty="0" smtClean="0"/>
              <a:t>.</a:t>
            </a:r>
          </a:p>
          <a:p>
            <a:r>
              <a:rPr lang="en-US" sz="1800" dirty="0" smtClean="0"/>
              <a:t> </a:t>
            </a:r>
          </a:p>
          <a:p>
            <a:r>
              <a:rPr lang="en-US" sz="1800" b="1" dirty="0" smtClean="0"/>
              <a:t>Tournament</a:t>
            </a:r>
            <a:r>
              <a:rPr lang="en-US" sz="1800" dirty="0"/>
              <a:t>: The details of the Ongoing and Upcoming tournaments will be displayed in this page along with the results from the past </a:t>
            </a:r>
            <a:r>
              <a:rPr lang="en-US" sz="1800" dirty="0" smtClean="0"/>
              <a:t>tournaments</a:t>
            </a:r>
          </a:p>
          <a:p>
            <a:endParaRPr lang="en-US" sz="1800" dirty="0"/>
          </a:p>
          <a:p>
            <a:r>
              <a:rPr lang="en-US" sz="1800" b="1" dirty="0"/>
              <a:t>Blog: </a:t>
            </a:r>
            <a:r>
              <a:rPr lang="en-US" sz="1800" dirty="0"/>
              <a:t>It will consist of the user blogs given to us by the content creators. The users who have logged in our website are only eligible to view and create the blog page. </a:t>
            </a:r>
            <a:endParaRPr lang="en-US" sz="1800" dirty="0" smtClean="0"/>
          </a:p>
          <a:p>
            <a:pPr algn="just"/>
            <a:endParaRPr lang="en-US" sz="1800" dirty="0"/>
          </a:p>
          <a:p>
            <a:r>
              <a:rPr lang="en-US" sz="1800" b="1" dirty="0" smtClean="0"/>
              <a:t>Chat </a:t>
            </a:r>
            <a:r>
              <a:rPr lang="en-US" sz="1800" b="1" dirty="0"/>
              <a:t>Room: </a:t>
            </a:r>
            <a:r>
              <a:rPr lang="en-US" sz="1800" dirty="0"/>
              <a:t>A real time chat room to interact with all the other Gamers who are online on the website. Users who have logged in to their accounts will be able to use this feature. </a:t>
            </a:r>
            <a:endParaRPr lang="en-US" sz="1800" dirty="0" smtClean="0"/>
          </a:p>
          <a:p>
            <a:endParaRPr lang="en-US" sz="1800" dirty="0"/>
          </a:p>
          <a:p>
            <a:pPr algn="just"/>
            <a:r>
              <a:rPr lang="en-US" sz="1800" b="1" dirty="0" err="1" smtClean="0"/>
              <a:t>Merch</a:t>
            </a:r>
            <a:r>
              <a:rPr lang="en-US" sz="1800" b="1" dirty="0"/>
              <a:t>: </a:t>
            </a:r>
            <a:r>
              <a:rPr lang="en-US" sz="1800" dirty="0"/>
              <a:t>Store to Buy all our </a:t>
            </a:r>
            <a:r>
              <a:rPr lang="en-US" sz="1800" dirty="0" err="1"/>
              <a:t>merch</a:t>
            </a:r>
            <a:r>
              <a:rPr lang="en-US" sz="1800" dirty="0"/>
              <a:t> as well as other content creator’s </a:t>
            </a:r>
            <a:r>
              <a:rPr lang="en-US" sz="1800" dirty="0" err="1"/>
              <a:t>merch</a:t>
            </a:r>
            <a:r>
              <a:rPr lang="en-US" sz="1800" dirty="0"/>
              <a:t>. </a:t>
            </a:r>
            <a:endParaRPr lang="en-IN" sz="1800" dirty="0"/>
          </a:p>
        </p:txBody>
      </p:sp>
      <p:sp>
        <p:nvSpPr>
          <p:cNvPr id="5" name="Google Shape;167;p21"/>
          <p:cNvSpPr txBox="1">
            <a:spLocks noGrp="1"/>
          </p:cNvSpPr>
          <p:nvPr>
            <p:ph type="title"/>
          </p:nvPr>
        </p:nvSpPr>
        <p:spPr>
          <a:xfrm>
            <a:off x="484912" y="188234"/>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1800"/>
              <a:buNone/>
            </a:pPr>
            <a:r>
              <a:rPr lang="en-IN" b="1" dirty="0"/>
              <a:t>System Design</a:t>
            </a:r>
            <a:endParaRPr dirty="0"/>
          </a:p>
        </p:txBody>
      </p:sp>
    </p:spTree>
    <p:extLst>
      <p:ext uri="{BB962C8B-B14F-4D97-AF65-F5344CB8AC3E}">
        <p14:creationId xmlns:p14="http://schemas.microsoft.com/office/powerpoint/2010/main" val="33185948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1800"/>
              <a:buNone/>
            </a:pPr>
            <a:r>
              <a:rPr lang="en-IN" b="1"/>
              <a:t>Technology Used </a:t>
            </a:r>
            <a:endParaRPr/>
          </a:p>
        </p:txBody>
      </p:sp>
      <p:sp>
        <p:nvSpPr>
          <p:cNvPr id="174" name="Google Shape;174;p22"/>
          <p:cNvSpPr txBox="1">
            <a:spLocks noGrp="1"/>
          </p:cNvSpPr>
          <p:nvPr>
            <p:ph type="body" idx="1"/>
          </p:nvPr>
        </p:nvSpPr>
        <p:spPr>
          <a:xfrm>
            <a:off x="1063099" y="1417638"/>
            <a:ext cx="7017802" cy="4526100"/>
          </a:xfrm>
          <a:prstGeom prst="rect">
            <a:avLst/>
          </a:prstGeom>
          <a:noFill/>
          <a:ln>
            <a:noFill/>
          </a:ln>
        </p:spPr>
        <p:txBody>
          <a:bodyPr spcFirstLastPara="1" wrap="square" lIns="91425" tIns="45700" rIns="91425" bIns="45700" anchor="t" anchorCtr="0">
            <a:normAutofit fontScale="25000" lnSpcReduction="20000"/>
          </a:bodyPr>
          <a:lstStyle/>
          <a:p>
            <a:pPr marL="0" lvl="0" indent="0" rtl="0">
              <a:lnSpc>
                <a:spcPct val="150000"/>
              </a:lnSpc>
              <a:spcBef>
                <a:spcPts val="1200"/>
              </a:spcBef>
              <a:spcAft>
                <a:spcPts val="0"/>
              </a:spcAft>
              <a:buClr>
                <a:schemeClr val="dk1"/>
              </a:buClr>
              <a:buSzPts val="275"/>
              <a:buFont typeface="Arial"/>
              <a:buNone/>
            </a:pPr>
            <a:r>
              <a:rPr lang="en-IN" sz="7335" b="1" dirty="0" smtClean="0">
                <a:latin typeface="Arial"/>
                <a:ea typeface="Arial"/>
                <a:cs typeface="Arial"/>
                <a:sym typeface="Arial"/>
              </a:rPr>
              <a:t>-Hardware </a:t>
            </a:r>
            <a:r>
              <a:rPr lang="en-IN" sz="7335" b="1" dirty="0">
                <a:latin typeface="Arial"/>
                <a:ea typeface="Arial"/>
                <a:cs typeface="Arial"/>
                <a:sym typeface="Arial"/>
              </a:rPr>
              <a:t>:</a:t>
            </a:r>
            <a:endParaRPr sz="7335" b="1" dirty="0">
              <a:latin typeface="Arial"/>
              <a:ea typeface="Arial"/>
              <a:cs typeface="Arial"/>
              <a:sym typeface="Arial"/>
            </a:endParaRPr>
          </a:p>
          <a:p>
            <a:pPr marL="0" lvl="0" indent="0" rtl="0">
              <a:lnSpc>
                <a:spcPct val="150000"/>
              </a:lnSpc>
              <a:spcBef>
                <a:spcPts val="1200"/>
              </a:spcBef>
              <a:spcAft>
                <a:spcPts val="0"/>
              </a:spcAft>
              <a:buClr>
                <a:schemeClr val="dk1"/>
              </a:buClr>
              <a:buSzPts val="275"/>
              <a:buFont typeface="Arial"/>
              <a:buNone/>
            </a:pPr>
            <a:r>
              <a:rPr lang="en-IN" sz="7335" dirty="0">
                <a:latin typeface="Arial"/>
                <a:ea typeface="Arial"/>
                <a:cs typeface="Arial"/>
                <a:sym typeface="Arial"/>
              </a:rPr>
              <a:t>PC with min. 4 GB RAM and i5/i7 </a:t>
            </a:r>
            <a:r>
              <a:rPr lang="en-IN" sz="7335" dirty="0" smtClean="0">
                <a:latin typeface="Arial"/>
                <a:ea typeface="Arial"/>
                <a:cs typeface="Arial"/>
                <a:sym typeface="Arial"/>
              </a:rPr>
              <a:t>processor</a:t>
            </a:r>
            <a:endParaRPr sz="7335" dirty="0">
              <a:latin typeface="Arial"/>
              <a:ea typeface="Arial"/>
              <a:cs typeface="Arial"/>
              <a:sym typeface="Arial"/>
            </a:endParaRPr>
          </a:p>
          <a:p>
            <a:pPr marL="0" lvl="0" indent="0" rtl="0">
              <a:lnSpc>
                <a:spcPct val="150000"/>
              </a:lnSpc>
              <a:spcBef>
                <a:spcPts val="1200"/>
              </a:spcBef>
              <a:spcAft>
                <a:spcPts val="0"/>
              </a:spcAft>
              <a:buClr>
                <a:schemeClr val="dk1"/>
              </a:buClr>
              <a:buSzPts val="275"/>
              <a:buFont typeface="Arial"/>
              <a:buNone/>
            </a:pPr>
            <a:r>
              <a:rPr lang="en-IN" sz="7335" b="1" dirty="0" smtClean="0">
                <a:latin typeface="Arial"/>
                <a:ea typeface="Arial"/>
                <a:cs typeface="Arial"/>
                <a:sym typeface="Arial"/>
              </a:rPr>
              <a:t>-Software </a:t>
            </a:r>
            <a:r>
              <a:rPr lang="en-IN" sz="7335" b="1" dirty="0">
                <a:latin typeface="Arial"/>
                <a:ea typeface="Arial"/>
                <a:cs typeface="Arial"/>
                <a:sym typeface="Arial"/>
              </a:rPr>
              <a:t>:</a:t>
            </a:r>
            <a:endParaRPr sz="7335" b="1" dirty="0">
              <a:latin typeface="Arial"/>
              <a:ea typeface="Arial"/>
              <a:cs typeface="Arial"/>
              <a:sym typeface="Arial"/>
            </a:endParaRPr>
          </a:p>
          <a:p>
            <a:pPr marL="0" lvl="0" indent="0" rtl="0">
              <a:lnSpc>
                <a:spcPct val="150000"/>
              </a:lnSpc>
              <a:spcBef>
                <a:spcPts val="1200"/>
              </a:spcBef>
              <a:spcAft>
                <a:spcPts val="0"/>
              </a:spcAft>
              <a:buClr>
                <a:schemeClr val="dk1"/>
              </a:buClr>
              <a:buSzPts val="275"/>
              <a:buFont typeface="Arial"/>
              <a:buNone/>
            </a:pPr>
            <a:r>
              <a:rPr lang="en-IN" sz="7335" dirty="0">
                <a:latin typeface="Arial"/>
                <a:ea typeface="Arial"/>
                <a:cs typeface="Arial"/>
                <a:sym typeface="Arial"/>
              </a:rPr>
              <a:t>OS: Windows 7 or above</a:t>
            </a:r>
            <a:endParaRPr sz="7335" dirty="0">
              <a:latin typeface="Arial"/>
              <a:ea typeface="Arial"/>
              <a:cs typeface="Arial"/>
              <a:sym typeface="Arial"/>
            </a:endParaRPr>
          </a:p>
          <a:p>
            <a:pPr marL="0" lvl="0" indent="0" rtl="0">
              <a:lnSpc>
                <a:spcPct val="150000"/>
              </a:lnSpc>
              <a:spcBef>
                <a:spcPts val="1200"/>
              </a:spcBef>
              <a:spcAft>
                <a:spcPts val="0"/>
              </a:spcAft>
              <a:buClr>
                <a:schemeClr val="dk1"/>
              </a:buClr>
              <a:buSzPts val="275"/>
              <a:buFont typeface="Arial"/>
              <a:buNone/>
            </a:pPr>
            <a:r>
              <a:rPr lang="en-IN" sz="7335" dirty="0">
                <a:latin typeface="Arial"/>
                <a:ea typeface="Arial"/>
                <a:cs typeface="Arial"/>
                <a:sym typeface="Arial"/>
              </a:rPr>
              <a:t>Browser: Chrome / Firefox / Edge .</a:t>
            </a:r>
            <a:endParaRPr sz="7335" dirty="0">
              <a:latin typeface="Arial"/>
              <a:ea typeface="Arial"/>
              <a:cs typeface="Arial"/>
              <a:sym typeface="Arial"/>
            </a:endParaRPr>
          </a:p>
          <a:p>
            <a:pPr marL="0" lvl="0" indent="0" rtl="0">
              <a:lnSpc>
                <a:spcPct val="150000"/>
              </a:lnSpc>
              <a:spcBef>
                <a:spcPts val="1200"/>
              </a:spcBef>
              <a:spcAft>
                <a:spcPts val="0"/>
              </a:spcAft>
              <a:buClr>
                <a:schemeClr val="dk1"/>
              </a:buClr>
              <a:buSzPts val="275"/>
              <a:buFont typeface="Arial"/>
              <a:buNone/>
            </a:pPr>
            <a:r>
              <a:rPr lang="en-IN" sz="7335" dirty="0">
                <a:latin typeface="Arial"/>
                <a:ea typeface="Arial"/>
                <a:cs typeface="Arial"/>
                <a:sym typeface="Arial"/>
              </a:rPr>
              <a:t>Application: </a:t>
            </a:r>
            <a:r>
              <a:rPr lang="en-IN" sz="7335" dirty="0" smtClean="0">
                <a:latin typeface="Arial"/>
                <a:ea typeface="Arial"/>
                <a:cs typeface="Arial"/>
                <a:sym typeface="Arial"/>
              </a:rPr>
              <a:t>VS </a:t>
            </a:r>
            <a:r>
              <a:rPr lang="en-IN" sz="7335" dirty="0">
                <a:latin typeface="Arial"/>
                <a:ea typeface="Arial"/>
                <a:cs typeface="Arial"/>
                <a:sym typeface="Arial"/>
              </a:rPr>
              <a:t>Code .</a:t>
            </a:r>
            <a:endParaRPr sz="7335" dirty="0">
              <a:latin typeface="Arial"/>
              <a:ea typeface="Arial"/>
              <a:cs typeface="Arial"/>
              <a:sym typeface="Arial"/>
            </a:endParaRPr>
          </a:p>
          <a:p>
            <a:pPr marL="0" lvl="0" indent="0" rtl="0">
              <a:lnSpc>
                <a:spcPct val="150000"/>
              </a:lnSpc>
              <a:spcBef>
                <a:spcPts val="1200"/>
              </a:spcBef>
              <a:spcAft>
                <a:spcPts val="0"/>
              </a:spcAft>
              <a:buClr>
                <a:schemeClr val="dk1"/>
              </a:buClr>
              <a:buSzPts val="275"/>
              <a:buFont typeface="Arial"/>
              <a:buNone/>
            </a:pPr>
            <a:r>
              <a:rPr lang="en-IN" sz="7335" dirty="0">
                <a:latin typeface="Arial"/>
                <a:ea typeface="Arial"/>
                <a:cs typeface="Arial"/>
                <a:sym typeface="Arial"/>
              </a:rPr>
              <a:t>Front-end: HTML, CSS, </a:t>
            </a:r>
            <a:r>
              <a:rPr lang="en-IN" sz="7335" dirty="0" err="1">
                <a:latin typeface="Arial"/>
                <a:ea typeface="Arial"/>
                <a:cs typeface="Arial"/>
                <a:sym typeface="Arial"/>
              </a:rPr>
              <a:t>Javascript</a:t>
            </a:r>
            <a:r>
              <a:rPr lang="en-IN" sz="7335" dirty="0">
                <a:latin typeface="Arial"/>
                <a:ea typeface="Arial"/>
                <a:cs typeface="Arial"/>
                <a:sym typeface="Arial"/>
              </a:rPr>
              <a:t>, Bootstrap.</a:t>
            </a:r>
            <a:endParaRPr sz="7335" dirty="0">
              <a:latin typeface="Arial"/>
              <a:ea typeface="Arial"/>
              <a:cs typeface="Arial"/>
              <a:sym typeface="Arial"/>
            </a:endParaRPr>
          </a:p>
          <a:p>
            <a:pPr marL="0" lvl="0" indent="0" rtl="0">
              <a:lnSpc>
                <a:spcPct val="150000"/>
              </a:lnSpc>
              <a:spcBef>
                <a:spcPts val="1200"/>
              </a:spcBef>
              <a:spcAft>
                <a:spcPts val="0"/>
              </a:spcAft>
              <a:buClr>
                <a:schemeClr val="dk1"/>
              </a:buClr>
              <a:buSzPts val="275"/>
              <a:buFont typeface="Arial"/>
              <a:buNone/>
            </a:pPr>
            <a:r>
              <a:rPr lang="en-IN" sz="7335" dirty="0">
                <a:latin typeface="Arial"/>
                <a:ea typeface="Arial"/>
                <a:cs typeface="Arial"/>
                <a:sym typeface="Arial"/>
              </a:rPr>
              <a:t>Framework: Django.</a:t>
            </a:r>
            <a:endParaRPr sz="7335" dirty="0">
              <a:latin typeface="Arial"/>
              <a:ea typeface="Arial"/>
              <a:cs typeface="Arial"/>
              <a:sym typeface="Arial"/>
            </a:endParaRPr>
          </a:p>
          <a:p>
            <a:pPr marL="0" lvl="0" indent="0" rtl="0">
              <a:lnSpc>
                <a:spcPct val="150000"/>
              </a:lnSpc>
              <a:spcBef>
                <a:spcPts val="1200"/>
              </a:spcBef>
              <a:spcAft>
                <a:spcPts val="0"/>
              </a:spcAft>
              <a:buClr>
                <a:schemeClr val="dk1"/>
              </a:buClr>
              <a:buSzPct val="100000"/>
              <a:buFont typeface="Arial"/>
              <a:buNone/>
            </a:pPr>
            <a:endParaRPr sz="1100" dirty="0">
              <a:latin typeface="Arial"/>
              <a:ea typeface="Arial"/>
              <a:cs typeface="Arial"/>
              <a:sym typeface="Arial"/>
            </a:endParaRPr>
          </a:p>
          <a:p>
            <a:pPr marL="0" lvl="0" indent="0" rtl="0">
              <a:lnSpc>
                <a:spcPct val="100000"/>
              </a:lnSpc>
              <a:spcBef>
                <a:spcPts val="360"/>
              </a:spcBef>
              <a:spcAft>
                <a:spcPts val="0"/>
              </a:spcAft>
              <a:buNone/>
            </a:pPr>
            <a:endParaRPr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1800"/>
              <a:buNone/>
            </a:pPr>
            <a:r>
              <a:rPr lang="en-IN" b="1" dirty="0"/>
              <a:t>References</a:t>
            </a:r>
            <a:endParaRPr dirty="0"/>
          </a:p>
        </p:txBody>
      </p:sp>
      <p:sp>
        <p:nvSpPr>
          <p:cNvPr id="180" name="Google Shape;180;p23"/>
          <p:cNvSpPr txBox="1">
            <a:spLocks noGrp="1"/>
          </p:cNvSpPr>
          <p:nvPr>
            <p:ph type="body" idx="1"/>
          </p:nvPr>
        </p:nvSpPr>
        <p:spPr>
          <a:xfrm>
            <a:off x="383309" y="1417638"/>
            <a:ext cx="7989454" cy="4525963"/>
          </a:xfrm>
          <a:prstGeom prst="rect">
            <a:avLst/>
          </a:prstGeom>
          <a:noFill/>
          <a:ln>
            <a:noFill/>
          </a:ln>
        </p:spPr>
        <p:txBody>
          <a:bodyPr spcFirstLastPara="1" wrap="square" lIns="91425" tIns="45700" rIns="91425" bIns="45700" anchor="t" anchorCtr="0">
            <a:normAutofit fontScale="25000" lnSpcReduction="20000"/>
          </a:bodyPr>
          <a:lstStyle/>
          <a:p>
            <a:pPr marL="457200" lvl="0" indent="0" algn="just" rtl="0">
              <a:lnSpc>
                <a:spcPct val="150000"/>
              </a:lnSpc>
              <a:spcBef>
                <a:spcPts val="0"/>
              </a:spcBef>
              <a:spcAft>
                <a:spcPts val="0"/>
              </a:spcAft>
              <a:buNone/>
            </a:pPr>
            <a:r>
              <a:rPr lang="en-IN" sz="7200" dirty="0"/>
              <a:t> [1] </a:t>
            </a:r>
            <a:r>
              <a:rPr lang="en-IN" sz="7200" dirty="0" err="1"/>
              <a:t>Pawan</a:t>
            </a:r>
            <a:r>
              <a:rPr lang="en-IN" sz="7200" dirty="0"/>
              <a:t> </a:t>
            </a:r>
            <a:r>
              <a:rPr lang="en-IN" sz="7200" dirty="0" err="1"/>
              <a:t>Kalyani</a:t>
            </a:r>
            <a:r>
              <a:rPr lang="en-IN" sz="7200" dirty="0"/>
              <a:t>, "An Empirical Study on Gaming Industry in India with Special Reference to the </a:t>
            </a:r>
            <a:r>
              <a:rPr lang="en-IN" sz="7200" dirty="0" err="1"/>
              <a:t>SmartPhone</a:t>
            </a:r>
            <a:r>
              <a:rPr lang="en-IN" sz="7200" dirty="0"/>
              <a:t> Games &amp; Smart Generation Players of School and College", Journal of Management Engineering and Information Technology, Volume -4, Issue- 3, Jun. 2017, ISSN: 2394 - 8124</a:t>
            </a:r>
            <a:endParaRPr sz="7200" dirty="0"/>
          </a:p>
          <a:p>
            <a:pPr marL="457200" lvl="0" indent="0" algn="just" rtl="0">
              <a:lnSpc>
                <a:spcPct val="150000"/>
              </a:lnSpc>
              <a:spcBef>
                <a:spcPts val="0"/>
              </a:spcBef>
              <a:spcAft>
                <a:spcPts val="0"/>
              </a:spcAft>
              <a:buNone/>
            </a:pPr>
            <a:endParaRPr sz="7200" dirty="0"/>
          </a:p>
          <a:p>
            <a:pPr marL="457200" lvl="0" indent="0" algn="just" rtl="0">
              <a:lnSpc>
                <a:spcPct val="150000"/>
              </a:lnSpc>
              <a:spcBef>
                <a:spcPts val="0"/>
              </a:spcBef>
              <a:spcAft>
                <a:spcPts val="0"/>
              </a:spcAft>
              <a:buNone/>
            </a:pPr>
            <a:r>
              <a:rPr lang="en-IN" sz="7200" dirty="0"/>
              <a:t>[2] Indian gaming industry reached global top 5, </a:t>
            </a:r>
            <a:r>
              <a:rPr lang="en-IN" sz="7200" dirty="0" err="1"/>
              <a:t>Yourstory</a:t>
            </a:r>
            <a:r>
              <a:rPr lang="en-IN" sz="7200" dirty="0"/>
              <a:t>, [online]. Available:</a:t>
            </a:r>
            <a:endParaRPr sz="7200" dirty="0"/>
          </a:p>
          <a:p>
            <a:pPr marL="457200" lvl="0" indent="0" algn="just" rtl="0">
              <a:lnSpc>
                <a:spcPct val="150000"/>
              </a:lnSpc>
              <a:spcBef>
                <a:spcPts val="0"/>
              </a:spcBef>
              <a:spcAft>
                <a:spcPts val="0"/>
              </a:spcAft>
              <a:buNone/>
            </a:pPr>
            <a:r>
              <a:rPr lang="en-IN" sz="7200" dirty="0"/>
              <a:t>https://yourstory.com/2016/12/2016-indian-gaming-industry/amp (Accessed: December 23, 2016)</a:t>
            </a:r>
            <a:endParaRPr sz="7200" dirty="0"/>
          </a:p>
          <a:p>
            <a:pPr marL="457200" lvl="0" indent="0" algn="just" rtl="0">
              <a:lnSpc>
                <a:spcPct val="150000"/>
              </a:lnSpc>
              <a:spcBef>
                <a:spcPts val="0"/>
              </a:spcBef>
              <a:spcAft>
                <a:spcPts val="0"/>
              </a:spcAft>
              <a:buNone/>
            </a:pPr>
            <a:endParaRPr sz="7200" dirty="0"/>
          </a:p>
          <a:p>
            <a:pPr marL="457200" lvl="0" indent="0" algn="just" rtl="0">
              <a:lnSpc>
                <a:spcPct val="150000"/>
              </a:lnSpc>
              <a:spcBef>
                <a:spcPts val="0"/>
              </a:spcBef>
              <a:spcAft>
                <a:spcPts val="0"/>
              </a:spcAft>
              <a:buNone/>
            </a:pPr>
            <a:r>
              <a:rPr lang="en-IN" sz="7200" dirty="0"/>
              <a:t>[3] </a:t>
            </a:r>
            <a:r>
              <a:rPr lang="en-IN" sz="7200" dirty="0" err="1"/>
              <a:t>BusinessofApps</a:t>
            </a:r>
            <a:r>
              <a:rPr lang="en-IN" sz="7200" dirty="0"/>
              <a:t>, "Mobile gaming industry statistics and trends for 2021", 2021,[online].</a:t>
            </a:r>
            <a:r>
              <a:rPr lang="en-IN" sz="7200" dirty="0" err="1"/>
              <a:t>Available:https</a:t>
            </a:r>
            <a:r>
              <a:rPr lang="en-IN" sz="7200" dirty="0"/>
              <a:t>://www.businessofapps.com/insights/mobile-gaming-industry-statistics-and-trends-for-2021/ (Accessed: March 24, 2021)</a:t>
            </a:r>
            <a:endParaRPr sz="7200" dirty="0"/>
          </a:p>
          <a:p>
            <a:pPr marL="457200" lvl="0" indent="-257175" algn="l" rtl="0">
              <a:lnSpc>
                <a:spcPct val="150000"/>
              </a:lnSpc>
              <a:spcBef>
                <a:spcPts val="1200"/>
              </a:spcBef>
              <a:spcAft>
                <a:spcPts val="0"/>
              </a:spcAft>
              <a:buSzPct val="56250"/>
              <a:buChar char="•"/>
            </a:pPr>
            <a:endParaRPr dirty="0"/>
          </a:p>
          <a:p>
            <a:pPr marL="457200" lvl="0" indent="-257175" algn="l" rtl="0">
              <a:lnSpc>
                <a:spcPct val="100000"/>
              </a:lnSpc>
              <a:spcBef>
                <a:spcPts val="360"/>
              </a:spcBef>
              <a:spcAft>
                <a:spcPts val="0"/>
              </a:spcAft>
              <a:buSzPct val="56250"/>
              <a:buChar char="•"/>
            </a:pPr>
            <a:endParaRPr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427018" y="2117438"/>
            <a:ext cx="5842000" cy="1410854"/>
          </a:xfrm>
        </p:spPr>
        <p:txBody>
          <a:bodyPr>
            <a:noAutofit/>
          </a:bodyPr>
          <a:lstStyle/>
          <a:p>
            <a:pPr marL="114300" indent="0">
              <a:buNone/>
            </a:pPr>
            <a:r>
              <a:rPr lang="en-US" sz="8800" dirty="0" smtClean="0"/>
              <a:t>THANK YOU</a:t>
            </a:r>
            <a:endParaRPr lang="en-IN" sz="8800" dirty="0"/>
          </a:p>
        </p:txBody>
      </p:sp>
    </p:spTree>
    <p:extLst>
      <p:ext uri="{BB962C8B-B14F-4D97-AF65-F5344CB8AC3E}">
        <p14:creationId xmlns:p14="http://schemas.microsoft.com/office/powerpoint/2010/main" val="24170376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1800"/>
              <a:buNone/>
            </a:pPr>
            <a:r>
              <a:rPr lang="en-IN" b="1"/>
              <a:t>Overview</a:t>
            </a:r>
            <a:endParaRPr/>
          </a:p>
        </p:txBody>
      </p:sp>
      <p:sp>
        <p:nvSpPr>
          <p:cNvPr id="98" name="Google Shape;98;p14"/>
          <p:cNvSpPr txBox="1">
            <a:spLocks noGrp="1"/>
          </p:cNvSpPr>
          <p:nvPr>
            <p:ph type="body" idx="1"/>
          </p:nvPr>
        </p:nvSpPr>
        <p:spPr>
          <a:xfrm>
            <a:off x="457200" y="1600200"/>
            <a:ext cx="8229600" cy="3833037"/>
          </a:xfrm>
          <a:prstGeom prst="rect">
            <a:avLst/>
          </a:prstGeom>
          <a:noFill/>
          <a:ln>
            <a:noFill/>
          </a:ln>
        </p:spPr>
        <p:txBody>
          <a:bodyPr spcFirstLastPara="1" wrap="square" lIns="91425" tIns="45700" rIns="91425" bIns="45700" anchor="t" anchorCtr="0">
            <a:normAutofit/>
          </a:bodyPr>
          <a:lstStyle/>
          <a:p>
            <a:pPr marL="457200" lvl="0" indent="-342900" algn="l" rtl="0">
              <a:lnSpc>
                <a:spcPct val="100000"/>
              </a:lnSpc>
              <a:spcBef>
                <a:spcPts val="360"/>
              </a:spcBef>
              <a:spcAft>
                <a:spcPts val="0"/>
              </a:spcAft>
              <a:buClr>
                <a:schemeClr val="dk1"/>
              </a:buClr>
              <a:buSzPts val="1800"/>
              <a:buChar char="•"/>
            </a:pPr>
            <a:r>
              <a:rPr lang="en-IN"/>
              <a:t>Problem Statement</a:t>
            </a:r>
            <a:endParaRPr/>
          </a:p>
          <a:p>
            <a:pPr marL="457200" lvl="0" indent="-342900" algn="l" rtl="0">
              <a:lnSpc>
                <a:spcPct val="100000"/>
              </a:lnSpc>
              <a:spcBef>
                <a:spcPts val="360"/>
              </a:spcBef>
              <a:spcAft>
                <a:spcPts val="0"/>
              </a:spcAft>
              <a:buClr>
                <a:schemeClr val="dk1"/>
              </a:buClr>
              <a:buSzPts val="1800"/>
              <a:buChar char="•"/>
            </a:pPr>
            <a:r>
              <a:rPr lang="en-IN"/>
              <a:t>Business model canvas</a:t>
            </a:r>
            <a:endParaRPr/>
          </a:p>
          <a:p>
            <a:pPr marL="457200" lvl="0" indent="-342900" algn="l" rtl="0">
              <a:lnSpc>
                <a:spcPct val="100000"/>
              </a:lnSpc>
              <a:spcBef>
                <a:spcPts val="360"/>
              </a:spcBef>
              <a:spcAft>
                <a:spcPts val="0"/>
              </a:spcAft>
              <a:buClr>
                <a:schemeClr val="dk1"/>
              </a:buClr>
              <a:buSzPts val="1800"/>
              <a:buChar char="•"/>
            </a:pPr>
            <a:r>
              <a:rPr lang="en-IN"/>
              <a:t>System Design </a:t>
            </a:r>
            <a:endParaRPr/>
          </a:p>
          <a:p>
            <a:pPr marL="457200" lvl="0" indent="-342900" algn="l" rtl="0">
              <a:lnSpc>
                <a:spcPct val="100000"/>
              </a:lnSpc>
              <a:spcBef>
                <a:spcPts val="360"/>
              </a:spcBef>
              <a:spcAft>
                <a:spcPts val="0"/>
              </a:spcAft>
              <a:buClr>
                <a:schemeClr val="dk1"/>
              </a:buClr>
              <a:buSzPts val="1800"/>
              <a:buChar char="•"/>
            </a:pPr>
            <a:r>
              <a:rPr lang="en-IN"/>
              <a:t>Technology used</a:t>
            </a:r>
            <a:endParaRPr/>
          </a:p>
          <a:p>
            <a:pPr marL="457200" lvl="0" indent="-342900" algn="l" rtl="0">
              <a:lnSpc>
                <a:spcPct val="100000"/>
              </a:lnSpc>
              <a:spcBef>
                <a:spcPts val="360"/>
              </a:spcBef>
              <a:spcAft>
                <a:spcPts val="0"/>
              </a:spcAft>
              <a:buClr>
                <a:schemeClr val="dk1"/>
              </a:buClr>
              <a:buSzPts val="1800"/>
              <a:buChar char="•"/>
            </a:pPr>
            <a:r>
              <a:rPr lang="en-IN"/>
              <a:t>References</a:t>
            </a:r>
            <a:endParaRPr/>
          </a:p>
          <a:p>
            <a:pPr marL="457200" lvl="0" indent="-342900" algn="l" rtl="0">
              <a:lnSpc>
                <a:spcPct val="100000"/>
              </a:lnSpc>
              <a:spcBef>
                <a:spcPts val="360"/>
              </a:spcBef>
              <a:spcAft>
                <a:spcPts val="0"/>
              </a:spcAft>
              <a:buClr>
                <a:schemeClr val="dk1"/>
              </a:buClr>
              <a:buSzPts val="1800"/>
              <a:buChar char="•"/>
            </a:pPr>
            <a:r>
              <a:rPr lang="en-IN"/>
              <a:t>Demonstration</a:t>
            </a:r>
            <a:endParaRPr/>
          </a:p>
          <a:p>
            <a:pPr marL="114300" lvl="0" indent="0" algn="l" rtl="0">
              <a:lnSpc>
                <a:spcPct val="100000"/>
              </a:lnSpc>
              <a:spcBef>
                <a:spcPts val="360"/>
              </a:spcBef>
              <a:spcAft>
                <a:spcPts val="0"/>
              </a:spcAft>
              <a:buSzPts val="1800"/>
              <a:buNone/>
            </a:pPr>
            <a:endParaRPr/>
          </a:p>
          <a:p>
            <a:pPr marL="114300" lvl="0" indent="0" algn="l" rtl="0">
              <a:lnSpc>
                <a:spcPct val="100000"/>
              </a:lnSpc>
              <a:spcBef>
                <a:spcPts val="360"/>
              </a:spcBef>
              <a:spcAft>
                <a:spcPts val="0"/>
              </a:spcAft>
              <a:buSzPts val="1800"/>
              <a:buNone/>
            </a:pPr>
            <a:endParaRPr/>
          </a:p>
          <a:p>
            <a:pPr marL="457200" lvl="0" indent="-228600" algn="l" rtl="0">
              <a:lnSpc>
                <a:spcPct val="100000"/>
              </a:lnSpc>
              <a:spcBef>
                <a:spcPts val="360"/>
              </a:spcBef>
              <a:spcAft>
                <a:spcPts val="0"/>
              </a:spcAft>
              <a:buClr>
                <a:schemeClr val="dk1"/>
              </a:buClr>
              <a:buSzPts val="1800"/>
              <a:buNone/>
            </a:pPr>
            <a:endParaRPr/>
          </a:p>
          <a:p>
            <a:pPr marL="457200" lvl="0" indent="-228600" algn="l" rtl="0">
              <a:lnSpc>
                <a:spcPct val="100000"/>
              </a:lnSpc>
              <a:spcBef>
                <a:spcPts val="360"/>
              </a:spcBef>
              <a:spcAft>
                <a:spcPts val="0"/>
              </a:spcAft>
              <a:buClr>
                <a:schemeClr val="dk1"/>
              </a:buClr>
              <a:buSzPts val="1800"/>
              <a:buNone/>
            </a:pPr>
            <a:endParaRPr/>
          </a:p>
          <a:p>
            <a:pPr marL="457200" lvl="0" indent="-228600" algn="l" rtl="0">
              <a:lnSpc>
                <a:spcPct val="100000"/>
              </a:lnSpc>
              <a:spcBef>
                <a:spcPts val="360"/>
              </a:spcBef>
              <a:spcAft>
                <a:spcPts val="0"/>
              </a:spcAft>
              <a:buClr>
                <a:schemeClr val="dk1"/>
              </a:buClr>
              <a:buSzPts val="1800"/>
              <a:buNone/>
            </a:pPr>
            <a:endParaRPr/>
          </a:p>
          <a:p>
            <a:pPr marL="457200" lvl="0" indent="-228600" algn="l" rtl="0">
              <a:lnSpc>
                <a:spcPct val="100000"/>
              </a:lnSpc>
              <a:spcBef>
                <a:spcPts val="360"/>
              </a:spcBef>
              <a:spcAft>
                <a:spcPts val="0"/>
              </a:spcAft>
              <a:buClr>
                <a:schemeClr val="dk1"/>
              </a:buClr>
              <a:buSzPts val="1800"/>
              <a:buNone/>
            </a:pPr>
            <a:endParaRPr/>
          </a:p>
          <a:p>
            <a:pPr marL="457200" lvl="0" indent="-228600" algn="l" rtl="0">
              <a:lnSpc>
                <a:spcPct val="100000"/>
              </a:lnSpc>
              <a:spcBef>
                <a:spcPts val="360"/>
              </a:spcBef>
              <a:spcAft>
                <a:spcPts val="0"/>
              </a:spcAft>
              <a:buClr>
                <a:schemeClr val="dk1"/>
              </a:buClr>
              <a:buSzPts val="1800"/>
              <a:buNone/>
            </a:pPr>
            <a:endParaRPr/>
          </a:p>
          <a:p>
            <a:pPr marL="457200" lvl="0" indent="-228600" algn="l" rtl="0">
              <a:lnSpc>
                <a:spcPct val="100000"/>
              </a:lnSpc>
              <a:spcBef>
                <a:spcPts val="360"/>
              </a:spcBef>
              <a:spcAft>
                <a:spcPts val="0"/>
              </a:spcAft>
              <a:buClr>
                <a:schemeClr val="dk1"/>
              </a:buClr>
              <a:buSzPts val="1800"/>
              <a:buNone/>
            </a:pPr>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1800"/>
              <a:buNone/>
            </a:pPr>
            <a:r>
              <a:rPr lang="en-IN" b="1"/>
              <a:t>Problem Statement</a:t>
            </a:r>
            <a:endParaRPr/>
          </a:p>
        </p:txBody>
      </p:sp>
      <p:sp>
        <p:nvSpPr>
          <p:cNvPr id="104" name="Google Shape;104;p1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0" lvl="0" indent="0" algn="just" rtl="0">
              <a:spcBef>
                <a:spcPts val="400"/>
              </a:spcBef>
              <a:spcAft>
                <a:spcPts val="0"/>
              </a:spcAft>
              <a:buClr>
                <a:schemeClr val="dk1"/>
              </a:buClr>
              <a:buSzPct val="36065"/>
              <a:buFont typeface="Arial"/>
              <a:buNone/>
            </a:pPr>
            <a:r>
              <a:rPr lang="en-IN" sz="3050" dirty="0"/>
              <a:t>This project aims to build a news website for the Indian gaming community. In the past few years gaming as a whole has had a huge boost on all platforms and due to the recent pandemic, it has got an even bigger boost. Making it a million dollar industry. To keep these gamers up to date there is no such specific website. So we decided to create a website dedicated to Indian gaming community.</a:t>
            </a:r>
            <a:endParaRPr sz="3050" dirty="0"/>
          </a:p>
          <a:p>
            <a:pPr marL="457200" lvl="0" indent="-228600" algn="l" rtl="0">
              <a:lnSpc>
                <a:spcPct val="100000"/>
              </a:lnSpc>
              <a:spcBef>
                <a:spcPts val="1200"/>
              </a:spcBef>
              <a:spcAft>
                <a:spcPts val="0"/>
              </a:spcAft>
              <a:buClr>
                <a:schemeClr val="dk1"/>
              </a:buClr>
              <a:buSzPct val="56250"/>
              <a:buNone/>
            </a:pPr>
            <a:endParaRPr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6"/>
          <p:cNvSpPr txBox="1">
            <a:spLocks noGrp="1"/>
          </p:cNvSpPr>
          <p:nvPr>
            <p:ph type="title"/>
          </p:nvPr>
        </p:nvSpPr>
        <p:spPr>
          <a:xfrm>
            <a:off x="419449" y="183267"/>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1800"/>
              <a:buNone/>
            </a:pPr>
            <a:r>
              <a:rPr lang="en-IN" b="1" dirty="0"/>
              <a:t>Business Model Canvas</a:t>
            </a:r>
            <a:endParaRPr dirty="0"/>
          </a:p>
        </p:txBody>
      </p:sp>
      <p:pic>
        <p:nvPicPr>
          <p:cNvPr id="111" name="Google Shape;111;p16"/>
          <p:cNvPicPr preferRelativeResize="0"/>
          <p:nvPr/>
        </p:nvPicPr>
        <p:blipFill>
          <a:blip r:embed="rId3">
            <a:alphaModFix/>
          </a:blip>
          <a:stretch>
            <a:fillRect/>
          </a:stretch>
        </p:blipFill>
        <p:spPr>
          <a:xfrm>
            <a:off x="734956" y="1065709"/>
            <a:ext cx="7746369" cy="5539876"/>
          </a:xfrm>
          <a:prstGeom prst="rect">
            <a:avLst/>
          </a:prstGeom>
          <a:noFill/>
          <a:ln>
            <a:noFill/>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r>
              <a:rPr lang="en-IN" b="1"/>
              <a:t>Business Model</a:t>
            </a:r>
            <a:endParaRPr/>
          </a:p>
        </p:txBody>
      </p:sp>
      <p:grpSp>
        <p:nvGrpSpPr>
          <p:cNvPr id="117" name="Google Shape;117;p17"/>
          <p:cNvGrpSpPr/>
          <p:nvPr/>
        </p:nvGrpSpPr>
        <p:grpSpPr>
          <a:xfrm>
            <a:off x="693175" y="1399448"/>
            <a:ext cx="7831391" cy="4777676"/>
            <a:chOff x="1" y="2449"/>
            <a:chExt cx="7831391" cy="4777676"/>
          </a:xfrm>
        </p:grpSpPr>
        <p:sp>
          <p:nvSpPr>
            <p:cNvPr id="118" name="Google Shape;118;p17"/>
            <p:cNvSpPr/>
            <p:nvPr/>
          </p:nvSpPr>
          <p:spPr>
            <a:xfrm rot="5400000">
              <a:off x="-258160" y="260610"/>
              <a:ext cx="1721073" cy="1204751"/>
            </a:xfrm>
            <a:prstGeom prst="chevron">
              <a:avLst>
                <a:gd name="adj" fmla="val 50000"/>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7"/>
            <p:cNvSpPr txBox="1"/>
            <p:nvPr/>
          </p:nvSpPr>
          <p:spPr>
            <a:xfrm>
              <a:off x="2" y="604825"/>
              <a:ext cx="1204751" cy="516322"/>
            </a:xfrm>
            <a:prstGeom prst="rect">
              <a:avLst/>
            </a:prstGeom>
            <a:noFill/>
            <a:ln>
              <a:noFill/>
            </a:ln>
          </p:spPr>
          <p:txBody>
            <a:bodyPr spcFirstLastPara="1" wrap="square" lIns="9525" tIns="9525" rIns="9525" bIns="9525" anchor="ctr" anchorCtr="0">
              <a:noAutofit/>
            </a:bodyPr>
            <a:lstStyle/>
            <a:p>
              <a:pPr marL="0" marR="0" lvl="0" indent="0" algn="ctr" rtl="0">
                <a:lnSpc>
                  <a:spcPct val="90000"/>
                </a:lnSpc>
                <a:spcBef>
                  <a:spcPts val="0"/>
                </a:spcBef>
                <a:spcAft>
                  <a:spcPts val="0"/>
                </a:spcAft>
                <a:buClr>
                  <a:srgbClr val="000000"/>
                </a:buClr>
                <a:buSzPts val="1500"/>
                <a:buFont typeface="Arial"/>
                <a:buNone/>
              </a:pPr>
              <a:r>
                <a:rPr lang="en-IN" sz="1500" b="0" i="0" u="none" strike="noStrike" cap="none">
                  <a:solidFill>
                    <a:schemeClr val="lt1"/>
                  </a:solidFill>
                  <a:latin typeface="Arial"/>
                  <a:ea typeface="Arial"/>
                  <a:cs typeface="Arial"/>
                  <a:sym typeface="Arial"/>
                </a:rPr>
                <a:t>Customer Segments</a:t>
              </a:r>
              <a:endParaRPr/>
            </a:p>
          </p:txBody>
        </p:sp>
        <p:sp>
          <p:nvSpPr>
            <p:cNvPr id="120" name="Google Shape;120;p17"/>
            <p:cNvSpPr/>
            <p:nvPr/>
          </p:nvSpPr>
          <p:spPr>
            <a:xfrm rot="5400000">
              <a:off x="3958723" y="-2751523"/>
              <a:ext cx="1118697" cy="6626642"/>
            </a:xfrm>
            <a:prstGeom prst="round2SameRect">
              <a:avLst>
                <a:gd name="adj1" fmla="val 16667"/>
                <a:gd name="adj2" fmla="val 0"/>
              </a:avLst>
            </a:prstGeom>
            <a:solidFill>
              <a:schemeClr val="lt1">
                <a:alpha val="89803"/>
              </a:schemeClr>
            </a:solidFill>
            <a:ln w="254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7"/>
            <p:cNvSpPr txBox="1"/>
            <p:nvPr/>
          </p:nvSpPr>
          <p:spPr>
            <a:xfrm>
              <a:off x="1204751" y="57059"/>
              <a:ext cx="6572032" cy="1009477"/>
            </a:xfrm>
            <a:prstGeom prst="rect">
              <a:avLst/>
            </a:prstGeom>
            <a:noFill/>
            <a:ln>
              <a:noFill/>
            </a:ln>
          </p:spPr>
          <p:txBody>
            <a:bodyPr spcFirstLastPara="1" wrap="square" lIns="234675" tIns="20950" rIns="20950" bIns="20950" anchor="ctr" anchorCtr="0">
              <a:noAutofit/>
            </a:bodyPr>
            <a:lstStyle/>
            <a:p>
              <a:pPr marL="457200" marR="0" lvl="0" indent="-349250" algn="l" rtl="0">
                <a:lnSpc>
                  <a:spcPct val="90000"/>
                </a:lnSpc>
                <a:spcBef>
                  <a:spcPts val="0"/>
                </a:spcBef>
                <a:spcAft>
                  <a:spcPts val="0"/>
                </a:spcAft>
                <a:buClr>
                  <a:srgbClr val="000000"/>
                </a:buClr>
                <a:buSzPts val="1900"/>
                <a:buFont typeface="Arial"/>
                <a:buChar char="●"/>
              </a:pPr>
              <a:r>
                <a:rPr lang="en-IN" sz="1900"/>
                <a:t>Niche Market </a:t>
              </a:r>
              <a:endParaRPr sz="1900"/>
            </a:p>
            <a:p>
              <a:pPr marL="457200" marR="0" lvl="0" indent="-349250" algn="l" rtl="0">
                <a:lnSpc>
                  <a:spcPct val="90000"/>
                </a:lnSpc>
                <a:spcBef>
                  <a:spcPts val="0"/>
                </a:spcBef>
                <a:spcAft>
                  <a:spcPts val="0"/>
                </a:spcAft>
                <a:buSzPts val="1900"/>
                <a:buChar char="●"/>
              </a:pPr>
              <a:r>
                <a:rPr lang="en-IN" sz="1900"/>
                <a:t>Indian Gaming Community</a:t>
              </a:r>
              <a:endParaRPr sz="1900"/>
            </a:p>
            <a:p>
              <a:pPr marL="285750" marR="0" lvl="1" indent="-76200" algn="l" rtl="0">
                <a:lnSpc>
                  <a:spcPct val="90000"/>
                </a:lnSpc>
                <a:spcBef>
                  <a:spcPts val="495"/>
                </a:spcBef>
                <a:spcAft>
                  <a:spcPts val="0"/>
                </a:spcAft>
                <a:buClr>
                  <a:srgbClr val="000000"/>
                </a:buClr>
                <a:buSzPts val="3300"/>
                <a:buFont typeface="Arial"/>
                <a:buNone/>
              </a:pPr>
              <a:endParaRPr sz="3300" b="0" i="0" u="none" strike="noStrike" cap="none">
                <a:solidFill>
                  <a:srgbClr val="000000"/>
                </a:solidFill>
                <a:latin typeface="Arial"/>
                <a:ea typeface="Arial"/>
                <a:cs typeface="Arial"/>
                <a:sym typeface="Arial"/>
              </a:endParaRPr>
            </a:p>
          </p:txBody>
        </p:sp>
        <p:sp>
          <p:nvSpPr>
            <p:cNvPr id="122" name="Google Shape;122;p17"/>
            <p:cNvSpPr/>
            <p:nvPr/>
          </p:nvSpPr>
          <p:spPr>
            <a:xfrm rot="5400000">
              <a:off x="-258160" y="1788911"/>
              <a:ext cx="1721073" cy="1204751"/>
            </a:xfrm>
            <a:prstGeom prst="chevron">
              <a:avLst>
                <a:gd name="adj" fmla="val 50000"/>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7"/>
            <p:cNvSpPr txBox="1"/>
            <p:nvPr/>
          </p:nvSpPr>
          <p:spPr>
            <a:xfrm>
              <a:off x="2" y="2133126"/>
              <a:ext cx="1204751" cy="516322"/>
            </a:xfrm>
            <a:prstGeom prst="rect">
              <a:avLst/>
            </a:prstGeom>
            <a:noFill/>
            <a:ln>
              <a:noFill/>
            </a:ln>
          </p:spPr>
          <p:txBody>
            <a:bodyPr spcFirstLastPara="1" wrap="square" lIns="9525" tIns="9525" rIns="9525" bIns="9525" anchor="ctr" anchorCtr="0">
              <a:noAutofit/>
            </a:bodyPr>
            <a:lstStyle/>
            <a:p>
              <a:pPr marL="0" marR="0" lvl="0" indent="0" algn="ctr" rtl="0">
                <a:lnSpc>
                  <a:spcPct val="90000"/>
                </a:lnSpc>
                <a:spcBef>
                  <a:spcPts val="0"/>
                </a:spcBef>
                <a:spcAft>
                  <a:spcPts val="0"/>
                </a:spcAft>
                <a:buClr>
                  <a:srgbClr val="000000"/>
                </a:buClr>
                <a:buSzPts val="1500"/>
                <a:buFont typeface="Arial"/>
                <a:buNone/>
              </a:pPr>
              <a:r>
                <a:rPr lang="en-IN" sz="1500" b="0" i="0" u="none" strike="noStrike" cap="none">
                  <a:solidFill>
                    <a:schemeClr val="lt1"/>
                  </a:solidFill>
                  <a:latin typeface="Arial"/>
                  <a:ea typeface="Arial"/>
                  <a:cs typeface="Arial"/>
                  <a:sym typeface="Arial"/>
                </a:rPr>
                <a:t>Customer Relationships</a:t>
              </a:r>
              <a:endParaRPr/>
            </a:p>
          </p:txBody>
        </p:sp>
        <p:sp>
          <p:nvSpPr>
            <p:cNvPr id="124" name="Google Shape;124;p17"/>
            <p:cNvSpPr/>
            <p:nvPr/>
          </p:nvSpPr>
          <p:spPr>
            <a:xfrm rot="5400000">
              <a:off x="3958723" y="-1223221"/>
              <a:ext cx="1118697" cy="6626642"/>
            </a:xfrm>
            <a:prstGeom prst="round2SameRect">
              <a:avLst>
                <a:gd name="adj1" fmla="val 16667"/>
                <a:gd name="adj2" fmla="val 0"/>
              </a:avLst>
            </a:prstGeom>
            <a:solidFill>
              <a:schemeClr val="lt1">
                <a:alpha val="89803"/>
              </a:schemeClr>
            </a:solidFill>
            <a:ln w="254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7"/>
            <p:cNvSpPr txBox="1"/>
            <p:nvPr/>
          </p:nvSpPr>
          <p:spPr>
            <a:xfrm>
              <a:off x="1204751" y="1705336"/>
              <a:ext cx="6572100" cy="1009500"/>
            </a:xfrm>
            <a:prstGeom prst="rect">
              <a:avLst/>
            </a:prstGeom>
            <a:noFill/>
            <a:ln>
              <a:noFill/>
            </a:ln>
          </p:spPr>
          <p:txBody>
            <a:bodyPr spcFirstLastPara="1" wrap="square" lIns="234675" tIns="20950" rIns="20950" bIns="20950" anchor="ctr" anchorCtr="0">
              <a:noAutofit/>
            </a:bodyPr>
            <a:lstStyle/>
            <a:p>
              <a:pPr marL="457200" marR="0" lvl="0" indent="-349250" algn="l" rtl="0">
                <a:lnSpc>
                  <a:spcPct val="90000"/>
                </a:lnSpc>
                <a:spcBef>
                  <a:spcPts val="0"/>
                </a:spcBef>
                <a:spcAft>
                  <a:spcPts val="0"/>
                </a:spcAft>
                <a:buClr>
                  <a:srgbClr val="000000"/>
                </a:buClr>
                <a:buSzPts val="1900"/>
                <a:buFont typeface="Arial"/>
                <a:buChar char="●"/>
              </a:pPr>
              <a:r>
                <a:rPr lang="en-IN" sz="1900"/>
                <a:t>Self-Service</a:t>
              </a:r>
              <a:endParaRPr sz="1900"/>
            </a:p>
            <a:p>
              <a:pPr marL="457200" marR="0" lvl="0" indent="-349250" algn="l" rtl="0">
                <a:lnSpc>
                  <a:spcPct val="90000"/>
                </a:lnSpc>
                <a:spcBef>
                  <a:spcPts val="0"/>
                </a:spcBef>
                <a:spcAft>
                  <a:spcPts val="0"/>
                </a:spcAft>
                <a:buSzPts val="1900"/>
                <a:buChar char="●"/>
              </a:pPr>
              <a:r>
                <a:rPr lang="en-IN" sz="1900"/>
                <a:t>Community</a:t>
              </a:r>
              <a:endParaRPr sz="1900"/>
            </a:p>
            <a:p>
              <a:pPr marL="457200" marR="0" lvl="0" indent="-349250" algn="l" rtl="0">
                <a:lnSpc>
                  <a:spcPct val="90000"/>
                </a:lnSpc>
                <a:spcBef>
                  <a:spcPts val="0"/>
                </a:spcBef>
                <a:spcAft>
                  <a:spcPts val="0"/>
                </a:spcAft>
                <a:buSzPts val="1900"/>
                <a:buChar char="●"/>
              </a:pPr>
              <a:r>
                <a:rPr lang="en-IN" sz="1900"/>
                <a:t>Organizing Tournaments</a:t>
              </a:r>
              <a:endParaRPr sz="1900"/>
            </a:p>
            <a:p>
              <a:pPr marL="285750" marR="0" lvl="1" indent="-76200" algn="l" rtl="0">
                <a:lnSpc>
                  <a:spcPct val="90000"/>
                </a:lnSpc>
                <a:spcBef>
                  <a:spcPts val="495"/>
                </a:spcBef>
                <a:spcAft>
                  <a:spcPts val="0"/>
                </a:spcAft>
                <a:buClr>
                  <a:srgbClr val="000000"/>
                </a:buClr>
                <a:buSzPts val="3300"/>
                <a:buFont typeface="Arial"/>
                <a:buNone/>
              </a:pPr>
              <a:endParaRPr sz="3300" b="0" i="0" u="none" strike="noStrike" cap="none">
                <a:solidFill>
                  <a:srgbClr val="000000"/>
                </a:solidFill>
                <a:latin typeface="Arial"/>
                <a:ea typeface="Arial"/>
                <a:cs typeface="Arial"/>
                <a:sym typeface="Arial"/>
              </a:endParaRPr>
            </a:p>
          </p:txBody>
        </p:sp>
        <p:sp>
          <p:nvSpPr>
            <p:cNvPr id="126" name="Google Shape;126;p17"/>
            <p:cNvSpPr/>
            <p:nvPr/>
          </p:nvSpPr>
          <p:spPr>
            <a:xfrm rot="5400000">
              <a:off x="-258160" y="3317213"/>
              <a:ext cx="1721073" cy="1204751"/>
            </a:xfrm>
            <a:prstGeom prst="chevron">
              <a:avLst>
                <a:gd name="adj" fmla="val 50000"/>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7"/>
            <p:cNvSpPr txBox="1"/>
            <p:nvPr/>
          </p:nvSpPr>
          <p:spPr>
            <a:xfrm>
              <a:off x="2" y="3661428"/>
              <a:ext cx="1204751" cy="516322"/>
            </a:xfrm>
            <a:prstGeom prst="rect">
              <a:avLst/>
            </a:prstGeom>
            <a:noFill/>
            <a:ln>
              <a:noFill/>
            </a:ln>
          </p:spPr>
          <p:txBody>
            <a:bodyPr spcFirstLastPara="1" wrap="square" lIns="9525" tIns="9525" rIns="9525" bIns="9525" anchor="ctr" anchorCtr="0">
              <a:noAutofit/>
            </a:bodyPr>
            <a:lstStyle/>
            <a:p>
              <a:pPr marL="0" marR="0" lvl="0" indent="0" algn="ctr" rtl="0">
                <a:lnSpc>
                  <a:spcPct val="90000"/>
                </a:lnSpc>
                <a:spcBef>
                  <a:spcPts val="0"/>
                </a:spcBef>
                <a:spcAft>
                  <a:spcPts val="0"/>
                </a:spcAft>
                <a:buClr>
                  <a:srgbClr val="000000"/>
                </a:buClr>
                <a:buSzPts val="1500"/>
                <a:buFont typeface="Arial"/>
                <a:buNone/>
              </a:pPr>
              <a:r>
                <a:rPr lang="en-IN" sz="1500" b="0" i="0" u="none" strike="noStrike" cap="none">
                  <a:solidFill>
                    <a:schemeClr val="lt1"/>
                  </a:solidFill>
                  <a:latin typeface="Arial"/>
                  <a:ea typeface="Arial"/>
                  <a:cs typeface="Arial"/>
                  <a:sym typeface="Arial"/>
                </a:rPr>
                <a:t>Channels</a:t>
              </a:r>
              <a:endParaRPr/>
            </a:p>
          </p:txBody>
        </p:sp>
        <p:sp>
          <p:nvSpPr>
            <p:cNvPr id="128" name="Google Shape;128;p17"/>
            <p:cNvSpPr/>
            <p:nvPr/>
          </p:nvSpPr>
          <p:spPr>
            <a:xfrm rot="5400000">
              <a:off x="3958723" y="305079"/>
              <a:ext cx="1118697" cy="6626642"/>
            </a:xfrm>
            <a:prstGeom prst="round2SameRect">
              <a:avLst>
                <a:gd name="adj1" fmla="val 16667"/>
                <a:gd name="adj2" fmla="val 0"/>
              </a:avLst>
            </a:prstGeom>
            <a:solidFill>
              <a:schemeClr val="lt1">
                <a:alpha val="89803"/>
              </a:schemeClr>
            </a:solidFill>
            <a:ln w="254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7"/>
            <p:cNvSpPr txBox="1"/>
            <p:nvPr/>
          </p:nvSpPr>
          <p:spPr>
            <a:xfrm>
              <a:off x="1204751" y="3113661"/>
              <a:ext cx="6572032" cy="1009477"/>
            </a:xfrm>
            <a:prstGeom prst="rect">
              <a:avLst/>
            </a:prstGeom>
            <a:noFill/>
            <a:ln>
              <a:noFill/>
            </a:ln>
          </p:spPr>
          <p:txBody>
            <a:bodyPr spcFirstLastPara="1" wrap="square" lIns="234675" tIns="20950" rIns="20950" bIns="20950" anchor="ctr" anchorCtr="0">
              <a:noAutofit/>
            </a:bodyPr>
            <a:lstStyle/>
            <a:p>
              <a:pPr marL="457200" marR="0" lvl="0" indent="-349250" algn="l" rtl="0">
                <a:lnSpc>
                  <a:spcPct val="90000"/>
                </a:lnSpc>
                <a:spcBef>
                  <a:spcPts val="0"/>
                </a:spcBef>
                <a:spcAft>
                  <a:spcPts val="0"/>
                </a:spcAft>
                <a:buClr>
                  <a:srgbClr val="000000"/>
                </a:buClr>
                <a:buSzPts val="1900"/>
                <a:buFont typeface="Arial"/>
                <a:buChar char="●"/>
              </a:pPr>
              <a:r>
                <a:rPr lang="en-IN" sz="1900"/>
                <a:t>Own Website</a:t>
              </a:r>
              <a:endParaRPr sz="1900"/>
            </a:p>
            <a:p>
              <a:pPr marL="457200" marR="0" lvl="0" indent="-349250" algn="l" rtl="0">
                <a:lnSpc>
                  <a:spcPct val="90000"/>
                </a:lnSpc>
                <a:spcBef>
                  <a:spcPts val="0"/>
                </a:spcBef>
                <a:spcAft>
                  <a:spcPts val="0"/>
                </a:spcAft>
                <a:buSzPts val="1900"/>
                <a:buChar char="●"/>
              </a:pPr>
              <a:r>
                <a:rPr lang="en-IN" sz="1900"/>
                <a:t>Partnership with other Content Creators</a:t>
              </a:r>
              <a:endParaRPr sz="1900"/>
            </a:p>
            <a:p>
              <a:pPr marL="285750" marR="0" lvl="1" indent="-76200" algn="l" rtl="0">
                <a:lnSpc>
                  <a:spcPct val="90000"/>
                </a:lnSpc>
                <a:spcBef>
                  <a:spcPts val="495"/>
                </a:spcBef>
                <a:spcAft>
                  <a:spcPts val="0"/>
                </a:spcAft>
                <a:buClr>
                  <a:srgbClr val="000000"/>
                </a:buClr>
                <a:buSzPts val="3300"/>
                <a:buFont typeface="Arial"/>
                <a:buNone/>
              </a:pPr>
              <a:endParaRPr sz="3300" b="0" i="0" u="none" strike="noStrike" cap="none">
                <a:solidFill>
                  <a:srgbClr val="000000"/>
                </a:solidFill>
                <a:latin typeface="Arial"/>
                <a:ea typeface="Arial"/>
                <a:cs typeface="Arial"/>
                <a:sym typeface="Arial"/>
              </a:endParaRPr>
            </a:p>
          </p:txBody>
        </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r>
              <a:rPr lang="en-IN" b="1"/>
              <a:t>Business Model contd.</a:t>
            </a:r>
            <a:endParaRPr/>
          </a:p>
        </p:txBody>
      </p:sp>
      <p:grpSp>
        <p:nvGrpSpPr>
          <p:cNvPr id="135" name="Google Shape;135;p18"/>
          <p:cNvGrpSpPr/>
          <p:nvPr/>
        </p:nvGrpSpPr>
        <p:grpSpPr>
          <a:xfrm>
            <a:off x="693175" y="1399448"/>
            <a:ext cx="7831391" cy="4777676"/>
            <a:chOff x="1" y="2449"/>
            <a:chExt cx="7831391" cy="4777676"/>
          </a:xfrm>
        </p:grpSpPr>
        <p:sp>
          <p:nvSpPr>
            <p:cNvPr id="136" name="Google Shape;136;p18"/>
            <p:cNvSpPr/>
            <p:nvPr/>
          </p:nvSpPr>
          <p:spPr>
            <a:xfrm rot="5400000">
              <a:off x="-258160" y="260610"/>
              <a:ext cx="1721073" cy="1204751"/>
            </a:xfrm>
            <a:prstGeom prst="chevron">
              <a:avLst>
                <a:gd name="adj" fmla="val 50000"/>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8"/>
            <p:cNvSpPr txBox="1"/>
            <p:nvPr/>
          </p:nvSpPr>
          <p:spPr>
            <a:xfrm>
              <a:off x="2" y="604825"/>
              <a:ext cx="1204751" cy="516322"/>
            </a:xfrm>
            <a:prstGeom prst="rect">
              <a:avLst/>
            </a:prstGeom>
            <a:noFill/>
            <a:ln>
              <a:noFill/>
            </a:ln>
          </p:spPr>
          <p:txBody>
            <a:bodyPr spcFirstLastPara="1" wrap="square" lIns="11425" tIns="11425" rIns="11425" bIns="11425" anchor="ctr" anchorCtr="0">
              <a:noAutofit/>
            </a:bodyPr>
            <a:lstStyle/>
            <a:p>
              <a:pPr marL="0" marR="0" lvl="0" indent="0" algn="ctr" rtl="0">
                <a:lnSpc>
                  <a:spcPct val="90000"/>
                </a:lnSpc>
                <a:spcBef>
                  <a:spcPts val="0"/>
                </a:spcBef>
                <a:spcAft>
                  <a:spcPts val="0"/>
                </a:spcAft>
                <a:buClr>
                  <a:srgbClr val="000000"/>
                </a:buClr>
                <a:buSzPts val="1800"/>
                <a:buFont typeface="Arial"/>
                <a:buNone/>
              </a:pPr>
              <a:r>
                <a:rPr lang="en-IN" sz="1800" b="0" i="0" u="none" strike="noStrike" cap="none">
                  <a:solidFill>
                    <a:schemeClr val="lt1"/>
                  </a:solidFill>
                  <a:latin typeface="Arial"/>
                  <a:ea typeface="Arial"/>
                  <a:cs typeface="Arial"/>
                  <a:sym typeface="Arial"/>
                </a:rPr>
                <a:t>Key Activities</a:t>
              </a:r>
              <a:endParaRPr/>
            </a:p>
          </p:txBody>
        </p:sp>
        <p:sp>
          <p:nvSpPr>
            <p:cNvPr id="138" name="Google Shape;138;p18"/>
            <p:cNvSpPr/>
            <p:nvPr/>
          </p:nvSpPr>
          <p:spPr>
            <a:xfrm rot="5400000">
              <a:off x="3958723" y="-2751523"/>
              <a:ext cx="1118697" cy="6626642"/>
            </a:xfrm>
            <a:prstGeom prst="round2SameRect">
              <a:avLst>
                <a:gd name="adj1" fmla="val 16667"/>
                <a:gd name="adj2" fmla="val 0"/>
              </a:avLst>
            </a:prstGeom>
            <a:solidFill>
              <a:schemeClr val="lt1">
                <a:alpha val="89803"/>
              </a:schemeClr>
            </a:solidFill>
            <a:ln w="254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8"/>
            <p:cNvSpPr txBox="1"/>
            <p:nvPr/>
          </p:nvSpPr>
          <p:spPr>
            <a:xfrm>
              <a:off x="1204751" y="57059"/>
              <a:ext cx="6572032" cy="1009477"/>
            </a:xfrm>
            <a:prstGeom prst="rect">
              <a:avLst/>
            </a:prstGeom>
            <a:noFill/>
            <a:ln>
              <a:noFill/>
            </a:ln>
          </p:spPr>
          <p:txBody>
            <a:bodyPr spcFirstLastPara="1" wrap="square" lIns="113775" tIns="10150" rIns="10150" bIns="10150" anchor="ctr" anchorCtr="0">
              <a:noAutofit/>
            </a:bodyPr>
            <a:lstStyle/>
            <a:p>
              <a:pPr marL="457200" marR="0" lvl="0" indent="-349250" algn="l" rtl="0">
                <a:lnSpc>
                  <a:spcPct val="90000"/>
                </a:lnSpc>
                <a:spcBef>
                  <a:spcPts val="0"/>
                </a:spcBef>
                <a:spcAft>
                  <a:spcPts val="0"/>
                </a:spcAft>
                <a:buClr>
                  <a:srgbClr val="000000"/>
                </a:buClr>
                <a:buSzPts val="1900"/>
                <a:buFont typeface="Arial"/>
                <a:buChar char="●"/>
              </a:pPr>
              <a:r>
                <a:rPr lang="en-IN" sz="1900"/>
                <a:t>Maintaining Website</a:t>
              </a:r>
              <a:endParaRPr sz="1900"/>
            </a:p>
            <a:p>
              <a:pPr marL="457200" marR="0" lvl="0" indent="-349250" algn="l" rtl="0">
                <a:lnSpc>
                  <a:spcPct val="90000"/>
                </a:lnSpc>
                <a:spcBef>
                  <a:spcPts val="0"/>
                </a:spcBef>
                <a:spcAft>
                  <a:spcPts val="0"/>
                </a:spcAft>
                <a:buSzPts val="1900"/>
                <a:buChar char="●"/>
              </a:pPr>
              <a:r>
                <a:rPr lang="en-IN" sz="1900"/>
                <a:t>Marketing </a:t>
              </a:r>
              <a:endParaRPr sz="1900"/>
            </a:p>
            <a:p>
              <a:pPr marL="171450" marR="0" lvl="1" indent="-69850" algn="l" rtl="0">
                <a:lnSpc>
                  <a:spcPct val="90000"/>
                </a:lnSpc>
                <a:spcBef>
                  <a:spcPts val="240"/>
                </a:spcBef>
                <a:spcAft>
                  <a:spcPts val="0"/>
                </a:spcAft>
                <a:buClr>
                  <a:srgbClr val="000000"/>
                </a:buClr>
                <a:buSzPts val="1600"/>
                <a:buFont typeface="Arial"/>
                <a:buNone/>
              </a:pPr>
              <a:endParaRPr sz="1600" b="0" i="0" u="none" strike="noStrike" cap="none">
                <a:solidFill>
                  <a:srgbClr val="000000"/>
                </a:solidFill>
                <a:latin typeface="Arial"/>
                <a:ea typeface="Arial"/>
                <a:cs typeface="Arial"/>
                <a:sym typeface="Arial"/>
              </a:endParaRPr>
            </a:p>
          </p:txBody>
        </p:sp>
        <p:sp>
          <p:nvSpPr>
            <p:cNvPr id="140" name="Google Shape;140;p18"/>
            <p:cNvSpPr/>
            <p:nvPr/>
          </p:nvSpPr>
          <p:spPr>
            <a:xfrm rot="5400000">
              <a:off x="-258160" y="1788911"/>
              <a:ext cx="1721073" cy="1204751"/>
            </a:xfrm>
            <a:prstGeom prst="chevron">
              <a:avLst>
                <a:gd name="adj" fmla="val 50000"/>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8"/>
            <p:cNvSpPr txBox="1"/>
            <p:nvPr/>
          </p:nvSpPr>
          <p:spPr>
            <a:xfrm>
              <a:off x="2" y="2133126"/>
              <a:ext cx="1204751" cy="516322"/>
            </a:xfrm>
            <a:prstGeom prst="rect">
              <a:avLst/>
            </a:prstGeom>
            <a:noFill/>
            <a:ln>
              <a:noFill/>
            </a:ln>
          </p:spPr>
          <p:txBody>
            <a:bodyPr spcFirstLastPara="1" wrap="square" lIns="11425" tIns="11425" rIns="11425" bIns="11425" anchor="ctr" anchorCtr="0">
              <a:noAutofit/>
            </a:bodyPr>
            <a:lstStyle/>
            <a:p>
              <a:pPr marL="0" marR="0" lvl="0" indent="0" algn="ctr" rtl="0">
                <a:lnSpc>
                  <a:spcPct val="90000"/>
                </a:lnSpc>
                <a:spcBef>
                  <a:spcPts val="0"/>
                </a:spcBef>
                <a:spcAft>
                  <a:spcPts val="0"/>
                </a:spcAft>
                <a:buClr>
                  <a:srgbClr val="000000"/>
                </a:buClr>
                <a:buSzPts val="1800"/>
                <a:buFont typeface="Arial"/>
                <a:buNone/>
              </a:pPr>
              <a:r>
                <a:rPr lang="en-IN" sz="1800" b="0" i="0" u="none" strike="noStrike" cap="none">
                  <a:solidFill>
                    <a:schemeClr val="lt1"/>
                  </a:solidFill>
                  <a:latin typeface="Arial"/>
                  <a:ea typeface="Arial"/>
                  <a:cs typeface="Arial"/>
                  <a:sym typeface="Arial"/>
                </a:rPr>
                <a:t>Key Partners</a:t>
              </a:r>
              <a:endParaRPr/>
            </a:p>
          </p:txBody>
        </p:sp>
        <p:sp>
          <p:nvSpPr>
            <p:cNvPr id="142" name="Google Shape;142;p18"/>
            <p:cNvSpPr/>
            <p:nvPr/>
          </p:nvSpPr>
          <p:spPr>
            <a:xfrm rot="5400000">
              <a:off x="3958723" y="-1223221"/>
              <a:ext cx="1118697" cy="6626642"/>
            </a:xfrm>
            <a:prstGeom prst="round2SameRect">
              <a:avLst>
                <a:gd name="adj1" fmla="val 16667"/>
                <a:gd name="adj2" fmla="val 0"/>
              </a:avLst>
            </a:prstGeom>
            <a:solidFill>
              <a:schemeClr val="lt1">
                <a:alpha val="89803"/>
              </a:schemeClr>
            </a:solidFill>
            <a:ln w="254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8"/>
            <p:cNvSpPr txBox="1"/>
            <p:nvPr/>
          </p:nvSpPr>
          <p:spPr>
            <a:xfrm>
              <a:off x="1204751" y="1585361"/>
              <a:ext cx="6572032" cy="1009477"/>
            </a:xfrm>
            <a:prstGeom prst="rect">
              <a:avLst/>
            </a:prstGeom>
            <a:noFill/>
            <a:ln>
              <a:noFill/>
            </a:ln>
          </p:spPr>
          <p:txBody>
            <a:bodyPr spcFirstLastPara="1" wrap="square" lIns="113775" tIns="10150" rIns="10150" bIns="10150" anchor="ctr" anchorCtr="0">
              <a:noAutofit/>
            </a:bodyPr>
            <a:lstStyle/>
            <a:p>
              <a:pPr marL="457200" marR="0" lvl="0" indent="-349250" algn="l" rtl="0">
                <a:lnSpc>
                  <a:spcPct val="90000"/>
                </a:lnSpc>
                <a:spcBef>
                  <a:spcPts val="0"/>
                </a:spcBef>
                <a:spcAft>
                  <a:spcPts val="0"/>
                </a:spcAft>
                <a:buClr>
                  <a:srgbClr val="000000"/>
                </a:buClr>
                <a:buSzPts val="1900"/>
                <a:buFont typeface="Arial"/>
                <a:buChar char="●"/>
              </a:pPr>
              <a:r>
                <a:rPr lang="en-IN" sz="1900"/>
                <a:t>Content Creators </a:t>
              </a:r>
              <a:endParaRPr sz="1900"/>
            </a:p>
            <a:p>
              <a:pPr marL="457200" marR="0" lvl="0" indent="-349250" algn="l" rtl="0">
                <a:lnSpc>
                  <a:spcPct val="90000"/>
                </a:lnSpc>
                <a:spcBef>
                  <a:spcPts val="0"/>
                </a:spcBef>
                <a:spcAft>
                  <a:spcPts val="0"/>
                </a:spcAft>
                <a:buSzPts val="1900"/>
                <a:buChar char="●"/>
              </a:pPr>
              <a:r>
                <a:rPr lang="en-IN" sz="1900"/>
                <a:t>Payment Gateway </a:t>
              </a:r>
              <a:endParaRPr sz="1900"/>
            </a:p>
            <a:p>
              <a:pPr marL="457200" marR="0" lvl="0" indent="-349250" algn="l" rtl="0">
                <a:lnSpc>
                  <a:spcPct val="90000"/>
                </a:lnSpc>
                <a:spcBef>
                  <a:spcPts val="0"/>
                </a:spcBef>
                <a:spcAft>
                  <a:spcPts val="0"/>
                </a:spcAft>
                <a:buSzPts val="1900"/>
                <a:buChar char="●"/>
              </a:pPr>
              <a:r>
                <a:rPr lang="en-IN" sz="1900"/>
                <a:t>Other platforms </a:t>
              </a:r>
              <a:endParaRPr sz="1900"/>
            </a:p>
            <a:p>
              <a:pPr marL="171450" marR="0" lvl="1" indent="-69850" algn="l" rtl="0">
                <a:lnSpc>
                  <a:spcPct val="90000"/>
                </a:lnSpc>
                <a:spcBef>
                  <a:spcPts val="240"/>
                </a:spcBef>
                <a:spcAft>
                  <a:spcPts val="0"/>
                </a:spcAft>
                <a:buClr>
                  <a:srgbClr val="000000"/>
                </a:buClr>
                <a:buSzPts val="1600"/>
                <a:buFont typeface="Arial"/>
                <a:buNone/>
              </a:pPr>
              <a:endParaRPr sz="1600" b="0" i="0" u="none" strike="noStrike" cap="none">
                <a:solidFill>
                  <a:srgbClr val="000000"/>
                </a:solidFill>
                <a:latin typeface="Arial"/>
                <a:ea typeface="Arial"/>
                <a:cs typeface="Arial"/>
                <a:sym typeface="Arial"/>
              </a:endParaRPr>
            </a:p>
          </p:txBody>
        </p:sp>
        <p:sp>
          <p:nvSpPr>
            <p:cNvPr id="144" name="Google Shape;144;p18"/>
            <p:cNvSpPr/>
            <p:nvPr/>
          </p:nvSpPr>
          <p:spPr>
            <a:xfrm rot="5400000">
              <a:off x="-258160" y="3317213"/>
              <a:ext cx="1721073" cy="1204751"/>
            </a:xfrm>
            <a:prstGeom prst="chevron">
              <a:avLst>
                <a:gd name="adj" fmla="val 50000"/>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8"/>
            <p:cNvSpPr txBox="1"/>
            <p:nvPr/>
          </p:nvSpPr>
          <p:spPr>
            <a:xfrm>
              <a:off x="2" y="3661428"/>
              <a:ext cx="1204751" cy="516322"/>
            </a:xfrm>
            <a:prstGeom prst="rect">
              <a:avLst/>
            </a:prstGeom>
            <a:noFill/>
            <a:ln>
              <a:noFill/>
            </a:ln>
          </p:spPr>
          <p:txBody>
            <a:bodyPr spcFirstLastPara="1" wrap="square" lIns="11425" tIns="11425" rIns="11425" bIns="11425" anchor="ctr" anchorCtr="0">
              <a:noAutofit/>
            </a:bodyPr>
            <a:lstStyle/>
            <a:p>
              <a:pPr marL="0" marR="0" lvl="0" indent="0" algn="ctr" rtl="0">
                <a:lnSpc>
                  <a:spcPct val="90000"/>
                </a:lnSpc>
                <a:spcBef>
                  <a:spcPts val="0"/>
                </a:spcBef>
                <a:spcAft>
                  <a:spcPts val="0"/>
                </a:spcAft>
                <a:buClr>
                  <a:srgbClr val="000000"/>
                </a:buClr>
                <a:buSzPts val="1800"/>
                <a:buFont typeface="Arial"/>
                <a:buNone/>
              </a:pPr>
              <a:r>
                <a:rPr lang="en-IN" sz="1800" b="0" i="0" u="none" strike="noStrike" cap="none">
                  <a:solidFill>
                    <a:schemeClr val="lt1"/>
                  </a:solidFill>
                  <a:latin typeface="Arial"/>
                  <a:ea typeface="Arial"/>
                  <a:cs typeface="Arial"/>
                  <a:sym typeface="Arial"/>
                </a:rPr>
                <a:t>Key Resources</a:t>
              </a:r>
              <a:endParaRPr/>
            </a:p>
          </p:txBody>
        </p:sp>
        <p:sp>
          <p:nvSpPr>
            <p:cNvPr id="146" name="Google Shape;146;p18"/>
            <p:cNvSpPr/>
            <p:nvPr/>
          </p:nvSpPr>
          <p:spPr>
            <a:xfrm rot="5400000">
              <a:off x="3958723" y="305079"/>
              <a:ext cx="1118697" cy="6626642"/>
            </a:xfrm>
            <a:prstGeom prst="round2SameRect">
              <a:avLst>
                <a:gd name="adj1" fmla="val 16667"/>
                <a:gd name="adj2" fmla="val 0"/>
              </a:avLst>
            </a:prstGeom>
            <a:solidFill>
              <a:schemeClr val="lt1">
                <a:alpha val="89803"/>
              </a:schemeClr>
            </a:solidFill>
            <a:ln w="254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8"/>
            <p:cNvSpPr txBox="1"/>
            <p:nvPr/>
          </p:nvSpPr>
          <p:spPr>
            <a:xfrm>
              <a:off x="1204713" y="2925011"/>
              <a:ext cx="6572100" cy="1009500"/>
            </a:xfrm>
            <a:prstGeom prst="rect">
              <a:avLst/>
            </a:prstGeom>
            <a:noFill/>
            <a:ln>
              <a:noFill/>
            </a:ln>
          </p:spPr>
          <p:txBody>
            <a:bodyPr spcFirstLastPara="1" wrap="square" lIns="113775" tIns="10150" rIns="10150" bIns="10150" anchor="ctr" anchorCtr="0">
              <a:noAutofit/>
            </a:bodyPr>
            <a:lstStyle/>
            <a:p>
              <a:pPr marL="457200" marR="0" lvl="0" indent="-349250" algn="l" rtl="0">
                <a:lnSpc>
                  <a:spcPct val="90000"/>
                </a:lnSpc>
                <a:spcBef>
                  <a:spcPts val="240"/>
                </a:spcBef>
                <a:spcAft>
                  <a:spcPts val="0"/>
                </a:spcAft>
                <a:buSzPts val="1900"/>
                <a:buChar char="●"/>
              </a:pPr>
              <a:r>
                <a:rPr lang="en-IN" sz="1900" b="0" i="0" u="none" strike="noStrike" cap="none">
                  <a:solidFill>
                    <a:srgbClr val="000000"/>
                  </a:solidFill>
                  <a:latin typeface="Arial"/>
                  <a:ea typeface="Arial"/>
                  <a:cs typeface="Arial"/>
                  <a:sym typeface="Arial"/>
                </a:rPr>
                <a:t>Financial:</a:t>
              </a:r>
              <a:r>
                <a:rPr lang="en-IN" sz="1900"/>
                <a:t>Savings</a:t>
              </a:r>
              <a:endParaRPr sz="1900"/>
            </a:p>
            <a:p>
              <a:pPr marL="457200" lvl="0" indent="-349250" algn="l" rtl="0">
                <a:lnSpc>
                  <a:spcPct val="90000"/>
                </a:lnSpc>
                <a:spcBef>
                  <a:spcPts val="0"/>
                </a:spcBef>
                <a:spcAft>
                  <a:spcPts val="0"/>
                </a:spcAft>
                <a:buSzPts val="1900"/>
                <a:buChar char="●"/>
              </a:pPr>
              <a:r>
                <a:rPr lang="en-IN" sz="1900">
                  <a:solidFill>
                    <a:schemeClr val="dk1"/>
                  </a:solidFill>
                </a:rPr>
                <a:t>Intellectual: Software</a:t>
              </a:r>
              <a:endParaRPr sz="1900"/>
            </a:p>
          </p:txBody>
        </p: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r>
              <a:rPr lang="en-IN" b="1" dirty="0"/>
              <a:t>Business Model contd.</a:t>
            </a:r>
            <a:endParaRPr dirty="0"/>
          </a:p>
        </p:txBody>
      </p:sp>
      <p:sp>
        <p:nvSpPr>
          <p:cNvPr id="153" name="Google Shape;153;p19"/>
          <p:cNvSpPr txBox="1">
            <a:spLocks noGrp="1"/>
          </p:cNvSpPr>
          <p:nvPr>
            <p:ph type="body" idx="1"/>
          </p:nvPr>
        </p:nvSpPr>
        <p:spPr>
          <a:xfrm>
            <a:off x="457200" y="1417638"/>
            <a:ext cx="4040188" cy="639762"/>
          </a:xfrm>
          <a:prstGeom prst="rect">
            <a:avLst/>
          </a:prstGeom>
          <a:noFill/>
          <a:ln>
            <a:noFill/>
          </a:ln>
        </p:spPr>
        <p:txBody>
          <a:bodyPr spcFirstLastPara="1" wrap="square" lIns="91425" tIns="45700" rIns="91425" bIns="45700" anchor="b" anchorCtr="0">
            <a:noAutofit/>
          </a:bodyPr>
          <a:lstStyle/>
          <a:p>
            <a:pPr marL="457200" lvl="0" indent="-228600" algn="ctr" rtl="0">
              <a:lnSpc>
                <a:spcPct val="100000"/>
              </a:lnSpc>
              <a:spcBef>
                <a:spcPts val="480"/>
              </a:spcBef>
              <a:spcAft>
                <a:spcPts val="0"/>
              </a:spcAft>
              <a:buSzPts val="2400"/>
              <a:buNone/>
            </a:pPr>
            <a:r>
              <a:rPr lang="en-IN" sz="3600" dirty="0"/>
              <a:t>Cost</a:t>
            </a:r>
            <a:endParaRPr dirty="0"/>
          </a:p>
        </p:txBody>
      </p:sp>
      <p:sp>
        <p:nvSpPr>
          <p:cNvPr id="154" name="Google Shape;154;p19"/>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p>
            <a:pPr marL="457200" lvl="0" indent="-228600" algn="l" rtl="0">
              <a:lnSpc>
                <a:spcPct val="100000"/>
              </a:lnSpc>
              <a:spcBef>
                <a:spcPts val="480"/>
              </a:spcBef>
              <a:spcAft>
                <a:spcPts val="0"/>
              </a:spcAft>
              <a:buClr>
                <a:schemeClr val="dk1"/>
              </a:buClr>
              <a:buSzPts val="2400"/>
              <a:buNone/>
            </a:pPr>
            <a:r>
              <a:rPr lang="en-IN" sz="1600" b="1" dirty="0" smtClean="0"/>
              <a:t>-Domain Cost: </a:t>
            </a:r>
            <a:r>
              <a:rPr lang="en-IN" sz="1600" dirty="0" err="1" smtClean="0"/>
              <a:t>Rs</a:t>
            </a:r>
            <a:r>
              <a:rPr lang="en-IN" sz="1600" dirty="0" smtClean="0"/>
              <a:t> 400</a:t>
            </a:r>
          </a:p>
          <a:p>
            <a:pPr marL="457200" lvl="0" indent="-228600" algn="l" rtl="0">
              <a:lnSpc>
                <a:spcPct val="100000"/>
              </a:lnSpc>
              <a:spcBef>
                <a:spcPts val="480"/>
              </a:spcBef>
              <a:spcAft>
                <a:spcPts val="0"/>
              </a:spcAft>
              <a:buClr>
                <a:schemeClr val="dk1"/>
              </a:buClr>
              <a:buSzPts val="2400"/>
              <a:buNone/>
            </a:pPr>
            <a:endParaRPr sz="1600" dirty="0" smtClean="0"/>
          </a:p>
          <a:p>
            <a:pPr marL="457200" lvl="0" indent="-228600" algn="l" rtl="0">
              <a:lnSpc>
                <a:spcPct val="100000"/>
              </a:lnSpc>
              <a:spcBef>
                <a:spcPts val="480"/>
              </a:spcBef>
              <a:spcAft>
                <a:spcPts val="0"/>
              </a:spcAft>
              <a:buClr>
                <a:schemeClr val="dk1"/>
              </a:buClr>
              <a:buSzPts val="2400"/>
              <a:buNone/>
            </a:pPr>
            <a:r>
              <a:rPr lang="en-IN" sz="1600" dirty="0" smtClean="0"/>
              <a:t>-</a:t>
            </a:r>
            <a:r>
              <a:rPr lang="en-IN" sz="1600" b="1" dirty="0" smtClean="0"/>
              <a:t>Website Hosting: </a:t>
            </a:r>
            <a:r>
              <a:rPr lang="en-IN" sz="1600" dirty="0" err="1" smtClean="0"/>
              <a:t>Rs</a:t>
            </a:r>
            <a:r>
              <a:rPr lang="en-IN" sz="1600" dirty="0" smtClean="0"/>
              <a:t> 150 </a:t>
            </a:r>
          </a:p>
          <a:p>
            <a:pPr marL="457200" lvl="0" indent="-228600" algn="l" rtl="0">
              <a:lnSpc>
                <a:spcPct val="100000"/>
              </a:lnSpc>
              <a:spcBef>
                <a:spcPts val="480"/>
              </a:spcBef>
              <a:spcAft>
                <a:spcPts val="0"/>
              </a:spcAft>
              <a:buClr>
                <a:schemeClr val="dk1"/>
              </a:buClr>
              <a:buSzPts val="2400"/>
              <a:buNone/>
            </a:pPr>
            <a:endParaRPr sz="1600" dirty="0" smtClean="0"/>
          </a:p>
          <a:p>
            <a:pPr marL="457200" lvl="0" indent="-228600" algn="l" rtl="0">
              <a:lnSpc>
                <a:spcPct val="100000"/>
              </a:lnSpc>
              <a:spcBef>
                <a:spcPts val="480"/>
              </a:spcBef>
              <a:spcAft>
                <a:spcPts val="0"/>
              </a:spcAft>
              <a:buClr>
                <a:schemeClr val="dk1"/>
              </a:buClr>
              <a:buSzPts val="2400"/>
              <a:buNone/>
            </a:pPr>
            <a:r>
              <a:rPr lang="en-IN" sz="1600" b="1" dirty="0" smtClean="0"/>
              <a:t>-Promotions: </a:t>
            </a:r>
            <a:r>
              <a:rPr lang="en-IN" sz="1600" dirty="0" err="1" smtClean="0"/>
              <a:t>Rs</a:t>
            </a:r>
            <a:r>
              <a:rPr lang="en-IN" sz="1600" dirty="0" smtClean="0"/>
              <a:t> 2000</a:t>
            </a:r>
            <a:endParaRPr lang="en-IN" sz="1600" dirty="0"/>
          </a:p>
          <a:p>
            <a:pPr marL="457200" lvl="0" indent="-228600" algn="l" rtl="0">
              <a:lnSpc>
                <a:spcPct val="100000"/>
              </a:lnSpc>
              <a:spcBef>
                <a:spcPts val="480"/>
              </a:spcBef>
              <a:spcAft>
                <a:spcPts val="0"/>
              </a:spcAft>
              <a:buClr>
                <a:schemeClr val="dk1"/>
              </a:buClr>
              <a:buSzPts val="2400"/>
              <a:buNone/>
            </a:pPr>
            <a:r>
              <a:rPr lang="en-IN" sz="1600" dirty="0" smtClean="0"/>
              <a:t> (Promoting our website through other social media platforms as well as ads)</a:t>
            </a:r>
          </a:p>
          <a:p>
            <a:pPr marL="457200" lvl="0" indent="-228600" algn="l" rtl="0">
              <a:lnSpc>
                <a:spcPct val="100000"/>
              </a:lnSpc>
              <a:spcBef>
                <a:spcPts val="480"/>
              </a:spcBef>
              <a:spcAft>
                <a:spcPts val="0"/>
              </a:spcAft>
              <a:buClr>
                <a:schemeClr val="dk1"/>
              </a:buClr>
              <a:buSzPts val="2400"/>
              <a:buNone/>
            </a:pPr>
            <a:endParaRPr lang="en-IN" sz="1600" dirty="0" smtClean="0"/>
          </a:p>
          <a:p>
            <a:pPr marL="457200" lvl="0" indent="-228600" algn="l" rtl="0">
              <a:lnSpc>
                <a:spcPct val="100000"/>
              </a:lnSpc>
              <a:spcBef>
                <a:spcPts val="480"/>
              </a:spcBef>
              <a:spcAft>
                <a:spcPts val="0"/>
              </a:spcAft>
              <a:buClr>
                <a:schemeClr val="dk1"/>
              </a:buClr>
              <a:buSzPts val="2400"/>
              <a:buNone/>
            </a:pPr>
            <a:r>
              <a:rPr lang="en-IN" sz="1600" dirty="0" smtClean="0"/>
              <a:t>-</a:t>
            </a:r>
            <a:r>
              <a:rPr lang="en-IN" sz="1600" b="1" dirty="0" smtClean="0"/>
              <a:t>Total cost: </a:t>
            </a:r>
            <a:r>
              <a:rPr lang="en-IN" sz="1600" dirty="0" err="1" smtClean="0"/>
              <a:t>Rs</a:t>
            </a:r>
            <a:r>
              <a:rPr lang="en-IN" sz="1600" dirty="0" smtClean="0"/>
              <a:t> 2250</a:t>
            </a:r>
            <a:endParaRPr sz="1600" dirty="0" smtClean="0"/>
          </a:p>
          <a:p>
            <a:pPr marL="457200" lvl="0" indent="-228600" algn="l" rtl="0">
              <a:lnSpc>
                <a:spcPct val="100000"/>
              </a:lnSpc>
              <a:spcBef>
                <a:spcPts val="480"/>
              </a:spcBef>
              <a:spcAft>
                <a:spcPts val="0"/>
              </a:spcAft>
              <a:buClr>
                <a:schemeClr val="dk1"/>
              </a:buClr>
              <a:buSzPts val="2400"/>
              <a:buNone/>
            </a:pPr>
            <a:endParaRPr dirty="0" smtClean="0"/>
          </a:p>
          <a:p>
            <a:pPr marL="457200" lvl="0" indent="-228600" algn="l" rtl="0">
              <a:lnSpc>
                <a:spcPct val="100000"/>
              </a:lnSpc>
              <a:spcBef>
                <a:spcPts val="480"/>
              </a:spcBef>
              <a:spcAft>
                <a:spcPts val="0"/>
              </a:spcAft>
              <a:buClr>
                <a:schemeClr val="dk1"/>
              </a:buClr>
              <a:buSzPts val="2400"/>
              <a:buNone/>
            </a:pPr>
            <a:endParaRPr dirty="0"/>
          </a:p>
        </p:txBody>
      </p:sp>
      <p:sp>
        <p:nvSpPr>
          <p:cNvPr id="155" name="Google Shape;155;p19"/>
          <p:cNvSpPr txBox="1">
            <a:spLocks noGrp="1"/>
          </p:cNvSpPr>
          <p:nvPr>
            <p:ph type="body" idx="3"/>
          </p:nvPr>
        </p:nvSpPr>
        <p:spPr>
          <a:xfrm>
            <a:off x="4645025" y="1417638"/>
            <a:ext cx="4041775" cy="639762"/>
          </a:xfrm>
          <a:prstGeom prst="rect">
            <a:avLst/>
          </a:prstGeom>
          <a:noFill/>
          <a:ln>
            <a:noFill/>
          </a:ln>
        </p:spPr>
        <p:txBody>
          <a:bodyPr spcFirstLastPara="1" wrap="square" lIns="91425" tIns="45700" rIns="91425" bIns="45700" anchor="b" anchorCtr="0">
            <a:noAutofit/>
          </a:bodyPr>
          <a:lstStyle/>
          <a:p>
            <a:pPr marL="457200" lvl="0" indent="-228600" algn="ctr" rtl="0">
              <a:lnSpc>
                <a:spcPct val="100000"/>
              </a:lnSpc>
              <a:spcBef>
                <a:spcPts val="480"/>
              </a:spcBef>
              <a:spcAft>
                <a:spcPts val="0"/>
              </a:spcAft>
              <a:buSzPts val="2400"/>
              <a:buNone/>
            </a:pPr>
            <a:r>
              <a:rPr lang="en-IN" sz="3600" dirty="0"/>
              <a:t>Revenue</a:t>
            </a:r>
            <a:endParaRPr dirty="0"/>
          </a:p>
        </p:txBody>
      </p:sp>
      <p:sp>
        <p:nvSpPr>
          <p:cNvPr id="4" name="Text Placeholder 3"/>
          <p:cNvSpPr>
            <a:spLocks noGrp="1"/>
          </p:cNvSpPr>
          <p:nvPr>
            <p:ph type="body" idx="4"/>
          </p:nvPr>
        </p:nvSpPr>
        <p:spPr>
          <a:xfrm>
            <a:off x="4645025" y="2174875"/>
            <a:ext cx="4194175" cy="3951288"/>
          </a:xfrm>
        </p:spPr>
        <p:txBody>
          <a:bodyPr>
            <a:normAutofit fontScale="25000" lnSpcReduction="20000"/>
          </a:bodyPr>
          <a:lstStyle/>
          <a:p>
            <a:pPr marL="228600" lvl="0" indent="0">
              <a:lnSpc>
                <a:spcPct val="90000"/>
              </a:lnSpc>
              <a:buSzPts val="1500"/>
              <a:buNone/>
            </a:pPr>
            <a:r>
              <a:rPr lang="en-US" sz="6400" dirty="0">
                <a:latin typeface="Calibri" panose="020F0502020204030204" pitchFamily="34" charset="0"/>
                <a:cs typeface="Calibri" panose="020F0502020204030204" pitchFamily="34" charset="0"/>
              </a:rPr>
              <a:t>-</a:t>
            </a:r>
            <a:r>
              <a:rPr lang="en-US" sz="6400" b="1" dirty="0">
                <a:latin typeface="Calibri" panose="020F0502020204030204" pitchFamily="34" charset="0"/>
                <a:cs typeface="Calibri" panose="020F0502020204030204" pitchFamily="34" charset="0"/>
              </a:rPr>
              <a:t>Advertisement</a:t>
            </a:r>
            <a:r>
              <a:rPr lang="en-US" sz="6400" dirty="0">
                <a:latin typeface="Calibri" panose="020F0502020204030204" pitchFamily="34" charset="0"/>
                <a:cs typeface="Calibri" panose="020F0502020204030204" pitchFamily="34" charset="0"/>
              </a:rPr>
              <a:t> : </a:t>
            </a:r>
            <a:r>
              <a:rPr lang="en-US" sz="6400" dirty="0" err="1">
                <a:latin typeface="Calibri" panose="020F0502020204030204" pitchFamily="34" charset="0"/>
                <a:cs typeface="Calibri" panose="020F0502020204030204" pitchFamily="34" charset="0"/>
              </a:rPr>
              <a:t>Rs</a:t>
            </a:r>
            <a:r>
              <a:rPr lang="en-US" sz="6400" dirty="0">
                <a:latin typeface="Calibri" panose="020F0502020204030204" pitchFamily="34" charset="0"/>
                <a:cs typeface="Calibri" panose="020F0502020204030204" pitchFamily="34" charset="0"/>
              </a:rPr>
              <a:t> 249</a:t>
            </a:r>
          </a:p>
          <a:p>
            <a:pPr marL="228600" lvl="0" indent="0">
              <a:lnSpc>
                <a:spcPct val="90000"/>
              </a:lnSpc>
              <a:buSzPts val="1500"/>
              <a:buNone/>
            </a:pPr>
            <a:r>
              <a:rPr lang="en-US" sz="6400" dirty="0">
                <a:latin typeface="Calibri" panose="020F0502020204030204" pitchFamily="34" charset="0"/>
                <a:cs typeface="Calibri" panose="020F0502020204030204" pitchFamily="34" charset="0"/>
              </a:rPr>
              <a:t>(This cost is for one week</a:t>
            </a:r>
            <a:r>
              <a:rPr lang="en-US" sz="6400" dirty="0" smtClean="0">
                <a:latin typeface="Calibri" panose="020F0502020204030204" pitchFamily="34" charset="0"/>
                <a:cs typeface="Calibri" panose="020F0502020204030204" pitchFamily="34" charset="0"/>
              </a:rPr>
              <a:t>)</a:t>
            </a:r>
          </a:p>
          <a:p>
            <a:pPr marL="228600" lvl="0" indent="0">
              <a:lnSpc>
                <a:spcPct val="90000"/>
              </a:lnSpc>
              <a:buSzPts val="1500"/>
              <a:buNone/>
            </a:pPr>
            <a:endParaRPr lang="en-US" sz="6400" dirty="0">
              <a:latin typeface="Calibri" panose="020F0502020204030204" pitchFamily="34" charset="0"/>
              <a:cs typeface="Calibri" panose="020F0502020204030204" pitchFamily="34" charset="0"/>
            </a:endParaRPr>
          </a:p>
          <a:p>
            <a:pPr marL="228600" lvl="0" indent="0">
              <a:lnSpc>
                <a:spcPct val="90000"/>
              </a:lnSpc>
              <a:buSzPts val="1500"/>
              <a:buNone/>
            </a:pPr>
            <a:r>
              <a:rPr lang="en-US" sz="6400" dirty="0">
                <a:latin typeface="Calibri" panose="020F0502020204030204" pitchFamily="34" charset="0"/>
                <a:cs typeface="Calibri" panose="020F0502020204030204" pitchFamily="34" charset="0"/>
              </a:rPr>
              <a:t>-</a:t>
            </a:r>
            <a:r>
              <a:rPr lang="en-US" sz="6400" b="1" dirty="0">
                <a:latin typeface="Calibri" panose="020F0502020204030204" pitchFamily="34" charset="0"/>
                <a:cs typeface="Calibri" panose="020F0502020204030204" pitchFamily="34" charset="0"/>
              </a:rPr>
              <a:t>Partnership: </a:t>
            </a:r>
            <a:r>
              <a:rPr lang="en-US" sz="6400" dirty="0" err="1">
                <a:latin typeface="Calibri" panose="020F0502020204030204" pitchFamily="34" charset="0"/>
                <a:cs typeface="Calibri" panose="020F0502020204030204" pitchFamily="34" charset="0"/>
              </a:rPr>
              <a:t>Rs</a:t>
            </a:r>
            <a:r>
              <a:rPr lang="en-US" sz="6400" dirty="0">
                <a:latin typeface="Calibri" panose="020F0502020204030204" pitchFamily="34" charset="0"/>
                <a:cs typeface="Calibri" panose="020F0502020204030204" pitchFamily="34" charset="0"/>
              </a:rPr>
              <a:t> 2000 </a:t>
            </a:r>
          </a:p>
          <a:p>
            <a:pPr marL="228600" lvl="0" indent="0">
              <a:lnSpc>
                <a:spcPct val="90000"/>
              </a:lnSpc>
              <a:buSzPts val="1500"/>
              <a:buNone/>
            </a:pPr>
            <a:r>
              <a:rPr lang="en-US" sz="6400" dirty="0">
                <a:latin typeface="Calibri" panose="020F0502020204030204" pitchFamily="34" charset="0"/>
                <a:cs typeface="Calibri" panose="020F0502020204030204" pitchFamily="34" charset="0"/>
              </a:rPr>
              <a:t>(can change on dealing with partner</a:t>
            </a:r>
            <a:r>
              <a:rPr lang="en-US" sz="6400" dirty="0" smtClean="0">
                <a:latin typeface="Calibri" panose="020F0502020204030204" pitchFamily="34" charset="0"/>
                <a:cs typeface="Calibri" panose="020F0502020204030204" pitchFamily="34" charset="0"/>
              </a:rPr>
              <a:t>)</a:t>
            </a:r>
          </a:p>
          <a:p>
            <a:pPr marL="228600" lvl="0" indent="0">
              <a:lnSpc>
                <a:spcPct val="90000"/>
              </a:lnSpc>
              <a:buSzPts val="1500"/>
              <a:buNone/>
            </a:pPr>
            <a:endParaRPr lang="en-US" sz="6400" dirty="0">
              <a:latin typeface="Calibri" panose="020F0502020204030204" pitchFamily="34" charset="0"/>
              <a:cs typeface="Calibri" panose="020F0502020204030204" pitchFamily="34" charset="0"/>
            </a:endParaRPr>
          </a:p>
          <a:p>
            <a:pPr marL="228600" lvl="0" indent="0">
              <a:lnSpc>
                <a:spcPct val="90000"/>
              </a:lnSpc>
              <a:buSzPts val="1500"/>
              <a:buNone/>
            </a:pPr>
            <a:r>
              <a:rPr lang="en-US" sz="6400" dirty="0">
                <a:latin typeface="Calibri" panose="020F0502020204030204" pitchFamily="34" charset="0"/>
                <a:cs typeface="Calibri" panose="020F0502020204030204" pitchFamily="34" charset="0"/>
              </a:rPr>
              <a:t>-</a:t>
            </a:r>
            <a:r>
              <a:rPr lang="en-US" sz="6400" b="1" dirty="0" err="1">
                <a:latin typeface="Calibri" panose="020F0502020204030204" pitchFamily="34" charset="0"/>
                <a:cs typeface="Calibri" panose="020F0502020204030204" pitchFamily="34" charset="0"/>
              </a:rPr>
              <a:t>Merch</a:t>
            </a:r>
            <a:r>
              <a:rPr lang="en-US" sz="6400" b="1" dirty="0">
                <a:latin typeface="Calibri" panose="020F0502020204030204" pitchFamily="34" charset="0"/>
                <a:cs typeface="Calibri" panose="020F0502020204030204" pitchFamily="34" charset="0"/>
              </a:rPr>
              <a:t> store : </a:t>
            </a:r>
            <a:r>
              <a:rPr lang="en-US" sz="6400" dirty="0" err="1">
                <a:latin typeface="Calibri" panose="020F0502020204030204" pitchFamily="34" charset="0"/>
                <a:cs typeface="Calibri" panose="020F0502020204030204" pitchFamily="34" charset="0"/>
              </a:rPr>
              <a:t>Rs</a:t>
            </a:r>
            <a:r>
              <a:rPr lang="en-US" sz="6400" dirty="0">
                <a:latin typeface="Calibri" panose="020F0502020204030204" pitchFamily="34" charset="0"/>
                <a:cs typeface="Calibri" panose="020F0502020204030204" pitchFamily="34" charset="0"/>
              </a:rPr>
              <a:t> 2500</a:t>
            </a:r>
          </a:p>
          <a:p>
            <a:pPr marL="228600" lvl="0" indent="0">
              <a:lnSpc>
                <a:spcPct val="90000"/>
              </a:lnSpc>
              <a:buSzPts val="1500"/>
              <a:buNone/>
            </a:pPr>
            <a:r>
              <a:rPr lang="en-US" sz="6400" dirty="0" smtClean="0">
                <a:latin typeface="Calibri" panose="020F0502020204030204" pitchFamily="34" charset="0"/>
                <a:cs typeface="Calibri" panose="020F0502020204030204" pitchFamily="34" charset="0"/>
              </a:rPr>
              <a:t>(</a:t>
            </a:r>
            <a:r>
              <a:rPr lang="en-US" sz="6400" dirty="0">
                <a:latin typeface="Calibri" panose="020F0502020204030204" pitchFamily="34" charset="0"/>
                <a:cs typeface="Calibri" panose="020F0502020204030204" pitchFamily="34" charset="0"/>
              </a:rPr>
              <a:t>It would depend on the sales of our product</a:t>
            </a:r>
            <a:r>
              <a:rPr lang="en-US" sz="6400" dirty="0" smtClean="0">
                <a:latin typeface="Calibri" panose="020F0502020204030204" pitchFamily="34" charset="0"/>
                <a:cs typeface="Calibri" panose="020F0502020204030204" pitchFamily="34" charset="0"/>
              </a:rPr>
              <a:t>)</a:t>
            </a:r>
          </a:p>
          <a:p>
            <a:pPr marL="228600" lvl="0" indent="0">
              <a:lnSpc>
                <a:spcPct val="90000"/>
              </a:lnSpc>
              <a:buSzPts val="1500"/>
              <a:buNone/>
            </a:pPr>
            <a:endParaRPr lang="en-US" sz="6400" dirty="0" smtClean="0">
              <a:latin typeface="Calibri" panose="020F0502020204030204" pitchFamily="34" charset="0"/>
              <a:cs typeface="Calibri" panose="020F0502020204030204" pitchFamily="34" charset="0"/>
            </a:endParaRPr>
          </a:p>
          <a:p>
            <a:pPr marL="228600" lvl="0" indent="0">
              <a:lnSpc>
                <a:spcPct val="90000"/>
              </a:lnSpc>
              <a:buSzPts val="1500"/>
              <a:buNone/>
            </a:pPr>
            <a:r>
              <a:rPr lang="en-US" sz="6400" dirty="0" smtClean="0">
                <a:latin typeface="Calibri" panose="020F0502020204030204" pitchFamily="34" charset="0"/>
                <a:cs typeface="Calibri" panose="020F0502020204030204" pitchFamily="34" charset="0"/>
              </a:rPr>
              <a:t>-</a:t>
            </a:r>
            <a:r>
              <a:rPr lang="en-US" sz="6400" b="1" dirty="0">
                <a:latin typeface="Calibri" panose="020F0502020204030204" pitchFamily="34" charset="0"/>
                <a:cs typeface="Calibri" panose="020F0502020204030204" pitchFamily="34" charset="0"/>
              </a:rPr>
              <a:t>Tournaments : </a:t>
            </a:r>
            <a:r>
              <a:rPr lang="en-US" sz="6400" dirty="0" err="1">
                <a:latin typeface="Calibri" panose="020F0502020204030204" pitchFamily="34" charset="0"/>
                <a:cs typeface="Calibri" panose="020F0502020204030204" pitchFamily="34" charset="0"/>
              </a:rPr>
              <a:t>Rs</a:t>
            </a:r>
            <a:r>
              <a:rPr lang="en-US" sz="6400" dirty="0">
                <a:latin typeface="Calibri" panose="020F0502020204030204" pitchFamily="34" charset="0"/>
                <a:cs typeface="Calibri" panose="020F0502020204030204" pitchFamily="34" charset="0"/>
              </a:rPr>
              <a:t> 1000</a:t>
            </a:r>
          </a:p>
          <a:p>
            <a:pPr marL="228600" lvl="0" indent="0">
              <a:buSzPts val="1500"/>
              <a:buNone/>
            </a:pPr>
            <a:r>
              <a:rPr lang="en-US" sz="6400" dirty="0" smtClean="0">
                <a:latin typeface="Calibri" panose="020F0502020204030204" pitchFamily="34" charset="0"/>
                <a:cs typeface="Calibri" panose="020F0502020204030204" pitchFamily="34" charset="0"/>
              </a:rPr>
              <a:t>(</a:t>
            </a:r>
            <a:r>
              <a:rPr lang="en-US" sz="6400" dirty="0">
                <a:latin typeface="Calibri" panose="020F0502020204030204" pitchFamily="34" charset="0"/>
                <a:cs typeface="Calibri" panose="020F0502020204030204" pitchFamily="34" charset="0"/>
              </a:rPr>
              <a:t>we would be hosting tournaments for gamers</a:t>
            </a:r>
            <a:r>
              <a:rPr lang="en-US" sz="6400" dirty="0" smtClean="0">
                <a:latin typeface="Calibri" panose="020F0502020204030204" pitchFamily="34" charset="0"/>
                <a:cs typeface="Calibri" panose="020F0502020204030204" pitchFamily="34" charset="0"/>
              </a:rPr>
              <a:t>)</a:t>
            </a:r>
          </a:p>
          <a:p>
            <a:pPr marL="228600" lvl="0" indent="0">
              <a:buSzPts val="1500"/>
              <a:buNone/>
            </a:pPr>
            <a:endParaRPr lang="en-US" sz="6400" dirty="0">
              <a:latin typeface="Calibri" panose="020F0502020204030204" pitchFamily="34" charset="0"/>
              <a:cs typeface="Calibri" panose="020F0502020204030204" pitchFamily="34" charset="0"/>
            </a:endParaRPr>
          </a:p>
          <a:p>
            <a:pPr marL="228600" lvl="0" indent="0">
              <a:lnSpc>
                <a:spcPct val="90000"/>
              </a:lnSpc>
              <a:buSzPts val="1500"/>
              <a:buNone/>
            </a:pPr>
            <a:r>
              <a:rPr lang="en-US" sz="6400" b="1" dirty="0">
                <a:latin typeface="Calibri" panose="020F0502020204030204" pitchFamily="34" charset="0"/>
                <a:cs typeface="Calibri" panose="020F0502020204030204" pitchFamily="34" charset="0"/>
              </a:rPr>
              <a:t>-Total Revenue :  </a:t>
            </a:r>
            <a:r>
              <a:rPr lang="en-US" sz="6400" dirty="0" err="1" smtClean="0">
                <a:latin typeface="Calibri" panose="020F0502020204030204" pitchFamily="34" charset="0"/>
                <a:cs typeface="Calibri" panose="020F0502020204030204" pitchFamily="34" charset="0"/>
              </a:rPr>
              <a:t>Rs</a:t>
            </a:r>
            <a:r>
              <a:rPr lang="en-US" sz="6400" dirty="0" smtClean="0">
                <a:latin typeface="Calibri" panose="020F0502020204030204" pitchFamily="34" charset="0"/>
                <a:cs typeface="Calibri" panose="020F0502020204030204" pitchFamily="34" charset="0"/>
              </a:rPr>
              <a:t> </a:t>
            </a:r>
            <a:r>
              <a:rPr lang="en-US" sz="6400" dirty="0">
                <a:latin typeface="Calibri" panose="020F0502020204030204" pitchFamily="34" charset="0"/>
                <a:cs typeface="Calibri" panose="020F0502020204030204" pitchFamily="34" charset="0"/>
              </a:rPr>
              <a:t>5000 </a:t>
            </a:r>
          </a:p>
          <a:p>
            <a:pPr marL="228600" lvl="0" indent="0">
              <a:lnSpc>
                <a:spcPct val="90000"/>
              </a:lnSpc>
              <a:buSzPts val="1500"/>
              <a:buNone/>
            </a:pPr>
            <a:r>
              <a:rPr lang="en-US" sz="6400" dirty="0" smtClean="0">
                <a:latin typeface="Calibri" panose="020F0502020204030204" pitchFamily="34" charset="0"/>
                <a:cs typeface="Calibri" panose="020F0502020204030204" pitchFamily="34" charset="0"/>
              </a:rPr>
              <a:t> </a:t>
            </a:r>
            <a:r>
              <a:rPr lang="en-US" sz="6400" dirty="0">
                <a:latin typeface="Calibri" panose="020F0502020204030204" pitchFamily="34" charset="0"/>
                <a:cs typeface="Calibri" panose="020F0502020204030204" pitchFamily="34" charset="0"/>
              </a:rPr>
              <a:t>(Our total revenue can also change </a:t>
            </a:r>
            <a:r>
              <a:rPr lang="en-US" sz="6400" dirty="0" smtClean="0">
                <a:latin typeface="Calibri" panose="020F0502020204030204" pitchFamily="34" charset="0"/>
                <a:cs typeface="Calibri" panose="020F0502020204030204" pitchFamily="34" charset="0"/>
              </a:rPr>
              <a:t>  depending </a:t>
            </a:r>
            <a:r>
              <a:rPr lang="en-US" sz="6400" dirty="0">
                <a:latin typeface="Calibri" panose="020F0502020204030204" pitchFamily="34" charset="0"/>
                <a:cs typeface="Calibri" panose="020F0502020204030204" pitchFamily="34" charset="0"/>
              </a:rPr>
              <a:t>on the growth of our website )</a:t>
            </a:r>
          </a:p>
          <a:p>
            <a:endParaRPr lang="en-I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1800"/>
              <a:buNone/>
            </a:pPr>
            <a:r>
              <a:rPr lang="en-IN" b="1"/>
              <a:t>Business Model contd.</a:t>
            </a:r>
            <a:endParaRPr/>
          </a:p>
        </p:txBody>
      </p:sp>
      <p:sp>
        <p:nvSpPr>
          <p:cNvPr id="162" name="Google Shape;162;p20"/>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114300" lvl="0" indent="0" algn="ctr" rtl="0">
              <a:lnSpc>
                <a:spcPct val="100000"/>
              </a:lnSpc>
              <a:spcBef>
                <a:spcPts val="360"/>
              </a:spcBef>
              <a:spcAft>
                <a:spcPts val="0"/>
              </a:spcAft>
              <a:buSzPts val="1800"/>
              <a:buNone/>
            </a:pPr>
            <a:r>
              <a:rPr lang="en-IN" dirty="0"/>
              <a:t>Value Proposition</a:t>
            </a:r>
            <a:endParaRPr dirty="0"/>
          </a:p>
          <a:p>
            <a:pPr marL="114300" lvl="0" indent="0" algn="ctr" rtl="0">
              <a:lnSpc>
                <a:spcPct val="100000"/>
              </a:lnSpc>
              <a:spcBef>
                <a:spcPts val="360"/>
              </a:spcBef>
              <a:spcAft>
                <a:spcPts val="0"/>
              </a:spcAft>
              <a:buSzPts val="1800"/>
              <a:buNone/>
            </a:pPr>
            <a:endParaRPr dirty="0"/>
          </a:p>
          <a:p>
            <a:pPr marL="114300" lvl="0" indent="0" algn="just" rtl="0">
              <a:lnSpc>
                <a:spcPct val="100000"/>
              </a:lnSpc>
              <a:spcBef>
                <a:spcPts val="360"/>
              </a:spcBef>
              <a:spcAft>
                <a:spcPts val="0"/>
              </a:spcAft>
              <a:buSzPts val="1800"/>
              <a:buNone/>
            </a:pPr>
            <a:r>
              <a:rPr lang="en-IN" sz="3000" dirty="0"/>
              <a:t>Get all the latest news and updates related to gaming at your fingertips.</a:t>
            </a:r>
            <a:endParaRPr sz="30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1"/>
          <p:cNvSpPr txBox="1">
            <a:spLocks noGrp="1"/>
          </p:cNvSpPr>
          <p:nvPr>
            <p:ph type="title"/>
          </p:nvPr>
        </p:nvSpPr>
        <p:spPr>
          <a:xfrm>
            <a:off x="484912" y="77397"/>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1800"/>
              <a:buNone/>
            </a:pPr>
            <a:r>
              <a:rPr lang="en-IN" b="1" dirty="0"/>
              <a:t>System Design</a:t>
            </a:r>
            <a:endParaRPr dirty="0"/>
          </a:p>
        </p:txBody>
      </p:sp>
      <p:pic>
        <p:nvPicPr>
          <p:cNvPr id="168" name="Google Shape;168;p21"/>
          <p:cNvPicPr preferRelativeResize="0"/>
          <p:nvPr/>
        </p:nvPicPr>
        <p:blipFill>
          <a:blip r:embed="rId3">
            <a:alphaModFix/>
          </a:blip>
          <a:stretch>
            <a:fillRect/>
          </a:stretch>
        </p:blipFill>
        <p:spPr>
          <a:xfrm>
            <a:off x="1066294" y="1349706"/>
            <a:ext cx="6904687" cy="4774003"/>
          </a:xfrm>
          <a:prstGeom prst="rect">
            <a:avLst/>
          </a:prstGeom>
          <a:noFill/>
          <a:ln>
            <a:noFill/>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TotalTime>
  <Words>630</Words>
  <Application>Microsoft Office PowerPoint</Application>
  <PresentationFormat>On-screen Show (4:3)</PresentationFormat>
  <Paragraphs>106</Paragraphs>
  <Slides>13</Slides>
  <Notes>11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Calibri</vt:lpstr>
      <vt:lpstr>Office Theme</vt:lpstr>
      <vt:lpstr>Gaming News-Site TEITA_A3 </vt:lpstr>
      <vt:lpstr>Overview</vt:lpstr>
      <vt:lpstr>Problem Statement</vt:lpstr>
      <vt:lpstr>Business Model Canvas</vt:lpstr>
      <vt:lpstr>Business Model</vt:lpstr>
      <vt:lpstr>Business Model contd.</vt:lpstr>
      <vt:lpstr>Business Model contd.</vt:lpstr>
      <vt:lpstr>Business Model contd.</vt:lpstr>
      <vt:lpstr>System Design</vt:lpstr>
      <vt:lpstr>System Design</vt:lpstr>
      <vt:lpstr>Technology Used </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Gaming News-Site TEITA_A3 </dc:title>
  <cp:lastModifiedBy>91961</cp:lastModifiedBy>
  <cp:revision>3</cp:revision>
  <dcterms:modified xsi:type="dcterms:W3CDTF">2021-10-28T17:05:34Z</dcterms:modified>
</cp:coreProperties>
</file>