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FC33FA-DB0D-421B-B026-93005687727B}">
  <a:tblStyle styleId="{4FFC33FA-DB0D-421B-B026-9300568772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64ecf873c2_0_8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64ecf873c2_0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64ecf873c2_0_8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a57837f30_1_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a57837f30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7a57837f30_1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4ecf873c2_0_9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4ecf873c2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64ecf873c2_0_9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64ecf873c2_0_9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64ecf873c2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64ecf873c2_0_9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64ecf873c2_0_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64ecf873c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164ecf873c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4ecf873c2_0_1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4ecf873c2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164ecf873c2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4ecf873c2_0_2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4ecf873c2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64ecf873c2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64ecf873c2_0_5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64ecf873c2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164ecf873c2_0_5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4ecf873c2_0_6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4ecf873c2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64ecf873c2_0_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4ecf873c2_0_7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4ecf873c2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164ecf873c2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64ecf873c2_0_7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64ecf873c2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164ecf873c2_0_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775354"/>
            <a:ext cx="7772400" cy="1224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238500"/>
            <a:ext cx="6400800" cy="14604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5296958"/>
            <a:ext cx="2133600" cy="304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5296958"/>
            <a:ext cx="2895600" cy="304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5296958"/>
            <a:ext cx="2133600" cy="304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686200" y="-895500"/>
            <a:ext cx="3771600"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5296958"/>
            <a:ext cx="2133600" cy="304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5296958"/>
            <a:ext cx="2895600" cy="304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5296958"/>
            <a:ext cx="2133600" cy="304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220000" y="1638265"/>
            <a:ext cx="48762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029000" y="-342935"/>
            <a:ext cx="4876200"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5296958"/>
            <a:ext cx="2133600" cy="304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5296958"/>
            <a:ext cx="2895600" cy="304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5296958"/>
            <a:ext cx="2133600" cy="304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333500"/>
            <a:ext cx="8229600" cy="3771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5296958"/>
            <a:ext cx="2133600" cy="304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5296958"/>
            <a:ext cx="2895600" cy="304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5296958"/>
            <a:ext cx="2133600" cy="304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3672417"/>
            <a:ext cx="7772400" cy="11352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422261"/>
            <a:ext cx="7772400" cy="12501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5296958"/>
            <a:ext cx="2133600" cy="304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5296958"/>
            <a:ext cx="2895600" cy="304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5296958"/>
            <a:ext cx="2133600" cy="304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333500"/>
            <a:ext cx="4038600" cy="37716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333500"/>
            <a:ext cx="4038600" cy="37716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5296958"/>
            <a:ext cx="2133600" cy="304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5296958"/>
            <a:ext cx="2895600" cy="304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5296958"/>
            <a:ext cx="2133600" cy="304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279261"/>
            <a:ext cx="4040100" cy="5331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1812396"/>
            <a:ext cx="4040100" cy="32928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279261"/>
            <a:ext cx="4041900" cy="5331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1812396"/>
            <a:ext cx="4041900" cy="32928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5296958"/>
            <a:ext cx="2133600" cy="304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5296958"/>
            <a:ext cx="2895600" cy="304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5296958"/>
            <a:ext cx="2133600" cy="304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5296958"/>
            <a:ext cx="2133600" cy="304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5296958"/>
            <a:ext cx="2895600" cy="304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5296958"/>
            <a:ext cx="2133600" cy="304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5296958"/>
            <a:ext cx="2133600" cy="304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5296958"/>
            <a:ext cx="2895600" cy="304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5296958"/>
            <a:ext cx="2133600" cy="304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27542"/>
            <a:ext cx="3008400" cy="968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27542"/>
            <a:ext cx="5111700" cy="48777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195917"/>
            <a:ext cx="3008400" cy="39093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5296958"/>
            <a:ext cx="2133600" cy="304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5296958"/>
            <a:ext cx="2895600" cy="304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5296958"/>
            <a:ext cx="2133600" cy="304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000500"/>
            <a:ext cx="5486400" cy="472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510646"/>
            <a:ext cx="5486400" cy="3429000"/>
          </a:xfrm>
          <a:prstGeom prst="rect">
            <a:avLst/>
          </a:prstGeom>
          <a:noFill/>
          <a:ln>
            <a:noFill/>
          </a:ln>
        </p:spPr>
      </p:sp>
      <p:sp>
        <p:nvSpPr>
          <p:cNvPr id="68" name="Google Shape;68;p10"/>
          <p:cNvSpPr txBox="1"/>
          <p:nvPr>
            <p:ph idx="1" type="body"/>
          </p:nvPr>
        </p:nvSpPr>
        <p:spPr>
          <a:xfrm>
            <a:off x="1792288" y="4472782"/>
            <a:ext cx="5486400" cy="670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5296958"/>
            <a:ext cx="2133600" cy="304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5296958"/>
            <a:ext cx="2895600" cy="304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5296958"/>
            <a:ext cx="2133600" cy="304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333500"/>
            <a:ext cx="8229600" cy="37716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5296958"/>
            <a:ext cx="2133600" cy="304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5296958"/>
            <a:ext cx="2895600" cy="304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5296958"/>
            <a:ext cx="2133600" cy="3042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ieeexplore.ieee.org/author/3708713213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838200" y="1903450"/>
            <a:ext cx="7772400" cy="9075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31428"/>
              <a:buFont typeface="Arial"/>
              <a:buNone/>
            </a:pPr>
            <a:r>
              <a:rPr b="1" lang="en-IN" sz="3500">
                <a:latin typeface="Times New Roman"/>
                <a:ea typeface="Times New Roman"/>
                <a:cs typeface="Times New Roman"/>
                <a:sym typeface="Times New Roman"/>
              </a:rPr>
              <a:t>Outdoor Activity Recommendation System Using IOT</a:t>
            </a:r>
            <a:endParaRPr/>
          </a:p>
        </p:txBody>
      </p:sp>
      <p:sp>
        <p:nvSpPr>
          <p:cNvPr id="89" name="Google Shape;89;p13"/>
          <p:cNvSpPr txBox="1"/>
          <p:nvPr>
            <p:ph idx="1" type="subTitle"/>
          </p:nvPr>
        </p:nvSpPr>
        <p:spPr>
          <a:xfrm>
            <a:off x="1524000" y="2903461"/>
            <a:ext cx="6400800" cy="1460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spcBef>
                <a:spcPts val="0"/>
              </a:spcBef>
              <a:spcAft>
                <a:spcPts val="0"/>
              </a:spcAft>
              <a:buClr>
                <a:srgbClr val="888888"/>
              </a:buClr>
              <a:buSzPct val="36054"/>
              <a:buNone/>
            </a:pPr>
            <a:r>
              <a:rPr b="1" lang="en-IN" sz="8875">
                <a:solidFill>
                  <a:schemeClr val="dk1"/>
                </a:solidFill>
                <a:latin typeface="Times New Roman"/>
                <a:ea typeface="Times New Roman"/>
                <a:cs typeface="Times New Roman"/>
                <a:sym typeface="Times New Roman"/>
              </a:rPr>
              <a:t>Himanshu Chaurasiya         37</a:t>
            </a:r>
            <a:endParaRPr b="1" sz="8875">
              <a:solidFill>
                <a:schemeClr val="dk1"/>
              </a:solidFill>
              <a:latin typeface="Times New Roman"/>
              <a:ea typeface="Times New Roman"/>
              <a:cs typeface="Times New Roman"/>
              <a:sym typeface="Times New Roman"/>
            </a:endParaRPr>
          </a:p>
          <a:p>
            <a:pPr indent="0" lvl="0" marL="1260475" marR="1255395" rtl="0" algn="l">
              <a:spcBef>
                <a:spcPts val="0"/>
              </a:spcBef>
              <a:spcAft>
                <a:spcPts val="0"/>
              </a:spcAft>
              <a:buClr>
                <a:schemeClr val="dk1"/>
              </a:buClr>
              <a:buSzPts val="275"/>
              <a:buFont typeface="Arial"/>
              <a:buNone/>
            </a:pPr>
            <a:r>
              <a:rPr b="1" lang="en-IN" sz="8875">
                <a:solidFill>
                  <a:schemeClr val="dk1"/>
                </a:solidFill>
                <a:latin typeface="Times New Roman"/>
                <a:ea typeface="Times New Roman"/>
                <a:cs typeface="Times New Roman"/>
                <a:sym typeface="Times New Roman"/>
              </a:rPr>
              <a:t> Vikas Chaurasiya                 38</a:t>
            </a:r>
            <a:endParaRPr sz="8875">
              <a:solidFill>
                <a:schemeClr val="dk1"/>
              </a:solidFill>
              <a:latin typeface="Times New Roman"/>
              <a:ea typeface="Times New Roman"/>
              <a:cs typeface="Times New Roman"/>
              <a:sym typeface="Times New Roman"/>
            </a:endParaRPr>
          </a:p>
          <a:p>
            <a:pPr indent="0" lvl="0" marL="1260475" marR="1255395" rtl="0" algn="l">
              <a:spcBef>
                <a:spcPts val="0"/>
              </a:spcBef>
              <a:spcAft>
                <a:spcPts val="0"/>
              </a:spcAft>
              <a:buClr>
                <a:schemeClr val="dk1"/>
              </a:buClr>
              <a:buSzPts val="275"/>
              <a:buFont typeface="Arial"/>
              <a:buNone/>
            </a:pPr>
            <a:r>
              <a:rPr b="1" lang="en-IN" sz="8875">
                <a:solidFill>
                  <a:schemeClr val="dk1"/>
                </a:solidFill>
                <a:latin typeface="Times New Roman"/>
                <a:ea typeface="Times New Roman"/>
                <a:cs typeface="Times New Roman"/>
                <a:sym typeface="Times New Roman"/>
              </a:rPr>
              <a:t> Mukesh Gupta 	              39</a:t>
            </a:r>
            <a:endParaRPr b="1" sz="8875">
              <a:solidFill>
                <a:schemeClr val="dk1"/>
              </a:solidFill>
              <a:latin typeface="Times New Roman"/>
              <a:ea typeface="Times New Roman"/>
              <a:cs typeface="Times New Roman"/>
              <a:sym typeface="Times New Roman"/>
            </a:endParaRPr>
          </a:p>
          <a:p>
            <a:pPr indent="0" lvl="0" marL="1260475" marR="1255395" rtl="0" algn="l">
              <a:spcBef>
                <a:spcPts val="0"/>
              </a:spcBef>
              <a:spcAft>
                <a:spcPts val="0"/>
              </a:spcAft>
              <a:buClr>
                <a:schemeClr val="dk1"/>
              </a:buClr>
              <a:buSzPts val="275"/>
              <a:buFont typeface="Arial"/>
              <a:buNone/>
            </a:pPr>
            <a:r>
              <a:rPr b="1" lang="en-IN" sz="8875">
                <a:solidFill>
                  <a:schemeClr val="dk1"/>
                </a:solidFill>
                <a:latin typeface="Times New Roman"/>
                <a:ea typeface="Times New Roman"/>
                <a:cs typeface="Times New Roman"/>
                <a:sym typeface="Times New Roman"/>
              </a:rPr>
              <a:t> Ashly John	                           40</a:t>
            </a:r>
            <a:endParaRPr sz="10175"/>
          </a:p>
          <a:p>
            <a:pPr indent="0" lvl="0" marL="0" rtl="0" algn="ctr">
              <a:spcBef>
                <a:spcPts val="518"/>
              </a:spcBef>
              <a:spcAft>
                <a:spcPts val="0"/>
              </a:spcAft>
              <a:buClr>
                <a:srgbClr val="888888"/>
              </a:buClr>
              <a:buSzPct val="100000"/>
              <a:buFont typeface="Arial"/>
              <a:buNone/>
            </a:pPr>
            <a:r>
              <a:t/>
            </a:r>
            <a:endParaRPr sz="2800"/>
          </a:p>
          <a:p>
            <a:pPr indent="0" lvl="0" marL="0" rtl="0" algn="ctr">
              <a:spcBef>
                <a:spcPts val="518"/>
              </a:spcBef>
              <a:spcAft>
                <a:spcPts val="0"/>
              </a:spcAft>
              <a:buClr>
                <a:srgbClr val="888888"/>
              </a:buClr>
              <a:buSzPct val="100000"/>
              <a:buFont typeface="Arial"/>
              <a:buNone/>
            </a:pPr>
            <a:r>
              <a:t/>
            </a:r>
            <a:endParaRPr sz="2800"/>
          </a:p>
          <a:p>
            <a:pPr indent="0" lvl="0" marL="0" rtl="0" algn="ctr">
              <a:spcBef>
                <a:spcPts val="518"/>
              </a:spcBef>
              <a:spcAft>
                <a:spcPts val="0"/>
              </a:spcAft>
              <a:buClr>
                <a:srgbClr val="888888"/>
              </a:buClr>
              <a:buSzPct val="100000"/>
              <a:buNone/>
            </a:pPr>
            <a:r>
              <a:t/>
            </a:r>
            <a:endParaRPr sz="2800"/>
          </a:p>
          <a:p>
            <a:pPr indent="0" lvl="0" marL="0" rtl="0" algn="l">
              <a:spcBef>
                <a:spcPts val="544"/>
              </a:spcBef>
              <a:spcAft>
                <a:spcPts val="0"/>
              </a:spcAft>
              <a:buClr>
                <a:srgbClr val="888888"/>
              </a:buClr>
              <a:buSzPct val="100000"/>
              <a:buNone/>
            </a:pPr>
            <a:r>
              <a:t/>
            </a:r>
            <a:endParaRPr/>
          </a:p>
          <a:p>
            <a:pPr indent="0" lvl="0" marL="0" rtl="0" algn="l">
              <a:spcBef>
                <a:spcPts val="544"/>
              </a:spcBef>
              <a:spcAft>
                <a:spcPts val="0"/>
              </a:spcAft>
              <a:buClr>
                <a:srgbClr val="888888"/>
              </a:buClr>
              <a:buSzPct val="100000"/>
              <a:buNone/>
            </a:pPr>
            <a:r>
              <a:t/>
            </a:r>
            <a:endParaRPr/>
          </a:p>
          <a:p>
            <a:pPr indent="0" lvl="0" marL="0" rtl="0" algn="l">
              <a:spcBef>
                <a:spcPts val="544"/>
              </a:spcBef>
              <a:spcAft>
                <a:spcPts val="0"/>
              </a:spcAft>
              <a:buClr>
                <a:srgbClr val="888888"/>
              </a:buClr>
              <a:buSzPct val="100000"/>
              <a:buNone/>
            </a:pPr>
            <a:r>
              <a:t/>
            </a:r>
            <a:endParaRPr/>
          </a:p>
        </p:txBody>
      </p:sp>
      <p:sp>
        <p:nvSpPr>
          <p:cNvPr id="90" name="Google Shape;90;p13"/>
          <p:cNvSpPr txBox="1"/>
          <p:nvPr/>
        </p:nvSpPr>
        <p:spPr>
          <a:xfrm>
            <a:off x="1500188" y="579438"/>
            <a:ext cx="7315200" cy="1231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chemeClr val="dk1"/>
                </a:solidFill>
                <a:latin typeface="Times New Roman"/>
                <a:ea typeface="Times New Roman"/>
                <a:cs typeface="Times New Roman"/>
                <a:sym typeface="Times New Roman"/>
              </a:rPr>
              <a:t>St. Francis Institute of Technology</a:t>
            </a:r>
            <a:endParaRPr>
              <a:latin typeface="Times New Roman"/>
              <a:ea typeface="Times New Roman"/>
              <a:cs typeface="Times New Roman"/>
              <a:sym typeface="Times New Roman"/>
            </a:endParaRPr>
          </a:p>
          <a:p>
            <a:pPr indent="0" lvl="0" marL="0" marR="0" rtl="0" algn="ctr">
              <a:spcBef>
                <a:spcPts val="0"/>
              </a:spcBef>
              <a:spcAft>
                <a:spcPts val="0"/>
              </a:spcAft>
              <a:buNone/>
            </a:pPr>
            <a:r>
              <a:rPr i="0" lang="en-IN" sz="2400" u="none" cap="none" strike="noStrike">
                <a:solidFill>
                  <a:schemeClr val="dk1"/>
                </a:solidFill>
                <a:latin typeface="Times New Roman"/>
                <a:ea typeface="Times New Roman"/>
                <a:cs typeface="Times New Roman"/>
                <a:sym typeface="Times New Roman"/>
              </a:rPr>
              <a:t>Information Technology</a:t>
            </a:r>
            <a:endParaRPr>
              <a:latin typeface="Times New Roman"/>
              <a:ea typeface="Times New Roman"/>
              <a:cs typeface="Times New Roman"/>
              <a:sym typeface="Times New Roman"/>
            </a:endParaRPr>
          </a:p>
          <a:p>
            <a:pPr indent="0" lvl="0" marL="0" marR="0" rtl="0" algn="ctr">
              <a:spcBef>
                <a:spcPts val="0"/>
              </a:spcBef>
              <a:spcAft>
                <a:spcPts val="0"/>
              </a:spcAft>
              <a:buNone/>
            </a:pPr>
            <a:r>
              <a:rPr i="0" lang="en-IN" sz="1800" u="none" cap="none" strike="noStrike">
                <a:solidFill>
                  <a:schemeClr val="dk1"/>
                </a:solidFill>
                <a:latin typeface="Times New Roman"/>
                <a:ea typeface="Times New Roman"/>
                <a:cs typeface="Times New Roman"/>
                <a:sym typeface="Times New Roman"/>
              </a:rPr>
              <a:t>IoE Mini Project  (ITL702)</a:t>
            </a:r>
            <a:endParaRPr>
              <a:latin typeface="Times New Roman"/>
              <a:ea typeface="Times New Roman"/>
              <a:cs typeface="Times New Roman"/>
              <a:sym typeface="Times New Roman"/>
            </a:endParaRPr>
          </a:p>
        </p:txBody>
      </p:sp>
      <p:pic>
        <p:nvPicPr>
          <p:cNvPr id="91" name="Google Shape;91;p13"/>
          <p:cNvPicPr preferRelativeResize="0"/>
          <p:nvPr/>
        </p:nvPicPr>
        <p:blipFill rotWithShape="1">
          <a:blip r:embed="rId3">
            <a:alphaModFix/>
          </a:blip>
          <a:srcRect b="0" l="0" r="0" t="0"/>
          <a:stretch/>
        </p:blipFill>
        <p:spPr>
          <a:xfrm>
            <a:off x="457200" y="534128"/>
            <a:ext cx="1156613" cy="1025922"/>
          </a:xfrm>
          <a:prstGeom prst="rect">
            <a:avLst/>
          </a:prstGeom>
          <a:noFill/>
          <a:ln>
            <a:noFill/>
          </a:ln>
        </p:spPr>
      </p:pic>
      <p:sp>
        <p:nvSpPr>
          <p:cNvPr id="92" name="Google Shape;92;p13"/>
          <p:cNvSpPr txBox="1"/>
          <p:nvPr/>
        </p:nvSpPr>
        <p:spPr>
          <a:xfrm>
            <a:off x="838200" y="4147067"/>
            <a:ext cx="7315200" cy="1200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en-IN" sz="1800">
                <a:solidFill>
                  <a:schemeClr val="dk1"/>
                </a:solidFill>
                <a:latin typeface="Calibri"/>
                <a:ea typeface="Calibri"/>
                <a:cs typeface="Calibri"/>
                <a:sym typeface="Calibri"/>
              </a:rPr>
              <a:t>Mentor</a:t>
            </a:r>
            <a:endParaRPr sz="1800">
              <a:solidFill>
                <a:schemeClr val="dk1"/>
              </a:solidFill>
            </a:endParaRPr>
          </a:p>
          <a:p>
            <a:pPr indent="0" lvl="0" marL="0" rtl="0" algn="ctr">
              <a:spcBef>
                <a:spcPts val="0"/>
              </a:spcBef>
              <a:spcAft>
                <a:spcPts val="0"/>
              </a:spcAft>
              <a:buClr>
                <a:schemeClr val="dk1"/>
              </a:buClr>
              <a:buFont typeface="Arial"/>
              <a:buNone/>
            </a:pPr>
            <a:r>
              <a:rPr lang="en-IN" sz="1800">
                <a:solidFill>
                  <a:schemeClr val="dk1"/>
                </a:solidFill>
                <a:latin typeface="Times New Roman"/>
                <a:ea typeface="Times New Roman"/>
                <a:cs typeface="Times New Roman"/>
                <a:sym typeface="Times New Roman"/>
              </a:rPr>
              <a:t>Dr. Prachi Raut</a:t>
            </a:r>
            <a:r>
              <a:rPr lang="en-IN" sz="1800">
                <a:solidFill>
                  <a:schemeClr val="dk1"/>
                </a:solidFill>
                <a:latin typeface="Calibri"/>
                <a:ea typeface="Calibri"/>
                <a:cs typeface="Calibri"/>
                <a:sym typeface="Calibri"/>
              </a:rPr>
              <a:t> </a:t>
            </a:r>
            <a:endParaRPr sz="1800">
              <a:solidFill>
                <a:schemeClr val="dk1"/>
              </a:solidFill>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3"/>
          <p:cNvSpPr/>
          <p:nvPr/>
        </p:nvSpPr>
        <p:spPr>
          <a:xfrm>
            <a:off x="234400" y="223250"/>
            <a:ext cx="8706300" cy="524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457200" y="228865"/>
            <a:ext cx="8229600" cy="952500"/>
          </a:xfrm>
          <a:prstGeom prst="rect">
            <a:avLst/>
          </a:prstGeom>
        </p:spPr>
        <p:txBody>
          <a:bodyPr anchorCtr="0" anchor="ctr" bIns="45700" lIns="91425" spcFirstLastPara="1" rIns="91425" wrap="square" tIns="45700">
            <a:normAutofit/>
          </a:bodyPr>
          <a:lstStyle/>
          <a:p>
            <a:pPr indent="0" lvl="0" marL="0" rtl="0" algn="ctr">
              <a:spcBef>
                <a:spcPts val="480"/>
              </a:spcBef>
              <a:spcAft>
                <a:spcPts val="0"/>
              </a:spcAft>
              <a:buNone/>
            </a:pPr>
            <a:r>
              <a:rPr b="1" lang="en-IN">
                <a:latin typeface="Times New Roman"/>
                <a:ea typeface="Times New Roman"/>
                <a:cs typeface="Times New Roman"/>
                <a:sym typeface="Times New Roman"/>
              </a:rPr>
              <a:t>Results</a:t>
            </a:r>
            <a:endParaRPr b="1" sz="6400">
              <a:latin typeface="Times New Roman"/>
              <a:ea typeface="Times New Roman"/>
              <a:cs typeface="Times New Roman"/>
              <a:sym typeface="Times New Roman"/>
            </a:endParaRPr>
          </a:p>
        </p:txBody>
      </p:sp>
      <p:pic>
        <p:nvPicPr>
          <p:cNvPr id="161" name="Google Shape;161;p22"/>
          <p:cNvPicPr preferRelativeResize="0"/>
          <p:nvPr/>
        </p:nvPicPr>
        <p:blipFill rotWithShape="1">
          <a:blip r:embed="rId3">
            <a:alphaModFix/>
          </a:blip>
          <a:srcRect b="0" l="17965" r="12935" t="0"/>
          <a:stretch/>
        </p:blipFill>
        <p:spPr>
          <a:xfrm rot="-5400000">
            <a:off x="2757882" y="-1012048"/>
            <a:ext cx="3616312" cy="8415825"/>
          </a:xfrm>
          <a:prstGeom prst="rect">
            <a:avLst/>
          </a:prstGeom>
          <a:noFill/>
          <a:ln>
            <a:noFill/>
          </a:ln>
        </p:spPr>
      </p:pic>
      <p:pic>
        <p:nvPicPr>
          <p:cNvPr id="162" name="Google Shape;162;p22"/>
          <p:cNvPicPr preferRelativeResize="0"/>
          <p:nvPr/>
        </p:nvPicPr>
        <p:blipFill>
          <a:blip r:embed="rId4">
            <a:alphaModFix/>
          </a:blip>
          <a:stretch>
            <a:fillRect/>
          </a:stretch>
        </p:blipFill>
        <p:spPr>
          <a:xfrm>
            <a:off x="2488950" y="5210354"/>
            <a:ext cx="4619750" cy="4458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3"/>
          <p:cNvPicPr preferRelativeResize="0"/>
          <p:nvPr/>
        </p:nvPicPr>
        <p:blipFill>
          <a:blip r:embed="rId3">
            <a:alphaModFix/>
          </a:blip>
          <a:stretch>
            <a:fillRect/>
          </a:stretch>
        </p:blipFill>
        <p:spPr>
          <a:xfrm>
            <a:off x="171700" y="440354"/>
            <a:ext cx="8800600" cy="4304729"/>
          </a:xfrm>
          <a:prstGeom prst="rect">
            <a:avLst/>
          </a:prstGeom>
          <a:noFill/>
          <a:ln>
            <a:noFill/>
          </a:ln>
        </p:spPr>
      </p:pic>
      <p:pic>
        <p:nvPicPr>
          <p:cNvPr id="169" name="Google Shape;169;p23"/>
          <p:cNvPicPr preferRelativeResize="0"/>
          <p:nvPr/>
        </p:nvPicPr>
        <p:blipFill>
          <a:blip r:embed="rId4">
            <a:alphaModFix/>
          </a:blip>
          <a:stretch>
            <a:fillRect/>
          </a:stretch>
        </p:blipFill>
        <p:spPr>
          <a:xfrm>
            <a:off x="2650100" y="4931771"/>
            <a:ext cx="4279525" cy="4847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809375" y="236573"/>
            <a:ext cx="8229600" cy="952500"/>
          </a:xfrm>
          <a:prstGeom prst="rect">
            <a:avLst/>
          </a:prstGeom>
        </p:spPr>
        <p:txBody>
          <a:bodyPr anchorCtr="0" anchor="ctr" bIns="45700" lIns="91425" spcFirstLastPara="1" rIns="91425" wrap="square" tIns="45700">
            <a:normAutofit/>
          </a:bodyPr>
          <a:lstStyle/>
          <a:p>
            <a:pPr indent="0" lvl="0" marL="0" rtl="0" algn="ctr">
              <a:spcBef>
                <a:spcPts val="480"/>
              </a:spcBef>
              <a:spcAft>
                <a:spcPts val="0"/>
              </a:spcAft>
              <a:buNone/>
            </a:pPr>
            <a:r>
              <a:rPr b="1" lang="en-IN">
                <a:latin typeface="Times New Roman"/>
                <a:ea typeface="Times New Roman"/>
                <a:cs typeface="Times New Roman"/>
                <a:sym typeface="Times New Roman"/>
              </a:rPr>
              <a:t>Conclusion and Future Scope</a:t>
            </a:r>
            <a:endParaRPr b="1">
              <a:latin typeface="Times New Roman"/>
              <a:ea typeface="Times New Roman"/>
              <a:cs typeface="Times New Roman"/>
              <a:sym typeface="Times New Roman"/>
            </a:endParaRPr>
          </a:p>
        </p:txBody>
      </p:sp>
      <p:sp>
        <p:nvSpPr>
          <p:cNvPr id="176" name="Google Shape;176;p24"/>
          <p:cNvSpPr txBox="1"/>
          <p:nvPr>
            <p:ph idx="1" type="body"/>
          </p:nvPr>
        </p:nvSpPr>
        <p:spPr>
          <a:xfrm>
            <a:off x="457200" y="1333500"/>
            <a:ext cx="8229600" cy="3771900"/>
          </a:xfrm>
          <a:prstGeom prst="rect">
            <a:avLst/>
          </a:prstGeom>
        </p:spPr>
        <p:txBody>
          <a:bodyPr anchorCtr="0" anchor="t" bIns="45700" lIns="91425" spcFirstLastPara="1" rIns="91425" wrap="square" tIns="45700">
            <a:normAutofit fontScale="85000" lnSpcReduction="20000"/>
          </a:bodyPr>
          <a:lstStyle/>
          <a:p>
            <a:pPr indent="0" lvl="0" marL="0" rtl="0" algn="l">
              <a:spcBef>
                <a:spcPts val="360"/>
              </a:spcBef>
              <a:spcAft>
                <a:spcPts val="0"/>
              </a:spcAft>
              <a:buNone/>
            </a:pPr>
            <a:r>
              <a:rPr lang="en-IN">
                <a:latin typeface="Times New Roman"/>
                <a:ea typeface="Times New Roman"/>
                <a:cs typeface="Times New Roman"/>
                <a:sym typeface="Times New Roman"/>
              </a:rPr>
              <a:t>A system was built which could calculate the current temperature, humidity and darkness level of a area and built a prediction model.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44143"/>
              <a:buFont typeface="Arial"/>
              <a:buNone/>
            </a:pPr>
            <a:r>
              <a:rPr b="1" lang="en-IN" sz="2491">
                <a:latin typeface="Times New Roman"/>
                <a:ea typeface="Times New Roman"/>
                <a:cs typeface="Times New Roman"/>
                <a:sym typeface="Times New Roman"/>
              </a:rPr>
              <a:t>Future Scope</a:t>
            </a:r>
            <a:endParaRPr b="1" sz="2491">
              <a:latin typeface="Times New Roman"/>
              <a:ea typeface="Times New Roman"/>
              <a:cs typeface="Times New Roman"/>
              <a:sym typeface="Times New Roman"/>
            </a:endParaRPr>
          </a:p>
          <a:p>
            <a:pPr indent="0" lvl="0" marL="0" rtl="0" algn="l">
              <a:spcBef>
                <a:spcPts val="0"/>
              </a:spcBef>
              <a:spcAft>
                <a:spcPts val="0"/>
              </a:spcAft>
              <a:buClr>
                <a:schemeClr val="dk1"/>
              </a:buClr>
              <a:buSzPct val="44143"/>
              <a:buFont typeface="Arial"/>
              <a:buNone/>
            </a:pPr>
            <a:r>
              <a:t/>
            </a:r>
            <a:endParaRPr b="1" sz="2491">
              <a:latin typeface="Times New Roman"/>
              <a:ea typeface="Times New Roman"/>
              <a:cs typeface="Times New Roman"/>
              <a:sym typeface="Times New Roman"/>
            </a:endParaRPr>
          </a:p>
          <a:p>
            <a:pPr indent="-363099" lvl="0" marL="457200" rtl="0" algn="l">
              <a:spcBef>
                <a:spcPts val="0"/>
              </a:spcBef>
              <a:spcAft>
                <a:spcPts val="0"/>
              </a:spcAft>
              <a:buSzPct val="100000"/>
              <a:buFont typeface="Times New Roman"/>
              <a:buChar char="●"/>
            </a:pPr>
            <a:r>
              <a:rPr lang="en-IN" sz="2491">
                <a:latin typeface="Times New Roman"/>
                <a:ea typeface="Times New Roman"/>
                <a:cs typeface="Times New Roman"/>
                <a:sym typeface="Times New Roman"/>
              </a:rPr>
              <a:t>More algorithms can be implemented in future to increase the accuracy and check the performance metrics.</a:t>
            </a:r>
            <a:endParaRPr sz="2491">
              <a:latin typeface="Times New Roman"/>
              <a:ea typeface="Times New Roman"/>
              <a:cs typeface="Times New Roman"/>
              <a:sym typeface="Times New Roman"/>
            </a:endParaRPr>
          </a:p>
          <a:p>
            <a:pPr indent="-363099" lvl="0" marL="457200" rtl="0" algn="l">
              <a:spcBef>
                <a:spcPts val="0"/>
              </a:spcBef>
              <a:spcAft>
                <a:spcPts val="0"/>
              </a:spcAft>
              <a:buSzPct val="100000"/>
              <a:buFont typeface="Times New Roman"/>
              <a:buChar char="●"/>
            </a:pPr>
            <a:r>
              <a:rPr lang="en-IN" sz="2491">
                <a:latin typeface="Times New Roman"/>
                <a:ea typeface="Times New Roman"/>
                <a:cs typeface="Times New Roman"/>
                <a:sym typeface="Times New Roman"/>
              </a:rPr>
              <a:t>Frontend models can be implemented to show recommendations.</a:t>
            </a:r>
            <a:endParaRPr sz="2491">
              <a:latin typeface="Times New Roman"/>
              <a:ea typeface="Times New Roman"/>
              <a:cs typeface="Times New Roman"/>
              <a:sym typeface="Times New Roman"/>
            </a:endParaRPr>
          </a:p>
          <a:p>
            <a:pPr indent="-363099" lvl="0" marL="457200" rtl="0" algn="l">
              <a:spcBef>
                <a:spcPts val="0"/>
              </a:spcBef>
              <a:spcAft>
                <a:spcPts val="0"/>
              </a:spcAft>
              <a:buSzPct val="100000"/>
              <a:buFont typeface="Times New Roman"/>
              <a:buChar char="●"/>
            </a:pPr>
            <a:r>
              <a:rPr lang="en-IN" sz="2491">
                <a:latin typeface="Times New Roman"/>
                <a:ea typeface="Times New Roman"/>
                <a:cs typeface="Times New Roman"/>
                <a:sym typeface="Times New Roman"/>
              </a:rPr>
              <a:t>Various other weather predictions can be done by increasing the parameter used in the model.</a:t>
            </a:r>
            <a:endParaRPr sz="2491">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p:txBody>
      </p:sp>
      <p:sp>
        <p:nvSpPr>
          <p:cNvPr id="177" name="Google Shape;177;p24"/>
          <p:cNvSpPr/>
          <p:nvPr/>
        </p:nvSpPr>
        <p:spPr>
          <a:xfrm>
            <a:off x="234400" y="223250"/>
            <a:ext cx="8706300" cy="524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457200" y="228865"/>
            <a:ext cx="8229600" cy="952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184" name="Google Shape;184;p25"/>
          <p:cNvSpPr txBox="1"/>
          <p:nvPr>
            <p:ph idx="1" type="body"/>
          </p:nvPr>
        </p:nvSpPr>
        <p:spPr>
          <a:xfrm>
            <a:off x="457200" y="1206500"/>
            <a:ext cx="8229600" cy="3771900"/>
          </a:xfrm>
          <a:prstGeom prst="rect">
            <a:avLst/>
          </a:prstGeom>
        </p:spPr>
        <p:txBody>
          <a:bodyPr anchorCtr="0" anchor="t" bIns="45700" lIns="91425" spcFirstLastPara="1" rIns="91425" wrap="square" tIns="45700">
            <a:normAutofit lnSpcReduction="20000"/>
          </a:bodyPr>
          <a:lstStyle/>
          <a:p>
            <a:pPr indent="-171450" lvl="0" marL="22860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[1]Sharma, Puja &amp; Prakash, Shiva. (2021). Real Time Weather Monitoring System Using Iot. ITM Web of Conferences. 40. 01006. 10.1051/itmconf/20214001006.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228600" lvl="0" marL="28575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[2]Gopinath N, Vinodh S, Prashanth P, Jayasuriya A, Deasione S, "Weather Prediction using Machine Learning and IOT" Volume 9 Issue 4, April 2020, International Journal of Engineering and Advanced Technology</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228600" lvl="0" marL="285750" rtl="0" algn="l">
              <a:spcBef>
                <a:spcPts val="0"/>
              </a:spcBef>
              <a:spcAft>
                <a:spcPts val="0"/>
              </a:spcAft>
              <a:buClr>
                <a:schemeClr val="dk1"/>
              </a:buClr>
              <a:buSzPts val="1100"/>
              <a:buFont typeface="Arial"/>
              <a:buNone/>
            </a:pPr>
            <a:r>
              <a:rPr lang="en-IN" sz="1800">
                <a:highlight>
                  <a:srgbClr val="FFFFFF"/>
                </a:highlight>
                <a:latin typeface="Times New Roman"/>
                <a:ea typeface="Times New Roman"/>
                <a:cs typeface="Times New Roman"/>
                <a:sym typeface="Times New Roman"/>
              </a:rPr>
              <a:t>[3]N. Singh, S. Chaturvedi and S. Akhter, "Weather Forecasting Using Machine Learning Algorithm," </a:t>
            </a:r>
            <a:r>
              <a:rPr i="1" lang="en-IN" sz="1800">
                <a:highlight>
                  <a:srgbClr val="FFFFFF"/>
                </a:highlight>
                <a:latin typeface="Times New Roman"/>
                <a:ea typeface="Times New Roman"/>
                <a:cs typeface="Times New Roman"/>
                <a:sym typeface="Times New Roman"/>
              </a:rPr>
              <a:t>2019 International Conference on Signal Processing and Communication (ICSC)</a:t>
            </a:r>
            <a:r>
              <a:rPr lang="en-IN" sz="1800">
                <a:highlight>
                  <a:srgbClr val="FFFFFF"/>
                </a:highlight>
                <a:latin typeface="Times New Roman"/>
                <a:ea typeface="Times New Roman"/>
                <a:cs typeface="Times New Roman"/>
                <a:sym typeface="Times New Roman"/>
              </a:rPr>
              <a:t>, 2019, pp. 171-174, doi: 10.1109/ICSC45622.2019.8938211.</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highlight>
                <a:srgbClr val="FFFFFF"/>
              </a:highlight>
              <a:latin typeface="Times New Roman"/>
              <a:ea typeface="Times New Roman"/>
              <a:cs typeface="Times New Roman"/>
              <a:sym typeface="Times New Roman"/>
            </a:endParaRPr>
          </a:p>
          <a:p>
            <a:pPr indent="-228600" lvl="0" marL="285750" rtl="0" algn="l">
              <a:spcBef>
                <a:spcPts val="0"/>
              </a:spcBef>
              <a:spcAft>
                <a:spcPts val="0"/>
              </a:spcAft>
              <a:buClr>
                <a:schemeClr val="dk1"/>
              </a:buClr>
              <a:buSzPts val="1100"/>
              <a:buFont typeface="Arial"/>
              <a:buNone/>
            </a:pPr>
            <a:r>
              <a:rPr lang="en-IN" sz="1800">
                <a:highlight>
                  <a:srgbClr val="FFFFFF"/>
                </a:highlight>
                <a:latin typeface="Times New Roman"/>
                <a:ea typeface="Times New Roman"/>
                <a:cs typeface="Times New Roman"/>
                <a:sym typeface="Times New Roman"/>
              </a:rPr>
              <a:t>[4]G. Verma, P. Mittal and S. Farheen, "Real Time Weather Prediction System Using IOT and Machine Learning," </a:t>
            </a:r>
            <a:r>
              <a:rPr i="1" lang="en-IN" sz="1800">
                <a:highlight>
                  <a:srgbClr val="FFFFFF"/>
                </a:highlight>
                <a:latin typeface="Times New Roman"/>
                <a:ea typeface="Times New Roman"/>
                <a:cs typeface="Times New Roman"/>
                <a:sym typeface="Times New Roman"/>
              </a:rPr>
              <a:t>2020 6th International Conference on Signal Processing and Communication (ICSC)</a:t>
            </a:r>
            <a:r>
              <a:rPr lang="en-IN" sz="1800">
                <a:highlight>
                  <a:srgbClr val="FFFFFF"/>
                </a:highlight>
                <a:latin typeface="Times New Roman"/>
                <a:ea typeface="Times New Roman"/>
                <a:cs typeface="Times New Roman"/>
                <a:sym typeface="Times New Roman"/>
              </a:rPr>
              <a:t>, 2020, pp. 322-324, doi: 10.1109/ICSC48311.2020.9182766.</a:t>
            </a:r>
            <a:endParaRPr b="1" sz="2800">
              <a:latin typeface="Times New Roman"/>
              <a:ea typeface="Times New Roman"/>
              <a:cs typeface="Times New Roman"/>
              <a:sym typeface="Times New Roman"/>
            </a:endParaRPr>
          </a:p>
        </p:txBody>
      </p:sp>
      <p:sp>
        <p:nvSpPr>
          <p:cNvPr id="185" name="Google Shape;185;p25"/>
          <p:cNvSpPr/>
          <p:nvPr/>
        </p:nvSpPr>
        <p:spPr>
          <a:xfrm>
            <a:off x="234400" y="223250"/>
            <a:ext cx="8706300" cy="524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latin typeface="Times New Roman"/>
                <a:ea typeface="Times New Roman"/>
                <a:cs typeface="Times New Roman"/>
                <a:sym typeface="Times New Roman"/>
              </a:rPr>
              <a:t>Overview</a:t>
            </a:r>
            <a:r>
              <a:rPr b="1" lang="en-IN"/>
              <a:t> </a:t>
            </a:r>
            <a:endParaRPr/>
          </a:p>
        </p:txBody>
      </p:sp>
      <p:sp>
        <p:nvSpPr>
          <p:cNvPr id="99" name="Google Shape;99;p14"/>
          <p:cNvSpPr txBox="1"/>
          <p:nvPr>
            <p:ph idx="1" type="body"/>
          </p:nvPr>
        </p:nvSpPr>
        <p:spPr>
          <a:xfrm>
            <a:off x="457200" y="1333500"/>
            <a:ext cx="8229600" cy="3771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System Design and Requirement</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Data Analytics Algorithm</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Conclusion and Future Scope</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References</a:t>
            </a:r>
            <a:endParaRPr sz="2400">
              <a:latin typeface="Times New Roman"/>
              <a:ea typeface="Times New Roman"/>
              <a:cs typeface="Times New Roman"/>
              <a:sym typeface="Times New Roman"/>
            </a:endParaRPr>
          </a:p>
        </p:txBody>
      </p:sp>
      <p:sp>
        <p:nvSpPr>
          <p:cNvPr id="100" name="Google Shape;100;p14"/>
          <p:cNvSpPr/>
          <p:nvPr/>
        </p:nvSpPr>
        <p:spPr>
          <a:xfrm>
            <a:off x="234400" y="223250"/>
            <a:ext cx="8706300" cy="524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457200" y="228865"/>
            <a:ext cx="8229600" cy="952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IN">
                <a:latin typeface="Times New Roman"/>
                <a:ea typeface="Times New Roman"/>
                <a:cs typeface="Times New Roman"/>
                <a:sym typeface="Times New Roman"/>
              </a:rPr>
              <a:t> </a:t>
            </a:r>
            <a:r>
              <a:rPr b="1" lang="en-IN">
                <a:latin typeface="Times New Roman"/>
                <a:ea typeface="Times New Roman"/>
                <a:cs typeface="Times New Roman"/>
                <a:sym typeface="Times New Roman"/>
              </a:rPr>
              <a:t>Introduction</a:t>
            </a:r>
            <a:r>
              <a:rPr b="1" lang="en-IN" sz="3100">
                <a:latin typeface="Times New Roman"/>
                <a:ea typeface="Times New Roman"/>
                <a:cs typeface="Times New Roman"/>
                <a:sym typeface="Times New Roman"/>
              </a:rPr>
              <a:t>  </a:t>
            </a:r>
            <a:endParaRPr b="1" sz="5100">
              <a:latin typeface="Times New Roman"/>
              <a:ea typeface="Times New Roman"/>
              <a:cs typeface="Times New Roman"/>
              <a:sym typeface="Times New Roman"/>
            </a:endParaRPr>
          </a:p>
        </p:txBody>
      </p:sp>
      <p:sp>
        <p:nvSpPr>
          <p:cNvPr id="107" name="Google Shape;107;p15"/>
          <p:cNvSpPr txBox="1"/>
          <p:nvPr>
            <p:ph idx="1" type="body"/>
          </p:nvPr>
        </p:nvSpPr>
        <p:spPr>
          <a:xfrm>
            <a:off x="457200" y="1333500"/>
            <a:ext cx="8229600" cy="3771900"/>
          </a:xfrm>
          <a:prstGeom prst="rect">
            <a:avLst/>
          </a:prstGeom>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100"/>
              <a:buFont typeface="Arial"/>
              <a:buNone/>
            </a:pPr>
            <a:r>
              <a:rPr lang="en-IN" sz="3000">
                <a:solidFill>
                  <a:srgbClr val="202124"/>
                </a:solidFill>
                <a:highlight>
                  <a:schemeClr val="lt1"/>
                </a:highlight>
                <a:latin typeface="Times New Roman"/>
                <a:ea typeface="Times New Roman"/>
                <a:cs typeface="Times New Roman"/>
                <a:sym typeface="Times New Roman"/>
              </a:rPr>
              <a:t>Weather predictions are important forecasts because they are used to protect life and property. Forecasts based on temperature and precipitation are important for tourism, transport, </a:t>
            </a:r>
            <a:r>
              <a:rPr lang="en-IN" sz="3000">
                <a:solidFill>
                  <a:srgbClr val="202124"/>
                </a:solidFill>
                <a:highlight>
                  <a:schemeClr val="lt1"/>
                </a:highlight>
                <a:latin typeface="Times New Roman"/>
                <a:ea typeface="Times New Roman"/>
                <a:cs typeface="Times New Roman"/>
                <a:sym typeface="Times New Roman"/>
              </a:rPr>
              <a:t>forestry</a:t>
            </a:r>
            <a:r>
              <a:rPr lang="en-IN" sz="3000">
                <a:solidFill>
                  <a:srgbClr val="202124"/>
                </a:solidFill>
                <a:highlight>
                  <a:schemeClr val="lt1"/>
                </a:highlight>
                <a:latin typeface="Times New Roman"/>
                <a:ea typeface="Times New Roman"/>
                <a:cs typeface="Times New Roman"/>
                <a:sym typeface="Times New Roman"/>
              </a:rPr>
              <a:t>, agriculture, and traders within commodity markets.</a:t>
            </a:r>
            <a:endParaRPr sz="50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108" name="Google Shape;108;p15"/>
          <p:cNvSpPr/>
          <p:nvPr/>
        </p:nvSpPr>
        <p:spPr>
          <a:xfrm>
            <a:off x="234400" y="223250"/>
            <a:ext cx="8706300" cy="524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457200" y="-1"/>
            <a:ext cx="8229600" cy="487500"/>
          </a:xfrm>
          <a:prstGeom prst="rect">
            <a:avLst/>
          </a:prstGeom>
        </p:spPr>
        <p:txBody>
          <a:bodyPr anchorCtr="0" anchor="ctr" bIns="45700" lIns="91425" spcFirstLastPara="1" rIns="91425" wrap="square" tIns="45700">
            <a:noAutofit/>
          </a:bodyPr>
          <a:lstStyle/>
          <a:p>
            <a:pPr indent="0" lvl="0" marL="342900" rtl="0" algn="ctr">
              <a:spcBef>
                <a:spcPts val="480"/>
              </a:spcBef>
              <a:spcAft>
                <a:spcPts val="0"/>
              </a:spcAft>
              <a:buSzPts val="990"/>
              <a:buNone/>
            </a:pPr>
            <a:r>
              <a:rPr b="1" lang="en-IN" sz="4460">
                <a:latin typeface="Times New Roman"/>
                <a:ea typeface="Times New Roman"/>
                <a:cs typeface="Times New Roman"/>
                <a:sym typeface="Times New Roman"/>
              </a:rPr>
              <a:t>Literature Review</a:t>
            </a:r>
            <a:endParaRPr b="1" sz="6260">
              <a:latin typeface="Times New Roman"/>
              <a:ea typeface="Times New Roman"/>
              <a:cs typeface="Times New Roman"/>
              <a:sym typeface="Times New Roman"/>
            </a:endParaRPr>
          </a:p>
        </p:txBody>
      </p:sp>
      <p:graphicFrame>
        <p:nvGraphicFramePr>
          <p:cNvPr id="115" name="Google Shape;115;p16"/>
          <p:cNvGraphicFramePr/>
          <p:nvPr/>
        </p:nvGraphicFramePr>
        <p:xfrm>
          <a:off x="146200" y="605915"/>
          <a:ext cx="3000000" cy="3000000"/>
        </p:xfrm>
        <a:graphic>
          <a:graphicData uri="http://schemas.openxmlformats.org/drawingml/2006/table">
            <a:tbl>
              <a:tblPr>
                <a:noFill/>
                <a:tableStyleId>{4FFC33FA-DB0D-421B-B026-93005687727B}</a:tableStyleId>
              </a:tblPr>
              <a:tblGrid>
                <a:gridCol w="1850450"/>
                <a:gridCol w="1696925"/>
                <a:gridCol w="5282875"/>
              </a:tblGrid>
              <a:tr h="375475">
                <a:tc>
                  <a:txBody>
                    <a:bodyPr/>
                    <a:lstStyle/>
                    <a:p>
                      <a:pPr indent="0" lvl="0" marL="0" rtl="0" algn="l">
                        <a:spcBef>
                          <a:spcPts val="0"/>
                        </a:spcBef>
                        <a:spcAft>
                          <a:spcPts val="0"/>
                        </a:spcAft>
                        <a:buClr>
                          <a:srgbClr val="000000"/>
                        </a:buClr>
                        <a:buSzPts val="900"/>
                        <a:buFont typeface="Arial"/>
                        <a:buNone/>
                      </a:pPr>
                      <a:r>
                        <a:rPr lang="en-IN" sz="1800">
                          <a:solidFill>
                            <a:srgbClr val="000000"/>
                          </a:solidFill>
                          <a:latin typeface="Times New Roman"/>
                          <a:ea typeface="Times New Roman"/>
                          <a:cs typeface="Times New Roman"/>
                          <a:sym typeface="Times New Roman"/>
                        </a:rPr>
                        <a:t>Ieee paper</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p>
                  </a:txBody>
                  <a:tcPr marT="76200" marB="76200" marR="91425" marL="91425"/>
                </a:tc>
                <a:tc>
                  <a:txBody>
                    <a:bodyPr/>
                    <a:lstStyle/>
                    <a:p>
                      <a:pPr indent="0" lvl="0" marL="0" rtl="0" algn="l">
                        <a:spcBef>
                          <a:spcPts val="0"/>
                        </a:spcBef>
                        <a:spcAft>
                          <a:spcPts val="0"/>
                        </a:spcAft>
                        <a:buClr>
                          <a:srgbClr val="000000"/>
                        </a:buClr>
                        <a:buSzPts val="900"/>
                        <a:buFont typeface="Arial"/>
                        <a:buNone/>
                      </a:pPr>
                      <a:r>
                        <a:rPr lang="en-IN" sz="1600">
                          <a:solidFill>
                            <a:srgbClr val="000000"/>
                          </a:solidFill>
                          <a:latin typeface="Times New Roman"/>
                          <a:ea typeface="Times New Roman"/>
                          <a:cs typeface="Times New Roman"/>
                          <a:sym typeface="Times New Roman"/>
                        </a:rPr>
                        <a:t>Author name</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p>
                  </a:txBody>
                  <a:tcPr marT="76200" marB="76200" marR="91425" marL="91425"/>
                </a:tc>
                <a:tc>
                  <a:txBody>
                    <a:bodyPr/>
                    <a:lstStyle/>
                    <a:p>
                      <a:pPr indent="0" lvl="0" marL="0" rtl="0" algn="l">
                        <a:spcBef>
                          <a:spcPts val="0"/>
                        </a:spcBef>
                        <a:spcAft>
                          <a:spcPts val="0"/>
                        </a:spcAft>
                        <a:buClr>
                          <a:srgbClr val="000000"/>
                        </a:buClr>
                        <a:buSzPts val="900"/>
                        <a:buFont typeface="Arial"/>
                        <a:buNone/>
                      </a:pPr>
                      <a:r>
                        <a:rPr lang="en-IN" sz="1700">
                          <a:solidFill>
                            <a:srgbClr val="000000"/>
                          </a:solidFill>
                          <a:latin typeface="Times New Roman"/>
                          <a:ea typeface="Times New Roman"/>
                          <a:cs typeface="Times New Roman"/>
                          <a:sym typeface="Times New Roman"/>
                        </a:rPr>
                        <a:t>Methodology</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p>
                  </a:txBody>
                  <a:tcPr marT="76200" marB="76200" marR="91425" marL="91425"/>
                </a:tc>
              </a:tr>
              <a:tr h="1642000">
                <a:tc>
                  <a:txBody>
                    <a:bodyPr/>
                    <a:lstStyle/>
                    <a:p>
                      <a:pPr indent="0" lvl="0" marL="0" rtl="0" algn="just">
                        <a:lnSpc>
                          <a:spcPct val="120000"/>
                        </a:lnSpc>
                        <a:spcBef>
                          <a:spcPts val="0"/>
                        </a:spcBef>
                        <a:spcAft>
                          <a:spcPts val="0"/>
                        </a:spcAft>
                        <a:buClr>
                          <a:srgbClr val="000000"/>
                        </a:buClr>
                        <a:buSzPts val="900"/>
                        <a:buFont typeface="Arial"/>
                        <a:buNone/>
                      </a:pPr>
                      <a:r>
                        <a:rPr lang="en-IN" sz="1800">
                          <a:solidFill>
                            <a:srgbClr val="111111"/>
                          </a:solidFill>
                          <a:highlight>
                            <a:srgbClr val="FFFFFF"/>
                          </a:highlight>
                          <a:latin typeface="Times New Roman"/>
                          <a:ea typeface="Times New Roman"/>
                          <a:cs typeface="Times New Roman"/>
                          <a:sym typeface="Times New Roman"/>
                        </a:rPr>
                        <a:t>Real Time Weather Monitoring System Using Iot</a:t>
                      </a:r>
                      <a:endParaRPr sz="1800">
                        <a:solidFill>
                          <a:srgbClr val="11111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rgbClr val="000000"/>
                        </a:buClr>
                        <a:buSzPts val="900"/>
                        <a:buFont typeface="Arial"/>
                        <a:buNone/>
                      </a:pPr>
                      <a:r>
                        <a:t/>
                      </a:r>
                      <a:endParaRPr sz="800">
                        <a:solidFill>
                          <a:srgbClr val="000000"/>
                        </a:solidFill>
                      </a:endParaRPr>
                    </a:p>
                    <a:p>
                      <a:pPr indent="0" lvl="0" marL="0" rtl="0" algn="l">
                        <a:spcBef>
                          <a:spcPts val="0"/>
                        </a:spcBef>
                        <a:spcAft>
                          <a:spcPts val="0"/>
                        </a:spcAft>
                        <a:buNone/>
                      </a:pPr>
                      <a:r>
                        <a:t/>
                      </a:r>
                      <a:endParaRPr sz="800"/>
                    </a:p>
                  </a:txBody>
                  <a:tcPr marT="76200" marB="76200" marR="91425" marL="91425"/>
                </a:tc>
                <a:tc>
                  <a:txBody>
                    <a:bodyPr/>
                    <a:lstStyle/>
                    <a:p>
                      <a:pPr indent="0" lvl="0" marL="0" rtl="0" algn="l">
                        <a:spcBef>
                          <a:spcPts val="0"/>
                        </a:spcBef>
                        <a:spcAft>
                          <a:spcPts val="0"/>
                        </a:spcAft>
                        <a:buClr>
                          <a:srgbClr val="000000"/>
                        </a:buClr>
                        <a:buSzPts val="900"/>
                        <a:buFont typeface="Arial"/>
                        <a:buNone/>
                      </a:pPr>
                      <a:r>
                        <a:rPr lang="en-IN" sz="1800">
                          <a:solidFill>
                            <a:srgbClr val="000000"/>
                          </a:solidFill>
                          <a:highlight>
                            <a:srgbClr val="FFFFFF"/>
                          </a:highlight>
                          <a:latin typeface="Times New Roman"/>
                          <a:ea typeface="Times New Roman"/>
                          <a:cs typeface="Times New Roman"/>
                          <a:sym typeface="Times New Roman"/>
                        </a:rPr>
                        <a:t>Puja Sharma and Shiva Prakash</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p>
                  </a:txBody>
                  <a:tcPr marT="76200" marB="76200" marR="91425" marL="91425"/>
                </a:tc>
                <a:tc>
                  <a:txBody>
                    <a:bodyPr/>
                    <a:lstStyle/>
                    <a:p>
                      <a:pPr indent="0" lvl="0" marL="0" rtl="0" algn="just">
                        <a:lnSpc>
                          <a:spcPct val="93359"/>
                        </a:lnSpc>
                        <a:spcBef>
                          <a:spcPts val="0"/>
                        </a:spcBef>
                        <a:spcAft>
                          <a:spcPts val="0"/>
                        </a:spcAft>
                        <a:buClr>
                          <a:srgbClr val="000000"/>
                        </a:buClr>
                        <a:buSzPts val="900"/>
                        <a:buFont typeface="Arial"/>
                        <a:buNone/>
                      </a:pPr>
                      <a:r>
                        <a:rPr lang="en-IN" sz="1500">
                          <a:solidFill>
                            <a:srgbClr val="000000"/>
                          </a:solidFill>
                          <a:highlight>
                            <a:srgbClr val="FFFFFF"/>
                          </a:highlight>
                          <a:latin typeface="Times New Roman"/>
                          <a:ea typeface="Times New Roman"/>
                          <a:cs typeface="Times New Roman"/>
                          <a:sym typeface="Times New Roman"/>
                        </a:rPr>
                        <a:t>The proposed system will work on the client-server architecture  model  using IoT.  The  system  is organized  in  Two-tier Architecture.  Their  proposed  system contains  a  various sensor  which  will  monitor the  temperature  of the  region,  humidity,  Rain value  and pressure of the system.</a:t>
                      </a:r>
                      <a:endParaRPr sz="15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rgbClr val="000000"/>
                        </a:buClr>
                        <a:buSzPts val="900"/>
                        <a:buFont typeface="Arial"/>
                        <a:buNone/>
                      </a:pPr>
                      <a:r>
                        <a:t/>
                      </a:r>
                      <a:endParaRPr sz="1000">
                        <a:solidFill>
                          <a:srgbClr val="000000"/>
                        </a:solidFill>
                      </a:endParaRPr>
                    </a:p>
                    <a:p>
                      <a:pPr indent="0" lvl="0" marL="0" rtl="0" algn="l">
                        <a:spcBef>
                          <a:spcPts val="0"/>
                        </a:spcBef>
                        <a:spcAft>
                          <a:spcPts val="0"/>
                        </a:spcAft>
                        <a:buNone/>
                      </a:pPr>
                      <a:r>
                        <a:t/>
                      </a:r>
                      <a:endParaRPr sz="1200"/>
                    </a:p>
                  </a:txBody>
                  <a:tcPr marT="76200" marB="76200" marR="91425" marL="91425"/>
                </a:tc>
              </a:tr>
              <a:tr h="2236450">
                <a:tc>
                  <a:txBody>
                    <a:bodyPr/>
                    <a:lstStyle/>
                    <a:p>
                      <a:pPr indent="0" lvl="0" marL="0" rtl="0" algn="l">
                        <a:spcBef>
                          <a:spcPts val="0"/>
                        </a:spcBef>
                        <a:spcAft>
                          <a:spcPts val="0"/>
                        </a:spcAft>
                        <a:buClr>
                          <a:srgbClr val="000000"/>
                        </a:buClr>
                        <a:buSzPts val="900"/>
                        <a:buFont typeface="Arial"/>
                        <a:buNone/>
                      </a:pPr>
                      <a:r>
                        <a:rPr lang="en-IN" sz="1800">
                          <a:solidFill>
                            <a:srgbClr val="000000"/>
                          </a:solidFill>
                          <a:latin typeface="Times New Roman"/>
                          <a:ea typeface="Times New Roman"/>
                          <a:cs typeface="Times New Roman"/>
                          <a:sym typeface="Times New Roman"/>
                        </a:rPr>
                        <a:t>Weather Prediction using Machine Learning and IOT</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p>
                  </a:txBody>
                  <a:tcPr marT="76200" marB="76200" marR="91425" marL="91425"/>
                </a:tc>
                <a:tc>
                  <a:txBody>
                    <a:bodyPr/>
                    <a:lstStyle/>
                    <a:p>
                      <a:pPr indent="0" lvl="0" marL="0" rtl="0" algn="l">
                        <a:spcBef>
                          <a:spcPts val="0"/>
                        </a:spcBef>
                        <a:spcAft>
                          <a:spcPts val="0"/>
                        </a:spcAft>
                        <a:buClr>
                          <a:srgbClr val="000000"/>
                        </a:buClr>
                        <a:buSzPts val="900"/>
                        <a:buFont typeface="Arial"/>
                        <a:buNone/>
                      </a:pPr>
                      <a:r>
                        <a:rPr lang="en-IN" sz="1800">
                          <a:solidFill>
                            <a:srgbClr val="000000"/>
                          </a:solidFill>
                          <a:latin typeface="Times New Roman"/>
                          <a:ea typeface="Times New Roman"/>
                          <a:cs typeface="Times New Roman"/>
                          <a:sym typeface="Times New Roman"/>
                        </a:rPr>
                        <a:t>Gopinath N, Vinodh S, Prashanth P, Jayasuriya A, Deasione S</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p>
                  </a:txBody>
                  <a:tcPr marT="76200" marB="76200" marR="91425" marL="91425"/>
                </a:tc>
                <a:tc>
                  <a:txBody>
                    <a:bodyPr/>
                    <a:lstStyle/>
                    <a:p>
                      <a:pPr indent="0" lvl="0" marL="0" rtl="0" algn="just">
                        <a:lnSpc>
                          <a:spcPct val="109326"/>
                        </a:lnSpc>
                        <a:spcBef>
                          <a:spcPts val="0"/>
                        </a:spcBef>
                        <a:spcAft>
                          <a:spcPts val="0"/>
                        </a:spcAft>
                        <a:buClr>
                          <a:srgbClr val="000000"/>
                        </a:buClr>
                        <a:buSzPts val="900"/>
                        <a:buFont typeface="Arial"/>
                        <a:buNone/>
                      </a:pPr>
                      <a:r>
                        <a:rPr lang="en-IN" sz="1700">
                          <a:solidFill>
                            <a:srgbClr val="000000"/>
                          </a:solidFill>
                          <a:highlight>
                            <a:srgbClr val="FFFFFF"/>
                          </a:highlight>
                          <a:latin typeface="Times New Roman"/>
                          <a:ea typeface="Times New Roman"/>
                          <a:cs typeface="Times New Roman"/>
                          <a:sym typeface="Times New Roman"/>
                        </a:rPr>
                        <a:t>In this project proposes a method for forecasting weather conditions and predicting rainfall by means of machine learning. Here, there are two set ups: one, to measure the weather parameters like temperature, humidity using sensors along with Arduino and another set up, to display the current values(status) and predicted rainfall based on the trained machine learning data sets.</a:t>
                      </a:r>
                      <a:endParaRPr sz="17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p>
                  </a:txBody>
                  <a:tcPr marT="76200" marB="76200"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aphicFrame>
        <p:nvGraphicFramePr>
          <p:cNvPr id="121" name="Google Shape;121;p17"/>
          <p:cNvGraphicFramePr/>
          <p:nvPr/>
        </p:nvGraphicFramePr>
        <p:xfrm>
          <a:off x="302050" y="78521"/>
          <a:ext cx="3000000" cy="3000000"/>
        </p:xfrm>
        <a:graphic>
          <a:graphicData uri="http://schemas.openxmlformats.org/drawingml/2006/table">
            <a:tbl>
              <a:tblPr>
                <a:noFill/>
                <a:tableStyleId>{4FFC33FA-DB0D-421B-B026-93005687727B}</a:tableStyleId>
              </a:tblPr>
              <a:tblGrid>
                <a:gridCol w="2258775"/>
                <a:gridCol w="1418550"/>
                <a:gridCol w="5032425"/>
              </a:tblGrid>
              <a:tr h="2559325">
                <a:tc>
                  <a:txBody>
                    <a:bodyPr/>
                    <a:lstStyle/>
                    <a:p>
                      <a:pPr indent="0" lvl="0" marL="0" rtl="0" algn="l">
                        <a:lnSpc>
                          <a:spcPct val="115000"/>
                        </a:lnSpc>
                        <a:spcBef>
                          <a:spcPts val="0"/>
                        </a:spcBef>
                        <a:spcAft>
                          <a:spcPts val="0"/>
                        </a:spcAft>
                        <a:buClr>
                          <a:srgbClr val="000000"/>
                        </a:buClr>
                        <a:buSzPts val="900"/>
                        <a:buFont typeface="Arial"/>
                        <a:buNone/>
                      </a:pPr>
                      <a:r>
                        <a:rPr lang="en-IN" sz="1800">
                          <a:solidFill>
                            <a:srgbClr val="333333"/>
                          </a:solidFill>
                          <a:highlight>
                            <a:srgbClr val="FFFFFF"/>
                          </a:highlight>
                          <a:latin typeface="Times New Roman"/>
                          <a:ea typeface="Times New Roman"/>
                          <a:cs typeface="Times New Roman"/>
                          <a:sym typeface="Times New Roman"/>
                        </a:rPr>
                        <a:t>Weather Forecasting Using Machine Learning Algorithm</a:t>
                      </a:r>
                      <a:endParaRPr sz="18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rgbClr val="000000"/>
                        </a:buClr>
                        <a:buSzPts val="900"/>
                        <a:buFont typeface="Arial"/>
                        <a:buNone/>
                      </a:pPr>
                      <a:r>
                        <a:t/>
                      </a:r>
                      <a:endParaRPr sz="1200">
                        <a:solidFill>
                          <a:srgbClr val="000000"/>
                        </a:solidFill>
                      </a:endParaRPr>
                    </a:p>
                    <a:p>
                      <a:pPr indent="0" lvl="0" marL="0" rtl="0" algn="l">
                        <a:spcBef>
                          <a:spcPts val="0"/>
                        </a:spcBef>
                        <a:spcAft>
                          <a:spcPts val="0"/>
                        </a:spcAft>
                        <a:buNone/>
                      </a:pPr>
                      <a:r>
                        <a:t/>
                      </a:r>
                      <a:endParaRPr sz="1200"/>
                    </a:p>
                  </a:txBody>
                  <a:tcPr marT="76200" marB="76200" marR="91425" marL="91425"/>
                </a:tc>
                <a:tc>
                  <a:txBody>
                    <a:bodyPr/>
                    <a:lstStyle/>
                    <a:p>
                      <a:pPr indent="0" lvl="0" marL="0" rtl="0" algn="just">
                        <a:spcBef>
                          <a:spcPts val="0"/>
                        </a:spcBef>
                        <a:spcAft>
                          <a:spcPts val="0"/>
                        </a:spcAft>
                        <a:buClr>
                          <a:srgbClr val="000000"/>
                        </a:buClr>
                        <a:buSzPts val="900"/>
                        <a:buFont typeface="Arial"/>
                        <a:buNone/>
                      </a:pPr>
                      <a:r>
                        <a:rPr lang="en-IN" sz="18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Nitin Singh</a:t>
                      </a:r>
                      <a:r>
                        <a:rPr lang="en-IN" sz="1800">
                          <a:solidFill>
                            <a:srgbClr val="000000"/>
                          </a:solidFill>
                          <a:highlight>
                            <a:srgbClr val="FFFFFF"/>
                          </a:highlight>
                          <a:latin typeface="Times New Roman"/>
                          <a:ea typeface="Times New Roman"/>
                          <a:cs typeface="Times New Roman"/>
                          <a:sym typeface="Times New Roman"/>
                        </a:rPr>
                        <a:t>, Saurabh Chaturved , ‘Shamim Akhter</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p>
                  </a:txBody>
                  <a:tcPr marT="76200" marB="76200" marR="91425" marL="91425"/>
                </a:tc>
                <a:tc>
                  <a:txBody>
                    <a:bodyPr/>
                    <a:lstStyle/>
                    <a:p>
                      <a:pPr indent="0" lvl="0" marL="0" rtl="0" algn="just">
                        <a:spcBef>
                          <a:spcPts val="0"/>
                        </a:spcBef>
                        <a:spcAft>
                          <a:spcPts val="0"/>
                        </a:spcAft>
                        <a:buClr>
                          <a:srgbClr val="000000"/>
                        </a:buClr>
                        <a:buSzPts val="900"/>
                        <a:buFont typeface="Arial"/>
                        <a:buNone/>
                      </a:pPr>
                      <a:r>
                        <a:rPr lang="en-IN" sz="1800">
                          <a:solidFill>
                            <a:srgbClr val="333333"/>
                          </a:solidFill>
                          <a:highlight>
                            <a:srgbClr val="FFFFFF"/>
                          </a:highlight>
                          <a:latin typeface="Times New Roman"/>
                          <a:ea typeface="Times New Roman"/>
                          <a:cs typeface="Times New Roman"/>
                          <a:sym typeface="Times New Roman"/>
                        </a:rPr>
                        <a:t>They have used data analytics and machine learning algorithms, such as random forest classification, are used to predict weather conditions. In this paper, a low-cost and portable solution for weather prediction is devised.</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p>
                  </a:txBody>
                  <a:tcPr marT="76200" marB="76200" marR="91425" marL="91425"/>
                </a:tc>
              </a:tr>
              <a:tr h="2730100">
                <a:tc>
                  <a:txBody>
                    <a:bodyPr/>
                    <a:lstStyle/>
                    <a:p>
                      <a:pPr indent="0" lvl="0" marL="0" rtl="0" algn="l">
                        <a:lnSpc>
                          <a:spcPct val="120000"/>
                        </a:lnSpc>
                        <a:spcBef>
                          <a:spcPts val="0"/>
                        </a:spcBef>
                        <a:spcAft>
                          <a:spcPts val="0"/>
                        </a:spcAft>
                        <a:buClr>
                          <a:srgbClr val="000000"/>
                        </a:buClr>
                        <a:buSzPts val="900"/>
                        <a:buFont typeface="Arial"/>
                        <a:buNone/>
                      </a:pPr>
                      <a:r>
                        <a:rPr lang="en-IN" sz="1800">
                          <a:solidFill>
                            <a:srgbClr val="111111"/>
                          </a:solidFill>
                          <a:highlight>
                            <a:srgbClr val="FFFFFF"/>
                          </a:highlight>
                          <a:latin typeface="Times New Roman"/>
                          <a:ea typeface="Times New Roman"/>
                          <a:cs typeface="Times New Roman"/>
                          <a:sym typeface="Times New Roman"/>
                        </a:rPr>
                        <a:t>Real Time Weather Prediction System Using IOT and Machine Learning</a:t>
                      </a:r>
                      <a:endParaRPr sz="1800">
                        <a:solidFill>
                          <a:srgbClr val="11111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rgbClr val="000000"/>
                        </a:buClr>
                        <a:buSzPts val="900"/>
                        <a:buFont typeface="Arial"/>
                        <a:buNone/>
                      </a:pPr>
                      <a:r>
                        <a:t/>
                      </a:r>
                      <a:endParaRPr sz="1200">
                        <a:solidFill>
                          <a:srgbClr val="000000"/>
                        </a:solidFill>
                      </a:endParaRPr>
                    </a:p>
                    <a:p>
                      <a:pPr indent="0" lvl="0" marL="0" rtl="0" algn="l">
                        <a:spcBef>
                          <a:spcPts val="0"/>
                        </a:spcBef>
                        <a:spcAft>
                          <a:spcPts val="0"/>
                        </a:spcAft>
                        <a:buNone/>
                      </a:pPr>
                      <a:r>
                        <a:t/>
                      </a:r>
                      <a:endParaRPr sz="1200"/>
                    </a:p>
                  </a:txBody>
                  <a:tcPr marT="76200" marB="76200" marR="91425" marL="91425"/>
                </a:tc>
                <a:tc>
                  <a:txBody>
                    <a:bodyPr/>
                    <a:lstStyle/>
                    <a:p>
                      <a:pPr indent="0" lvl="0" marL="0" rtl="0" algn="just">
                        <a:spcBef>
                          <a:spcPts val="0"/>
                        </a:spcBef>
                        <a:spcAft>
                          <a:spcPts val="0"/>
                        </a:spcAft>
                        <a:buClr>
                          <a:srgbClr val="000000"/>
                        </a:buClr>
                        <a:buSzPts val="900"/>
                        <a:buFont typeface="Arial"/>
                        <a:buNone/>
                      </a:pPr>
                      <a:r>
                        <a:rPr lang="en-IN" sz="1800">
                          <a:highlight>
                            <a:srgbClr val="FFFFFF"/>
                          </a:highlight>
                          <a:latin typeface="Times New Roman"/>
                          <a:ea typeface="Times New Roman"/>
                          <a:cs typeface="Times New Roman"/>
                          <a:sym typeface="Times New Roman"/>
                        </a:rPr>
                        <a:t>Gaurav Verma</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p>
                  </a:txBody>
                  <a:tcPr marT="76200" marB="76200" marR="91425" marL="91425"/>
                </a:tc>
                <a:tc>
                  <a:txBody>
                    <a:bodyPr/>
                    <a:lstStyle/>
                    <a:p>
                      <a:pPr indent="0" lvl="0" marL="0" rtl="0" algn="just">
                        <a:lnSpc>
                          <a:spcPct val="109326"/>
                        </a:lnSpc>
                        <a:spcBef>
                          <a:spcPts val="0"/>
                        </a:spcBef>
                        <a:spcAft>
                          <a:spcPts val="0"/>
                        </a:spcAft>
                        <a:buClr>
                          <a:srgbClr val="000000"/>
                        </a:buClr>
                        <a:buSzPts val="900"/>
                        <a:buFont typeface="Arial"/>
                        <a:buNone/>
                      </a:pPr>
                      <a:r>
                        <a:rPr lang="en-IN" sz="1800">
                          <a:solidFill>
                            <a:srgbClr val="000000"/>
                          </a:solidFill>
                          <a:highlight>
                            <a:srgbClr val="FFFFFF"/>
                          </a:highlight>
                          <a:latin typeface="Times New Roman"/>
                          <a:ea typeface="Times New Roman"/>
                          <a:cs typeface="Times New Roman"/>
                          <a:sym typeface="Times New Roman"/>
                        </a:rPr>
                        <a:t>In this paper they have build the  system which utilizes a temperature and humidity sensor i.e. DHT11 and a light intensity sensor.The data is also displayed on a customized HTML webpage for monitoring the real time values. A logistic regression model is used for setting up the machine learning environment.</a:t>
                      </a:r>
                      <a:endParaRPr sz="1800">
                        <a:solidFill>
                          <a:srgbClr val="000000"/>
                        </a:solidFill>
                        <a:highlight>
                          <a:srgbClr val="FFFFFF"/>
                        </a:highlight>
                        <a:latin typeface="Times New Roman"/>
                        <a:ea typeface="Times New Roman"/>
                        <a:cs typeface="Times New Roman"/>
                        <a:sym typeface="Times New Roman"/>
                      </a:endParaRPr>
                    </a:p>
                    <a:p>
                      <a:pPr indent="0" lvl="0" marL="0" rtl="0" algn="just">
                        <a:lnSpc>
                          <a:spcPct val="109326"/>
                        </a:lnSpc>
                        <a:spcBef>
                          <a:spcPts val="0"/>
                        </a:spcBef>
                        <a:spcAft>
                          <a:spcPts val="0"/>
                        </a:spcAft>
                        <a:buClr>
                          <a:srgbClr val="000000"/>
                        </a:buClr>
                        <a:buSzPts val="900"/>
                        <a:buFont typeface="Arial"/>
                        <a:buNone/>
                      </a:pPr>
                      <a:r>
                        <a:t/>
                      </a:r>
                      <a:endParaRPr sz="1800">
                        <a:solidFill>
                          <a:srgbClr val="000000"/>
                        </a:solidFill>
                        <a:highlight>
                          <a:srgbClr val="FFFFFF"/>
                        </a:highlight>
                      </a:endParaRPr>
                    </a:p>
                    <a:p>
                      <a:pPr indent="0" lvl="0" marL="0" rtl="0" algn="l">
                        <a:spcBef>
                          <a:spcPts val="0"/>
                        </a:spcBef>
                        <a:spcAft>
                          <a:spcPts val="0"/>
                        </a:spcAft>
                        <a:buNone/>
                      </a:pPr>
                      <a:r>
                        <a:t/>
                      </a:r>
                      <a:endParaRPr sz="1200"/>
                    </a:p>
                  </a:txBody>
                  <a:tcPr marT="76200" marB="76200"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457200" y="228865"/>
            <a:ext cx="8229600" cy="952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128" name="Google Shape;128;p18"/>
          <p:cNvSpPr txBox="1"/>
          <p:nvPr>
            <p:ph idx="1" type="body"/>
          </p:nvPr>
        </p:nvSpPr>
        <p:spPr>
          <a:xfrm>
            <a:off x="457200" y="1333500"/>
            <a:ext cx="8229600" cy="3771900"/>
          </a:xfrm>
          <a:prstGeom prst="rect">
            <a:avLst/>
          </a:prstGeom>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100"/>
              <a:buFont typeface="Arial"/>
              <a:buNone/>
            </a:pPr>
            <a:r>
              <a:rPr lang="en-IN" sz="3000">
                <a:latin typeface="Times New Roman"/>
                <a:ea typeface="Times New Roman"/>
                <a:cs typeface="Times New Roman"/>
                <a:sym typeface="Times New Roman"/>
              </a:rPr>
              <a:t>To predict the weather condition based on </a:t>
            </a:r>
            <a:r>
              <a:rPr lang="en-IN" sz="3000">
                <a:highlight>
                  <a:schemeClr val="lt1"/>
                </a:highlight>
                <a:latin typeface="Times New Roman"/>
                <a:ea typeface="Times New Roman"/>
                <a:cs typeface="Times New Roman"/>
                <a:sym typeface="Times New Roman"/>
              </a:rPr>
              <a:t>Atmospheric pressure, Humidity, Temperature and Darkness level (cloudy or sunny weather), information for any specific area and to suggest people whether  to go for outdoor  activities or not</a:t>
            </a:r>
            <a:r>
              <a:rPr lang="en-IN" sz="3100">
                <a:highlight>
                  <a:schemeClr val="lt1"/>
                </a:highlight>
                <a:latin typeface="Times New Roman"/>
                <a:ea typeface="Times New Roman"/>
                <a:cs typeface="Times New Roman"/>
                <a:sym typeface="Times New Roman"/>
              </a:rPr>
              <a:t>.</a:t>
            </a:r>
            <a:endParaRPr/>
          </a:p>
        </p:txBody>
      </p:sp>
      <p:sp>
        <p:nvSpPr>
          <p:cNvPr id="129" name="Google Shape;129;p18"/>
          <p:cNvSpPr/>
          <p:nvPr/>
        </p:nvSpPr>
        <p:spPr>
          <a:xfrm>
            <a:off x="234400" y="223250"/>
            <a:ext cx="8706300" cy="524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293650" y="228865"/>
            <a:ext cx="8229600" cy="952500"/>
          </a:xfrm>
          <a:prstGeom prst="rect">
            <a:avLst/>
          </a:prstGeom>
        </p:spPr>
        <p:txBody>
          <a:bodyPr anchorCtr="0" anchor="ctr" bIns="45700" lIns="91425" spcFirstLastPara="1" rIns="91425" wrap="square" tIns="45700">
            <a:noAutofit/>
          </a:bodyPr>
          <a:lstStyle/>
          <a:p>
            <a:pPr indent="0" lvl="0" marL="342900" rtl="0" algn="ctr">
              <a:spcBef>
                <a:spcPts val="480"/>
              </a:spcBef>
              <a:spcAft>
                <a:spcPts val="0"/>
              </a:spcAft>
              <a:buNone/>
            </a:pPr>
            <a:r>
              <a:rPr b="1" lang="en-IN" sz="4300">
                <a:latin typeface="Times New Roman"/>
                <a:ea typeface="Times New Roman"/>
                <a:cs typeface="Times New Roman"/>
                <a:sym typeface="Times New Roman"/>
              </a:rPr>
              <a:t>System Design and Requirement</a:t>
            </a:r>
            <a:endParaRPr b="1" sz="4300">
              <a:latin typeface="Times New Roman"/>
              <a:ea typeface="Times New Roman"/>
              <a:cs typeface="Times New Roman"/>
              <a:sym typeface="Times New Roman"/>
            </a:endParaRPr>
          </a:p>
        </p:txBody>
      </p:sp>
      <p:sp>
        <p:nvSpPr>
          <p:cNvPr id="136" name="Google Shape;136;p19"/>
          <p:cNvSpPr txBox="1"/>
          <p:nvPr>
            <p:ph idx="1" type="body"/>
          </p:nvPr>
        </p:nvSpPr>
        <p:spPr>
          <a:xfrm>
            <a:off x="457200" y="1333500"/>
            <a:ext cx="8229600" cy="37719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t/>
            </a:r>
            <a:endParaRPr/>
          </a:p>
        </p:txBody>
      </p:sp>
      <p:pic>
        <p:nvPicPr>
          <p:cNvPr id="137" name="Google Shape;137;p19"/>
          <p:cNvPicPr preferRelativeResize="0"/>
          <p:nvPr/>
        </p:nvPicPr>
        <p:blipFill rotWithShape="1">
          <a:blip r:embed="rId3">
            <a:alphaModFix/>
          </a:blip>
          <a:srcRect b="0" l="25897" r="22318" t="358"/>
          <a:stretch/>
        </p:blipFill>
        <p:spPr>
          <a:xfrm rot="5400000">
            <a:off x="2627702" y="-672965"/>
            <a:ext cx="3805020" cy="7986075"/>
          </a:xfrm>
          <a:prstGeom prst="rect">
            <a:avLst/>
          </a:prstGeom>
          <a:noFill/>
          <a:ln>
            <a:noFill/>
          </a:ln>
        </p:spPr>
      </p:pic>
      <p:sp>
        <p:nvSpPr>
          <p:cNvPr id="138" name="Google Shape;138;p19"/>
          <p:cNvSpPr/>
          <p:nvPr/>
        </p:nvSpPr>
        <p:spPr>
          <a:xfrm>
            <a:off x="234400" y="223250"/>
            <a:ext cx="8706300" cy="524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457200" y="228865"/>
            <a:ext cx="8229600" cy="952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latin typeface="Times New Roman"/>
                <a:ea typeface="Times New Roman"/>
                <a:cs typeface="Times New Roman"/>
                <a:sym typeface="Times New Roman"/>
              </a:rPr>
              <a:t>System Requirements</a:t>
            </a:r>
            <a:endParaRPr b="1">
              <a:latin typeface="Times New Roman"/>
              <a:ea typeface="Times New Roman"/>
              <a:cs typeface="Times New Roman"/>
              <a:sym typeface="Times New Roman"/>
            </a:endParaRPr>
          </a:p>
        </p:txBody>
      </p:sp>
      <p:sp>
        <p:nvSpPr>
          <p:cNvPr id="145" name="Google Shape;145;p20"/>
          <p:cNvSpPr txBox="1"/>
          <p:nvPr>
            <p:ph idx="1" type="body"/>
          </p:nvPr>
        </p:nvSpPr>
        <p:spPr>
          <a:xfrm>
            <a:off x="457200" y="1333500"/>
            <a:ext cx="8229600" cy="3771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IN" sz="3000">
                <a:latin typeface="Times New Roman"/>
                <a:ea typeface="Times New Roman"/>
                <a:cs typeface="Times New Roman"/>
                <a:sym typeface="Times New Roman"/>
              </a:rPr>
              <a:t>Hardware Requirement:</a:t>
            </a:r>
            <a:endParaRPr b="1" sz="30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IN" sz="2200">
                <a:latin typeface="Times New Roman"/>
                <a:ea typeface="Times New Roman"/>
                <a:cs typeface="Times New Roman"/>
                <a:sym typeface="Times New Roman"/>
              </a:rPr>
              <a:t>DHT11(temperature, humidity and Heat Index)</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IN" sz="2200">
                <a:latin typeface="Times New Roman"/>
                <a:ea typeface="Times New Roman"/>
                <a:cs typeface="Times New Roman"/>
                <a:sym typeface="Times New Roman"/>
              </a:rPr>
              <a:t>LDR(Light)</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IN" sz="2200">
                <a:latin typeface="Times New Roman"/>
                <a:ea typeface="Times New Roman"/>
                <a:cs typeface="Times New Roman"/>
                <a:sym typeface="Times New Roman"/>
              </a:rPr>
              <a:t>R2 100k ohm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IN" sz="2200">
                <a:latin typeface="Times New Roman"/>
                <a:ea typeface="Times New Roman"/>
                <a:cs typeface="Times New Roman"/>
                <a:sym typeface="Times New Roman"/>
              </a:rPr>
              <a:t>Arduino  UNO</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IN" sz="2200">
                <a:latin typeface="Times New Roman"/>
                <a:ea typeface="Times New Roman"/>
                <a:cs typeface="Times New Roman"/>
                <a:sym typeface="Times New Roman"/>
              </a:rPr>
              <a:t>Breadboard </a:t>
            </a:r>
            <a:endParaRPr sz="2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3000">
                <a:latin typeface="Times New Roman"/>
                <a:ea typeface="Times New Roman"/>
                <a:cs typeface="Times New Roman"/>
                <a:sym typeface="Times New Roman"/>
              </a:rPr>
              <a:t>Software requirement:</a:t>
            </a:r>
            <a:endParaRPr b="1" sz="30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IN" sz="2200">
                <a:latin typeface="Times New Roman"/>
                <a:ea typeface="Times New Roman"/>
                <a:cs typeface="Times New Roman"/>
                <a:sym typeface="Times New Roman"/>
              </a:rPr>
              <a:t>Arduino Compiler</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IN" sz="2200">
                <a:latin typeface="Times New Roman"/>
                <a:ea typeface="Times New Roman"/>
                <a:cs typeface="Times New Roman"/>
                <a:sym typeface="Times New Roman"/>
              </a:rPr>
              <a:t>MC Programming Language</a:t>
            </a:r>
            <a:endParaRPr/>
          </a:p>
        </p:txBody>
      </p:sp>
      <p:sp>
        <p:nvSpPr>
          <p:cNvPr id="146" name="Google Shape;146;p20"/>
          <p:cNvSpPr/>
          <p:nvPr/>
        </p:nvSpPr>
        <p:spPr>
          <a:xfrm>
            <a:off x="234400" y="223250"/>
            <a:ext cx="8706300" cy="524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457200" y="228865"/>
            <a:ext cx="8229600" cy="952500"/>
          </a:xfrm>
          <a:prstGeom prst="rect">
            <a:avLst/>
          </a:prstGeom>
        </p:spPr>
        <p:txBody>
          <a:bodyPr anchorCtr="0" anchor="ctr" bIns="45700" lIns="91425" spcFirstLastPara="1" rIns="91425" wrap="square" tIns="45700">
            <a:normAutofit/>
          </a:bodyPr>
          <a:lstStyle/>
          <a:p>
            <a:pPr indent="0" lvl="0" marL="342900" rtl="0" algn="ctr">
              <a:spcBef>
                <a:spcPts val="480"/>
              </a:spcBef>
              <a:spcAft>
                <a:spcPts val="0"/>
              </a:spcAft>
              <a:buNone/>
            </a:pPr>
            <a:r>
              <a:rPr b="1" lang="en-IN">
                <a:latin typeface="Times New Roman"/>
                <a:ea typeface="Times New Roman"/>
                <a:cs typeface="Times New Roman"/>
                <a:sym typeface="Times New Roman"/>
              </a:rPr>
              <a:t>Data Analytics Algorithm</a:t>
            </a:r>
            <a:endParaRPr b="1">
              <a:latin typeface="Times New Roman"/>
              <a:ea typeface="Times New Roman"/>
              <a:cs typeface="Times New Roman"/>
              <a:sym typeface="Times New Roman"/>
            </a:endParaRPr>
          </a:p>
        </p:txBody>
      </p:sp>
      <p:sp>
        <p:nvSpPr>
          <p:cNvPr id="153" name="Google Shape;153;p21"/>
          <p:cNvSpPr txBox="1"/>
          <p:nvPr>
            <p:ph idx="1" type="body"/>
          </p:nvPr>
        </p:nvSpPr>
        <p:spPr>
          <a:xfrm>
            <a:off x="457200" y="1333500"/>
            <a:ext cx="8229600" cy="3771900"/>
          </a:xfrm>
          <a:prstGeom prst="rect">
            <a:avLst/>
          </a:prstGeom>
        </p:spPr>
        <p:txBody>
          <a:bodyPr anchorCtr="0" anchor="t" bIns="45700" lIns="91425" spcFirstLastPara="1" rIns="91425" wrap="square" tIns="45700">
            <a:normAutofit lnSpcReduction="20000"/>
          </a:bodyPr>
          <a:lstStyle/>
          <a:p>
            <a:pPr indent="-393700" lvl="0" marL="457200" rtl="0" algn="l">
              <a:spcBef>
                <a:spcPts val="0"/>
              </a:spcBef>
              <a:spcAft>
                <a:spcPts val="0"/>
              </a:spcAft>
              <a:buSzPts val="2600"/>
              <a:buFont typeface="Times New Roman"/>
              <a:buAutoNum type="arabicPeriod"/>
            </a:pPr>
            <a:r>
              <a:rPr b="1" lang="en-IN" sz="2600">
                <a:latin typeface="Times New Roman"/>
                <a:ea typeface="Times New Roman"/>
                <a:cs typeface="Times New Roman"/>
                <a:sym typeface="Times New Roman"/>
              </a:rPr>
              <a:t>Naive Bayes Algorithm:</a:t>
            </a:r>
            <a:endParaRPr b="1" sz="2600">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IN" sz="1900">
                <a:highlight>
                  <a:schemeClr val="lt1"/>
                </a:highlight>
                <a:latin typeface="Times New Roman"/>
                <a:ea typeface="Times New Roman"/>
                <a:cs typeface="Times New Roman"/>
                <a:sym typeface="Times New Roman"/>
              </a:rPr>
              <a:t>A Naive Bayes classifier is a probabilistic machine learning model that’s used for classification task. The crux of the classifier is based on the Bayes theorem.</a:t>
            </a:r>
            <a:endParaRPr sz="1900">
              <a:highlight>
                <a:schemeClr val="lt1"/>
              </a:highlight>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IN" sz="1700">
                <a:highlight>
                  <a:srgbClr val="FFFFFF"/>
                </a:highlight>
                <a:latin typeface="Times New Roman"/>
                <a:ea typeface="Times New Roman"/>
                <a:cs typeface="Times New Roman"/>
                <a:sym typeface="Times New Roman"/>
              </a:rPr>
              <a:t>Formula:</a:t>
            </a:r>
            <a:endParaRPr sz="1700">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IN" sz="1700">
                <a:highlight>
                  <a:srgbClr val="FFFFFF"/>
                </a:highlight>
                <a:latin typeface="Times New Roman"/>
                <a:ea typeface="Times New Roman"/>
                <a:cs typeface="Times New Roman"/>
                <a:sym typeface="Times New Roman"/>
              </a:rPr>
              <a:t>       </a:t>
            </a:r>
            <a:r>
              <a:rPr b="1" lang="en-IN" sz="1700">
                <a:highlight>
                  <a:srgbClr val="FFFFFF"/>
                </a:highlight>
                <a:latin typeface="Times New Roman"/>
                <a:ea typeface="Times New Roman"/>
                <a:cs typeface="Times New Roman"/>
                <a:sym typeface="Times New Roman"/>
              </a:rPr>
              <a:t>P(A|B) = P(B|A) * P(A) / P(B)</a:t>
            </a:r>
            <a:endParaRPr b="1" sz="17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700">
                <a:highlight>
                  <a:schemeClr val="lt1"/>
                </a:highlight>
                <a:latin typeface="Times New Roman"/>
                <a:ea typeface="Times New Roman"/>
                <a:cs typeface="Times New Roman"/>
                <a:sym typeface="Times New Roman"/>
              </a:rPr>
              <a:t>         </a:t>
            </a:r>
            <a:r>
              <a:rPr lang="en-IN" sz="1600">
                <a:highlight>
                  <a:schemeClr val="lt1"/>
                </a:highlight>
                <a:latin typeface="Times New Roman"/>
                <a:ea typeface="Times New Roman"/>
                <a:cs typeface="Times New Roman"/>
                <a:sym typeface="Times New Roman"/>
              </a:rPr>
              <a:t>where A and B are events and P(B) ≠ 0.</a:t>
            </a:r>
            <a:endParaRPr sz="1600">
              <a:highlight>
                <a:schemeClr val="lt1"/>
              </a:highlight>
              <a:latin typeface="Times New Roman"/>
              <a:ea typeface="Times New Roman"/>
              <a:cs typeface="Times New Roman"/>
              <a:sym typeface="Times New Roman"/>
            </a:endParaRPr>
          </a:p>
          <a:p>
            <a:pPr indent="-330200" lvl="0" marL="685800" rtl="0" algn="l">
              <a:spcBef>
                <a:spcPts val="800"/>
              </a:spcBef>
              <a:spcAft>
                <a:spcPts val="0"/>
              </a:spcAft>
              <a:buClr>
                <a:schemeClr val="dk1"/>
              </a:buClr>
              <a:buSzPts val="1600"/>
              <a:buFont typeface="Times New Roman"/>
              <a:buChar char="●"/>
            </a:pPr>
            <a:r>
              <a:rPr lang="en-IN" sz="1600">
                <a:highlight>
                  <a:schemeClr val="lt1"/>
                </a:highlight>
                <a:latin typeface="Times New Roman"/>
                <a:ea typeface="Times New Roman"/>
                <a:cs typeface="Times New Roman"/>
                <a:sym typeface="Times New Roman"/>
              </a:rPr>
              <a:t>Basically, we are trying to find the probability of event A, given the event B is true. Event B is also termed as evidence.</a:t>
            </a:r>
            <a:endParaRPr sz="1600">
              <a:highlight>
                <a:schemeClr val="lt1"/>
              </a:highlight>
              <a:latin typeface="Times New Roman"/>
              <a:ea typeface="Times New Roman"/>
              <a:cs typeface="Times New Roman"/>
              <a:sym typeface="Times New Roman"/>
            </a:endParaRPr>
          </a:p>
          <a:p>
            <a:pPr indent="-330200" lvl="0" marL="685800" rtl="0" algn="l">
              <a:spcBef>
                <a:spcPts val="0"/>
              </a:spcBef>
              <a:spcAft>
                <a:spcPts val="0"/>
              </a:spcAft>
              <a:buClr>
                <a:schemeClr val="dk1"/>
              </a:buClr>
              <a:buSzPts val="1600"/>
              <a:buFont typeface="Times New Roman"/>
              <a:buChar char="●"/>
            </a:pPr>
            <a:r>
              <a:rPr lang="en-IN" sz="1600">
                <a:highlight>
                  <a:schemeClr val="lt1"/>
                </a:highlight>
                <a:latin typeface="Times New Roman"/>
                <a:ea typeface="Times New Roman"/>
                <a:cs typeface="Times New Roman"/>
                <a:sym typeface="Times New Roman"/>
              </a:rPr>
              <a:t>P(A) is the priori of A (the prior probability, i.e. Probability of event before evidence is seen). The evidence is an attribute value of an unknown instance(here, it is event B).</a:t>
            </a:r>
            <a:endParaRPr sz="1600">
              <a:highlight>
                <a:schemeClr val="lt1"/>
              </a:highlight>
              <a:latin typeface="Times New Roman"/>
              <a:ea typeface="Times New Roman"/>
              <a:cs typeface="Times New Roman"/>
              <a:sym typeface="Times New Roman"/>
            </a:endParaRPr>
          </a:p>
          <a:p>
            <a:pPr indent="-336550" lvl="0" marL="685800" rtl="0" algn="l">
              <a:spcBef>
                <a:spcPts val="0"/>
              </a:spcBef>
              <a:spcAft>
                <a:spcPts val="0"/>
              </a:spcAft>
              <a:buClr>
                <a:schemeClr val="dk1"/>
              </a:buClr>
              <a:buSzPts val="1700"/>
              <a:buFont typeface="Times New Roman"/>
              <a:buChar char="●"/>
            </a:pPr>
            <a:r>
              <a:rPr lang="en-IN" sz="1600">
                <a:highlight>
                  <a:schemeClr val="lt1"/>
                </a:highlight>
                <a:latin typeface="Times New Roman"/>
                <a:ea typeface="Times New Roman"/>
                <a:cs typeface="Times New Roman"/>
                <a:sym typeface="Times New Roman"/>
              </a:rPr>
              <a:t>P(A|B) is a posteriori probability of B, i.e. probability of event after evidence is seen</a:t>
            </a:r>
            <a:r>
              <a:rPr lang="en-IN" sz="1700">
                <a:highlight>
                  <a:schemeClr val="lt1"/>
                </a:highlight>
                <a:latin typeface="Times New Roman"/>
                <a:ea typeface="Times New Roman"/>
                <a:cs typeface="Times New Roman"/>
                <a:sym typeface="Times New Roman"/>
              </a:rPr>
              <a:t>.</a:t>
            </a:r>
            <a:endParaRPr b="1" sz="1700">
              <a:highlight>
                <a:srgbClr val="FFFFFF"/>
              </a:highlight>
              <a:latin typeface="Times New Roman"/>
              <a:ea typeface="Times New Roman"/>
              <a:cs typeface="Times New Roman"/>
              <a:sym typeface="Times New Roman"/>
            </a:endParaRPr>
          </a:p>
          <a:p>
            <a:pPr indent="0" lvl="0" marL="457200" rtl="0" algn="just">
              <a:spcBef>
                <a:spcPts val="3600"/>
              </a:spcBef>
              <a:spcAft>
                <a:spcPts val="0"/>
              </a:spcAft>
              <a:buClr>
                <a:schemeClr val="dk1"/>
              </a:buClr>
              <a:buSzPts val="1100"/>
              <a:buFont typeface="Arial"/>
              <a:buNone/>
            </a:pPr>
            <a:r>
              <a:t/>
            </a:r>
            <a:endParaRPr sz="1900">
              <a:solidFill>
                <a:srgbClr val="292929"/>
              </a:solidFill>
              <a:highlight>
                <a:schemeClr val="lt1"/>
              </a:highlight>
              <a:latin typeface="Georgia"/>
              <a:ea typeface="Georgia"/>
              <a:cs typeface="Georgia"/>
              <a:sym typeface="Georgia"/>
            </a:endParaRPr>
          </a:p>
        </p:txBody>
      </p:sp>
      <p:sp>
        <p:nvSpPr>
          <p:cNvPr id="154" name="Google Shape;154;p21"/>
          <p:cNvSpPr/>
          <p:nvPr/>
        </p:nvSpPr>
        <p:spPr>
          <a:xfrm>
            <a:off x="234400" y="223250"/>
            <a:ext cx="8706300" cy="524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