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8011A-8F49-4DC5-95D5-80B2F22102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7C523-810B-4291-A7A9-B8673E2A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0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7C523-810B-4291-A7A9-B8673E2ADF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779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4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17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2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7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1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2431-50DC-4239-915F-9763D2A89DF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B1CACD-A643-40D3-888C-1FD9431E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0D97-56BA-CC79-6FD5-2E51A4EDE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Netflix: Falling from Grace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54E52-3A29-57C1-2085-A3AAE386F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096899"/>
          </a:xfrm>
        </p:spPr>
        <p:txBody>
          <a:bodyPr/>
          <a:lstStyle/>
          <a:p>
            <a:r>
              <a:rPr lang="en-US" dirty="0"/>
              <a:t>Presented by Adam Livingston</a:t>
            </a:r>
          </a:p>
        </p:txBody>
      </p:sp>
      <p:pic>
        <p:nvPicPr>
          <p:cNvPr id="5" name="Picture 2" descr="Netflix - Apps on Google Play">
            <a:extLst>
              <a:ext uri="{FF2B5EF4-FFF2-40B4-BE49-F238E27FC236}">
                <a16:creationId xmlns:a16="http://schemas.microsoft.com/office/drawing/2014/main" id="{68888AB4-81D0-CA74-5A58-A490C434E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86" y="2404534"/>
            <a:ext cx="1825449" cy="182544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87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A73B-20DE-DF41-B02E-9C1ABDCC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6E066D-6E1B-07C2-89EF-B52BC039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Excellent infrastructure, poor business model</a:t>
            </a:r>
          </a:p>
          <a:p>
            <a:r>
              <a:rPr lang="en-US" dirty="0"/>
              <a:t>SaaS model for subscribers</a:t>
            </a:r>
          </a:p>
          <a:p>
            <a:r>
              <a:rPr lang="en-US" dirty="0"/>
              <a:t>IaaS model for Netflix (patronage to AWS)</a:t>
            </a:r>
          </a:p>
          <a:p>
            <a:r>
              <a:rPr lang="en-US" dirty="0"/>
              <a:t>Public and Hybrid Cloud deployment models</a:t>
            </a:r>
          </a:p>
          <a:p>
            <a:r>
              <a:rPr lang="en-US" dirty="0"/>
              <a:t>Insufficient information on data breaches </a:t>
            </a:r>
          </a:p>
          <a:p>
            <a:pPr lvl="1"/>
            <a:r>
              <a:rPr lang="en-US" dirty="0"/>
              <a:t>Available data shown not to be an issue for subscriber count</a:t>
            </a:r>
          </a:p>
          <a:p>
            <a:r>
              <a:rPr lang="en-US" b="1" dirty="0"/>
              <a:t>Pursuit of $ via squeezing customers = loss of 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Stock High vs. Today (22 Jan ’22)</a:t>
            </a:r>
          </a:p>
          <a:p>
            <a:r>
              <a:rPr lang="en-US" dirty="0"/>
              <a:t>Nov ’21: $700.99</a:t>
            </a:r>
          </a:p>
          <a:p>
            <a:r>
              <a:rPr lang="en-US" dirty="0"/>
              <a:t>Today: $178.89 </a:t>
            </a:r>
          </a:p>
          <a:p>
            <a:r>
              <a:rPr lang="en-US" dirty="0"/>
              <a:t>Loss in 7 months: 74.5%</a:t>
            </a:r>
          </a:p>
        </p:txBody>
      </p:sp>
      <p:pic>
        <p:nvPicPr>
          <p:cNvPr id="8194" name="Picture 2" descr="Confused ceo Images, Stock Photos &amp; Vectors | Shutterstock">
            <a:extLst>
              <a:ext uri="{FF2B5EF4-FFF2-40B4-BE49-F238E27FC236}">
                <a16:creationId xmlns:a16="http://schemas.microsoft.com/office/drawing/2014/main" id="{99AFF305-5128-22F3-F665-B4FC32982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0"/>
          <a:stretch/>
        </p:blipFill>
        <p:spPr bwMode="auto">
          <a:xfrm>
            <a:off x="7565849" y="2202039"/>
            <a:ext cx="3743325" cy="245392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7F03A-56CD-9FD0-6174-1CA9E5861E61}"/>
              </a:ext>
            </a:extLst>
          </p:cNvPr>
          <p:cNvSpPr txBox="1"/>
          <p:nvPr/>
        </p:nvSpPr>
        <p:spPr>
          <a:xfrm>
            <a:off x="7565849" y="4702330"/>
            <a:ext cx="374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“We’re doing what we learned in business school!”</a:t>
            </a:r>
          </a:p>
        </p:txBody>
      </p:sp>
    </p:spTree>
    <p:extLst>
      <p:ext uri="{BB962C8B-B14F-4D97-AF65-F5344CB8AC3E}">
        <p14:creationId xmlns:p14="http://schemas.microsoft.com/office/powerpoint/2010/main" val="331672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FB30-5BAC-EB55-C36D-4689204C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Netflix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2A9AB1-652E-A389-B48A-05863CFC1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545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Mission</a:t>
            </a:r>
            <a:r>
              <a:rPr lang="en-US" dirty="0"/>
              <a:t>: Provide value to shareholders through being a premier entertainment service</a:t>
            </a:r>
          </a:p>
          <a:p>
            <a:r>
              <a:rPr lang="en-US" dirty="0"/>
              <a:t>1997: Online DVD rental &amp; sales</a:t>
            </a:r>
          </a:p>
          <a:p>
            <a:r>
              <a:rPr lang="en-US" dirty="0"/>
              <a:t>1999: Subscription-based</a:t>
            </a:r>
          </a:p>
          <a:p>
            <a:r>
              <a:rPr lang="en-US" dirty="0"/>
              <a:t>2002: Initial Public Offering (IPO)</a:t>
            </a:r>
          </a:p>
          <a:p>
            <a:r>
              <a:rPr lang="en-US" dirty="0"/>
              <a:t>2005: Customized movie lists</a:t>
            </a:r>
          </a:p>
          <a:p>
            <a:r>
              <a:rPr lang="en-US" dirty="0"/>
              <a:t>2007: Online streaming service</a:t>
            </a:r>
          </a:p>
          <a:p>
            <a:r>
              <a:rPr lang="en-US" dirty="0"/>
              <a:t>2010: Goes international (Canada)</a:t>
            </a:r>
          </a:p>
          <a:p>
            <a:r>
              <a:rPr lang="en-US" dirty="0"/>
              <a:t>2013: First original series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4C9C7-9C12-E8B2-8E91-D21A0A784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3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Subscriber Count:</a:t>
            </a:r>
          </a:p>
          <a:p>
            <a:r>
              <a:rPr lang="en-US" dirty="0"/>
              <a:t>2006: 5M </a:t>
            </a:r>
          </a:p>
          <a:p>
            <a:r>
              <a:rPr lang="en-US" dirty="0"/>
              <a:t>2012: 25M</a:t>
            </a:r>
          </a:p>
          <a:p>
            <a:r>
              <a:rPr lang="en-US" dirty="0"/>
              <a:t>2014: 50M</a:t>
            </a:r>
          </a:p>
          <a:p>
            <a:r>
              <a:rPr lang="en-US" dirty="0"/>
              <a:t>2017: 100M</a:t>
            </a:r>
          </a:p>
          <a:p>
            <a:r>
              <a:rPr lang="en-US" dirty="0"/>
              <a:t>2021: 200M</a:t>
            </a:r>
          </a:p>
          <a:p>
            <a:r>
              <a:rPr lang="en-US" dirty="0"/>
              <a:t>2022: 221M</a:t>
            </a:r>
          </a:p>
        </p:txBody>
      </p:sp>
      <p:pic>
        <p:nvPicPr>
          <p:cNvPr id="4100" name="Picture 4" descr="How 'Netflix and chill' became an urban term | MadeByShape">
            <a:extLst>
              <a:ext uri="{FF2B5EF4-FFF2-40B4-BE49-F238E27FC236}">
                <a16:creationId xmlns:a16="http://schemas.microsoft.com/office/drawing/2014/main" id="{4DB92E83-2DE2-C668-016E-D5E4214B5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2236039"/>
            <a:ext cx="4566356" cy="2385921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759B7-9BE0-EE3C-007E-C81F9294FC12}"/>
              </a:ext>
            </a:extLst>
          </p:cNvPr>
          <p:cNvSpPr txBox="1"/>
          <p:nvPr/>
        </p:nvSpPr>
        <p:spPr>
          <a:xfrm>
            <a:off x="7366000" y="4730044"/>
            <a:ext cx="4566356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household name and euphemism</a:t>
            </a:r>
          </a:p>
        </p:txBody>
      </p:sp>
    </p:spTree>
    <p:extLst>
      <p:ext uri="{BB962C8B-B14F-4D97-AF65-F5344CB8AC3E}">
        <p14:creationId xmlns:p14="http://schemas.microsoft.com/office/powerpoint/2010/main" val="123814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5B08-9A35-9572-9196-45223C96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Netflix: SaaS via 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1912-DC69-044F-2010-A33EDF6D97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NIST SP 800-145: SaaS</a:t>
            </a:r>
          </a:p>
          <a:p>
            <a:r>
              <a:rPr lang="en-US" dirty="0"/>
              <a:t>Consumers use provider’s applications running on cloud infrastructure</a:t>
            </a:r>
          </a:p>
          <a:p>
            <a:r>
              <a:rPr lang="en-US" dirty="0"/>
              <a:t>Accessible from various devices</a:t>
            </a:r>
          </a:p>
          <a:p>
            <a:r>
              <a:rPr lang="en-US" dirty="0"/>
              <a:t>User-specific configuration settings</a:t>
            </a:r>
          </a:p>
          <a:p>
            <a:r>
              <a:rPr lang="en-US" dirty="0"/>
              <a:t>Multi-tenancy</a:t>
            </a:r>
          </a:p>
          <a:p>
            <a:r>
              <a:rPr lang="en-US" dirty="0"/>
              <a:t>Managed by single entity</a:t>
            </a:r>
          </a:p>
        </p:txBody>
      </p:sp>
      <p:pic>
        <p:nvPicPr>
          <p:cNvPr id="7" name="Picture 2" descr="Netflix - Apps on Google Play">
            <a:extLst>
              <a:ext uri="{FF2B5EF4-FFF2-40B4-BE49-F238E27FC236}">
                <a16:creationId xmlns:a16="http://schemas.microsoft.com/office/drawing/2014/main" id="{0591F18C-3B57-F6BD-51F9-DFA3D1A7F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257"/>
            <a:ext cx="1825449" cy="182544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5 Ways to Guarantee Your Small Business Is Meeting Customer Needs">
            <a:extLst>
              <a:ext uri="{FF2B5EF4-FFF2-40B4-BE49-F238E27FC236}">
                <a16:creationId xmlns:a16="http://schemas.microsoft.com/office/drawing/2014/main" id="{1AB93124-69E8-4BE6-35C2-CB340AE5F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01" y="4425244"/>
            <a:ext cx="2736844" cy="182315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C743CC-D3A6-F289-0603-87884A56A2A0}"/>
              </a:ext>
            </a:extLst>
          </p:cNvPr>
          <p:cNvSpPr txBox="1"/>
          <p:nvPr/>
        </p:nvSpPr>
        <p:spPr>
          <a:xfrm>
            <a:off x="6259514" y="3133473"/>
            <a:ext cx="74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SaaS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B7BD0C-9DC7-EBC7-DA4B-BCE82E5FEC90}"/>
              </a:ext>
            </a:extLst>
          </p:cNvPr>
          <p:cNvCxnSpPr>
            <a:cxnSpLocks/>
          </p:cNvCxnSpPr>
          <p:nvPr/>
        </p:nvCxnSpPr>
        <p:spPr>
          <a:xfrm>
            <a:off x="7008723" y="2772975"/>
            <a:ext cx="0" cy="132800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6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E335-D29B-46D4-04A8-B7A77A9B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Netflix: SaaS via 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BCCA-F86B-F622-7346-49D14D048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(IaaS) to Netflix (SaaS)</a:t>
            </a:r>
          </a:p>
          <a:p>
            <a:r>
              <a:rPr lang="en-US" dirty="0"/>
              <a:t>AWS – Cloud Provider</a:t>
            </a:r>
          </a:p>
          <a:p>
            <a:r>
              <a:rPr lang="en-US" dirty="0"/>
              <a:t>Netflix – Cloud Consumer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Netflix (SaaS) to Subscribers</a:t>
            </a:r>
          </a:p>
          <a:p>
            <a:r>
              <a:rPr lang="en-US" dirty="0"/>
              <a:t>Netflix – Cloud Provider</a:t>
            </a:r>
          </a:p>
          <a:p>
            <a:r>
              <a:rPr lang="en-US" dirty="0"/>
              <a:t>Subscriber – Cloud Consumer</a:t>
            </a:r>
          </a:p>
        </p:txBody>
      </p:sp>
      <p:pic>
        <p:nvPicPr>
          <p:cNvPr id="3074" name="Picture 2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F11BC739-5B11-3792-2871-D0C827F74F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03" y="-175065"/>
            <a:ext cx="2972859" cy="222964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etflix - Apps on Google Play">
            <a:extLst>
              <a:ext uri="{FF2B5EF4-FFF2-40B4-BE49-F238E27FC236}">
                <a16:creationId xmlns:a16="http://schemas.microsoft.com/office/drawing/2014/main" id="{2464DBE0-A838-9D21-088D-F07A2A353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171" y="2333646"/>
            <a:ext cx="1825449" cy="182544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5 Ways to Guarantee Your Small Business Is Meeting Customer Needs">
            <a:extLst>
              <a:ext uri="{FF2B5EF4-FFF2-40B4-BE49-F238E27FC236}">
                <a16:creationId xmlns:a16="http://schemas.microsoft.com/office/drawing/2014/main" id="{03100E74-4903-131E-6F90-78716CCA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03422"/>
            <a:ext cx="2736844" cy="182315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20B3D-F1C2-FADC-D18C-F762C8342AA7}"/>
              </a:ext>
            </a:extLst>
          </p:cNvPr>
          <p:cNvSpPr txBox="1"/>
          <p:nvPr/>
        </p:nvSpPr>
        <p:spPr>
          <a:xfrm>
            <a:off x="7464422" y="2056979"/>
            <a:ext cx="74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IaaS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5F653-AFC0-9C20-31B7-DAE1A2876CD6}"/>
              </a:ext>
            </a:extLst>
          </p:cNvPr>
          <p:cNvSpPr txBox="1"/>
          <p:nvPr/>
        </p:nvSpPr>
        <p:spPr>
          <a:xfrm>
            <a:off x="7464422" y="4030844"/>
            <a:ext cx="74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SaaS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5C19E4-B0CD-7172-7995-6357998C316F}"/>
              </a:ext>
            </a:extLst>
          </p:cNvPr>
          <p:cNvCxnSpPr>
            <a:cxnSpLocks/>
          </p:cNvCxnSpPr>
          <p:nvPr/>
        </p:nvCxnSpPr>
        <p:spPr>
          <a:xfrm>
            <a:off x="7312197" y="1807824"/>
            <a:ext cx="1346381" cy="52582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08D387-CAE0-3A2E-1273-249FC731082B}"/>
              </a:ext>
            </a:extLst>
          </p:cNvPr>
          <p:cNvCxnSpPr>
            <a:cxnSpLocks/>
          </p:cNvCxnSpPr>
          <p:nvPr/>
        </p:nvCxnSpPr>
        <p:spPr>
          <a:xfrm flipH="1">
            <a:off x="7464422" y="4159095"/>
            <a:ext cx="1194156" cy="520148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BE8B-192D-5A9B-D8B8-3072324E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Netflix’s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834B-F00B-B31F-A7EE-90CB1D8526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Public Cloud to Subscribers</a:t>
            </a:r>
          </a:p>
          <a:p>
            <a:r>
              <a:rPr lang="en-US" dirty="0"/>
              <a:t>Initially traditional IT infrastructure</a:t>
            </a:r>
          </a:p>
          <a:p>
            <a:r>
              <a:rPr lang="en-US" dirty="0"/>
              <a:t>Transitioned to cloud in 2016</a:t>
            </a:r>
          </a:p>
          <a:p>
            <a:pPr lvl="1"/>
            <a:r>
              <a:rPr lang="en-US" dirty="0"/>
              <a:t>Features equally-accessible to subscribers</a:t>
            </a:r>
          </a:p>
          <a:p>
            <a:pPr lvl="1"/>
            <a:r>
              <a:rPr lang="en-US" dirty="0"/>
              <a:t>Available over public network (internet)</a:t>
            </a:r>
          </a:p>
          <a:p>
            <a:pPr lvl="1"/>
            <a:r>
              <a:rPr lang="en-US" dirty="0"/>
              <a:t>Infrastructure maintained by hosting party (AWS or Netflix)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8BBBA-2A7F-C6FB-B879-F019DFA08A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Outsourced Private Cloud to Employees</a:t>
            </a:r>
          </a:p>
          <a:p>
            <a:r>
              <a:rPr lang="en-US" dirty="0"/>
              <a:t>AWS EC2 G4 instances – remote desktop streaming</a:t>
            </a:r>
          </a:p>
          <a:p>
            <a:r>
              <a:rPr lang="en-US" dirty="0"/>
              <a:t>Global VFX studio for collaboration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 500-292</a:t>
            </a:r>
          </a:p>
          <a:p>
            <a:r>
              <a:rPr lang="en-US" dirty="0"/>
              <a:t>Provisioned for exclusive use by a single organization</a:t>
            </a:r>
          </a:p>
        </p:txBody>
      </p:sp>
      <p:pic>
        <p:nvPicPr>
          <p:cNvPr id="9218" name="Picture 2" descr="In 5 Words, This Former Netflix Executive Reveals the Key to Employee  Motivation | Inc.com">
            <a:extLst>
              <a:ext uri="{FF2B5EF4-FFF2-40B4-BE49-F238E27FC236}">
                <a16:creationId xmlns:a16="http://schemas.microsoft.com/office/drawing/2014/main" id="{B3A51AB1-45E4-3792-280D-F8DC737E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195" y="4368799"/>
            <a:ext cx="2458475" cy="138289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41725A31-5E00-C93E-43DC-07E070F0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609600"/>
            <a:ext cx="2972859" cy="222964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A1E0E6-99BF-BA42-A74D-3A733BB585F6}"/>
              </a:ext>
            </a:extLst>
          </p:cNvPr>
          <p:cNvSpPr txBox="1"/>
          <p:nvPr/>
        </p:nvSpPr>
        <p:spPr>
          <a:xfrm>
            <a:off x="10095621" y="2006700"/>
            <a:ext cx="1329623" cy="30777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/>
              <a:t>Private Cloud</a:t>
            </a:r>
          </a:p>
        </p:txBody>
      </p:sp>
      <p:pic>
        <p:nvPicPr>
          <p:cNvPr id="8" name="Picture 2" descr="Netflix - Apps on Google Play">
            <a:extLst>
              <a:ext uri="{FF2B5EF4-FFF2-40B4-BE49-F238E27FC236}">
                <a16:creationId xmlns:a16="http://schemas.microsoft.com/office/drawing/2014/main" id="{299F8F42-1141-CD39-EB8C-E0F76DEC3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621" y="4803114"/>
            <a:ext cx="310753" cy="31075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FA78D1-E827-8DD8-C080-30CAC66A7C0D}"/>
              </a:ext>
            </a:extLst>
          </p:cNvPr>
          <p:cNvCxnSpPr>
            <a:cxnSpLocks/>
          </p:cNvCxnSpPr>
          <p:nvPr/>
        </p:nvCxnSpPr>
        <p:spPr>
          <a:xfrm flipV="1">
            <a:off x="10760431" y="2489201"/>
            <a:ext cx="0" cy="16117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7B73F7-BEB7-3391-2626-62C76943745F}"/>
              </a:ext>
            </a:extLst>
          </p:cNvPr>
          <p:cNvSpPr txBox="1"/>
          <p:nvPr/>
        </p:nvSpPr>
        <p:spPr>
          <a:xfrm>
            <a:off x="9913320" y="5762825"/>
            <a:ext cx="1694222" cy="30777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/>
              <a:t>Netflix Employees</a:t>
            </a:r>
          </a:p>
        </p:txBody>
      </p:sp>
    </p:spTree>
    <p:extLst>
      <p:ext uri="{BB962C8B-B14F-4D97-AF65-F5344CB8AC3E}">
        <p14:creationId xmlns:p14="http://schemas.microsoft.com/office/powerpoint/2010/main" val="79761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1967-C7C4-ECCD-954D-688CAFB4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…then is it a Hybrid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5AF9-08E0-1A3F-8755-8043EC971C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“Two or more distinct cloud infrastructures that remain unique entities”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Netflix uses AWS for nearly all computing and storage needs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inferred that Private Cloud for employees interfaces with Public Cloud for subscribers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734EC-74A9-39E1-1E1B-A5342C3F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821674" cy="3880773"/>
          </a:xfrm>
        </p:spPr>
        <p:txBody>
          <a:bodyPr/>
          <a:lstStyle/>
          <a:p>
            <a:r>
              <a:rPr lang="en-US" dirty="0"/>
              <a:t>For subscribers: Public cloud</a:t>
            </a:r>
          </a:p>
          <a:p>
            <a:r>
              <a:rPr lang="en-US" dirty="0"/>
              <a:t>For employees: Hybrid Cloud (arguably)</a:t>
            </a:r>
          </a:p>
        </p:txBody>
      </p:sp>
      <p:pic>
        <p:nvPicPr>
          <p:cNvPr id="5122" name="Picture 2" descr="Leverage Hybrid Cloud Computing for Strategic Advantage">
            <a:extLst>
              <a:ext uri="{FF2B5EF4-FFF2-40B4-BE49-F238E27FC236}">
                <a16:creationId xmlns:a16="http://schemas.microsoft.com/office/drawing/2014/main" id="{A8CB855C-8784-E11E-DE08-6BC87CE13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32" y="3411008"/>
            <a:ext cx="5026153" cy="26303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84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8CDB-0DA8-E837-5AAF-C5CC2832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for Netflix -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096D-6EDF-4191-8E8A-B50A76C45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Top 3 Streaming Services:</a:t>
            </a:r>
          </a:p>
          <a:p>
            <a:r>
              <a:rPr lang="en-US" dirty="0"/>
              <a:t>Netflix: 221M</a:t>
            </a:r>
          </a:p>
          <a:p>
            <a:r>
              <a:rPr lang="en-US" dirty="0"/>
              <a:t>Amazon Prime Video: 175M</a:t>
            </a:r>
          </a:p>
          <a:p>
            <a:r>
              <a:rPr lang="en-US" dirty="0"/>
              <a:t>Disney+: 137.7M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2646-0BC7-BF2B-DAE2-1E8C463046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Customer Values:</a:t>
            </a:r>
          </a:p>
          <a:p>
            <a:r>
              <a:rPr lang="en-US" dirty="0"/>
              <a:t>Content variety and quality</a:t>
            </a:r>
          </a:p>
          <a:p>
            <a:r>
              <a:rPr lang="en-US" dirty="0"/>
              <a:t>Low price point</a:t>
            </a:r>
          </a:p>
          <a:p>
            <a:r>
              <a:rPr lang="en-US" dirty="0"/>
              <a:t>Lack of adds</a:t>
            </a:r>
          </a:p>
          <a:p>
            <a:r>
              <a:rPr lang="en-US" dirty="0"/>
              <a:t>Intuitive UI</a:t>
            </a:r>
          </a:p>
        </p:txBody>
      </p:sp>
      <p:pic>
        <p:nvPicPr>
          <p:cNvPr id="6146" name="Picture 2" descr="Disney+ Vs Amazon Prime – Which One Is Better? – What's On Disney Plus">
            <a:extLst>
              <a:ext uri="{FF2B5EF4-FFF2-40B4-BE49-F238E27FC236}">
                <a16:creationId xmlns:a16="http://schemas.microsoft.com/office/drawing/2014/main" id="{3E2DB7EB-8A0D-286D-E18D-CFB1E882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97" y="4100975"/>
            <a:ext cx="2824586" cy="147573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66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9FCB-4F94-CA8E-0786-BC0889E7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for Netflix -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A1D8-0715-6AAD-73A5-AC261AA716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For Premium Subscription:</a:t>
            </a:r>
          </a:p>
          <a:p>
            <a:r>
              <a:rPr lang="en-US" dirty="0"/>
              <a:t>2013-15: $11.99</a:t>
            </a:r>
          </a:p>
          <a:p>
            <a:r>
              <a:rPr lang="en-US" dirty="0"/>
              <a:t>2017: $13.99</a:t>
            </a:r>
          </a:p>
          <a:p>
            <a:r>
              <a:rPr lang="en-US" dirty="0"/>
              <a:t>2019: $15.99</a:t>
            </a:r>
          </a:p>
          <a:p>
            <a:r>
              <a:rPr lang="en-US" dirty="0"/>
              <a:t>2020: $17.99</a:t>
            </a:r>
          </a:p>
          <a:p>
            <a:r>
              <a:rPr lang="en-US" dirty="0"/>
              <a:t>2022: $19.99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Standard plans</a:t>
            </a:r>
            <a:r>
              <a:rPr lang="en-US" dirty="0"/>
              <a:t>:</a:t>
            </a:r>
          </a:p>
          <a:p>
            <a:r>
              <a:rPr lang="en-US" dirty="0"/>
              <a:t>2013: 66% cost of premium plan</a:t>
            </a:r>
          </a:p>
          <a:p>
            <a:r>
              <a:rPr lang="en-US" dirty="0"/>
              <a:t>2022: 76% cost of premium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4C5AA-578E-4752-D7A3-B92300498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$2 cost increase for premium plan enacted 14 January ‘22:</a:t>
            </a:r>
          </a:p>
          <a:p>
            <a:r>
              <a:rPr lang="en-US" dirty="0"/>
              <a:t>Q1 subscriber loss: 200k</a:t>
            </a:r>
          </a:p>
          <a:p>
            <a:r>
              <a:rPr lang="en-US" dirty="0"/>
              <a:t>14 Jan Stock: $525.69</a:t>
            </a:r>
          </a:p>
          <a:p>
            <a:r>
              <a:rPr lang="en-US" dirty="0"/>
              <a:t>26 Jan Stock: $359.70</a:t>
            </a:r>
          </a:p>
          <a:p>
            <a:r>
              <a:rPr lang="en-US" dirty="0"/>
              <a:t>31.5% stock value loss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88E7F4-CE06-AEB8-0B8B-3E89EEECF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1"/>
          <a:stretch/>
        </p:blipFill>
        <p:spPr>
          <a:xfrm>
            <a:off x="9274002" y="2160589"/>
            <a:ext cx="2420793" cy="343870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Netflix - Apps on Google Play">
            <a:extLst>
              <a:ext uri="{FF2B5EF4-FFF2-40B4-BE49-F238E27FC236}">
                <a16:creationId xmlns:a16="http://schemas.microsoft.com/office/drawing/2014/main" id="{92A4FB75-677B-902A-7D77-2FDAB387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687" y="2872714"/>
            <a:ext cx="310753" cy="31075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1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53CA-2BB2-A900-EDA5-036A61DF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for Netflix - Policies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E803-8748-6416-2BEF-F8E869DCDB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19 Apr ’22 Shareholder Meeting</a:t>
            </a:r>
          </a:p>
          <a:p>
            <a:r>
              <a:rPr lang="en-US" dirty="0"/>
              <a:t>Ad-supported plans announced</a:t>
            </a:r>
          </a:p>
          <a:p>
            <a:pPr lvl="1"/>
            <a:r>
              <a:rPr lang="en-US" dirty="0"/>
              <a:t>Poor messaging</a:t>
            </a:r>
          </a:p>
          <a:p>
            <a:pPr lvl="1"/>
            <a:r>
              <a:rPr lang="en-US" dirty="0"/>
              <a:t>Interpreted by subscribers as </a:t>
            </a:r>
            <a:r>
              <a:rPr lang="en-US" u="sng" dirty="0"/>
              <a:t>all</a:t>
            </a:r>
            <a:r>
              <a:rPr lang="en-US" dirty="0"/>
              <a:t> plans would contain ads</a:t>
            </a:r>
          </a:p>
          <a:p>
            <a:r>
              <a:rPr lang="en-US" dirty="0"/>
              <a:t>Password sharing crackdown</a:t>
            </a:r>
          </a:p>
          <a:p>
            <a:pPr lvl="1"/>
            <a:r>
              <a:rPr lang="en-US" dirty="0"/>
              <a:t>Poor messaging again</a:t>
            </a:r>
          </a:p>
          <a:p>
            <a:pPr lvl="1"/>
            <a:r>
              <a:rPr lang="en-US" dirty="0"/>
              <a:t>First among major streaming services to do so</a:t>
            </a:r>
          </a:p>
          <a:p>
            <a:pPr lvl="1"/>
            <a:r>
              <a:rPr lang="en-US" dirty="0"/>
              <a:t>Unclear how Netflix will define “password sharing”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C705A-F527-F6F1-FFEF-82A149C369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Announcement made, but policies not yet enacted:</a:t>
            </a:r>
          </a:p>
          <a:p>
            <a:r>
              <a:rPr lang="en-US" dirty="0"/>
              <a:t>19 Apr Stock: $348.61</a:t>
            </a:r>
          </a:p>
          <a:p>
            <a:r>
              <a:rPr lang="en-US" dirty="0"/>
              <a:t>20 Apr Stock: $226.19</a:t>
            </a:r>
          </a:p>
          <a:p>
            <a:r>
              <a:rPr lang="en-US" dirty="0"/>
              <a:t>35% stock value loss</a:t>
            </a:r>
          </a:p>
        </p:txBody>
      </p:sp>
      <p:pic>
        <p:nvPicPr>
          <p:cNvPr id="7170" name="Picture 2" descr="Why Cloudflare Stock Plummeted This Week | The Motley Fool">
            <a:extLst>
              <a:ext uri="{FF2B5EF4-FFF2-40B4-BE49-F238E27FC236}">
                <a16:creationId xmlns:a16="http://schemas.microsoft.com/office/drawing/2014/main" id="{0FF9D70F-2734-2715-4898-5632F5E78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89" y="4132598"/>
            <a:ext cx="2863144" cy="190876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48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566</Words>
  <Application>Microsoft Office PowerPoint</Application>
  <PresentationFormat>Widescreen</PresentationFormat>
  <Paragraphs>114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Netflix: Falling from Grace</vt:lpstr>
      <vt:lpstr>History of Netflix</vt:lpstr>
      <vt:lpstr>Netflix: SaaS via IaaS</vt:lpstr>
      <vt:lpstr>Netflix: SaaS via IaaS</vt:lpstr>
      <vt:lpstr>Netflix’s Deployment Models</vt:lpstr>
      <vt:lpstr>…then is it a Hybrid Cloud?</vt:lpstr>
      <vt:lpstr>Problems for Netflix - Competition</vt:lpstr>
      <vt:lpstr>Problems for Netflix - Pricing</vt:lpstr>
      <vt:lpstr>Problems for Netflix - Policies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</dc:title>
  <dc:creator>Adam Livingston</dc:creator>
  <cp:lastModifiedBy>Adam Livingston</cp:lastModifiedBy>
  <cp:revision>102</cp:revision>
  <dcterms:created xsi:type="dcterms:W3CDTF">2022-06-22T17:17:32Z</dcterms:created>
  <dcterms:modified xsi:type="dcterms:W3CDTF">2022-06-22T20:32:21Z</dcterms:modified>
</cp:coreProperties>
</file>