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p:restoredTop sz="94670"/>
  </p:normalViewPr>
  <p:slideViewPr>
    <p:cSldViewPr snapToGrid="0" snapToObjects="1">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5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754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884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382670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214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13915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309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5069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7709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01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785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7/9/2018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8708962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0FCCA0B-D235-204E-9497-9FD9E43385FF}"/>
              </a:ext>
            </a:extLst>
          </p:cNvPr>
          <p:cNvSpPr>
            <a:spLocks noGrp="1"/>
          </p:cNvSpPr>
          <p:nvPr>
            <p:ph type="ctrTitle"/>
          </p:nvPr>
        </p:nvSpPr>
        <p:spPr>
          <a:xfrm>
            <a:off x="2915422" y="2384087"/>
            <a:ext cx="6507359" cy="1240059"/>
          </a:xfrm>
        </p:spPr>
        <p:txBody>
          <a:bodyPr>
            <a:noAutofit/>
          </a:bodyPr>
          <a:lstStyle/>
          <a:p>
            <a:r>
              <a:rPr lang="es-MX" sz="5400" dirty="0"/>
              <a:t>Rendimiento</a:t>
            </a:r>
          </a:p>
        </p:txBody>
      </p:sp>
      <p:sp>
        <p:nvSpPr>
          <p:cNvPr id="3" name="Subtítulo 2">
            <a:extLst>
              <a:ext uri="{FF2B5EF4-FFF2-40B4-BE49-F238E27FC236}">
                <a16:creationId xmlns:a16="http://schemas.microsoft.com/office/drawing/2014/main" xmlns="" id="{34DE4E16-4C3B-404A-8DBA-9738349FF759}"/>
              </a:ext>
            </a:extLst>
          </p:cNvPr>
          <p:cNvSpPr>
            <a:spLocks noGrp="1"/>
          </p:cNvSpPr>
          <p:nvPr>
            <p:ph type="subTitle" idx="1"/>
          </p:nvPr>
        </p:nvSpPr>
        <p:spPr>
          <a:xfrm>
            <a:off x="2915422" y="4496926"/>
            <a:ext cx="9018912" cy="1951007"/>
          </a:xfrm>
        </p:spPr>
        <p:txBody>
          <a:bodyPr>
            <a:normAutofit/>
          </a:bodyPr>
          <a:lstStyle/>
          <a:p>
            <a:pPr algn="r"/>
            <a:r>
              <a:rPr lang="es-MX" sz="2400" dirty="0"/>
              <a:t>- Ana Esmeralda Rodriguez Rodriguez</a:t>
            </a:r>
          </a:p>
          <a:p>
            <a:pPr algn="r"/>
            <a:r>
              <a:rPr lang="es-MX" sz="2400" dirty="0"/>
              <a:t>- </a:t>
            </a:r>
            <a:r>
              <a:rPr lang="es-MX" sz="2400" dirty="0">
                <a:solidFill>
                  <a:srgbClr val="FF33CC"/>
                </a:solidFill>
              </a:rPr>
              <a:t>Alejandro de Anda Martín </a:t>
            </a:r>
          </a:p>
          <a:p>
            <a:pPr algn="r"/>
            <a:r>
              <a:rPr lang="es-MX" sz="2400" dirty="0"/>
              <a:t>- José Partida Padilla </a:t>
            </a:r>
          </a:p>
        </p:txBody>
      </p:sp>
    </p:spTree>
    <p:extLst>
      <p:ext uri="{BB962C8B-B14F-4D97-AF65-F5344CB8AC3E}">
        <p14:creationId xmlns:p14="http://schemas.microsoft.com/office/powerpoint/2010/main" val="203599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570D4B-E068-42C0-A381-68CECF131A6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xmlns="" id="{1D61B55D-8BF1-49FB-8700-47C44CB38F38}"/>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xmlns="" id="{C0DC73F5-96AB-40A5-90FA-7FAB8A76FD1A}"/>
              </a:ext>
            </a:extLst>
          </p:cNvPr>
          <p:cNvPicPr>
            <a:picLocks noChangeAspect="1"/>
          </p:cNvPicPr>
          <p:nvPr/>
        </p:nvPicPr>
        <p:blipFill>
          <a:blip r:embed="rId2"/>
          <a:stretch>
            <a:fillRect/>
          </a:stretch>
        </p:blipFill>
        <p:spPr>
          <a:xfrm>
            <a:off x="468099" y="439596"/>
            <a:ext cx="11249419" cy="5942350"/>
          </a:xfrm>
          <a:prstGeom prst="rect">
            <a:avLst/>
          </a:prstGeom>
        </p:spPr>
      </p:pic>
    </p:spTree>
    <p:extLst>
      <p:ext uri="{BB962C8B-B14F-4D97-AF65-F5344CB8AC3E}">
        <p14:creationId xmlns:p14="http://schemas.microsoft.com/office/powerpoint/2010/main" val="53582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74AD080-162C-4FDF-841D-BE15B43B764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xmlns="" id="{97076489-23D7-40F4-A966-DCCA6F9C378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xmlns="" id="{B85268BA-2D89-464B-B4F5-0A36C9BECE9E}"/>
              </a:ext>
            </a:extLst>
          </p:cNvPr>
          <p:cNvPicPr>
            <a:picLocks noChangeAspect="1"/>
          </p:cNvPicPr>
          <p:nvPr/>
        </p:nvPicPr>
        <p:blipFill>
          <a:blip r:embed="rId2"/>
          <a:stretch>
            <a:fillRect/>
          </a:stretch>
        </p:blipFill>
        <p:spPr>
          <a:xfrm>
            <a:off x="1100136" y="124167"/>
            <a:ext cx="9991725" cy="6543675"/>
          </a:xfrm>
          <a:prstGeom prst="rect">
            <a:avLst/>
          </a:prstGeom>
        </p:spPr>
      </p:pic>
      <p:pic>
        <p:nvPicPr>
          <p:cNvPr id="5" name="Imagen 4">
            <a:extLst>
              <a:ext uri="{FF2B5EF4-FFF2-40B4-BE49-F238E27FC236}">
                <a16:creationId xmlns:a16="http://schemas.microsoft.com/office/drawing/2014/main" xmlns="" id="{3C34F577-B7AF-4BCE-86F2-E661812049F6}"/>
              </a:ext>
            </a:extLst>
          </p:cNvPr>
          <p:cNvPicPr>
            <a:picLocks noChangeAspect="1"/>
          </p:cNvPicPr>
          <p:nvPr/>
        </p:nvPicPr>
        <p:blipFill rotWithShape="1">
          <a:blip r:embed="rId3"/>
          <a:srcRect r="66155" b="70831"/>
          <a:stretch/>
        </p:blipFill>
        <p:spPr>
          <a:xfrm>
            <a:off x="7219231" y="4934615"/>
            <a:ext cx="3975413" cy="1733227"/>
          </a:xfrm>
          <a:prstGeom prst="rect">
            <a:avLst/>
          </a:prstGeom>
        </p:spPr>
      </p:pic>
    </p:spTree>
    <p:extLst>
      <p:ext uri="{BB962C8B-B14F-4D97-AF65-F5344CB8AC3E}">
        <p14:creationId xmlns:p14="http://schemas.microsoft.com/office/powerpoint/2010/main" val="332901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3C34F577-B7AF-4BCE-86F2-E661812049F6}"/>
              </a:ext>
            </a:extLst>
          </p:cNvPr>
          <p:cNvPicPr>
            <a:picLocks noChangeAspect="1"/>
          </p:cNvPicPr>
          <p:nvPr/>
        </p:nvPicPr>
        <p:blipFill rotWithShape="1">
          <a:blip r:embed="rId2"/>
          <a:srcRect t="49326" r="-182"/>
          <a:stretch/>
        </p:blipFill>
        <p:spPr>
          <a:xfrm>
            <a:off x="296080" y="1200508"/>
            <a:ext cx="11767131" cy="3011133"/>
          </a:xfrm>
          <a:prstGeom prst="rect">
            <a:avLst/>
          </a:prstGeom>
        </p:spPr>
      </p:pic>
    </p:spTree>
    <p:extLst>
      <p:ext uri="{BB962C8B-B14F-4D97-AF65-F5344CB8AC3E}">
        <p14:creationId xmlns:p14="http://schemas.microsoft.com/office/powerpoint/2010/main" val="417666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92DF443C-7DFE-4617-A4CD-4452BAFD01AB}"/>
              </a:ext>
            </a:extLst>
          </p:cNvPr>
          <p:cNvPicPr>
            <a:picLocks noChangeAspect="1"/>
          </p:cNvPicPr>
          <p:nvPr/>
        </p:nvPicPr>
        <p:blipFill rotWithShape="1">
          <a:blip r:embed="rId2"/>
          <a:srcRect l="-1" t="-1610" r="5433" b="38577"/>
          <a:stretch/>
        </p:blipFill>
        <p:spPr>
          <a:xfrm>
            <a:off x="532861" y="1326524"/>
            <a:ext cx="11304500" cy="3284112"/>
          </a:xfrm>
          <a:prstGeom prst="rect">
            <a:avLst/>
          </a:prstGeom>
        </p:spPr>
      </p:pic>
    </p:spTree>
    <p:extLst>
      <p:ext uri="{BB962C8B-B14F-4D97-AF65-F5344CB8AC3E}">
        <p14:creationId xmlns:p14="http://schemas.microsoft.com/office/powerpoint/2010/main" val="214540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FFBA5C7B-2B97-4457-98CC-6D71102C37CF}"/>
              </a:ext>
            </a:extLst>
          </p:cNvPr>
          <p:cNvPicPr>
            <a:picLocks noChangeAspect="1"/>
          </p:cNvPicPr>
          <p:nvPr/>
        </p:nvPicPr>
        <p:blipFill>
          <a:blip r:embed="rId2"/>
          <a:stretch>
            <a:fillRect/>
          </a:stretch>
        </p:blipFill>
        <p:spPr>
          <a:xfrm>
            <a:off x="5482381" y="2908366"/>
            <a:ext cx="6709619" cy="3949634"/>
          </a:xfrm>
          <a:prstGeom prst="rect">
            <a:avLst/>
          </a:prstGeom>
        </p:spPr>
      </p:pic>
      <p:pic>
        <p:nvPicPr>
          <p:cNvPr id="5" name="Imagen 4">
            <a:extLst>
              <a:ext uri="{FF2B5EF4-FFF2-40B4-BE49-F238E27FC236}">
                <a16:creationId xmlns:a16="http://schemas.microsoft.com/office/drawing/2014/main" xmlns="" id="{92DF443C-7DFE-4617-A4CD-4452BAFD01AB}"/>
              </a:ext>
            </a:extLst>
          </p:cNvPr>
          <p:cNvPicPr>
            <a:picLocks noChangeAspect="1"/>
          </p:cNvPicPr>
          <p:nvPr/>
        </p:nvPicPr>
        <p:blipFill rotWithShape="1">
          <a:blip r:embed="rId3"/>
          <a:srcRect t="61424" r="52621"/>
          <a:stretch/>
        </p:blipFill>
        <p:spPr>
          <a:xfrm>
            <a:off x="325123" y="605308"/>
            <a:ext cx="5663553" cy="2009903"/>
          </a:xfrm>
          <a:prstGeom prst="rect">
            <a:avLst/>
          </a:prstGeom>
        </p:spPr>
      </p:pic>
    </p:spTree>
    <p:extLst>
      <p:ext uri="{BB962C8B-B14F-4D97-AF65-F5344CB8AC3E}">
        <p14:creationId xmlns:p14="http://schemas.microsoft.com/office/powerpoint/2010/main" val="282809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9D7D473-EA27-D44F-A1AF-37B3340EF950}"/>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xmlns="" id="{28BDC972-4774-C94B-8E20-33FF7F7E0380}"/>
              </a:ext>
            </a:extLst>
          </p:cNvPr>
          <p:cNvSpPr>
            <a:spLocks noGrp="1"/>
          </p:cNvSpPr>
          <p:nvPr>
            <p:ph idx="1"/>
          </p:nvPr>
        </p:nvSpPr>
        <p:spPr>
          <a:xfrm>
            <a:off x="1295401" y="2556932"/>
            <a:ext cx="9601196" cy="3591620"/>
          </a:xfrm>
        </p:spPr>
        <p:txBody>
          <a:bodyPr>
            <a:normAutofit/>
          </a:bodyPr>
          <a:lstStyle/>
          <a:p>
            <a:r>
              <a:rPr lang="es-MX" dirty="0"/>
              <a:t>Usando una distribución normal en el rendimiento la volatilidad es menor.</a:t>
            </a:r>
          </a:p>
        </p:txBody>
      </p:sp>
    </p:spTree>
    <p:extLst>
      <p:ext uri="{BB962C8B-B14F-4D97-AF65-F5344CB8AC3E}">
        <p14:creationId xmlns:p14="http://schemas.microsoft.com/office/powerpoint/2010/main" val="333599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317506A-4B4E-2546-AC64-80D1BD6D4D91}"/>
              </a:ext>
            </a:extLst>
          </p:cNvPr>
          <p:cNvSpPr>
            <a:spLocks noGrp="1"/>
          </p:cNvSpPr>
          <p:nvPr>
            <p:ph type="title"/>
          </p:nvPr>
        </p:nvSpPr>
        <p:spPr/>
        <p:txBody>
          <a:bodyPr/>
          <a:lstStyle/>
          <a:p>
            <a:r>
              <a:rPr lang="es-MX" dirty="0" smtClean="0"/>
              <a:t>Bibliografía</a:t>
            </a:r>
            <a:endParaRPr lang="es-MX" dirty="0"/>
          </a:p>
        </p:txBody>
      </p:sp>
      <p:sp>
        <p:nvSpPr>
          <p:cNvPr id="8" name="Rectangle 1"/>
          <p:cNvSpPr>
            <a:spLocks noChangeArrowheads="1"/>
          </p:cNvSpPr>
          <p:nvPr/>
        </p:nvSpPr>
        <p:spPr bwMode="auto">
          <a:xfrm>
            <a:off x="-308335" y="2417612"/>
            <a:ext cx="1154162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Morales, V. V. (Marzo de 2012). </a:t>
            </a:r>
            <a:r>
              <a:rPr kumimoji="0" lang="es-ES" sz="20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Economipedia</a:t>
            </a:r>
            <a:r>
              <a:rPr kumimoji="0" lang="es-E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Obtenido de http://economipedia.com/definiciones/apalancamiento-financiero.html</a:t>
            </a:r>
            <a:endParaRPr kumimoji="0" lang="es-MX"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93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ACB23A-C198-9B4F-9155-FA8113AEBF93}"/>
              </a:ext>
            </a:extLst>
          </p:cNvPr>
          <p:cNvSpPr>
            <a:spLocks noGrp="1"/>
          </p:cNvSpPr>
          <p:nvPr>
            <p:ph type="title"/>
          </p:nvPr>
        </p:nvSpPr>
        <p:spPr/>
        <p:txBody>
          <a:bodyPr/>
          <a:lstStyle/>
          <a:p>
            <a:r>
              <a:rPr lang="es-MX" dirty="0"/>
              <a:t>Descripción</a:t>
            </a:r>
          </a:p>
        </p:txBody>
      </p:sp>
      <p:sp>
        <p:nvSpPr>
          <p:cNvPr id="3" name="Marcador de contenido 2">
            <a:extLst>
              <a:ext uri="{FF2B5EF4-FFF2-40B4-BE49-F238E27FC236}">
                <a16:creationId xmlns:a16="http://schemas.microsoft.com/office/drawing/2014/main" xmlns="" id="{07593D9C-7E4E-6743-987E-CEA576E7DBC7}"/>
              </a:ext>
            </a:extLst>
          </p:cNvPr>
          <p:cNvSpPr>
            <a:spLocks noGrp="1"/>
          </p:cNvSpPr>
          <p:nvPr>
            <p:ph idx="1"/>
          </p:nvPr>
        </p:nvSpPr>
        <p:spPr>
          <a:xfrm>
            <a:off x="1295402" y="2914283"/>
            <a:ext cx="9601196" cy="1888944"/>
          </a:xfrm>
        </p:spPr>
        <p:txBody>
          <a:bodyPr/>
          <a:lstStyle/>
          <a:p>
            <a:r>
              <a:rPr lang="es-MX" dirty="0"/>
              <a:t>Analizar las oscilaciones que se presentan a lo largo de una cuerda que se encuentra fija en ambos extremos, determinando una relacion entre la lonjitud de onda y la longitud de la cuerda.</a:t>
            </a:r>
          </a:p>
        </p:txBody>
      </p:sp>
    </p:spTree>
    <p:extLst>
      <p:ext uri="{BB962C8B-B14F-4D97-AF65-F5344CB8AC3E}">
        <p14:creationId xmlns:p14="http://schemas.microsoft.com/office/powerpoint/2010/main" val="415088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6517212-B27F-9645-8A13-4628C008C27B}"/>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xmlns="" id="{BC86B59F-4736-634A-A5FB-FDC36ABB97D1}"/>
              </a:ext>
            </a:extLst>
          </p:cNvPr>
          <p:cNvSpPr>
            <a:spLocks noGrp="1"/>
          </p:cNvSpPr>
          <p:nvPr>
            <p:ph idx="1"/>
          </p:nvPr>
        </p:nvSpPr>
        <p:spPr>
          <a:xfrm>
            <a:off x="1295402" y="3415576"/>
            <a:ext cx="9601196" cy="1167575"/>
          </a:xfrm>
        </p:spPr>
        <p:txBody>
          <a:bodyPr/>
          <a:lstStyle/>
          <a:p>
            <a:r>
              <a:rPr lang="es-MX" dirty="0"/>
              <a:t>Calcular el rendimiento y la volatilidad de la inversión dependiendo la tasa de interés, Tasa de préstamo y Monto inicial.</a:t>
            </a:r>
          </a:p>
        </p:txBody>
      </p:sp>
    </p:spTree>
    <p:extLst>
      <p:ext uri="{BB962C8B-B14F-4D97-AF65-F5344CB8AC3E}">
        <p14:creationId xmlns:p14="http://schemas.microsoft.com/office/powerpoint/2010/main" val="222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1DB87BC-859D-7E44-9581-2D0691079100}"/>
              </a:ext>
            </a:extLst>
          </p:cNvPr>
          <p:cNvSpPr>
            <a:spLocks noGrp="1"/>
          </p:cNvSpPr>
          <p:nvPr>
            <p:ph type="title"/>
          </p:nvPr>
        </p:nvSpPr>
        <p:spPr/>
        <p:txBody>
          <a:bodyPr/>
          <a:lstStyle/>
          <a:p>
            <a:r>
              <a:rPr lang="es-MX" dirty="0"/>
              <a:t>Objetivos Especificos</a:t>
            </a:r>
          </a:p>
        </p:txBody>
      </p:sp>
      <p:sp>
        <p:nvSpPr>
          <p:cNvPr id="3" name="Marcador de contenido 2">
            <a:extLst>
              <a:ext uri="{FF2B5EF4-FFF2-40B4-BE49-F238E27FC236}">
                <a16:creationId xmlns:a16="http://schemas.microsoft.com/office/drawing/2014/main" xmlns="" id="{09EBE19E-4402-7549-8428-7D8D91D4FB89}"/>
              </a:ext>
            </a:extLst>
          </p:cNvPr>
          <p:cNvSpPr>
            <a:spLocks noGrp="1"/>
          </p:cNvSpPr>
          <p:nvPr>
            <p:ph idx="1"/>
          </p:nvPr>
        </p:nvSpPr>
        <p:spPr>
          <a:xfrm>
            <a:off x="1295402" y="2858015"/>
            <a:ext cx="9601196" cy="2550326"/>
          </a:xfrm>
        </p:spPr>
        <p:txBody>
          <a:bodyPr/>
          <a:lstStyle/>
          <a:p>
            <a:r>
              <a:rPr lang="es-MX" dirty="0"/>
              <a:t>Determinar la tasa de rendimiento</a:t>
            </a:r>
          </a:p>
          <a:p>
            <a:r>
              <a:rPr lang="es-MX" dirty="0"/>
              <a:t>Obtener el monto final de la inversión</a:t>
            </a:r>
          </a:p>
          <a:p>
            <a:r>
              <a:rPr lang="es-MX" dirty="0"/>
              <a:t>Conocer la volatilidad de la inversión</a:t>
            </a:r>
          </a:p>
        </p:txBody>
      </p:sp>
    </p:spTree>
    <p:extLst>
      <p:ext uri="{BB962C8B-B14F-4D97-AF65-F5344CB8AC3E}">
        <p14:creationId xmlns:p14="http://schemas.microsoft.com/office/powerpoint/2010/main" val="286215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C95F25-B9F2-E543-9677-C847A0A4D876}"/>
              </a:ext>
            </a:extLst>
          </p:cNvPr>
          <p:cNvSpPr>
            <a:spLocks noGrp="1"/>
          </p:cNvSpPr>
          <p:nvPr>
            <p:ph type="title"/>
          </p:nvPr>
        </p:nvSpPr>
        <p:spPr/>
        <p:txBody>
          <a:bodyPr/>
          <a:lstStyle/>
          <a:p>
            <a:r>
              <a:rPr lang="es-MX" dirty="0"/>
              <a:t>Modelo que representa el problema </a:t>
            </a:r>
          </a:p>
        </p:txBody>
      </p:sp>
      <p:sp>
        <p:nvSpPr>
          <p:cNvPr id="8" name="Marcador de contenido 7">
            <a:extLst>
              <a:ext uri="{FF2B5EF4-FFF2-40B4-BE49-F238E27FC236}">
                <a16:creationId xmlns:a16="http://schemas.microsoft.com/office/drawing/2014/main" xmlns="" id="{DDA6014B-CB4F-4BE7-B8C4-667580CE9AEF}"/>
              </a:ext>
            </a:extLst>
          </p:cNvPr>
          <p:cNvSpPr>
            <a:spLocks noGrp="1"/>
          </p:cNvSpPr>
          <p:nvPr>
            <p:ph idx="1"/>
          </p:nvPr>
        </p:nvSpPr>
        <p:spPr>
          <a:xfrm>
            <a:off x="1446229" y="2429322"/>
            <a:ext cx="9601196" cy="1284839"/>
          </a:xfrm>
        </p:spPr>
        <p:txBody>
          <a:bodyPr/>
          <a:lstStyle/>
          <a:p>
            <a:r>
              <a:rPr lang="es-MX" dirty="0"/>
              <a:t>.</a:t>
            </a:r>
          </a:p>
        </p:txBody>
      </p:sp>
      <p:pic>
        <p:nvPicPr>
          <p:cNvPr id="3" name="Imagen 2">
            <a:extLst>
              <a:ext uri="{FF2B5EF4-FFF2-40B4-BE49-F238E27FC236}">
                <a16:creationId xmlns:a16="http://schemas.microsoft.com/office/drawing/2014/main" xmlns="" id="{A82CAB10-0609-4F9D-9C2E-D37E42B991F2}"/>
              </a:ext>
            </a:extLst>
          </p:cNvPr>
          <p:cNvPicPr>
            <a:picLocks noChangeAspect="1"/>
          </p:cNvPicPr>
          <p:nvPr/>
        </p:nvPicPr>
        <p:blipFill>
          <a:blip r:embed="rId2"/>
          <a:stretch>
            <a:fillRect/>
          </a:stretch>
        </p:blipFill>
        <p:spPr>
          <a:xfrm>
            <a:off x="3145557" y="4088790"/>
            <a:ext cx="5621646" cy="530344"/>
          </a:xfrm>
          <a:prstGeom prst="rect">
            <a:avLst/>
          </a:prstGeom>
        </p:spPr>
      </p:pic>
    </p:spTree>
    <p:extLst>
      <p:ext uri="{BB962C8B-B14F-4D97-AF65-F5344CB8AC3E}">
        <p14:creationId xmlns:p14="http://schemas.microsoft.com/office/powerpoint/2010/main" val="280419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83083C-0FBB-E945-A963-A1BBCB5B3C94}"/>
              </a:ext>
            </a:extLst>
          </p:cNvPr>
          <p:cNvSpPr>
            <a:spLocks noGrp="1"/>
          </p:cNvSpPr>
          <p:nvPr>
            <p:ph type="title"/>
          </p:nvPr>
        </p:nvSpPr>
        <p:spPr/>
        <p:txBody>
          <a:bodyPr/>
          <a:lstStyle/>
          <a:p>
            <a:r>
              <a:rPr lang="es-MX" dirty="0"/>
              <a:t>Simulaciones</a:t>
            </a:r>
          </a:p>
        </p:txBody>
      </p:sp>
      <p:sp>
        <p:nvSpPr>
          <p:cNvPr id="3" name="Marcador de contenido 2">
            <a:extLst>
              <a:ext uri="{FF2B5EF4-FFF2-40B4-BE49-F238E27FC236}">
                <a16:creationId xmlns:a16="http://schemas.microsoft.com/office/drawing/2014/main" xmlns="" id="{3C329FF4-D606-F74A-B671-6834B9871030}"/>
              </a:ext>
            </a:extLst>
          </p:cNvPr>
          <p:cNvSpPr>
            <a:spLocks noGrp="1"/>
          </p:cNvSpPr>
          <p:nvPr>
            <p:ph idx="1"/>
          </p:nvPr>
        </p:nvSpPr>
        <p:spPr/>
        <p:txBody>
          <a:bodyPr>
            <a:normAutofit/>
          </a:bodyPr>
          <a:lstStyle/>
          <a:p>
            <a:r>
              <a:rPr lang="es-MX" dirty="0"/>
              <a:t>Seleccionamos un monto inicial y le agregamos una cantidad prestada con la tasa de préstamo, a este valor sumado le llamamos monto disponible el cual se invirtió y dependiendo del rendimiento de bolsa fue el valor del subtotal. Al tener el subtotal le restamos la tasa de interés de nuestro préstamo para obtener el monto final. Al final obtuvimos la tasa de rendimiento con los valores del monto final y el monto inicial.</a:t>
            </a:r>
          </a:p>
          <a:p>
            <a:r>
              <a:rPr lang="es-MX" dirty="0"/>
              <a:t>Primero se hizo con un rendimiento de bolsa de 12%, después se uso monte-</a:t>
            </a:r>
            <a:r>
              <a:rPr lang="es-MX" dirty="0" err="1"/>
              <a:t>carlo</a:t>
            </a:r>
            <a:r>
              <a:rPr lang="es-MX" dirty="0"/>
              <a:t> para obtener números aleatorios con una media de 12 y una desviación estándar de .20</a:t>
            </a:r>
          </a:p>
          <a:p>
            <a:endParaRPr lang="es-MX" dirty="0"/>
          </a:p>
        </p:txBody>
      </p:sp>
    </p:spTree>
    <p:extLst>
      <p:ext uri="{BB962C8B-B14F-4D97-AF65-F5344CB8AC3E}">
        <p14:creationId xmlns:p14="http://schemas.microsoft.com/office/powerpoint/2010/main" val="316846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E1EE43E5-630E-49DB-93F9-6DF97828A073}"/>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xmlns="" id="{8C67C172-5EBE-4756-877A-825BA5DC3E8C}"/>
              </a:ext>
            </a:extLst>
          </p:cNvPr>
          <p:cNvPicPr>
            <a:picLocks noChangeAspect="1"/>
          </p:cNvPicPr>
          <p:nvPr/>
        </p:nvPicPr>
        <p:blipFill>
          <a:blip r:embed="rId2"/>
          <a:stretch>
            <a:fillRect/>
          </a:stretch>
        </p:blipFill>
        <p:spPr>
          <a:xfrm>
            <a:off x="503744" y="794561"/>
            <a:ext cx="11184510" cy="4899228"/>
          </a:xfrm>
          <a:prstGeom prst="rect">
            <a:avLst/>
          </a:prstGeom>
        </p:spPr>
      </p:pic>
    </p:spTree>
    <p:extLst>
      <p:ext uri="{BB962C8B-B14F-4D97-AF65-F5344CB8AC3E}">
        <p14:creationId xmlns:p14="http://schemas.microsoft.com/office/powerpoint/2010/main" val="264077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2D192DFE-F0BE-4025-8315-2FCE43C9A22B}"/>
              </a:ext>
            </a:extLst>
          </p:cNvPr>
          <p:cNvPicPr>
            <a:picLocks noChangeAspect="1"/>
          </p:cNvPicPr>
          <p:nvPr/>
        </p:nvPicPr>
        <p:blipFill>
          <a:blip r:embed="rId2"/>
          <a:stretch>
            <a:fillRect/>
          </a:stretch>
        </p:blipFill>
        <p:spPr>
          <a:xfrm>
            <a:off x="116264" y="422470"/>
            <a:ext cx="11987752" cy="6044318"/>
          </a:xfrm>
          <a:prstGeom prst="rect">
            <a:avLst/>
          </a:prstGeom>
        </p:spPr>
      </p:pic>
    </p:spTree>
    <p:extLst>
      <p:ext uri="{BB962C8B-B14F-4D97-AF65-F5344CB8AC3E}">
        <p14:creationId xmlns:p14="http://schemas.microsoft.com/office/powerpoint/2010/main" val="883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F1EBF2-C36D-4BAF-A6F6-FDA704D68E2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xmlns="" id="{8DA3BD23-C26C-4648-B919-3C4F33E4BC5C}"/>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xmlns="" id="{4F70CD99-BBC7-488C-973F-241DDDD7889A}"/>
              </a:ext>
            </a:extLst>
          </p:cNvPr>
          <p:cNvPicPr>
            <a:picLocks noChangeAspect="1"/>
          </p:cNvPicPr>
          <p:nvPr/>
        </p:nvPicPr>
        <p:blipFill>
          <a:blip r:embed="rId2"/>
          <a:stretch>
            <a:fillRect/>
          </a:stretch>
        </p:blipFill>
        <p:spPr>
          <a:xfrm>
            <a:off x="289087" y="1401837"/>
            <a:ext cx="11613823" cy="3752668"/>
          </a:xfrm>
          <a:prstGeom prst="rect">
            <a:avLst/>
          </a:prstGeom>
        </p:spPr>
      </p:pic>
    </p:spTree>
    <p:extLst>
      <p:ext uri="{BB962C8B-B14F-4D97-AF65-F5344CB8AC3E}">
        <p14:creationId xmlns:p14="http://schemas.microsoft.com/office/powerpoint/2010/main" val="125210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TM03090430[[fn=Con bandas]]</Template>
  <TotalTime>206</TotalTime>
  <Words>242</Words>
  <Application>Microsoft Office PowerPoint</Application>
  <PresentationFormat>Panorámica</PresentationFormat>
  <Paragraphs>22</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Corbel</vt:lpstr>
      <vt:lpstr>Times New Roman</vt:lpstr>
      <vt:lpstr>Wingdings</vt:lpstr>
      <vt:lpstr>Con bandas</vt:lpstr>
      <vt:lpstr>Rendimiento</vt:lpstr>
      <vt:lpstr>Descripción</vt:lpstr>
      <vt:lpstr>Objetivo General</vt:lpstr>
      <vt:lpstr>Objetivos Especificos</vt:lpstr>
      <vt:lpstr>Modelo que representa el problema </vt:lpstr>
      <vt:lpstr>Simulaciones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Vibraciones Transversales de una cuerda fija en sus extremos</dc:title>
  <dc:creator>RODRIGUEZ RODRIGUEZ, ANA ESMERALDA</dc:creator>
  <cp:lastModifiedBy>Usuario de Windows</cp:lastModifiedBy>
  <cp:revision>14</cp:revision>
  <dcterms:created xsi:type="dcterms:W3CDTF">2018-06-27T14:57:57Z</dcterms:created>
  <dcterms:modified xsi:type="dcterms:W3CDTF">2018-07-10T04:44:32Z</dcterms:modified>
</cp:coreProperties>
</file>