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9"/>
  </p:notesMasterIdLst>
  <p:sldIdLst>
    <p:sldId id="256" r:id="rId3"/>
    <p:sldId id="257" r:id="rId4"/>
    <p:sldId id="258" r:id="rId5"/>
    <p:sldId id="259"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6918" autoAdjust="0"/>
  </p:normalViewPr>
  <p:slideViewPr>
    <p:cSldViewPr>
      <p:cViewPr varScale="1">
        <p:scale>
          <a:sx n="63" d="100"/>
          <a:sy n="63" d="100"/>
        </p:scale>
        <p:origin x="1308"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6E9330-9392-43C4-950A-D5CED98CCE45}" type="datetimeFigureOut">
              <a:rPr lang="en-US" smtClean="0"/>
              <a:pPr/>
              <a:t>8/9/2025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A3CD1D-C9AF-4900-92F4-C32D639F7F04}" type="slidenum">
              <a:rPr lang="en-US" smtClean="0"/>
              <a:pPr/>
              <a:t>‹#›</a:t>
            </a:fld>
            <a:endParaRPr lang="en-US"/>
          </a:p>
        </p:txBody>
      </p:sp>
    </p:spTree>
    <p:extLst>
      <p:ext uri="{BB962C8B-B14F-4D97-AF65-F5344CB8AC3E}">
        <p14:creationId xmlns:p14="http://schemas.microsoft.com/office/powerpoint/2010/main" val="2012087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696E8-8524-C5E5-8C39-06C655E46D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579EF4-D662-5BE5-4AF6-043460774F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3533B2-32AA-F082-39BA-3E0AE0CA420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529C462-01FE-4439-E4AA-A8E85FDC6594}"/>
              </a:ext>
            </a:extLst>
          </p:cNvPr>
          <p:cNvSpPr>
            <a:spLocks noGrp="1"/>
          </p:cNvSpPr>
          <p:nvPr>
            <p:ph type="sldNum" sz="quarter" idx="10"/>
          </p:nvPr>
        </p:nvSpPr>
        <p:spPr/>
        <p:txBody>
          <a:bodyPr/>
          <a:lstStyle/>
          <a:p>
            <a:fld id="{EB680A37-438E-4024-AA4D-C37C88ABBE58}" type="slidenum">
              <a:rPr lang="en-US" smtClean="0"/>
              <a:pPr/>
              <a:t>2</a:t>
            </a:fld>
            <a:endParaRPr lang="en-US"/>
          </a:p>
        </p:txBody>
      </p:sp>
      <p:sp>
        <p:nvSpPr>
          <p:cNvPr id="5" name="Footer Placeholder 4">
            <a:extLst>
              <a:ext uri="{FF2B5EF4-FFF2-40B4-BE49-F238E27FC236}">
                <a16:creationId xmlns:a16="http://schemas.microsoft.com/office/drawing/2014/main" id="{4CCB9405-4B5B-A7CA-5DF8-AB98C8324194}"/>
              </a:ext>
            </a:extLst>
          </p:cNvPr>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93085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2709D-1809-2571-B520-E1140FFB31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9350F1-C46C-0209-C49E-7336872DDB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01F69B-BFC0-8703-31C6-B250C566F8E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AB405B2-044B-9397-2336-7D84D82663C0}"/>
              </a:ext>
            </a:extLst>
          </p:cNvPr>
          <p:cNvSpPr>
            <a:spLocks noGrp="1"/>
          </p:cNvSpPr>
          <p:nvPr>
            <p:ph type="sldNum" sz="quarter" idx="10"/>
          </p:nvPr>
        </p:nvSpPr>
        <p:spPr/>
        <p:txBody>
          <a:bodyPr/>
          <a:lstStyle/>
          <a:p>
            <a:fld id="{EB680A37-438E-4024-AA4D-C37C88ABBE58}" type="slidenum">
              <a:rPr lang="en-US" smtClean="0"/>
              <a:pPr/>
              <a:t>3</a:t>
            </a:fld>
            <a:endParaRPr lang="en-US"/>
          </a:p>
        </p:txBody>
      </p:sp>
      <p:sp>
        <p:nvSpPr>
          <p:cNvPr id="5" name="Footer Placeholder 4">
            <a:extLst>
              <a:ext uri="{FF2B5EF4-FFF2-40B4-BE49-F238E27FC236}">
                <a16:creationId xmlns:a16="http://schemas.microsoft.com/office/drawing/2014/main" id="{F9C6AF84-DBCE-9B76-857E-0EAB42E1D048}"/>
              </a:ext>
            </a:extLst>
          </p:cNvPr>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2170063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7EE7F-F21F-B9C5-96DD-7188EB8225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4D51F7-BECE-26B7-3D07-82740016D1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9C9C17-C132-BAFD-767F-CC29F09E9F3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9372B8B-DD35-58FF-1553-6B65959C50BF}"/>
              </a:ext>
            </a:extLst>
          </p:cNvPr>
          <p:cNvSpPr>
            <a:spLocks noGrp="1"/>
          </p:cNvSpPr>
          <p:nvPr>
            <p:ph type="sldNum" sz="quarter" idx="10"/>
          </p:nvPr>
        </p:nvSpPr>
        <p:spPr/>
        <p:txBody>
          <a:bodyPr/>
          <a:lstStyle/>
          <a:p>
            <a:fld id="{EB680A37-438E-4024-AA4D-C37C88ABBE58}" type="slidenum">
              <a:rPr lang="en-US" smtClean="0"/>
              <a:pPr/>
              <a:t>4</a:t>
            </a:fld>
            <a:endParaRPr lang="en-US"/>
          </a:p>
        </p:txBody>
      </p:sp>
      <p:sp>
        <p:nvSpPr>
          <p:cNvPr id="5" name="Footer Placeholder 4">
            <a:extLst>
              <a:ext uri="{FF2B5EF4-FFF2-40B4-BE49-F238E27FC236}">
                <a16:creationId xmlns:a16="http://schemas.microsoft.com/office/drawing/2014/main" id="{571E5A7A-1D15-10FD-2650-013D9F4DFDB7}"/>
              </a:ext>
            </a:extLst>
          </p:cNvPr>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1988880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839C13-1F2C-6ED4-4288-86A9C21B82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CEEDD0-C519-97C7-D8BF-25A4F7516B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BF8120-5CE6-82E0-BE5E-1A1F5D0F8CF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524E163-BC33-5B74-5F56-508E7C5571FF}"/>
              </a:ext>
            </a:extLst>
          </p:cNvPr>
          <p:cNvSpPr>
            <a:spLocks noGrp="1"/>
          </p:cNvSpPr>
          <p:nvPr>
            <p:ph type="sldNum" sz="quarter" idx="10"/>
          </p:nvPr>
        </p:nvSpPr>
        <p:spPr/>
        <p:txBody>
          <a:bodyPr/>
          <a:lstStyle/>
          <a:p>
            <a:fld id="{EB680A37-438E-4024-AA4D-C37C88ABBE58}" type="slidenum">
              <a:rPr lang="en-US" smtClean="0"/>
              <a:pPr/>
              <a:t>5</a:t>
            </a:fld>
            <a:endParaRPr lang="en-US"/>
          </a:p>
        </p:txBody>
      </p:sp>
      <p:sp>
        <p:nvSpPr>
          <p:cNvPr id="5" name="Footer Placeholder 4">
            <a:extLst>
              <a:ext uri="{FF2B5EF4-FFF2-40B4-BE49-F238E27FC236}">
                <a16:creationId xmlns:a16="http://schemas.microsoft.com/office/drawing/2014/main" id="{55F9D05A-7169-472B-7AFB-71D693D1540C}"/>
              </a:ext>
            </a:extLst>
          </p:cNvPr>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648326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F7CF2D-19EF-043D-B1CD-3B7B493F41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2BB8B1-7B9A-DD9A-0AC5-B6D67FEF0A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36F39B-D2AB-AC88-3214-D2B2403CE35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595C610-AA50-392B-D6B7-AFA26D1F3201}"/>
              </a:ext>
            </a:extLst>
          </p:cNvPr>
          <p:cNvSpPr>
            <a:spLocks noGrp="1"/>
          </p:cNvSpPr>
          <p:nvPr>
            <p:ph type="sldNum" sz="quarter" idx="10"/>
          </p:nvPr>
        </p:nvSpPr>
        <p:spPr/>
        <p:txBody>
          <a:bodyPr/>
          <a:lstStyle/>
          <a:p>
            <a:fld id="{EB680A37-438E-4024-AA4D-C37C88ABBE58}" type="slidenum">
              <a:rPr lang="en-US" smtClean="0"/>
              <a:pPr/>
              <a:t>6</a:t>
            </a:fld>
            <a:endParaRPr lang="en-US"/>
          </a:p>
        </p:txBody>
      </p:sp>
      <p:sp>
        <p:nvSpPr>
          <p:cNvPr id="5" name="Footer Placeholder 4">
            <a:extLst>
              <a:ext uri="{FF2B5EF4-FFF2-40B4-BE49-F238E27FC236}">
                <a16:creationId xmlns:a16="http://schemas.microsoft.com/office/drawing/2014/main" id="{283D90AE-D915-5224-737F-59A1F7C490EA}"/>
              </a:ext>
            </a:extLst>
          </p:cNvPr>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97916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8/9/2025</a:t>
            </a:fld>
            <a:endParaRPr lang="en-US"/>
          </a:p>
        </p:txBody>
      </p:sp>
      <p:sp>
        <p:nvSpPr>
          <p:cNvPr id="17" name="Footer Placeholder 16"/>
          <p:cNvSpPr>
            <a:spLocks noGrp="1"/>
          </p:cNvSpPr>
          <p:nvPr>
            <p:ph type="ftr" sz="quarter" idx="11"/>
          </p:nvPr>
        </p:nvSpPr>
        <p:spPr>
          <a:xfrm>
            <a:off x="2085393" y="236539"/>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1"/>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1"/>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3"/>
            <a:ext cx="2209800" cy="365125"/>
          </a:xfrm>
        </p:spPr>
        <p:txBody>
          <a:bodyPr/>
          <a:lstStyle/>
          <a:p>
            <a:fld id="{1D8BD707-D9CF-40AE-B4C6-C98DA3205C09}" type="datetimeFigureOut">
              <a:rPr lang="en-US" smtClean="0"/>
              <a:pPr/>
              <a:t>8/9/2025</a:t>
            </a:fld>
            <a:endParaRPr lang="en-US"/>
          </a:p>
        </p:txBody>
      </p:sp>
      <p:sp>
        <p:nvSpPr>
          <p:cNvPr id="5" name="Footer Placeholder 4"/>
          <p:cNvSpPr>
            <a:spLocks noGrp="1"/>
          </p:cNvSpPr>
          <p:nvPr>
            <p:ph type="ftr" sz="quarter" idx="11"/>
          </p:nvPr>
        </p:nvSpPr>
        <p:spPr>
          <a:xfrm>
            <a:off x="457201" y="6248208"/>
            <a:ext cx="5573483" cy="365125"/>
          </a:xfrm>
        </p:spPr>
        <p:txBody>
          <a:bodyPr/>
          <a:lstStyle/>
          <a:p>
            <a:endParaRPr lang="en-US"/>
          </a:p>
        </p:txBody>
      </p:sp>
      <p:sp>
        <p:nvSpPr>
          <p:cNvPr id="7" name="Rectangle 6"/>
          <p:cNvSpPr/>
          <p:nvPr/>
        </p:nvSpPr>
        <p:spPr bwMode="white">
          <a:xfrm>
            <a:off x="6096319"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9"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9"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9" y="144463"/>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357189" y="6215064"/>
            <a:ext cx="1643063" cy="5000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fontAlgn="base">
              <a:spcBef>
                <a:spcPct val="0"/>
              </a:spcBef>
              <a:spcAft>
                <a:spcPct val="0"/>
              </a:spcAft>
              <a:defRPr/>
            </a:pPr>
            <a:endParaRPr lang="he-IL">
              <a:solidFill>
                <a:prstClr val="white"/>
              </a:solidFill>
            </a:endParaRPr>
          </a:p>
        </p:txBody>
      </p:sp>
      <p:pic>
        <p:nvPicPr>
          <p:cNvPr id="5" name="Picture 5" descr="DevAcademy3.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5751" y="214314"/>
            <a:ext cx="2590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285984" y="2928935"/>
            <a:ext cx="6500859" cy="1643074"/>
          </a:xfrm>
        </p:spPr>
        <p:txBody>
          <a:bodyPr anchor="t"/>
          <a:lstStyle>
            <a:lvl1pPr>
              <a:defRPr sz="4800">
                <a:solidFill>
                  <a:schemeClr val="tx1">
                    <a:lumMod val="95000"/>
                    <a:lumOff val="5000"/>
                  </a:schemeClr>
                </a:solidFill>
              </a:defRPr>
            </a:lvl1pPr>
          </a:lstStyle>
          <a:p>
            <a:r>
              <a:rPr lang="en-US"/>
              <a:t>Click to edit Master title style</a:t>
            </a:r>
            <a:endParaRPr lang="he-IL" dirty="0"/>
          </a:p>
        </p:txBody>
      </p:sp>
      <p:sp>
        <p:nvSpPr>
          <p:cNvPr id="3" name="Subtitle 2"/>
          <p:cNvSpPr>
            <a:spLocks noGrp="1"/>
          </p:cNvSpPr>
          <p:nvPr>
            <p:ph type="subTitle" idx="1"/>
          </p:nvPr>
        </p:nvSpPr>
        <p:spPr>
          <a:xfrm>
            <a:off x="428596" y="5072075"/>
            <a:ext cx="6400800" cy="1643050"/>
          </a:xfrm>
        </p:spPr>
        <p:txBody>
          <a:bodyPr/>
          <a:lstStyle>
            <a:lvl1pPr marL="0" indent="0" algn="l">
              <a:buNone/>
              <a:defRPr sz="2800" b="1">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he-IL" dirty="0"/>
          </a:p>
        </p:txBody>
      </p:sp>
    </p:spTree>
    <p:extLst>
      <p:ext uri="{BB962C8B-B14F-4D97-AF65-F5344CB8AC3E}">
        <p14:creationId xmlns:p14="http://schemas.microsoft.com/office/powerpoint/2010/main" val="3630287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4283" y="71414"/>
            <a:ext cx="8715436" cy="857256"/>
          </a:xfrm>
        </p:spPr>
        <p:txBody>
          <a:bodyPr/>
          <a:lstStyle/>
          <a:p>
            <a:r>
              <a:rPr lang="en-US" dirty="0"/>
              <a:t>Click to edit Master title style</a:t>
            </a:r>
            <a:endParaRPr lang="he-IL" dirty="0"/>
          </a:p>
        </p:txBody>
      </p:sp>
      <p:sp>
        <p:nvSpPr>
          <p:cNvPr id="3" name="Content Placeholder 2"/>
          <p:cNvSpPr>
            <a:spLocks noGrp="1"/>
          </p:cNvSpPr>
          <p:nvPr>
            <p:ph idx="1"/>
          </p:nvPr>
        </p:nvSpPr>
        <p:spPr>
          <a:xfrm>
            <a:off x="214283" y="1142985"/>
            <a:ext cx="8715436" cy="52864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Tree>
    <p:extLst>
      <p:ext uri="{BB962C8B-B14F-4D97-AF65-F5344CB8AC3E}">
        <p14:creationId xmlns:p14="http://schemas.microsoft.com/office/powerpoint/2010/main" val="1104838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4" descr="DevAcademy3.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00813" y="5416551"/>
            <a:ext cx="2590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00035" y="2143117"/>
            <a:ext cx="7772400" cy="1143008"/>
          </a:xfrm>
        </p:spPr>
        <p:txBody>
          <a:bodyPr anchor="t">
            <a:noAutofit/>
          </a:bodyPr>
          <a:lstStyle>
            <a:lvl1pPr algn="l" rtl="0">
              <a:defRPr sz="8800" b="1" cap="all"/>
            </a:lvl1pPr>
          </a:lstStyle>
          <a:p>
            <a:r>
              <a:rPr lang="en-US"/>
              <a:t>Click to edit Master title style</a:t>
            </a:r>
            <a:endParaRPr lang="he-IL" dirty="0"/>
          </a:p>
        </p:txBody>
      </p:sp>
      <p:sp>
        <p:nvSpPr>
          <p:cNvPr id="3" name="Text Placeholder 2"/>
          <p:cNvSpPr>
            <a:spLocks noGrp="1"/>
          </p:cNvSpPr>
          <p:nvPr>
            <p:ph type="body" idx="1"/>
          </p:nvPr>
        </p:nvSpPr>
        <p:spPr>
          <a:xfrm>
            <a:off x="500035" y="3357563"/>
            <a:ext cx="7772400" cy="879477"/>
          </a:xfrm>
        </p:spPr>
        <p:txBody>
          <a:bodyPr anchor="b">
            <a:normAutofit/>
          </a:bodyPr>
          <a:lstStyle>
            <a:lvl1pPr marL="0" indent="0">
              <a:buNone/>
              <a:defRPr sz="3600" b="1"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88885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Tree>
    <p:extLst>
      <p:ext uri="{BB962C8B-B14F-4D97-AF65-F5344CB8AC3E}">
        <p14:creationId xmlns:p14="http://schemas.microsoft.com/office/powerpoint/2010/main" val="83285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6586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743201"/>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8/9/2025</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8/9/2025</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1"/>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8/9/2025</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1"/>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8/9/2025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1"/>
            <a:ext cx="2667000" cy="365125"/>
          </a:xfrm>
        </p:spPr>
        <p:txBody>
          <a:bodyPr rtlCol="0"/>
          <a:lstStyle/>
          <a:p>
            <a:fld id="{1D8BD707-D9CF-40AE-B4C6-C98DA3205C09}" type="datetimeFigureOut">
              <a:rPr lang="en-US" smtClean="0"/>
              <a:pPr/>
              <a:t>8/9/2025</a:t>
            </a:fld>
            <a:endParaRPr lang="en-US"/>
          </a:p>
        </p:txBody>
      </p:sp>
      <p:sp>
        <p:nvSpPr>
          <p:cNvPr id="13" name="Slide Number Placeholder 12"/>
          <p:cNvSpPr>
            <a:spLocks noGrp="1"/>
          </p:cNvSpPr>
          <p:nvPr>
            <p:ph type="sldNum" sz="quarter" idx="11"/>
          </p:nvPr>
        </p:nvSpPr>
        <p:spPr>
          <a:xfrm>
            <a:off x="0" y="4667250"/>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7"/>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1"/>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8/9/2025</a:t>
            </a:fld>
            <a:endParaRPr lang="en-US"/>
          </a:p>
        </p:txBody>
      </p:sp>
      <p:sp>
        <p:nvSpPr>
          <p:cNvPr id="3" name="Footer Placeholder 2"/>
          <p:cNvSpPr>
            <a:spLocks noGrp="1"/>
          </p:cNvSpPr>
          <p:nvPr>
            <p:ph type="ftr" sz="quarter" idx="3"/>
          </p:nvPr>
        </p:nvSpPr>
        <p:spPr>
          <a:xfrm>
            <a:off x="609601" y="6248207"/>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49" y="1280160"/>
            <a:ext cx="8553451"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7" descr="image1.jpe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396876"/>
            <a:ext cx="9144000" cy="646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214314" y="71438"/>
            <a:ext cx="8715375" cy="725487"/>
          </a:xfrm>
          <a:prstGeom prst="rect">
            <a:avLst/>
          </a:prstGeom>
        </p:spPr>
        <p:txBody>
          <a:bodyPr vert="horz" wrap="square" lIns="91440" tIns="45720" rIns="91440" bIns="45720" numCol="1" anchor="ctr" anchorCtr="0" compatLnSpc="1">
            <a:prstTxWarp prst="textNoShape">
              <a:avLst/>
            </a:prstTxWarp>
            <a:normAutofit/>
          </a:bodyPr>
          <a:lstStyle/>
          <a:p>
            <a:pPr lvl="0"/>
            <a:r>
              <a:rPr lang="en-US"/>
              <a:t>Click to edit Master title style</a:t>
            </a:r>
          </a:p>
        </p:txBody>
      </p:sp>
      <p:sp>
        <p:nvSpPr>
          <p:cNvPr id="1028" name="Text Placeholder 2"/>
          <p:cNvSpPr>
            <a:spLocks noGrp="1"/>
          </p:cNvSpPr>
          <p:nvPr>
            <p:ph type="body" idx="1"/>
          </p:nvPr>
        </p:nvSpPr>
        <p:spPr bwMode="auto">
          <a:xfrm>
            <a:off x="214314" y="1000125"/>
            <a:ext cx="8715375"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86232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lgn="l" rtl="0" fontAlgn="base">
        <a:spcBef>
          <a:spcPct val="0"/>
        </a:spcBef>
        <a:spcAft>
          <a:spcPct val="0"/>
        </a:spcAft>
        <a:defRPr sz="4400" b="1" kern="1200">
          <a:solidFill>
            <a:srgbClr val="FF9900"/>
          </a:solidFill>
          <a:effectLst>
            <a:outerShdw blurRad="38100" dist="38100" dir="2700000" algn="tl">
              <a:srgbClr val="000000">
                <a:alpha val="43137"/>
              </a:srgbClr>
            </a:outerShdw>
          </a:effectLst>
          <a:latin typeface="+mj-lt"/>
          <a:ea typeface="+mj-ea"/>
          <a:cs typeface="+mj-cs"/>
        </a:defRPr>
      </a:lvl1pPr>
      <a:lvl2pPr algn="l" rtl="0" fontAlgn="base">
        <a:spcBef>
          <a:spcPct val="0"/>
        </a:spcBef>
        <a:spcAft>
          <a:spcPct val="0"/>
        </a:spcAft>
        <a:defRPr sz="4400" b="1">
          <a:solidFill>
            <a:srgbClr val="FF9900"/>
          </a:solidFill>
          <a:latin typeface="Calibri" pitchFamily="34" charset="0"/>
          <a:cs typeface="Times New Roman" pitchFamily="18" charset="0"/>
        </a:defRPr>
      </a:lvl2pPr>
      <a:lvl3pPr algn="l" rtl="0" fontAlgn="base">
        <a:spcBef>
          <a:spcPct val="0"/>
        </a:spcBef>
        <a:spcAft>
          <a:spcPct val="0"/>
        </a:spcAft>
        <a:defRPr sz="4400" b="1">
          <a:solidFill>
            <a:srgbClr val="FF9900"/>
          </a:solidFill>
          <a:latin typeface="Calibri" pitchFamily="34" charset="0"/>
          <a:cs typeface="Times New Roman" pitchFamily="18" charset="0"/>
        </a:defRPr>
      </a:lvl3pPr>
      <a:lvl4pPr algn="l" rtl="0" fontAlgn="base">
        <a:spcBef>
          <a:spcPct val="0"/>
        </a:spcBef>
        <a:spcAft>
          <a:spcPct val="0"/>
        </a:spcAft>
        <a:defRPr sz="4400" b="1">
          <a:solidFill>
            <a:srgbClr val="FF9900"/>
          </a:solidFill>
          <a:latin typeface="Calibri" pitchFamily="34" charset="0"/>
          <a:cs typeface="Times New Roman" pitchFamily="18" charset="0"/>
        </a:defRPr>
      </a:lvl4pPr>
      <a:lvl5pPr algn="l" rtl="0" fontAlgn="base">
        <a:spcBef>
          <a:spcPct val="0"/>
        </a:spcBef>
        <a:spcAft>
          <a:spcPct val="0"/>
        </a:spcAft>
        <a:defRPr sz="4400" b="1">
          <a:solidFill>
            <a:srgbClr val="FF9900"/>
          </a:solidFill>
          <a:latin typeface="Calibri" pitchFamily="34" charset="0"/>
          <a:cs typeface="Times New Roman" pitchFamily="18" charset="0"/>
        </a:defRPr>
      </a:lvl5pPr>
      <a:lvl6pPr marL="457200" algn="l" rtl="0" fontAlgn="base">
        <a:spcBef>
          <a:spcPct val="0"/>
        </a:spcBef>
        <a:spcAft>
          <a:spcPct val="0"/>
        </a:spcAft>
        <a:defRPr sz="4400" b="1">
          <a:solidFill>
            <a:srgbClr val="FF9900"/>
          </a:solidFill>
          <a:latin typeface="Calibri" pitchFamily="34" charset="0"/>
          <a:cs typeface="Times New Roman" pitchFamily="18" charset="0"/>
        </a:defRPr>
      </a:lvl6pPr>
      <a:lvl7pPr marL="914400" algn="l" rtl="0" fontAlgn="base">
        <a:spcBef>
          <a:spcPct val="0"/>
        </a:spcBef>
        <a:spcAft>
          <a:spcPct val="0"/>
        </a:spcAft>
        <a:defRPr sz="4400" b="1">
          <a:solidFill>
            <a:srgbClr val="FF9900"/>
          </a:solidFill>
          <a:latin typeface="Calibri" pitchFamily="34" charset="0"/>
          <a:cs typeface="Times New Roman" pitchFamily="18" charset="0"/>
        </a:defRPr>
      </a:lvl7pPr>
      <a:lvl8pPr marL="1371600" algn="l" rtl="0" fontAlgn="base">
        <a:spcBef>
          <a:spcPct val="0"/>
        </a:spcBef>
        <a:spcAft>
          <a:spcPct val="0"/>
        </a:spcAft>
        <a:defRPr sz="4400" b="1">
          <a:solidFill>
            <a:srgbClr val="FF9900"/>
          </a:solidFill>
          <a:latin typeface="Calibri" pitchFamily="34" charset="0"/>
          <a:cs typeface="Times New Roman" pitchFamily="18" charset="0"/>
        </a:defRPr>
      </a:lvl8pPr>
      <a:lvl9pPr marL="1828800" algn="l" rtl="0" fontAlgn="base">
        <a:spcBef>
          <a:spcPct val="0"/>
        </a:spcBef>
        <a:spcAft>
          <a:spcPct val="0"/>
        </a:spcAft>
        <a:defRPr sz="4400" b="1">
          <a:solidFill>
            <a:srgbClr val="FF9900"/>
          </a:solidFill>
          <a:latin typeface="Calibri" pitchFamily="34" charset="0"/>
          <a:cs typeface="Times New Roman" pitchFamily="18" charset="0"/>
        </a:defRPr>
      </a:lvl9pPr>
    </p:titleStyle>
    <p:bodyStyle>
      <a:lvl1pPr marL="342900" indent="-342900" algn="l" rtl="0" fontAlgn="base">
        <a:spcBef>
          <a:spcPct val="20000"/>
        </a:spcBef>
        <a:spcAft>
          <a:spcPct val="0"/>
        </a:spcAft>
        <a:buFont typeface="Arial" pitchFamily="34" charset="0"/>
        <a:buChar char="•"/>
        <a:defRPr sz="36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32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8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Component Communication in Angular</a:t>
            </a:r>
          </a:p>
        </p:txBody>
      </p:sp>
      <p:sp>
        <p:nvSpPr>
          <p:cNvPr id="5" name="Content Placeholder 4"/>
          <p:cNvSpPr>
            <a:spLocks noGrp="1"/>
          </p:cNvSpPr>
          <p:nvPr>
            <p:ph sz="quarter" idx="1"/>
          </p:nvPr>
        </p:nvSpPr>
        <p:spPr/>
        <p:txBody>
          <a:bodyPr>
            <a:normAutofit/>
          </a:bodyPr>
          <a:lstStyle/>
          <a:p>
            <a:r>
              <a:rPr lang="en-US" sz="2000" dirty="0"/>
              <a:t>In Angular, </a:t>
            </a:r>
            <a:r>
              <a:rPr lang="en-US" sz="2000" b="1" dirty="0"/>
              <a:t>components</a:t>
            </a:r>
            <a:r>
              <a:rPr lang="en-US" sz="2000" dirty="0"/>
              <a:t> often need to communicate with each other. Depending on the relationship between components (parent-child, siblings, etc.), there are </a:t>
            </a:r>
            <a:r>
              <a:rPr lang="en-US" sz="2000" b="1" dirty="0"/>
              <a:t>several patterns</a:t>
            </a:r>
            <a:r>
              <a:rPr lang="en-US" sz="2000" dirty="0"/>
              <a:t> to handle communication.</a:t>
            </a:r>
          </a:p>
          <a:p>
            <a:endParaRPr lang="en-US" sz="2000" dirty="0"/>
          </a:p>
          <a:p>
            <a:endParaRPr lang="en-US" dirty="0"/>
          </a:p>
          <a:p>
            <a:endParaRPr lang="en-US" sz="2400" dirty="0"/>
          </a:p>
          <a:p>
            <a:endParaRPr lang="en-US" dirty="0"/>
          </a:p>
          <a:p>
            <a:endParaRPr lang="en-US" dirty="0"/>
          </a:p>
        </p:txBody>
      </p:sp>
      <p:pic>
        <p:nvPicPr>
          <p:cNvPr id="6" name="Picture 5">
            <a:extLst>
              <a:ext uri="{FF2B5EF4-FFF2-40B4-BE49-F238E27FC236}">
                <a16:creationId xmlns:a16="http://schemas.microsoft.com/office/drawing/2014/main" id="{078B0A69-BF90-0480-2E7D-6DB51DB6FC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124200"/>
            <a:ext cx="4724400" cy="2971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61950D-466B-3271-0BBE-0A46B449C72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980FB61-7C90-4F46-2552-37DFFF8D5E89}"/>
              </a:ext>
            </a:extLst>
          </p:cNvPr>
          <p:cNvSpPr>
            <a:spLocks noGrp="1"/>
          </p:cNvSpPr>
          <p:nvPr>
            <p:ph type="title"/>
          </p:nvPr>
        </p:nvSpPr>
        <p:spPr/>
        <p:txBody>
          <a:bodyPr>
            <a:normAutofit fontScale="90000"/>
          </a:bodyPr>
          <a:lstStyle/>
          <a:p>
            <a:r>
              <a:rPr lang="en-US" dirty="0"/>
              <a:t>Component Communication in Angular</a:t>
            </a:r>
          </a:p>
        </p:txBody>
      </p:sp>
      <p:sp>
        <p:nvSpPr>
          <p:cNvPr id="5" name="Content Placeholder 4">
            <a:extLst>
              <a:ext uri="{FF2B5EF4-FFF2-40B4-BE49-F238E27FC236}">
                <a16:creationId xmlns:a16="http://schemas.microsoft.com/office/drawing/2014/main" id="{983E3D10-AC7B-E898-00E9-EAAF22450D73}"/>
              </a:ext>
            </a:extLst>
          </p:cNvPr>
          <p:cNvSpPr>
            <a:spLocks noGrp="1"/>
          </p:cNvSpPr>
          <p:nvPr>
            <p:ph sz="quarter" idx="1"/>
          </p:nvPr>
        </p:nvSpPr>
        <p:spPr/>
        <p:txBody>
          <a:bodyPr>
            <a:normAutofit/>
          </a:bodyPr>
          <a:lstStyle/>
          <a:p>
            <a:r>
              <a:rPr lang="en-US" sz="2000" dirty="0"/>
              <a:t>Scenarios &amp; Communication Techniques</a:t>
            </a:r>
          </a:p>
          <a:p>
            <a:endParaRPr lang="en-US" sz="2000" dirty="0"/>
          </a:p>
          <a:p>
            <a:endParaRPr lang="en-US" dirty="0"/>
          </a:p>
          <a:p>
            <a:endParaRPr lang="en-US" sz="2400" dirty="0"/>
          </a:p>
          <a:p>
            <a:endParaRPr lang="en-US" dirty="0"/>
          </a:p>
          <a:p>
            <a:endParaRPr lang="en-US" dirty="0"/>
          </a:p>
        </p:txBody>
      </p:sp>
      <p:graphicFrame>
        <p:nvGraphicFramePr>
          <p:cNvPr id="3" name="Table 2">
            <a:extLst>
              <a:ext uri="{FF2B5EF4-FFF2-40B4-BE49-F238E27FC236}">
                <a16:creationId xmlns:a16="http://schemas.microsoft.com/office/drawing/2014/main" id="{C80103A3-83F5-7A26-BD2C-7883B2840DD0}"/>
              </a:ext>
            </a:extLst>
          </p:cNvPr>
          <p:cNvGraphicFramePr>
            <a:graphicFrameLocks noGrp="1"/>
          </p:cNvGraphicFramePr>
          <p:nvPr>
            <p:extLst>
              <p:ext uri="{D42A27DB-BD31-4B8C-83A1-F6EECF244321}">
                <p14:modId xmlns:p14="http://schemas.microsoft.com/office/powerpoint/2010/main" val="3855482633"/>
              </p:ext>
            </p:extLst>
          </p:nvPr>
        </p:nvGraphicFramePr>
        <p:xfrm>
          <a:off x="885444" y="2209800"/>
          <a:ext cx="7607808" cy="2286000"/>
        </p:xfrm>
        <a:graphic>
          <a:graphicData uri="http://schemas.openxmlformats.org/drawingml/2006/table">
            <a:tbl>
              <a:tblPr firstRow="1" bandRow="1">
                <a:tableStyleId>{5C22544A-7EE6-4342-B048-85BDC9FD1C3A}</a:tableStyleId>
              </a:tblPr>
              <a:tblGrid>
                <a:gridCol w="3285190">
                  <a:extLst>
                    <a:ext uri="{9D8B030D-6E8A-4147-A177-3AD203B41FA5}">
                      <a16:colId xmlns:a16="http://schemas.microsoft.com/office/drawing/2014/main" val="2756031266"/>
                    </a:ext>
                  </a:extLst>
                </a:gridCol>
                <a:gridCol w="4322618">
                  <a:extLst>
                    <a:ext uri="{9D8B030D-6E8A-4147-A177-3AD203B41FA5}">
                      <a16:colId xmlns:a16="http://schemas.microsoft.com/office/drawing/2014/main" val="3305752084"/>
                    </a:ext>
                  </a:extLst>
                </a:gridCol>
              </a:tblGrid>
              <a:tr h="457200">
                <a:tc>
                  <a:txBody>
                    <a:bodyPr/>
                    <a:lstStyle/>
                    <a:p>
                      <a:pPr>
                        <a:buNone/>
                      </a:pPr>
                      <a:r>
                        <a:rPr lang="en-US" dirty="0"/>
                        <a:t>Scenario</a:t>
                      </a:r>
                    </a:p>
                  </a:txBody>
                  <a:tcPr anchor="ctr"/>
                </a:tc>
                <a:tc>
                  <a:txBody>
                    <a:bodyPr/>
                    <a:lstStyle/>
                    <a:p>
                      <a:pPr>
                        <a:buNone/>
                      </a:pPr>
                      <a:r>
                        <a:rPr lang="en-US"/>
                        <a:t>Technique</a:t>
                      </a:r>
                    </a:p>
                  </a:txBody>
                  <a:tcPr anchor="ctr"/>
                </a:tc>
                <a:extLst>
                  <a:ext uri="{0D108BD9-81ED-4DB2-BD59-A6C34878D82A}">
                    <a16:rowId xmlns:a16="http://schemas.microsoft.com/office/drawing/2014/main" val="2763729359"/>
                  </a:ext>
                </a:extLst>
              </a:tr>
              <a:tr h="457200">
                <a:tc>
                  <a:txBody>
                    <a:bodyPr/>
                    <a:lstStyle/>
                    <a:p>
                      <a:pPr>
                        <a:buNone/>
                      </a:pPr>
                      <a:r>
                        <a:rPr lang="en-US" dirty="0"/>
                        <a:t>Parent → Child</a:t>
                      </a:r>
                    </a:p>
                  </a:txBody>
                  <a:tcPr anchor="ctr"/>
                </a:tc>
                <a:tc>
                  <a:txBody>
                    <a:bodyPr/>
                    <a:lstStyle/>
                    <a:p>
                      <a:pPr>
                        <a:buNone/>
                      </a:pPr>
                      <a:r>
                        <a:rPr lang="en-US"/>
                        <a:t>@Input()</a:t>
                      </a:r>
                    </a:p>
                  </a:txBody>
                  <a:tcPr anchor="ctr"/>
                </a:tc>
                <a:extLst>
                  <a:ext uri="{0D108BD9-81ED-4DB2-BD59-A6C34878D82A}">
                    <a16:rowId xmlns:a16="http://schemas.microsoft.com/office/drawing/2014/main" val="2775025150"/>
                  </a:ext>
                </a:extLst>
              </a:tr>
              <a:tr h="457200">
                <a:tc>
                  <a:txBody>
                    <a:bodyPr/>
                    <a:lstStyle/>
                    <a:p>
                      <a:pPr>
                        <a:buNone/>
                      </a:pPr>
                      <a:r>
                        <a:rPr lang="en-US"/>
                        <a:t>Child → Parent</a:t>
                      </a:r>
                    </a:p>
                  </a:txBody>
                  <a:tcPr anchor="ctr"/>
                </a:tc>
                <a:tc>
                  <a:txBody>
                    <a:bodyPr/>
                    <a:lstStyle/>
                    <a:p>
                      <a:pPr>
                        <a:buNone/>
                      </a:pPr>
                      <a:r>
                        <a:rPr lang="en-US"/>
                        <a:t>@Output() + EventEmitter</a:t>
                      </a:r>
                    </a:p>
                  </a:txBody>
                  <a:tcPr anchor="ctr"/>
                </a:tc>
                <a:extLst>
                  <a:ext uri="{0D108BD9-81ED-4DB2-BD59-A6C34878D82A}">
                    <a16:rowId xmlns:a16="http://schemas.microsoft.com/office/drawing/2014/main" val="2320859108"/>
                  </a:ext>
                </a:extLst>
              </a:tr>
              <a:tr h="457200">
                <a:tc>
                  <a:txBody>
                    <a:bodyPr/>
                    <a:lstStyle/>
                    <a:p>
                      <a:pPr>
                        <a:buNone/>
                      </a:pPr>
                      <a:r>
                        <a:rPr lang="en-US"/>
                        <a:t>Sibling → Sibling</a:t>
                      </a:r>
                    </a:p>
                  </a:txBody>
                  <a:tcPr anchor="ctr"/>
                </a:tc>
                <a:tc>
                  <a:txBody>
                    <a:bodyPr/>
                    <a:lstStyle/>
                    <a:p>
                      <a:pPr>
                        <a:buNone/>
                      </a:pPr>
                      <a:r>
                        <a:rPr lang="en-US"/>
                        <a:t>Shared Service with RxJS (Subject)</a:t>
                      </a:r>
                    </a:p>
                  </a:txBody>
                  <a:tcPr anchor="ctr"/>
                </a:tc>
                <a:extLst>
                  <a:ext uri="{0D108BD9-81ED-4DB2-BD59-A6C34878D82A}">
                    <a16:rowId xmlns:a16="http://schemas.microsoft.com/office/drawing/2014/main" val="3715047758"/>
                  </a:ext>
                </a:extLst>
              </a:tr>
              <a:tr h="457200">
                <a:tc>
                  <a:txBody>
                    <a:bodyPr/>
                    <a:lstStyle/>
                    <a:p>
                      <a:pPr>
                        <a:buNone/>
                      </a:pPr>
                      <a:r>
                        <a:rPr lang="en-US"/>
                        <a:t>Unrelated Components</a:t>
                      </a:r>
                    </a:p>
                  </a:txBody>
                  <a:tcPr anchor="ctr"/>
                </a:tc>
                <a:tc>
                  <a:txBody>
                    <a:bodyPr/>
                    <a:lstStyle/>
                    <a:p>
                      <a:pPr>
                        <a:buNone/>
                      </a:pPr>
                      <a:r>
                        <a:rPr lang="en-US" dirty="0"/>
                        <a:t>Shared Service or Global State Store</a:t>
                      </a:r>
                    </a:p>
                  </a:txBody>
                  <a:tcPr anchor="ctr"/>
                </a:tc>
                <a:extLst>
                  <a:ext uri="{0D108BD9-81ED-4DB2-BD59-A6C34878D82A}">
                    <a16:rowId xmlns:a16="http://schemas.microsoft.com/office/drawing/2014/main" val="2577611148"/>
                  </a:ext>
                </a:extLst>
              </a:tr>
            </a:tbl>
          </a:graphicData>
        </a:graphic>
      </p:graphicFrame>
    </p:spTree>
    <p:extLst>
      <p:ext uri="{BB962C8B-B14F-4D97-AF65-F5344CB8AC3E}">
        <p14:creationId xmlns:p14="http://schemas.microsoft.com/office/powerpoint/2010/main" val="3119757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31F4A9-0ADF-B514-A22E-A53E8E86799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BF1291F-F865-0D69-5F7C-CA5499C61C9F}"/>
              </a:ext>
            </a:extLst>
          </p:cNvPr>
          <p:cNvSpPr>
            <a:spLocks noGrp="1"/>
          </p:cNvSpPr>
          <p:nvPr>
            <p:ph type="title"/>
          </p:nvPr>
        </p:nvSpPr>
        <p:spPr/>
        <p:txBody>
          <a:bodyPr>
            <a:normAutofit fontScale="90000"/>
          </a:bodyPr>
          <a:lstStyle/>
          <a:p>
            <a:r>
              <a:rPr lang="en-US" dirty="0"/>
              <a:t>Parent to Child: Sharing Data via Input</a:t>
            </a:r>
          </a:p>
        </p:txBody>
      </p:sp>
      <p:sp>
        <p:nvSpPr>
          <p:cNvPr id="5" name="Content Placeholder 4">
            <a:extLst>
              <a:ext uri="{FF2B5EF4-FFF2-40B4-BE49-F238E27FC236}">
                <a16:creationId xmlns:a16="http://schemas.microsoft.com/office/drawing/2014/main" id="{24E89F97-8CA4-2DE3-7BE4-0551897EED15}"/>
              </a:ext>
            </a:extLst>
          </p:cNvPr>
          <p:cNvSpPr>
            <a:spLocks noGrp="1"/>
          </p:cNvSpPr>
          <p:nvPr>
            <p:ph sz="quarter" idx="1"/>
          </p:nvPr>
        </p:nvSpPr>
        <p:spPr/>
        <p:txBody>
          <a:bodyPr>
            <a:normAutofit/>
          </a:bodyPr>
          <a:lstStyle/>
          <a:p>
            <a:r>
              <a:rPr lang="en-US" sz="2000" dirty="0"/>
              <a:t>This is probably the most common and straightforward method of sharing data. It works by using the @Input() decorator to allow data to be passed via the template.</a:t>
            </a:r>
          </a:p>
          <a:p>
            <a:endParaRPr lang="en-US" dirty="0"/>
          </a:p>
          <a:p>
            <a:endParaRPr lang="en-US" sz="2400" dirty="0"/>
          </a:p>
          <a:p>
            <a:endParaRPr lang="en-US" dirty="0"/>
          </a:p>
          <a:p>
            <a:endParaRPr lang="en-US" dirty="0"/>
          </a:p>
        </p:txBody>
      </p:sp>
      <p:pic>
        <p:nvPicPr>
          <p:cNvPr id="2" name="Picture 1">
            <a:extLst>
              <a:ext uri="{FF2B5EF4-FFF2-40B4-BE49-F238E27FC236}">
                <a16:creationId xmlns:a16="http://schemas.microsoft.com/office/drawing/2014/main" id="{82ECD6BC-8CD9-F5D9-4425-8BAFB5E8FEA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819400"/>
            <a:ext cx="6705600" cy="3909060"/>
          </a:xfrm>
          <a:prstGeom prst="rect">
            <a:avLst/>
          </a:prstGeom>
          <a:noFill/>
          <a:ln>
            <a:noFill/>
          </a:ln>
        </p:spPr>
      </p:pic>
    </p:spTree>
    <p:extLst>
      <p:ext uri="{BB962C8B-B14F-4D97-AF65-F5344CB8AC3E}">
        <p14:creationId xmlns:p14="http://schemas.microsoft.com/office/powerpoint/2010/main" val="3666520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629E7-CBA3-87FC-0841-AFA09774796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66428AF-1D07-B23C-23C1-EB27DD99C007}"/>
              </a:ext>
            </a:extLst>
          </p:cNvPr>
          <p:cNvSpPr>
            <a:spLocks noGrp="1"/>
          </p:cNvSpPr>
          <p:nvPr>
            <p:ph type="title"/>
          </p:nvPr>
        </p:nvSpPr>
        <p:spPr/>
        <p:txBody>
          <a:bodyPr>
            <a:normAutofit fontScale="90000"/>
          </a:bodyPr>
          <a:lstStyle/>
          <a:p>
            <a:r>
              <a:rPr lang="en-US" dirty="0"/>
              <a:t>Parent to Child: Sharing Data via Input</a:t>
            </a:r>
          </a:p>
        </p:txBody>
      </p:sp>
      <p:sp>
        <p:nvSpPr>
          <p:cNvPr id="5" name="Content Placeholder 4">
            <a:extLst>
              <a:ext uri="{FF2B5EF4-FFF2-40B4-BE49-F238E27FC236}">
                <a16:creationId xmlns:a16="http://schemas.microsoft.com/office/drawing/2014/main" id="{8C752D4C-0B91-9877-6D20-20B0514A4B17}"/>
              </a:ext>
            </a:extLst>
          </p:cNvPr>
          <p:cNvSpPr>
            <a:spLocks noGrp="1"/>
          </p:cNvSpPr>
          <p:nvPr>
            <p:ph sz="quarter" idx="1"/>
          </p:nvPr>
        </p:nvSpPr>
        <p:spPr/>
        <p:txBody>
          <a:bodyPr>
            <a:normAutofit/>
          </a:bodyPr>
          <a:lstStyle/>
          <a:p>
            <a:endParaRPr lang="en-US" dirty="0"/>
          </a:p>
          <a:p>
            <a:endParaRPr lang="en-US" sz="2400" dirty="0"/>
          </a:p>
          <a:p>
            <a:endParaRPr lang="en-US" dirty="0"/>
          </a:p>
          <a:p>
            <a:endParaRPr lang="en-US" dirty="0"/>
          </a:p>
        </p:txBody>
      </p:sp>
      <p:pic>
        <p:nvPicPr>
          <p:cNvPr id="2" name="Picture 1">
            <a:extLst>
              <a:ext uri="{FF2B5EF4-FFF2-40B4-BE49-F238E27FC236}">
                <a16:creationId xmlns:a16="http://schemas.microsoft.com/office/drawing/2014/main" id="{7D7E54B8-DDF6-5192-F78B-997EDB979AA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790065"/>
            <a:ext cx="7010400" cy="5034502"/>
          </a:xfrm>
          <a:prstGeom prst="rect">
            <a:avLst/>
          </a:prstGeom>
          <a:noFill/>
          <a:ln>
            <a:noFill/>
          </a:ln>
        </p:spPr>
      </p:pic>
    </p:spTree>
    <p:extLst>
      <p:ext uri="{BB962C8B-B14F-4D97-AF65-F5344CB8AC3E}">
        <p14:creationId xmlns:p14="http://schemas.microsoft.com/office/powerpoint/2010/main" val="672293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C2A32F-A2E3-97FE-F607-60F5198C247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B920704-4C32-978A-CCD9-8E2F060646A1}"/>
              </a:ext>
            </a:extLst>
          </p:cNvPr>
          <p:cNvSpPr>
            <a:spLocks noGrp="1"/>
          </p:cNvSpPr>
          <p:nvPr>
            <p:ph type="title"/>
          </p:nvPr>
        </p:nvSpPr>
        <p:spPr/>
        <p:txBody>
          <a:bodyPr>
            <a:normAutofit fontScale="90000"/>
          </a:bodyPr>
          <a:lstStyle/>
          <a:p>
            <a:r>
              <a:rPr lang="en-US" dirty="0"/>
              <a:t>Child to Parent: Sharing Data via Output() and </a:t>
            </a:r>
            <a:r>
              <a:rPr lang="en-US" dirty="0" err="1"/>
              <a:t>EventEmitter</a:t>
            </a:r>
            <a:endParaRPr lang="en-US" dirty="0"/>
          </a:p>
        </p:txBody>
      </p:sp>
      <p:sp>
        <p:nvSpPr>
          <p:cNvPr id="5" name="Content Placeholder 4">
            <a:extLst>
              <a:ext uri="{FF2B5EF4-FFF2-40B4-BE49-F238E27FC236}">
                <a16:creationId xmlns:a16="http://schemas.microsoft.com/office/drawing/2014/main" id="{7D4AB21C-2F00-47D3-1C19-36F3EA750555}"/>
              </a:ext>
            </a:extLst>
          </p:cNvPr>
          <p:cNvSpPr>
            <a:spLocks noGrp="1"/>
          </p:cNvSpPr>
          <p:nvPr>
            <p:ph sz="quarter" idx="1"/>
          </p:nvPr>
        </p:nvSpPr>
        <p:spPr/>
        <p:txBody>
          <a:bodyPr>
            <a:normAutofit/>
          </a:bodyPr>
          <a:lstStyle/>
          <a:p>
            <a:r>
              <a:rPr lang="en-US" sz="2000" dirty="0"/>
              <a:t>share data from child to parent is to emit data from the child, which can be listened to by the parent. This approach is ideal when you want to share data changes that occur on things like button clicks, form </a:t>
            </a:r>
            <a:r>
              <a:rPr lang="en-US" sz="2000" dirty="0" err="1"/>
              <a:t>entires</a:t>
            </a:r>
            <a:r>
              <a:rPr lang="en-US" sz="2000" dirty="0"/>
              <a:t>, and other user events.</a:t>
            </a:r>
          </a:p>
          <a:p>
            <a:endParaRPr lang="en-US" dirty="0"/>
          </a:p>
          <a:p>
            <a:endParaRPr lang="en-US" sz="2400" dirty="0"/>
          </a:p>
          <a:p>
            <a:endParaRPr lang="en-US" dirty="0"/>
          </a:p>
          <a:p>
            <a:endParaRPr lang="en-US" dirty="0"/>
          </a:p>
        </p:txBody>
      </p:sp>
      <p:pic>
        <p:nvPicPr>
          <p:cNvPr id="2" name="Picture 1">
            <a:extLst>
              <a:ext uri="{FF2B5EF4-FFF2-40B4-BE49-F238E27FC236}">
                <a16:creationId xmlns:a16="http://schemas.microsoft.com/office/drawing/2014/main" id="{F6FEEDE9-695A-29E2-92FA-A7D0B50DFBD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977515"/>
            <a:ext cx="5867400" cy="3582455"/>
          </a:xfrm>
          <a:prstGeom prst="rect">
            <a:avLst/>
          </a:prstGeom>
          <a:noFill/>
          <a:ln>
            <a:noFill/>
          </a:ln>
        </p:spPr>
      </p:pic>
    </p:spTree>
    <p:extLst>
      <p:ext uri="{BB962C8B-B14F-4D97-AF65-F5344CB8AC3E}">
        <p14:creationId xmlns:p14="http://schemas.microsoft.com/office/powerpoint/2010/main" val="1441426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52854B-E1D5-5D7C-219D-CAE690C4586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B3F1C80-5A04-CEAF-2C3D-7FC1FA720899}"/>
              </a:ext>
            </a:extLst>
          </p:cNvPr>
          <p:cNvSpPr>
            <a:spLocks noGrp="1"/>
          </p:cNvSpPr>
          <p:nvPr>
            <p:ph type="title"/>
          </p:nvPr>
        </p:nvSpPr>
        <p:spPr/>
        <p:txBody>
          <a:bodyPr>
            <a:normAutofit fontScale="90000"/>
          </a:bodyPr>
          <a:lstStyle/>
          <a:p>
            <a:r>
              <a:rPr lang="en-US" dirty="0"/>
              <a:t>Child to Parent: Sharing Data via Output() and </a:t>
            </a:r>
            <a:r>
              <a:rPr lang="en-US" dirty="0" err="1"/>
              <a:t>EventEmitter</a:t>
            </a:r>
            <a:endParaRPr lang="en-US" dirty="0"/>
          </a:p>
        </p:txBody>
      </p:sp>
      <p:sp>
        <p:nvSpPr>
          <p:cNvPr id="5" name="Content Placeholder 4">
            <a:extLst>
              <a:ext uri="{FF2B5EF4-FFF2-40B4-BE49-F238E27FC236}">
                <a16:creationId xmlns:a16="http://schemas.microsoft.com/office/drawing/2014/main" id="{A65E5EE4-91FF-56CC-3712-66CB9989DF1D}"/>
              </a:ext>
            </a:extLst>
          </p:cNvPr>
          <p:cNvSpPr>
            <a:spLocks noGrp="1"/>
          </p:cNvSpPr>
          <p:nvPr>
            <p:ph sz="quarter" idx="1"/>
          </p:nvPr>
        </p:nvSpPr>
        <p:spPr/>
        <p:txBody>
          <a:bodyPr>
            <a:normAutofit/>
          </a:bodyPr>
          <a:lstStyle/>
          <a:p>
            <a:r>
              <a:rPr lang="en-US" sz="1600" dirty="0"/>
              <a:t>In the parent, we create a function to receive the message and set it equal to the message variable.</a:t>
            </a:r>
          </a:p>
          <a:p>
            <a:r>
              <a:rPr lang="en-US" sz="1600" dirty="0"/>
              <a:t>In the child, we declare a </a:t>
            </a:r>
            <a:r>
              <a:rPr lang="en-US" sz="1600" dirty="0" err="1"/>
              <a:t>messageEvent</a:t>
            </a:r>
            <a:r>
              <a:rPr lang="en-US" sz="1600" dirty="0"/>
              <a:t> variable with the Output decorator and set it equal to a new event emitter. Then we create a function named </a:t>
            </a:r>
            <a:r>
              <a:rPr lang="en-US" sz="1600" dirty="0" err="1"/>
              <a:t>sendMessage</a:t>
            </a:r>
            <a:r>
              <a:rPr lang="en-US" sz="1600" dirty="0"/>
              <a:t> that calls emit on this event with the message we want to send. Lastly, we create a button to trigger this function.</a:t>
            </a:r>
          </a:p>
          <a:p>
            <a:r>
              <a:rPr lang="en-US" sz="1600" dirty="0"/>
              <a:t>The parent can now subscribe to this </a:t>
            </a:r>
            <a:r>
              <a:rPr lang="en-US" sz="1600" dirty="0" err="1"/>
              <a:t>messageEvent</a:t>
            </a:r>
            <a:r>
              <a:rPr lang="en-US" sz="1600" dirty="0"/>
              <a:t> that’s outputted by the child component, then run the receive message function whenever this event occurs.</a:t>
            </a:r>
          </a:p>
          <a:p>
            <a:endParaRPr lang="en-US" dirty="0"/>
          </a:p>
          <a:p>
            <a:endParaRPr lang="en-US" sz="2400" dirty="0"/>
          </a:p>
          <a:p>
            <a:endParaRPr lang="en-US" dirty="0"/>
          </a:p>
          <a:p>
            <a:endParaRPr lang="en-US" dirty="0"/>
          </a:p>
        </p:txBody>
      </p:sp>
      <p:pic>
        <p:nvPicPr>
          <p:cNvPr id="2" name="Picture 1">
            <a:extLst>
              <a:ext uri="{FF2B5EF4-FFF2-40B4-BE49-F238E27FC236}">
                <a16:creationId xmlns:a16="http://schemas.microsoft.com/office/drawing/2014/main" id="{FFF1690D-5DC4-6132-F31A-C482BFB3418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611750"/>
            <a:ext cx="5105400" cy="3017650"/>
          </a:xfrm>
          <a:prstGeom prst="rect">
            <a:avLst/>
          </a:prstGeom>
          <a:noFill/>
          <a:ln>
            <a:noFill/>
          </a:ln>
        </p:spPr>
      </p:pic>
    </p:spTree>
    <p:extLst>
      <p:ext uri="{BB962C8B-B14F-4D97-AF65-F5344CB8AC3E}">
        <p14:creationId xmlns:p14="http://schemas.microsoft.com/office/powerpoint/2010/main" val="208683814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8732</TotalTime>
  <Words>331</Words>
  <Application>Microsoft Office PowerPoint</Application>
  <PresentationFormat>On-screen Show (4:3)</PresentationFormat>
  <Paragraphs>49</Paragraphs>
  <Slides>6</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vt:i4>
      </vt:variant>
    </vt:vector>
  </HeadingPairs>
  <TitlesOfParts>
    <vt:vector size="13" baseType="lpstr">
      <vt:lpstr>Arial</vt:lpstr>
      <vt:lpstr>Calibri</vt:lpstr>
      <vt:lpstr>Tw Cen MT</vt:lpstr>
      <vt:lpstr>Wingdings</vt:lpstr>
      <vt:lpstr>Wingdings 2</vt:lpstr>
      <vt:lpstr>Median</vt:lpstr>
      <vt:lpstr>Custom Design</vt:lpstr>
      <vt:lpstr>Component Communication in Angular</vt:lpstr>
      <vt:lpstr>Component Communication in Angular</vt:lpstr>
      <vt:lpstr>Parent to Child: Sharing Data via Input</vt:lpstr>
      <vt:lpstr>Parent to Child: Sharing Data via Input</vt:lpstr>
      <vt:lpstr>Child to Parent: Sharing Data via Output() and EventEmitter</vt:lpstr>
      <vt:lpstr>Child to Parent: Sharing Data via Output() and EventEmitter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santuparsi</dc:creator>
  <cp:lastModifiedBy>Santhosh Kumar</cp:lastModifiedBy>
  <cp:revision>427</cp:revision>
  <dcterms:created xsi:type="dcterms:W3CDTF">2006-08-16T00:00:00Z</dcterms:created>
  <dcterms:modified xsi:type="dcterms:W3CDTF">2025-08-09T05:06:16Z</dcterms:modified>
</cp:coreProperties>
</file>