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8"/>
  </p:notesMasterIdLst>
  <p:sldIdLst>
    <p:sldId id="256" r:id="rId3"/>
    <p:sldId id="258" r:id="rId4"/>
    <p:sldId id="259" r:id="rId5"/>
    <p:sldId id="260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918" autoAdjust="0"/>
  </p:normalViewPr>
  <p:slideViewPr>
    <p:cSldViewPr>
      <p:cViewPr varScale="1">
        <p:scale>
          <a:sx n="63" d="100"/>
          <a:sy n="63" d="100"/>
        </p:scale>
        <p:origin x="13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E9330-9392-43C4-950A-D5CED98CCE45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CD1D-C9AF-4900-92F4-C32D639F7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1DDB7-E6F5-67F5-A34E-060BC11BB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FF8877-3EF2-CBF3-AADB-CB89D17FBE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3D57B5-5095-AB1E-8337-C30CEE2FD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7D71E-748C-DD2E-F2C3-A6AADD7ACC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AB777-1B22-4412-3A62-CD5F3EB3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937119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B58A9-3A5A-EFB3-B651-C556E1D94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D35689-2F34-2714-2D40-08924034FE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A4C8D4-956C-70D0-9657-4BC57A72A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AE3F3-490B-A98D-A829-D9EC3E2180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90768-A255-B4CA-3A28-F59A3BBF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792469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A1FC0-A7A0-D27E-9830-8486392CF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AD7FA1-E3C2-68AB-1169-44B00E4F6A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EFBE1F-9C52-F1D2-C621-9749C06F2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44CC8-1DCD-D192-3D6E-798DE179FA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1285C-E8DE-4553-176D-1332609A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972199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762C8-E2F0-C2F4-F6DB-12AAD615F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DE98B3-2A22-5053-08D4-6AABF960C8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D358B1-7D5B-C9EF-EAF2-FCFC4F5C09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64055-AFAE-825D-2801-EF8261B197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B84A7-BD68-6601-12D6-EB873EE1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328981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189" y="6215064"/>
            <a:ext cx="1643063" cy="500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>
              <a:solidFill>
                <a:prstClr val="white"/>
              </a:solidFill>
            </a:endParaRPr>
          </a:p>
        </p:txBody>
      </p:sp>
      <p:pic>
        <p:nvPicPr>
          <p:cNvPr id="5" name="Picture 5" descr="DevAcademy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14314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2928935"/>
            <a:ext cx="6500859" cy="1643074"/>
          </a:xfrm>
        </p:spPr>
        <p:txBody>
          <a:bodyPr anchor="t"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072075"/>
            <a:ext cx="6400800" cy="1643050"/>
          </a:xfrm>
        </p:spPr>
        <p:txBody>
          <a:bodyPr/>
          <a:lstStyle>
            <a:lvl1pPr marL="0" indent="0" algn="l">
              <a:buNone/>
              <a:defRPr sz="2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028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3" y="71414"/>
            <a:ext cx="8715436" cy="8572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3" y="1142985"/>
            <a:ext cx="8715436" cy="5286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4838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vAcademy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5416551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5" y="2143117"/>
            <a:ext cx="7772400" cy="1143008"/>
          </a:xfrm>
        </p:spPr>
        <p:txBody>
          <a:bodyPr anchor="t">
            <a:noAutofit/>
          </a:bodyPr>
          <a:lstStyle>
            <a:lvl1pPr algn="l" rtl="0">
              <a:defRPr sz="8800" b="1" cap="all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5" y="3357563"/>
            <a:ext cx="7772400" cy="879477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88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28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58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mage1.jpe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76"/>
            <a:ext cx="9144000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314" y="71438"/>
            <a:ext cx="8715375" cy="7254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4314" y="1000125"/>
            <a:ext cx="87153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862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rgbClr val="FF99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Observables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Observables in Angular are a core mechanism for handling asynchronous data streams and event-driven programming. </a:t>
            </a:r>
          </a:p>
          <a:p>
            <a:r>
              <a:rPr lang="en-US" dirty="0"/>
              <a:t>In Angular, </a:t>
            </a:r>
            <a:r>
              <a:rPr lang="en-US" b="1" dirty="0"/>
              <a:t>Observables</a:t>
            </a:r>
            <a:r>
              <a:rPr lang="en-US" dirty="0"/>
              <a:t> are a key part of how data flows, especially when dealing with asynchronous operations like API calls, user input, and events. </a:t>
            </a:r>
          </a:p>
          <a:p>
            <a:r>
              <a:rPr lang="en-US" dirty="0"/>
              <a:t>They come from the </a:t>
            </a:r>
            <a:r>
              <a:rPr lang="en-US" b="1" dirty="0" err="1"/>
              <a:t>RxJS</a:t>
            </a:r>
            <a:r>
              <a:rPr lang="en-US" dirty="0"/>
              <a:t> (Reactive Extensions for JavaScript) library, which Angular uses heavily under the hood.</a:t>
            </a:r>
          </a:p>
          <a:p>
            <a:r>
              <a:rPr lang="en-US" dirty="0"/>
              <a:t>What is an Observable?</a:t>
            </a:r>
          </a:p>
          <a:p>
            <a:r>
              <a:rPr lang="en-US" dirty="0"/>
              <a:t>An </a:t>
            </a:r>
            <a:r>
              <a:rPr lang="en-US" b="1" dirty="0"/>
              <a:t>Observable</a:t>
            </a:r>
            <a:r>
              <a:rPr lang="en-US" dirty="0"/>
              <a:t> is a data stream that you can </a:t>
            </a:r>
            <a:r>
              <a:rPr lang="en-US" b="1" dirty="0"/>
              <a:t>subscribe</a:t>
            </a:r>
            <a:r>
              <a:rPr lang="en-US" dirty="0"/>
              <a:t> to in order to get values over time.</a:t>
            </a:r>
          </a:p>
          <a:p>
            <a:r>
              <a:rPr lang="en-US" dirty="0"/>
              <a:t>It supports operators to transform, filter, and combine data streams.</a:t>
            </a:r>
          </a:p>
          <a:p>
            <a:endParaRPr lang="en-US" dirty="0"/>
          </a:p>
          <a:p>
            <a:endParaRPr lang="en-US" sz="2000" dirty="0"/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271CE-69EC-C2D3-B953-631EA89EB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CEB13A-F506-6FAE-6D60-BD9DFA58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Observable Key Concepts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78FF87-0C64-601B-7A2E-74FE585D82A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sz="2000" dirty="0"/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C693826-CAE6-3B6F-5D07-FCDE2EA9D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949218"/>
              </p:ext>
            </p:extLst>
          </p:nvPr>
        </p:nvGraphicFramePr>
        <p:xfrm>
          <a:off x="612648" y="2316480"/>
          <a:ext cx="7918704" cy="346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552">
                  <a:extLst>
                    <a:ext uri="{9D8B030D-6E8A-4147-A177-3AD203B41FA5}">
                      <a16:colId xmlns:a16="http://schemas.microsoft.com/office/drawing/2014/main" val="3819023925"/>
                    </a:ext>
                  </a:extLst>
                </a:gridCol>
                <a:gridCol w="5788152">
                  <a:extLst>
                    <a:ext uri="{9D8B030D-6E8A-4147-A177-3AD203B41FA5}">
                      <a16:colId xmlns:a16="http://schemas.microsoft.com/office/drawing/2014/main" val="452907715"/>
                    </a:ext>
                  </a:extLst>
                </a:gridCol>
              </a:tblGrid>
              <a:tr h="515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Term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59672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Observable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 producer of values (can be synchronous or asynchronous).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498176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Observer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The consumer — defines what to do when new data arrives, when an error occurs, or when the stream completes.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70500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Subscription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The connection between the Observable and the Observer.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038656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Operators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Functions to transform/filter the data (e.g., map, filter, switchMap).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575512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Subject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An Observable + Observer combined, allowing you to push values manually.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15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61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047EF-3653-D95A-C0D7-C0FC7B4BF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D2B7F7-DB09-60EF-50A4-57489756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Observable Lifecycle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882F62-8E25-46C0-84F7-5C0404B9E85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Creation → </a:t>
            </a:r>
            <a:r>
              <a:rPr lang="en-US" sz="2000" dirty="0"/>
              <a:t>Using of(), from(), interval(), fromEvent(), or HTTP calls.</a:t>
            </a:r>
          </a:p>
          <a:p>
            <a:r>
              <a:rPr lang="en-US" sz="2000" b="1" dirty="0"/>
              <a:t>Subscription → </a:t>
            </a:r>
            <a:r>
              <a:rPr lang="en-US" sz="2000" dirty="0"/>
              <a:t>observable. Subscribe(...)</a:t>
            </a:r>
          </a:p>
          <a:p>
            <a:r>
              <a:rPr lang="en-US" sz="2000" b="1" dirty="0"/>
              <a:t>Execution → </a:t>
            </a:r>
            <a:r>
              <a:rPr lang="en-US" sz="2000" dirty="0"/>
              <a:t>Values are emitted.</a:t>
            </a:r>
          </a:p>
          <a:p>
            <a:r>
              <a:rPr lang="en-US" sz="2000" b="1" dirty="0"/>
              <a:t>Completion/Unsubscribe → </a:t>
            </a:r>
            <a:r>
              <a:rPr lang="en-US" sz="2000" dirty="0"/>
              <a:t>Stream ends or you manually unsubscribe.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7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1C5DF-97F4-C396-71E3-6D9A384D3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C5FBD1-5F9E-F1AF-C63E-3E85CC4E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Observables in Angular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24C385-ED1D-7C55-3B8A-0AA3884121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Handles </a:t>
            </a:r>
            <a:r>
              <a:rPr lang="en-US" sz="2400" b="1" dirty="0"/>
              <a:t>multiple values</a:t>
            </a:r>
            <a:r>
              <a:rPr lang="en-US" sz="2400" dirty="0"/>
              <a:t> over time (unlike promises).</a:t>
            </a:r>
          </a:p>
          <a:p>
            <a:r>
              <a:rPr lang="en-US" sz="2400" dirty="0"/>
              <a:t>Works seamlessly with </a:t>
            </a:r>
            <a:r>
              <a:rPr lang="en-US" sz="2400" dirty="0" err="1"/>
              <a:t>Angular’s</a:t>
            </a:r>
            <a:r>
              <a:rPr lang="en-US" sz="2400" dirty="0"/>
              <a:t> </a:t>
            </a:r>
            <a:r>
              <a:rPr lang="en-US" sz="2400" b="1" dirty="0" err="1"/>
              <a:t>HttpClient</a:t>
            </a:r>
            <a:r>
              <a:rPr lang="en-US" sz="2400" dirty="0"/>
              <a:t>.</a:t>
            </a:r>
          </a:p>
          <a:p>
            <a:r>
              <a:rPr lang="en-US" sz="2400" dirty="0"/>
              <a:t>Rich </a:t>
            </a:r>
            <a:r>
              <a:rPr lang="en-US" sz="2400" b="1" dirty="0" err="1"/>
              <a:t>RxJS</a:t>
            </a:r>
            <a:r>
              <a:rPr lang="en-US" sz="2400" b="1" dirty="0"/>
              <a:t> operators</a:t>
            </a:r>
            <a:r>
              <a:rPr lang="en-US" sz="2400" dirty="0"/>
              <a:t> for powerful data transformations.</a:t>
            </a:r>
          </a:p>
          <a:p>
            <a:r>
              <a:rPr lang="en-US" sz="2400" dirty="0"/>
              <a:t>Good for </a:t>
            </a:r>
            <a:r>
              <a:rPr lang="en-US" sz="2400" b="1" dirty="0"/>
              <a:t>event streams</a:t>
            </a:r>
            <a:r>
              <a:rPr lang="en-US" sz="2400" dirty="0"/>
              <a:t>, </a:t>
            </a:r>
            <a:r>
              <a:rPr lang="en-US" sz="2400" b="1" dirty="0" err="1"/>
              <a:t>WebSockets</a:t>
            </a:r>
            <a:r>
              <a:rPr lang="en-US" sz="2400" dirty="0"/>
              <a:t>, and </a:t>
            </a:r>
            <a:r>
              <a:rPr lang="en-US" sz="2400" b="1" dirty="0"/>
              <a:t>real-time data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4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2A112-B00D-570A-E77C-EFF999AD9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B40E63-DA46-25F9-3833-E3C9F436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Observable in Angular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7EE9EF-3C10-2B9F-C178-4D04208145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9EDABA-C86C-FEC0-8B5B-B2E2797A9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78000"/>
            <a:ext cx="72390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3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8720</TotalTime>
  <Words>297</Words>
  <Application>Microsoft Office PowerPoint</Application>
  <PresentationFormat>On-screen Show (4:3)</PresentationFormat>
  <Paragraphs>54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Tw Cen MT</vt:lpstr>
      <vt:lpstr>Wingdings</vt:lpstr>
      <vt:lpstr>Wingdings 2</vt:lpstr>
      <vt:lpstr>Median</vt:lpstr>
      <vt:lpstr>Custom Design</vt:lpstr>
      <vt:lpstr>Angular Observables </vt:lpstr>
      <vt:lpstr>Angular Observable Key Concepts</vt:lpstr>
      <vt:lpstr>Observable Lifecycle</vt:lpstr>
      <vt:lpstr>Benefits of Observables in Angular</vt:lpstr>
      <vt:lpstr>Observable in Angular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santuparsi</dc:creator>
  <cp:lastModifiedBy>Santhosh Kumar</cp:lastModifiedBy>
  <cp:revision>433</cp:revision>
  <dcterms:created xsi:type="dcterms:W3CDTF">2006-08-16T00:00:00Z</dcterms:created>
  <dcterms:modified xsi:type="dcterms:W3CDTF">2025-08-10T01:32:38Z</dcterms:modified>
</cp:coreProperties>
</file>