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86918" autoAdjust="0"/>
  </p:normalViewPr>
  <p:slideViewPr>
    <p:cSldViewPr>
      <p:cViewPr varScale="1">
        <p:scale>
          <a:sx n="63" d="100"/>
          <a:sy n="63" d="100"/>
        </p:scale>
        <p:origin x="130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6E9330-9392-43C4-950A-D5CED98CCE45}" type="datetimeFigureOut">
              <a:rPr lang="en-US" smtClean="0"/>
              <a:pPr/>
              <a:t>7/22/2025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3CD1D-C9AF-4900-92F4-C32D639F7F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087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7339122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37DDFB-978C-47DE-109F-20C1E22A57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4DF997-907D-4AF6-C415-7AB3D7AF91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C237B8-D405-F014-D854-4F9255753E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1D8939-298B-E597-DF42-AC2825BB36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8EB14-4690-078F-3B7C-4E660A4B8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2819589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621AD9-6DE5-35DA-9B69-6EC33A4F76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505438-8262-5D46-F177-DCC59F33F6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66E71E-377D-56A7-48F0-9892528132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BEF07-535B-6EE7-D9C4-A8F4887443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31BCF-ECBF-B93A-937A-33D5273AF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19917531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2112C2-7926-51C9-58C0-49B27FD61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B3A4E0-BCAB-DFD4-1642-37EF1F6B45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777D64-DE82-6487-DF5A-005209163A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051B8-8DDC-708E-22E2-173AF6FA50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65879-266D-66B1-122D-F447F80CB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3378077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3C4B63-C0D5-3DBE-0646-C55CBF43DD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7666F8-B054-9195-B54C-F4E7D798F7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03263F-29CA-ABDA-ACFC-33EE2C5520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49A37B-606D-5AFF-2467-FD82B6B165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E68C1-D569-B21B-88D3-F2EFF001F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27914406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DC5A02-39EC-5601-205B-888B9DCCA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5AE05A-8414-2D6B-3562-D8B1205C90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CB377E-7153-765E-B5E3-171D5D61F3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CBE5A-44AD-80E7-4523-9AEF07D788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FA1B6C-37A7-66E8-6F3C-0863EBE24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5271145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C23E8B-C63A-3756-A5DB-0BAC75FDB3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3BA78C-22E2-5E0B-C1C8-447B273EAB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FFDA43-49C1-7037-31EF-44119D308C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3BDA1A-C772-2D83-FF94-B35B8BC2AA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BFCE8-93FF-6B24-F023-956263E2C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2319566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A10DEA-9A10-5E67-2986-EFA136E81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7793D5-063C-B374-AC4F-A7FCEB1FBB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C1004C-2992-EBE8-112D-BB3589689D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2B60D6-DD43-365B-95DD-FA319D6D66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3A49-4818-983A-B54A-E4AD62EDF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027223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87131-0125-1880-F6DE-C9C259034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F3BFC2-DC7E-D44C-6234-B7D3712187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DE775A-61D8-BE49-6A82-FE1953A22C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002566-BE8A-B47A-EC6E-10F36A2A05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8ED8B2-94D2-5A21-E7CD-7A13B97A3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642951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A04D88-DF4F-D80D-9EE9-0476FEE2E4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BA58F0-4EF5-680C-51CF-3D7C7AF8E9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3EDF7C-6DDE-0F22-4EF2-0A7011CDB1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AC832-6EEE-AA5D-2EA0-1108590D56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9D60B-D8F4-381B-DA20-9EC818983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6300919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B388C2-B16B-F1FD-19C8-FD453BDFD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9C4992-D7FC-A298-5D1E-15C73D6DDC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939A42-80A8-3CC6-AD45-4E069E3DCF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5C8C92-7209-F23E-E583-39B4C3BB5E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E4A54-82B5-4295-593A-583A588F5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780711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EC3A70-2F6F-D128-FE50-79C6BC79A8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015F6C-89F2-CFF8-972F-3298317EDD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4B4F91-9287-3A9A-2573-24E49C76C5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81E58-40D2-ACB5-88F9-50AD0C084F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2FB2FD-10D5-2B06-E3AA-A9F7A7066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1067490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F9AAE3-68A3-0C44-FDEC-DA4B48205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9949BA-F79D-F29F-A7AE-BE637ADDAC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90F67F-FE4E-9408-359E-C54817E078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C225E-D632-F931-65AB-181E3E1088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C75921-28B9-42AB-280A-F3DE49301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2734203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41067C-5CE7-8FD0-E640-48F160937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E9C704-6B45-CB79-1F32-23309FC286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D6F8DD-3F0E-E4FC-762C-211D3A0826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E359F5-3677-B5AC-52E0-45126DBAC5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6BE5F-C7F7-4D38-1EBF-FE77ABA15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4854762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D58C84-33C2-391A-8E10-03FCA2DC5B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29B76A-BCBB-3DA9-CEF2-6422E212CE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41B7D9-D1B4-9CBF-E899-D629E1737D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0FFC0-8116-3C76-0270-C3DFD73ABE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8274B-90EE-8DB7-D12C-A3658760D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341610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7B92B3-D109-93D6-3FC0-3B8F3E927A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92F2B9-8009-DF78-6C1D-4DEB22252A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4B7BFB-2DAF-DEF6-07E9-099A7AA845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BE8B59-A0E2-DA2E-9961-CCE3559274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A02F6-C74B-E9BB-0D3B-2D1501DFD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2994834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F78272-601E-571E-CA51-141BF7F93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905436-D798-DED4-FA32-DD5E21E291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249946-3C6A-EA98-1D46-6FBD565C0C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6B7685-1AA7-BC75-D607-3CE9781364B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80A37-438E-4024-AA4D-C37C88ABBE58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AE867-C70A-F6DD-A451-8ED974A65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Santhosh Parsi</a:t>
            </a:r>
          </a:p>
        </p:txBody>
      </p:sp>
    </p:spTree>
    <p:extLst>
      <p:ext uri="{BB962C8B-B14F-4D97-AF65-F5344CB8AC3E}">
        <p14:creationId xmlns:p14="http://schemas.microsoft.com/office/powerpoint/2010/main" val="2894520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7/22/2025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9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1"/>
            <a:ext cx="20574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1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3"/>
            <a:ext cx="2209800" cy="3651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8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9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9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9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9" y="144463"/>
            <a:ext cx="533400" cy="244476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357189" y="6215064"/>
            <a:ext cx="1643063" cy="5000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1" fontAlgn="base">
              <a:spcBef>
                <a:spcPct val="0"/>
              </a:spcBef>
              <a:spcAft>
                <a:spcPct val="0"/>
              </a:spcAft>
              <a:defRPr/>
            </a:pPr>
            <a:endParaRPr lang="he-IL">
              <a:solidFill>
                <a:prstClr val="white"/>
              </a:solidFill>
            </a:endParaRPr>
          </a:p>
        </p:txBody>
      </p:sp>
      <p:pic>
        <p:nvPicPr>
          <p:cNvPr id="5" name="Picture 5" descr="DevAcademy3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1" y="214314"/>
            <a:ext cx="25908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5984" y="2928935"/>
            <a:ext cx="6500859" cy="1643074"/>
          </a:xfrm>
        </p:spPr>
        <p:txBody>
          <a:bodyPr anchor="t"/>
          <a:lstStyle>
            <a:lvl1pPr>
              <a:defRPr sz="4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he-IL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8596" y="5072075"/>
            <a:ext cx="6400800" cy="1643050"/>
          </a:xfrm>
        </p:spPr>
        <p:txBody>
          <a:bodyPr/>
          <a:lstStyle>
            <a:lvl1pPr marL="0" indent="0" algn="l">
              <a:buNone/>
              <a:defRPr sz="2800" b="1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630287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3" y="71414"/>
            <a:ext cx="8715436" cy="857256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3" y="1142985"/>
            <a:ext cx="8715436" cy="52864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104838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DevAcademy3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813" y="5416551"/>
            <a:ext cx="2590800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5" y="2143117"/>
            <a:ext cx="7772400" cy="1143008"/>
          </a:xfrm>
        </p:spPr>
        <p:txBody>
          <a:bodyPr anchor="t">
            <a:noAutofit/>
          </a:bodyPr>
          <a:lstStyle>
            <a:lvl1pPr algn="l" rtl="0">
              <a:defRPr sz="8800" b="1" cap="all"/>
            </a:lvl1pPr>
          </a:lstStyle>
          <a:p>
            <a:r>
              <a:rPr lang="en-US"/>
              <a:t>Click to edit Master title style</a:t>
            </a:r>
            <a:endParaRPr lang="he-IL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0035" y="3357563"/>
            <a:ext cx="7772400" cy="879477"/>
          </a:xfrm>
        </p:spPr>
        <p:txBody>
          <a:bodyPr anchor="b">
            <a:normAutofit/>
          </a:bodyPr>
          <a:lstStyle>
            <a:lvl1pPr marL="0" indent="0">
              <a:buNone/>
              <a:defRPr sz="3600" b="1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88856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32858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6586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1" y="2743201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7/22/2025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1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7/22/2025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1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1"/>
            <a:ext cx="2667000" cy="365125"/>
          </a:xfrm>
        </p:spPr>
        <p:txBody>
          <a:bodyPr rtlCol="0"/>
          <a:lstStyle/>
          <a:p>
            <a:fld id="{1D8BD707-D9CF-40AE-B4C6-C98DA3205C09}" type="datetimeFigureOut">
              <a:rPr lang="en-US" smtClean="0"/>
              <a:pPr/>
              <a:t>7/22/2025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7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image" Target="../media/image3.jpeg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1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6248207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49" y="1280160"/>
            <a:ext cx="8553451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image1.jpeg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6876"/>
            <a:ext cx="9144000" cy="646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4314" y="71438"/>
            <a:ext cx="8715375" cy="72548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14314" y="1000125"/>
            <a:ext cx="8715375" cy="542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862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 algn="l" rtl="0" fontAlgn="base">
        <a:spcBef>
          <a:spcPct val="0"/>
        </a:spcBef>
        <a:spcAft>
          <a:spcPct val="0"/>
        </a:spcAft>
        <a:defRPr sz="4400" b="1" kern="1200">
          <a:solidFill>
            <a:srgbClr val="FF9900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rgbClr val="FF9900"/>
          </a:solidFill>
          <a:latin typeface="Calibri" pitchFamily="34" charset="0"/>
          <a:cs typeface="Times New Roman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Standards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400" b="1" dirty="0"/>
              <a:t>Coding Standards</a:t>
            </a:r>
            <a:r>
              <a:rPr lang="en-US" sz="2400" dirty="0"/>
              <a:t> is critical in .NET and C# development to ensure code is </a:t>
            </a:r>
            <a:r>
              <a:rPr lang="en-US" sz="2400" b="1" dirty="0"/>
              <a:t>clean, maintainable, and consistent.</a:t>
            </a:r>
          </a:p>
          <a:p>
            <a:r>
              <a:rPr lang="en-US" sz="2400" dirty="0"/>
              <a:t>Below are main aspects of coding standards with C#/.NET examples:</a:t>
            </a:r>
          </a:p>
          <a:p>
            <a:r>
              <a:rPr lang="en-US" sz="2400" dirty="0"/>
              <a:t>1. Naming Conventions</a:t>
            </a:r>
          </a:p>
          <a:p>
            <a:r>
              <a:rPr lang="en-US" sz="2400" dirty="0"/>
              <a:t>2. Indentation and Formatting</a:t>
            </a:r>
          </a:p>
          <a:p>
            <a:r>
              <a:rPr lang="en-US" sz="2400" dirty="0"/>
              <a:t>3. Comments and Documentation</a:t>
            </a:r>
          </a:p>
          <a:p>
            <a:r>
              <a:rPr lang="en-US" sz="2400" dirty="0"/>
              <a:t>4. Code Readability</a:t>
            </a:r>
          </a:p>
          <a:p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34D3F0-0307-DD33-885A-55687E3904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257AC33-F318-FE6C-C0BB-1E72F6223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7B26F89-E671-8CDD-2853-079BE4D161C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Code reviews</a:t>
            </a:r>
            <a:r>
              <a:rPr lang="en-US" sz="2000" dirty="0"/>
              <a:t> are a crucial part of the software development lifecycle.</a:t>
            </a:r>
          </a:p>
          <a:p>
            <a:r>
              <a:rPr lang="en-US" sz="2000" dirty="0"/>
              <a:t>They ensure </a:t>
            </a:r>
            <a:r>
              <a:rPr lang="en-US" sz="2000" b="1" dirty="0"/>
              <a:t>code quality, maintainability, security, and team collaboration</a:t>
            </a:r>
            <a:r>
              <a:rPr lang="en-US" sz="2000" dirty="0"/>
              <a:t>.</a:t>
            </a:r>
          </a:p>
          <a:p>
            <a:r>
              <a:rPr lang="en-US" sz="2000" dirty="0"/>
              <a:t>Core Reviews are two major types</a:t>
            </a:r>
          </a:p>
          <a:p>
            <a:r>
              <a:rPr lang="en-US" sz="2000" b="1" dirty="0"/>
              <a:t>Peer Reviews</a:t>
            </a:r>
          </a:p>
          <a:p>
            <a:r>
              <a:rPr lang="en-US" sz="2000" b="1" dirty="0"/>
              <a:t>Automated Code Analysis</a:t>
            </a:r>
          </a:p>
        </p:txBody>
      </p:sp>
    </p:spTree>
    <p:extLst>
      <p:ext uri="{BB962C8B-B14F-4D97-AF65-F5344CB8AC3E}">
        <p14:creationId xmlns:p14="http://schemas.microsoft.com/office/powerpoint/2010/main" val="855547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E483AE-DECC-2769-9E5C-CB2273C01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7B76AC-0DDC-17BC-9F39-6D185A7A0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Peer Reviews (Manual Code Reviews)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AFD241-7597-2E70-D688-B57A2C9A377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 </a:t>
            </a:r>
            <a:r>
              <a:rPr lang="en-US" sz="2000" b="1" dirty="0"/>
              <a:t>peer review</a:t>
            </a:r>
            <a:r>
              <a:rPr lang="en-US" sz="2000" dirty="0"/>
              <a:t> is the manual inspection of code by another developer before it is merged into the main branch (e.g., via a Pull Request in GitHub/GitLab/Azure DevOps).</a:t>
            </a:r>
          </a:p>
          <a:p>
            <a:r>
              <a:rPr lang="en-US" sz="2000" dirty="0"/>
              <a:t>🔷 Objectives:</a:t>
            </a:r>
          </a:p>
          <a:p>
            <a:r>
              <a:rPr lang="en-US" sz="2000" dirty="0"/>
              <a:t>Catch bugs early</a:t>
            </a:r>
          </a:p>
          <a:p>
            <a:r>
              <a:rPr lang="en-US" sz="2000" dirty="0"/>
              <a:t>Ensure code meets </a:t>
            </a:r>
            <a:r>
              <a:rPr lang="en-US" sz="2000" b="1" dirty="0"/>
              <a:t>coding standards</a:t>
            </a:r>
          </a:p>
          <a:p>
            <a:r>
              <a:rPr lang="en-US" sz="2000" dirty="0"/>
              <a:t>Verify logic, readability, and test coverage</a:t>
            </a:r>
          </a:p>
          <a:p>
            <a:r>
              <a:rPr lang="en-US" sz="2000" dirty="0"/>
              <a:t>Share knowledge among team members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95684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55E1FC-BB1F-6600-500C-BD210F7B7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B26C1C-CB9E-1F62-B23D-A7E1DFA49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Peer Reviews (Manual Code Reviews)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5031CE-1D18-D47A-7D37-6D8AF23E611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🔷 Typical Review Process:</a:t>
            </a:r>
          </a:p>
          <a:p>
            <a:r>
              <a:rPr lang="en-US" sz="2000" b="1" dirty="0"/>
              <a:t>Developer pushes code</a:t>
            </a:r>
            <a:r>
              <a:rPr lang="en-US" sz="2000" dirty="0"/>
              <a:t> to a feature branch.</a:t>
            </a:r>
          </a:p>
          <a:p>
            <a:r>
              <a:rPr lang="en-US" sz="2000" dirty="0"/>
              <a:t>Opens a </a:t>
            </a:r>
            <a:r>
              <a:rPr lang="en-US" sz="2000" b="1" dirty="0"/>
              <a:t>Pull Request (PR)</a:t>
            </a:r>
            <a:r>
              <a:rPr lang="en-US" sz="2000" dirty="0"/>
              <a:t>.</a:t>
            </a:r>
          </a:p>
          <a:p>
            <a:r>
              <a:rPr lang="en-US" sz="2000" dirty="0"/>
              <a:t>One or more peers review the code:</a:t>
            </a:r>
          </a:p>
          <a:p>
            <a:pPr lvl="1"/>
            <a:r>
              <a:rPr lang="en-US" sz="1700" dirty="0"/>
              <a:t>Check for business logic correctness</a:t>
            </a:r>
          </a:p>
          <a:p>
            <a:pPr lvl="1"/>
            <a:r>
              <a:rPr lang="en-US" sz="1700" dirty="0"/>
              <a:t>Verify naming, formatting, null checks, exceptions</a:t>
            </a:r>
          </a:p>
          <a:p>
            <a:pPr lvl="1"/>
            <a:r>
              <a:rPr lang="en-US" sz="1700" dirty="0"/>
              <a:t>Ensure test cases exist and pass</a:t>
            </a:r>
          </a:p>
          <a:p>
            <a:pPr lvl="1"/>
            <a:r>
              <a:rPr lang="en-US" sz="1700" dirty="0"/>
              <a:t>Review for duplication or unnecessary complexity</a:t>
            </a:r>
          </a:p>
          <a:p>
            <a:r>
              <a:rPr lang="en-US" sz="2000" dirty="0"/>
              <a:t>Peers </a:t>
            </a:r>
            <a:r>
              <a:rPr lang="en-US" sz="2000" b="1" dirty="0"/>
              <a:t>approve or request changes</a:t>
            </a:r>
            <a:r>
              <a:rPr lang="en-US" sz="2000" dirty="0"/>
              <a:t>.</a:t>
            </a:r>
          </a:p>
          <a:p>
            <a:r>
              <a:rPr lang="en-US" sz="2000" dirty="0"/>
              <a:t>Code is merged after all approvals.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580542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8045EE-BD6A-43F3-8D77-C46D7A0EC9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C2B6E50-8456-79A4-D684-1AAB13A8D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Peer Reviews (Manual Code Reviews)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247B578-7D78-057E-50F4-48EE461ABC3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What Reviewers Check For:</a:t>
            </a:r>
          </a:p>
          <a:p>
            <a:endParaRPr lang="en-US" sz="20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E61D3F8-5544-8A74-FC48-E2D38377AA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65423"/>
              </p:ext>
            </p:extLst>
          </p:nvPr>
        </p:nvGraphicFramePr>
        <p:xfrm>
          <a:off x="685800" y="2133600"/>
          <a:ext cx="7315200" cy="3428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3196081262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494987936"/>
                    </a:ext>
                  </a:extLst>
                </a:gridCol>
              </a:tblGrid>
              <a:tr h="44382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Aspect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What to Look For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3160497"/>
                  </a:ext>
                </a:extLst>
              </a:tr>
              <a:tr h="44382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Functionality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Does the code meet requirements?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5037713"/>
                  </a:ext>
                </a:extLst>
              </a:tr>
              <a:tr h="44382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Readability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Is it easy to understand?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8461015"/>
                  </a:ext>
                </a:extLst>
              </a:tr>
              <a:tr h="44382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Maintainability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Will it be easy to change later?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791640"/>
                  </a:ext>
                </a:extLst>
              </a:tr>
              <a:tr h="44382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Testing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Are unit tests present and valid?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35490400"/>
                  </a:ext>
                </a:extLst>
              </a:tr>
              <a:tr h="44382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Security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Any potential vulnerabilities?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6266663"/>
                  </a:ext>
                </a:extLst>
              </a:tr>
              <a:tr h="76605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Performance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Is it efficient? Are there better approaches?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5610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2242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815FF8-5D01-8B20-88AE-75F8EF934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3D142E-9737-481F-2A9A-67BADD129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Peer Reviews (Manual Code Reviews)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4D2D959-172E-949E-3B1E-51B62499A03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🔷 Example Tools:</a:t>
            </a:r>
          </a:p>
          <a:p>
            <a:r>
              <a:rPr lang="en-US" sz="2000" dirty="0"/>
              <a:t>GitHub Pull Requests</a:t>
            </a:r>
          </a:p>
          <a:p>
            <a:r>
              <a:rPr lang="en-US" sz="2000" dirty="0"/>
              <a:t>Azure DevOps PR reviews</a:t>
            </a:r>
          </a:p>
          <a:p>
            <a:r>
              <a:rPr lang="en-US" sz="2000" dirty="0"/>
              <a:t>Bitbucket Code Reviews</a:t>
            </a:r>
          </a:p>
          <a:p>
            <a:r>
              <a:rPr lang="en-US" sz="2000" dirty="0"/>
              <a:t>GitLab Merge Requests</a:t>
            </a:r>
          </a:p>
        </p:txBody>
      </p:sp>
    </p:spTree>
    <p:extLst>
      <p:ext uri="{BB962C8B-B14F-4D97-AF65-F5344CB8AC3E}">
        <p14:creationId xmlns:p14="http://schemas.microsoft.com/office/powerpoint/2010/main" val="40954972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1B5FD0-87F6-8B09-3BFC-5C39E7DF4C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84E5DE-EE6D-C1AC-7F6B-ED7C992C4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 Automated Code Analysis (Static Code Analysis)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0DA44C-C3DD-A1A0-C293-490CE39A408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Automated tools scan your source code without executing it. These tools help enforce </a:t>
            </a:r>
            <a:r>
              <a:rPr lang="en-US" sz="2000" b="1" dirty="0"/>
              <a:t>coding standards, detect bugs, and identify potential vulnerabilities</a:t>
            </a:r>
            <a:r>
              <a:rPr lang="en-US" sz="2000" dirty="0"/>
              <a:t>.</a:t>
            </a:r>
          </a:p>
          <a:p>
            <a:r>
              <a:rPr lang="en-US" sz="2000" dirty="0"/>
              <a:t>🔷 Benefits:</a:t>
            </a:r>
          </a:p>
          <a:p>
            <a:r>
              <a:rPr lang="en-US" sz="2000" dirty="0"/>
              <a:t>Consistency across the codebase</a:t>
            </a:r>
          </a:p>
          <a:p>
            <a:r>
              <a:rPr lang="en-US" sz="2000" dirty="0"/>
              <a:t>Early detection of errors (before runtime)</a:t>
            </a:r>
          </a:p>
          <a:p>
            <a:r>
              <a:rPr lang="en-US" sz="2000" dirty="0"/>
              <a:t>Save reviewers’ time on stylistic issues</a:t>
            </a:r>
          </a:p>
          <a:p>
            <a:r>
              <a:rPr lang="en-US" sz="2000" dirty="0"/>
              <a:t>Continuous feedback in CI/CD pipelines</a:t>
            </a:r>
          </a:p>
        </p:txBody>
      </p:sp>
    </p:spTree>
    <p:extLst>
      <p:ext uri="{BB962C8B-B14F-4D97-AF65-F5344CB8AC3E}">
        <p14:creationId xmlns:p14="http://schemas.microsoft.com/office/powerpoint/2010/main" val="854228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280B71-D61D-1AE7-DAED-4C03C31DA1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A7D130-82F6-722A-51CA-8E9378D66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2. Automated Code Analysis (Static Code Analysis)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2D5A73F-8245-06BD-F0B3-F5E32C335F5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🔷 Common Tools in .NET/C#:</a:t>
            </a:r>
          </a:p>
          <a:p>
            <a:endParaRPr lang="en-US" sz="20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9C723CA-6CD0-6277-2B94-60C7381A2D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6410997"/>
              </p:ext>
            </p:extLst>
          </p:nvPr>
        </p:nvGraphicFramePr>
        <p:xfrm>
          <a:off x="612648" y="2316480"/>
          <a:ext cx="7918704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4952">
                  <a:extLst>
                    <a:ext uri="{9D8B030D-6E8A-4147-A177-3AD203B41FA5}">
                      <a16:colId xmlns:a16="http://schemas.microsoft.com/office/drawing/2014/main" val="1931523608"/>
                    </a:ext>
                  </a:extLst>
                </a:gridCol>
                <a:gridCol w="4873752">
                  <a:extLst>
                    <a:ext uri="{9D8B030D-6E8A-4147-A177-3AD203B41FA5}">
                      <a16:colId xmlns:a16="http://schemas.microsoft.com/office/drawing/2014/main" val="37910975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Tool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Purpose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521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Roslyn Analyzers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Built into .NET SDK; checks style, usage, and common mistakes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8916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StyleCop Analyzers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Enforces C# style and naming rules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7362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SonarQube / SonarCloud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Deep static analysis including code smells, bugs, and security issues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1623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ReSharper / Rider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IDE tools to refactor and detect issues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2614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FxCop (legacy)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Older code analysis tool (replaced by Roslyn-based analyzers)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9057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4042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239B86-BDBD-5E30-8C29-28611EBBF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40FBFA-CE0F-02DE-AC38-4B2D85B09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Peer Review Vs Automated Code Analysis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3464FC-BA2A-CE1E-C4D3-8B08DF7755E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🔷 Common Tools in .NET/C#:</a:t>
            </a:r>
          </a:p>
          <a:p>
            <a:endParaRPr lang="en-US" sz="20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0AEB4BB-3360-7CB2-7A19-DC9B1F24AC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5298404"/>
              </p:ext>
            </p:extLst>
          </p:nvPr>
        </p:nvGraphicFramePr>
        <p:xfrm>
          <a:off x="612648" y="2316480"/>
          <a:ext cx="7918704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9273">
                  <a:extLst>
                    <a:ext uri="{9D8B030D-6E8A-4147-A177-3AD203B41FA5}">
                      <a16:colId xmlns:a16="http://schemas.microsoft.com/office/drawing/2014/main" val="1931523608"/>
                    </a:ext>
                  </a:extLst>
                </a:gridCol>
                <a:gridCol w="2199273">
                  <a:extLst>
                    <a:ext uri="{9D8B030D-6E8A-4147-A177-3AD203B41FA5}">
                      <a16:colId xmlns:a16="http://schemas.microsoft.com/office/drawing/2014/main" val="4276613603"/>
                    </a:ext>
                  </a:extLst>
                </a:gridCol>
                <a:gridCol w="3520158">
                  <a:extLst>
                    <a:ext uri="{9D8B030D-6E8A-4147-A177-3AD203B41FA5}">
                      <a16:colId xmlns:a16="http://schemas.microsoft.com/office/drawing/2014/main" val="37910975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Peer Review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Automated Code Analysis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5218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Who reviews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Human peers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Tools (e.g., Roslyn, SonarQube)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8916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Focus areas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Logic, readability, architecture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Style, bugs, security patterns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7362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Speed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Slower (manual)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Fast (part of build process)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1623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Strengths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Subjective insights, domain knowledge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Consistent, scalable, early feedback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32614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Tools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GitHub PR, Azure DevOps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StyleCop</a:t>
                      </a:r>
                      <a:r>
                        <a:rPr lang="en-US" dirty="0"/>
                        <a:t>, Roslyn, SonarQube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9057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0039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4E11B1-A62A-C449-E803-1DC0892C6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5DE2F2-F635-93B5-3D32-D9BF6BE34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Standards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DE0914-E480-A2B9-5775-22DA2410E7F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000" b="1" dirty="0"/>
              <a:t>1. Naming Conventions</a:t>
            </a:r>
          </a:p>
          <a:p>
            <a:r>
              <a:rPr lang="en-US" sz="2000" dirty="0"/>
              <a:t>Helps improve clarity and maintain a consistent naming style across your codebase.</a:t>
            </a:r>
          </a:p>
          <a:p>
            <a:r>
              <a:rPr lang="en-US" sz="2000" dirty="0"/>
              <a:t>General Rules:</a:t>
            </a:r>
          </a:p>
          <a:p>
            <a:r>
              <a:rPr lang="en-US" sz="2000" dirty="0"/>
              <a:t>Use </a:t>
            </a:r>
            <a:r>
              <a:rPr lang="en-US" sz="2000" b="1" dirty="0" err="1"/>
              <a:t>PascalCase</a:t>
            </a:r>
            <a:r>
              <a:rPr lang="en-US" sz="2000" dirty="0"/>
              <a:t> for:</a:t>
            </a:r>
          </a:p>
          <a:p>
            <a:pPr lvl="1"/>
            <a:r>
              <a:rPr lang="en-US" sz="2000" dirty="0"/>
              <a:t>Class names (</a:t>
            </a:r>
            <a:r>
              <a:rPr lang="en-US" sz="2000" dirty="0" err="1"/>
              <a:t>CustomerService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Method names (</a:t>
            </a:r>
            <a:r>
              <a:rPr lang="en-US" sz="2000" dirty="0" err="1"/>
              <a:t>GetCustomerById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Property names (FirstName)</a:t>
            </a:r>
          </a:p>
          <a:p>
            <a:pPr lvl="1"/>
            <a:r>
              <a:rPr lang="en-US" sz="2000" dirty="0"/>
              <a:t>Constants (</a:t>
            </a:r>
            <a:r>
              <a:rPr lang="en-US" sz="2000" dirty="0" err="1"/>
              <a:t>MaxRetryCount</a:t>
            </a:r>
            <a:r>
              <a:rPr lang="en-US" sz="2000" dirty="0"/>
              <a:t>)</a:t>
            </a:r>
          </a:p>
          <a:p>
            <a:r>
              <a:rPr lang="en-US" sz="2000" dirty="0"/>
              <a:t>Use </a:t>
            </a:r>
            <a:r>
              <a:rPr lang="en-US" sz="2000" b="1" dirty="0"/>
              <a:t>camelCase</a:t>
            </a:r>
            <a:r>
              <a:rPr lang="en-US" sz="2000" dirty="0"/>
              <a:t> for:</a:t>
            </a:r>
          </a:p>
          <a:p>
            <a:pPr lvl="1"/>
            <a:r>
              <a:rPr lang="en-US" sz="2000" dirty="0"/>
              <a:t>Local variables (</a:t>
            </a:r>
            <a:r>
              <a:rPr lang="en-US" sz="2000" dirty="0" err="1"/>
              <a:t>orderCount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Method parameters (</a:t>
            </a:r>
            <a:r>
              <a:rPr lang="en-US" sz="2000" dirty="0" err="1"/>
              <a:t>userId</a:t>
            </a:r>
            <a:r>
              <a:rPr lang="en-US" sz="2000" dirty="0"/>
              <a:t>)</a:t>
            </a:r>
          </a:p>
          <a:p>
            <a:pPr lvl="1"/>
            <a:r>
              <a:rPr lang="en-US" sz="2000" dirty="0"/>
              <a:t>Private fields (commonly prefixed with _ → _logger)</a:t>
            </a:r>
          </a:p>
          <a:p>
            <a:r>
              <a:rPr lang="en-US" sz="2000" dirty="0"/>
              <a:t>Use </a:t>
            </a:r>
            <a:r>
              <a:rPr lang="en-US" sz="2000" b="1" dirty="0"/>
              <a:t>ALL_CAPS</a:t>
            </a:r>
            <a:r>
              <a:rPr lang="en-US" sz="2000" dirty="0"/>
              <a:t> for environment variables </a:t>
            </a:r>
          </a:p>
        </p:txBody>
      </p:sp>
    </p:spTree>
    <p:extLst>
      <p:ext uri="{BB962C8B-B14F-4D97-AF65-F5344CB8AC3E}">
        <p14:creationId xmlns:p14="http://schemas.microsoft.com/office/powerpoint/2010/main" val="1612200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2CD3E-5F03-2DA2-AB14-55EC07DFC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64C055A-4DE8-0AF1-ECF4-3B958FFA4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Standards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58EF76-FCDB-EC7F-4C80-9B41DE03447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Example:</a:t>
            </a:r>
          </a:p>
          <a:p>
            <a:endParaRPr lang="en-US"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85454A-8FB2-2644-DD78-129CC64F06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2146139"/>
            <a:ext cx="6781800" cy="421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36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DA5CA7-6D9B-CB62-933A-6D63F52E08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B2B37EC-222C-2E9E-76E6-493BB759D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Standards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790963-6D7D-0981-69A6-DC5538D6338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2. Indentation and Formatting</a:t>
            </a:r>
          </a:p>
          <a:p>
            <a:r>
              <a:rPr lang="en-US" sz="2000" dirty="0"/>
              <a:t>Good indentation helps visually structure your code blocks.</a:t>
            </a:r>
          </a:p>
          <a:p>
            <a:r>
              <a:rPr lang="en-US" sz="2000" dirty="0"/>
              <a:t>General Rules:</a:t>
            </a:r>
          </a:p>
          <a:p>
            <a:r>
              <a:rPr lang="en-US" sz="2000" dirty="0"/>
              <a:t>Use </a:t>
            </a:r>
            <a:r>
              <a:rPr lang="en-US" sz="2000" b="1" dirty="0" err="1"/>
              <a:t>PascalCase</a:t>
            </a:r>
            <a:r>
              <a:rPr lang="en-US" sz="2000" dirty="0"/>
              <a:t> for:</a:t>
            </a:r>
          </a:p>
          <a:p>
            <a:pPr lvl="1"/>
            <a:r>
              <a:rPr lang="en-US" sz="2000" dirty="0"/>
              <a:t>Use </a:t>
            </a:r>
            <a:r>
              <a:rPr lang="en-US" sz="2000" b="1" dirty="0"/>
              <a:t>4 spaces per indentation level</a:t>
            </a:r>
            <a:r>
              <a:rPr lang="en-US" sz="2000" dirty="0"/>
              <a:t> (no tabs)</a:t>
            </a:r>
          </a:p>
          <a:p>
            <a:pPr lvl="1"/>
            <a:r>
              <a:rPr lang="en-US" sz="2000" dirty="0"/>
              <a:t>Always use braces {}, even for single-line blocks</a:t>
            </a:r>
          </a:p>
          <a:p>
            <a:pPr lvl="1"/>
            <a:r>
              <a:rPr lang="en-US" sz="2000" dirty="0"/>
              <a:t>Keep </a:t>
            </a:r>
            <a:r>
              <a:rPr lang="en-US" sz="2000" b="1" dirty="0"/>
              <a:t>line length under 100–120 characters</a:t>
            </a:r>
          </a:p>
          <a:p>
            <a:pPr lvl="1"/>
            <a:r>
              <a:rPr lang="en-US" sz="2000" dirty="0"/>
              <a:t>Insert </a:t>
            </a:r>
            <a:r>
              <a:rPr lang="en-US" sz="2000" b="1" dirty="0"/>
              <a:t>blank lines</a:t>
            </a:r>
            <a:r>
              <a:rPr lang="en-US" sz="2000" dirty="0"/>
              <a:t> between methods or major blocks for readability</a:t>
            </a:r>
          </a:p>
        </p:txBody>
      </p:sp>
    </p:spTree>
    <p:extLst>
      <p:ext uri="{BB962C8B-B14F-4D97-AF65-F5344CB8AC3E}">
        <p14:creationId xmlns:p14="http://schemas.microsoft.com/office/powerpoint/2010/main" val="2758673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9818D-D048-46BA-BAE9-4E2EC58DA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6ECC94-0D99-0A9D-840A-A453DAA7F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Standards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1C389F-EF52-57DA-EF78-3A810BB0CC9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Example: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29FAAD-0B5B-66E5-88D8-9A50612701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085884"/>
            <a:ext cx="7924800" cy="401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663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5B4E1-C2C5-29A9-4322-87C2909B1B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E4E8E7-1F31-5083-0ACB-BD49A9309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Standards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320A64-56D9-95EF-C257-61F9C9BD867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1600" b="1" dirty="0"/>
              <a:t>3. Comments and Documentation</a:t>
            </a:r>
          </a:p>
          <a:p>
            <a:r>
              <a:rPr lang="en-US" sz="1600" dirty="0"/>
              <a:t>Comments should </a:t>
            </a:r>
            <a:r>
              <a:rPr lang="en-US" sz="1600" b="1" dirty="0"/>
              <a:t>explain "why"</a:t>
            </a:r>
            <a:r>
              <a:rPr lang="en-US" sz="1600" dirty="0"/>
              <a:t>, not </a:t>
            </a:r>
            <a:r>
              <a:rPr lang="en-US" sz="1600" b="1" dirty="0"/>
              <a:t>"what"</a:t>
            </a:r>
            <a:r>
              <a:rPr lang="en-US" sz="1600" dirty="0"/>
              <a:t> — unless the logic is complex.</a:t>
            </a:r>
          </a:p>
          <a:p>
            <a:r>
              <a:rPr lang="en-US" sz="1600" dirty="0"/>
              <a:t>Types:</a:t>
            </a:r>
          </a:p>
          <a:p>
            <a:r>
              <a:rPr lang="en-US" sz="1600" b="1" dirty="0"/>
              <a:t>Inline comments</a:t>
            </a:r>
            <a:r>
              <a:rPr lang="en-US" sz="1600" dirty="0"/>
              <a:t>: For complex or non-obvious logic</a:t>
            </a:r>
          </a:p>
          <a:p>
            <a:r>
              <a:rPr lang="en-US" sz="1600" dirty="0"/>
              <a:t>Method/Class documentation: Use XML documentation (///) for public members</a:t>
            </a:r>
          </a:p>
          <a:p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3CC1E6-D760-09FF-BC56-514B231EB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517767"/>
            <a:ext cx="6019800" cy="257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661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C665A7-5773-F2CE-286A-3558EA4E80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947026-7397-7709-7543-4C9C28642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Standards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4530B6-D4FE-712E-85E6-EA4A9F5EB72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4. Code Readability</a:t>
            </a:r>
          </a:p>
          <a:p>
            <a:r>
              <a:rPr lang="en-US" sz="2000" dirty="0"/>
              <a:t>Readable code is clean, concise, and expressive.</a:t>
            </a:r>
          </a:p>
          <a:p>
            <a:r>
              <a:rPr lang="en-US" sz="2000" dirty="0"/>
              <a:t>➤ Best Practices:</a:t>
            </a:r>
          </a:p>
          <a:p>
            <a:pPr lvl="1"/>
            <a:r>
              <a:rPr lang="en-US" sz="2000" dirty="0"/>
              <a:t>Use meaningful names (var </a:t>
            </a:r>
            <a:r>
              <a:rPr lang="en-US" sz="2000" dirty="0" err="1"/>
              <a:t>orderList</a:t>
            </a:r>
            <a:r>
              <a:rPr lang="en-US" sz="2000" dirty="0"/>
              <a:t> = </a:t>
            </a:r>
            <a:r>
              <a:rPr lang="en-US" sz="2000" dirty="0" err="1"/>
              <a:t>GetOrders</a:t>
            </a:r>
            <a:r>
              <a:rPr lang="en-US" sz="2000" dirty="0"/>
              <a:t>() instead of var x = </a:t>
            </a:r>
            <a:r>
              <a:rPr lang="en-US" sz="2000" dirty="0" err="1"/>
              <a:t>GetOrders</a:t>
            </a:r>
            <a:r>
              <a:rPr lang="en-US" sz="2000" dirty="0"/>
              <a:t>())</a:t>
            </a:r>
          </a:p>
          <a:p>
            <a:pPr lvl="1"/>
            <a:r>
              <a:rPr lang="en-US" sz="2000" dirty="0"/>
              <a:t>Avoid deep nesting — use </a:t>
            </a:r>
            <a:r>
              <a:rPr lang="en-US" sz="2000" b="1" dirty="0"/>
              <a:t>early return</a:t>
            </a:r>
          </a:p>
          <a:p>
            <a:pPr lvl="1"/>
            <a:r>
              <a:rPr lang="en-US" sz="2000" dirty="0"/>
              <a:t>Break large methods into smaller ones</a:t>
            </a:r>
          </a:p>
          <a:p>
            <a:pPr lvl="1"/>
            <a:r>
              <a:rPr lang="en-US" sz="2000" dirty="0"/>
              <a:t>Keep methods focused on a </a:t>
            </a:r>
            <a:r>
              <a:rPr lang="en-US" sz="2000" b="1" dirty="0"/>
              <a:t>single responsibility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77773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B29351-F8C1-90F1-B00B-05762D2884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D82069-D660-6F81-D453-67D0D2255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Standards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5BEB514-2D71-5DCA-03E0-D9FB9297E072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612648" y="1676400"/>
            <a:ext cx="7388352" cy="4800600"/>
          </a:xfrm>
        </p:spPr>
      </p:pic>
    </p:spTree>
    <p:extLst>
      <p:ext uri="{BB962C8B-B14F-4D97-AF65-F5344CB8AC3E}">
        <p14:creationId xmlns:p14="http://schemas.microsoft.com/office/powerpoint/2010/main" val="286363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4E3264-12CF-85C2-24E1-38C8D1C90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AD2712D-BCA7-7011-D6CB-3384D433B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Standards 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12432AEA-147F-42AD-BE72-1B8AF8075AE2}"/>
              </a:ext>
            </a:extLst>
          </p:cNvPr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787421060"/>
              </p:ext>
            </p:extLst>
          </p:nvPr>
        </p:nvGraphicFramePr>
        <p:xfrm>
          <a:off x="457200" y="1600200"/>
          <a:ext cx="8308974" cy="4724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9658">
                  <a:extLst>
                    <a:ext uri="{9D8B030D-6E8A-4147-A177-3AD203B41FA5}">
                      <a16:colId xmlns:a16="http://schemas.microsoft.com/office/drawing/2014/main" val="1048547270"/>
                    </a:ext>
                  </a:extLst>
                </a:gridCol>
                <a:gridCol w="2769658">
                  <a:extLst>
                    <a:ext uri="{9D8B030D-6E8A-4147-A177-3AD203B41FA5}">
                      <a16:colId xmlns:a16="http://schemas.microsoft.com/office/drawing/2014/main" val="3788411248"/>
                    </a:ext>
                  </a:extLst>
                </a:gridCol>
                <a:gridCol w="2769658">
                  <a:extLst>
                    <a:ext uri="{9D8B030D-6E8A-4147-A177-3AD203B41FA5}">
                      <a16:colId xmlns:a16="http://schemas.microsoft.com/office/drawing/2014/main" val="3043547811"/>
                    </a:ext>
                  </a:extLst>
                </a:gridCol>
              </a:tblGrid>
              <a:tr h="41253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Aspect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Rule/Best Practice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Style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3121413"/>
                  </a:ext>
                </a:extLst>
              </a:tr>
              <a:tr h="41253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Class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PascalCase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CustomerService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9956595"/>
                  </a:ext>
                </a:extLst>
              </a:tr>
              <a:tr h="41253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Variable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camelCase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customerId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0863994"/>
                  </a:ext>
                </a:extLst>
              </a:tr>
              <a:tr h="7120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Constants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PascalCase or ALL_CAPS (for config)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MaxLimit or API_KEY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4818135"/>
                  </a:ext>
                </a:extLst>
              </a:tr>
              <a:tr h="41253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Braces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Always use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if (condition) { ... 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5535134"/>
                  </a:ext>
                </a:extLst>
              </a:tr>
              <a:tr h="41253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Indentation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4 spaces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5276930"/>
                  </a:ext>
                </a:extLst>
              </a:tr>
              <a:tr h="41253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Line Length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Max 100–120 chars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9315155"/>
                  </a:ext>
                </a:extLst>
              </a:tr>
              <a:tr h="41253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Comments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Explain "why", not "what"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/// &lt;summary&gt; docs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4517621"/>
                  </a:ext>
                </a:extLst>
              </a:tr>
              <a:tr h="7120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Method Length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Max 20–30 lines; break into smaller functions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8123620"/>
                  </a:ext>
                </a:extLst>
              </a:tr>
              <a:tr h="41253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Avoid Nesting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Use early returns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41847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62354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8377</TotalTime>
  <Words>963</Words>
  <Application>Microsoft Office PowerPoint</Application>
  <PresentationFormat>On-screen Show (4:3)</PresentationFormat>
  <Paragraphs>198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Tw Cen MT</vt:lpstr>
      <vt:lpstr>Wingdings</vt:lpstr>
      <vt:lpstr>Wingdings 2</vt:lpstr>
      <vt:lpstr>Median</vt:lpstr>
      <vt:lpstr>Custom Design</vt:lpstr>
      <vt:lpstr>Coding Standards </vt:lpstr>
      <vt:lpstr>Coding Standards </vt:lpstr>
      <vt:lpstr>Coding Standards </vt:lpstr>
      <vt:lpstr>Coding Standards </vt:lpstr>
      <vt:lpstr>Coding Standards </vt:lpstr>
      <vt:lpstr>Coding Standards </vt:lpstr>
      <vt:lpstr>Coding Standards </vt:lpstr>
      <vt:lpstr>Coding Standards </vt:lpstr>
      <vt:lpstr>Coding Standards </vt:lpstr>
      <vt:lpstr>Code Reviews</vt:lpstr>
      <vt:lpstr>Peer Reviews (Manual Code Reviews)</vt:lpstr>
      <vt:lpstr>Peer Reviews (Manual Code Reviews)</vt:lpstr>
      <vt:lpstr>Peer Reviews (Manual Code Reviews)</vt:lpstr>
      <vt:lpstr>Peer Reviews (Manual Code Reviews)</vt:lpstr>
      <vt:lpstr>2. Automated Code Analysis (Static Code Analysis)</vt:lpstr>
      <vt:lpstr>2. Automated Code Analysis (Static Code Analysis)</vt:lpstr>
      <vt:lpstr>Peer Review Vs Automated Code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santuparsi</dc:creator>
  <cp:lastModifiedBy>Santhosh Kumar</cp:lastModifiedBy>
  <cp:revision>395</cp:revision>
  <dcterms:created xsi:type="dcterms:W3CDTF">2006-08-16T00:00:00Z</dcterms:created>
  <dcterms:modified xsi:type="dcterms:W3CDTF">2025-07-22T16:34:42Z</dcterms:modified>
</cp:coreProperties>
</file>