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46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8" r:id="rId1"/>
  </p:sldMasterIdLst>
  <p:notesMasterIdLst>
    <p:notesMasterId r:id="rId49"/>
  </p:notesMasterIdLst>
  <p:handoutMasterIdLst>
    <p:handoutMasterId r:id="rId50"/>
  </p:handoutMasterIdLst>
  <p:sldIdLst>
    <p:sldId id="361" r:id="rId2"/>
    <p:sldId id="423" r:id="rId3"/>
    <p:sldId id="363" r:id="rId4"/>
    <p:sldId id="424" r:id="rId5"/>
    <p:sldId id="489" r:id="rId6"/>
    <p:sldId id="486" r:id="rId7"/>
    <p:sldId id="439" r:id="rId8"/>
    <p:sldId id="428" r:id="rId9"/>
    <p:sldId id="490" r:id="rId10"/>
    <p:sldId id="461" r:id="rId11"/>
    <p:sldId id="463" r:id="rId12"/>
    <p:sldId id="491" r:id="rId13"/>
    <p:sldId id="487" r:id="rId14"/>
    <p:sldId id="488" r:id="rId15"/>
    <p:sldId id="483" r:id="rId16"/>
    <p:sldId id="432" r:id="rId17"/>
    <p:sldId id="444" r:id="rId18"/>
    <p:sldId id="431" r:id="rId19"/>
    <p:sldId id="456" r:id="rId20"/>
    <p:sldId id="433" r:id="rId21"/>
    <p:sldId id="434" r:id="rId22"/>
    <p:sldId id="496" r:id="rId23"/>
    <p:sldId id="440" r:id="rId24"/>
    <p:sldId id="446" r:id="rId25"/>
    <p:sldId id="447" r:id="rId26"/>
    <p:sldId id="471" r:id="rId27"/>
    <p:sldId id="459" r:id="rId28"/>
    <p:sldId id="472" r:id="rId29"/>
    <p:sldId id="500" r:id="rId30"/>
    <p:sldId id="473" r:id="rId31"/>
    <p:sldId id="441" r:id="rId32"/>
    <p:sldId id="443" r:id="rId33"/>
    <p:sldId id="484" r:id="rId34"/>
    <p:sldId id="453" r:id="rId35"/>
    <p:sldId id="455" r:id="rId36"/>
    <p:sldId id="485" r:id="rId37"/>
    <p:sldId id="435" r:id="rId38"/>
    <p:sldId id="457" r:id="rId39"/>
    <p:sldId id="421" r:id="rId40"/>
    <p:sldId id="422" r:id="rId41"/>
    <p:sldId id="448" r:id="rId42"/>
    <p:sldId id="449" r:id="rId43"/>
    <p:sldId id="474" r:id="rId44"/>
    <p:sldId id="438" r:id="rId45"/>
    <p:sldId id="436" r:id="rId46"/>
    <p:sldId id="418" r:id="rId47"/>
    <p:sldId id="470" r:id="rId48"/>
  </p:sldIdLst>
  <p:sldSz cx="9144000" cy="6858000" type="screen4x3"/>
  <p:notesSz cx="6934200" cy="9220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00"/>
    <a:srgbClr val="00CC00"/>
    <a:srgbClr val="FF9900"/>
    <a:srgbClr val="003264"/>
    <a:srgbClr val="FFB000"/>
    <a:srgbClr val="DDDDDD"/>
    <a:srgbClr val="969696"/>
    <a:srgbClr val="B2B2B2"/>
    <a:srgbClr val="00AADD"/>
    <a:srgbClr val="EE0066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2784" autoAdjust="0"/>
    <p:restoredTop sz="59236" autoAdjust="0"/>
  </p:normalViewPr>
  <p:slideViewPr>
    <p:cSldViewPr snapToObjects="1">
      <p:cViewPr>
        <p:scale>
          <a:sx n="50" d="100"/>
          <a:sy n="50" d="100"/>
        </p:scale>
        <p:origin x="-2016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65" d="100"/>
          <a:sy n="65" d="100"/>
        </p:scale>
        <p:origin x="-2563" y="-77"/>
      </p:cViewPr>
      <p:guideLst>
        <p:guide orient="horz" pos="2904"/>
        <p:guide pos="218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>
            <a:lvl1pPr defTabSz="92392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52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52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b" anchorCtr="0" compatLnSpc="1">
            <a:prstTxWarp prst="textNoShape">
              <a:avLst/>
            </a:prstTxWarp>
          </a:bodyPr>
          <a:lstStyle>
            <a:lvl1pPr defTabSz="92392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52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/>
            </a:lvl1pPr>
          </a:lstStyle>
          <a:p>
            <a:pPr>
              <a:defRPr/>
            </a:pPr>
            <a:fld id="{C2604EE7-9949-4A2F-BE49-DE4D51F83B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>
            <a:lvl1pPr defTabSz="92392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73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9063" y="0"/>
            <a:ext cx="3005137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562100" y="692150"/>
            <a:ext cx="3905250" cy="2698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73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3925" y="3619500"/>
            <a:ext cx="5362575" cy="490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273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9825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b" anchorCtr="0" compatLnSpc="1">
            <a:prstTxWarp prst="textNoShape">
              <a:avLst/>
            </a:prstTxWarp>
          </a:bodyPr>
          <a:lstStyle>
            <a:lvl1pPr defTabSz="92392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73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9063" y="8759825"/>
            <a:ext cx="3005137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/>
            </a:lvl1pPr>
          </a:lstStyle>
          <a:p>
            <a:pPr>
              <a:defRPr/>
            </a:pPr>
            <a:fld id="{91EF49F5-CA31-4C2F-BE2F-DF909B55C6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4185CDE-34EA-4D1C-8121-98A49609672C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716088" y="692150"/>
            <a:ext cx="3597275" cy="2698750"/>
          </a:xfrm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F49F5-CA31-4C2F-BE2F-DF909B55C6E0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F49F5-CA31-4C2F-BE2F-DF909B55C6E0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18F2DF-3AF0-41F5-B1B6-3D61669718B9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F49F5-CA31-4C2F-BE2F-DF909B55C6E0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F49F5-CA31-4C2F-BE2F-DF909B55C6E0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F49F5-CA31-4C2F-BE2F-DF909B55C6E0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F49F5-CA31-4C2F-BE2F-DF909B55C6E0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F49F5-CA31-4C2F-BE2F-DF909B55C6E0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F49F5-CA31-4C2F-BE2F-DF909B55C6E0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F49F5-CA31-4C2F-BE2F-DF909B55C6E0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F49F5-CA31-4C2F-BE2F-DF909B55C6E0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endParaRPr lang="en-US" dirty="0" smtClean="0"/>
          </a:p>
          <a:p>
            <a:endParaRPr lang="en-CA" dirty="0" smtClean="0"/>
          </a:p>
          <a:p>
            <a:endParaRPr lang="en-CA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F49F5-CA31-4C2F-BE2F-DF909B55C6E0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F49F5-CA31-4C2F-BE2F-DF909B55C6E0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F49F5-CA31-4C2F-BE2F-DF909B55C6E0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F49F5-CA31-4C2F-BE2F-DF909B55C6E0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F49F5-CA31-4C2F-BE2F-DF909B55C6E0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F49F5-CA31-4C2F-BE2F-DF909B55C6E0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F49F5-CA31-4C2F-BE2F-DF909B55C6E0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F49F5-CA31-4C2F-BE2F-DF909B55C6E0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F49F5-CA31-4C2F-BE2F-DF909B55C6E0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F49F5-CA31-4C2F-BE2F-DF909B55C6E0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  <a:p>
            <a:pPr eaLnBrk="1" hangingPunct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F49F5-CA31-4C2F-BE2F-DF909B55C6E0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F49F5-CA31-4C2F-BE2F-DF909B55C6E0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F49F5-CA31-4C2F-BE2F-DF909B55C6E0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F49F5-CA31-4C2F-BE2F-DF909B55C6E0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F49F5-CA31-4C2F-BE2F-DF909B55C6E0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baseline="0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F49F5-CA31-4C2F-BE2F-DF909B55C6E0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F49F5-CA31-4C2F-BE2F-DF909B55C6E0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F49F5-CA31-4C2F-BE2F-DF909B55C6E0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F49F5-CA31-4C2F-BE2F-DF909B55C6E0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F49F5-CA31-4C2F-BE2F-DF909B55C6E0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16088" y="692150"/>
            <a:ext cx="3597275" cy="2698750"/>
          </a:xfrm>
          <a:ln/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19F8340-34E2-4611-AC32-BB5E54ADE1BF}" type="slidenum">
              <a:rPr lang="en-US" smtClean="0"/>
              <a:pPr/>
              <a:t>39</a:t>
            </a:fld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E0AB3E-0E6B-4386-8B0B-C9732BEBA36B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16088" y="692150"/>
            <a:ext cx="3597275" cy="2698750"/>
          </a:xfrm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95772DB-29CF-4E9A-AC71-2FC717967FB4}" type="slidenum">
              <a:rPr lang="en-US" smtClean="0"/>
              <a:pPr/>
              <a:t>40</a:t>
            </a:fld>
            <a:endParaRPr lang="en-US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F49F5-CA31-4C2F-BE2F-DF909B55C6E0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F49F5-CA31-4C2F-BE2F-DF909B55C6E0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F49F5-CA31-4C2F-BE2F-DF909B55C6E0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F49F5-CA31-4C2F-BE2F-DF909B55C6E0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F49F5-CA31-4C2F-BE2F-DF909B55C6E0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F49F5-CA31-4C2F-BE2F-DF909B55C6E0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F49F5-CA31-4C2F-BE2F-DF909B55C6E0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F49F5-CA31-4C2F-BE2F-DF909B55C6E0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F49F5-CA31-4C2F-BE2F-DF909B55C6E0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F49F5-CA31-4C2F-BE2F-DF909B55C6E0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="0" baseline="0" dirty="0" smtClean="0"/>
          </a:p>
          <a:p>
            <a:endParaRPr lang="en-US" b="0" baseline="0" dirty="0" smtClean="0"/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endParaRPr lang="en-US" b="0" baseline="0" dirty="0" smtClean="0"/>
          </a:p>
          <a:p>
            <a:endParaRPr lang="en-US" b="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E0AB3E-0E6B-4386-8B0B-C9732BEBA36B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F49F5-CA31-4C2F-BE2F-DF909B55C6E0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5"/>
          <p:cNvSpPr txBox="1">
            <a:spLocks noChangeArrowheads="1"/>
          </p:cNvSpPr>
          <p:nvPr userDrawn="1"/>
        </p:nvSpPr>
        <p:spPr bwMode="auto">
          <a:xfrm>
            <a:off x="319088" y="6573838"/>
            <a:ext cx="2209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eaLnBrk="0" hangingPunct="0">
              <a:defRPr/>
            </a:pPr>
            <a:r>
              <a:rPr lang="en-US" sz="800" dirty="0">
                <a:solidFill>
                  <a:srgbClr val="595959"/>
                </a:solidFill>
              </a:rPr>
              <a:t>© </a:t>
            </a:r>
            <a:r>
              <a:rPr lang="en-US" sz="800" dirty="0" smtClean="0">
                <a:solidFill>
                  <a:srgbClr val="595959"/>
                </a:solidFill>
              </a:rPr>
              <a:t>2009 </a:t>
            </a:r>
            <a:r>
              <a:rPr lang="en-US" sz="800" dirty="0">
                <a:solidFill>
                  <a:srgbClr val="595959"/>
                </a:solidFill>
              </a:rPr>
              <a:t>Autodesk </a:t>
            </a:r>
          </a:p>
        </p:txBody>
      </p:sp>
      <p:sp>
        <p:nvSpPr>
          <p:cNvPr id="5" name="Rectangle 6"/>
          <p:cNvSpPr>
            <a:spLocks noChangeArrowheads="1"/>
          </p:cNvSpPr>
          <p:nvPr userDrawn="1"/>
        </p:nvSpPr>
        <p:spPr bwMode="auto">
          <a:xfrm>
            <a:off x="4572000" y="6573838"/>
            <a:ext cx="304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eaLnBrk="0" hangingPunct="0">
              <a:defRPr/>
            </a:pPr>
            <a:fld id="{26A20D8A-2D3F-451B-BE0E-77FD72D5B47A}" type="slidenum">
              <a:rPr lang="en-US" sz="800">
                <a:solidFill>
                  <a:srgbClr val="595959"/>
                </a:solidFill>
              </a:rPr>
              <a:pPr eaLnBrk="0" hangingPunct="0">
                <a:defRPr/>
              </a:pPr>
              <a:t>‹#›</a:t>
            </a:fld>
            <a:endParaRPr lang="en-US" sz="800">
              <a:solidFill>
                <a:srgbClr val="595959"/>
              </a:solidFill>
            </a:endParaRPr>
          </a:p>
        </p:txBody>
      </p:sp>
      <p:pic>
        <p:nvPicPr>
          <p:cNvPr id="6" name="Picture 9" descr="seg_black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5943600" y="0"/>
            <a:ext cx="3200400" cy="685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2157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9088" y="3016250"/>
            <a:ext cx="4862512" cy="1327150"/>
          </a:xfrm>
        </p:spPr>
        <p:txBody>
          <a:bodyPr anchor="t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21572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19088" y="4495800"/>
            <a:ext cx="4862512" cy="838200"/>
          </a:xfrm>
        </p:spPr>
        <p:txBody>
          <a:bodyPr/>
          <a:lstStyle>
            <a:lvl1pPr>
              <a:lnSpc>
                <a:spcPct val="85000"/>
              </a:lnSpc>
              <a:defRPr>
                <a:solidFill>
                  <a:srgbClr val="00AADD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1763" y="136525"/>
            <a:ext cx="2052637" cy="63992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9088" y="136525"/>
            <a:ext cx="6010275" cy="63992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9088" y="1416050"/>
            <a:ext cx="4030662" cy="51196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02150" y="1416050"/>
            <a:ext cx="4032250" cy="51196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547" name="Text Box 3"/>
          <p:cNvSpPr txBox="1">
            <a:spLocks noChangeArrowheads="1"/>
          </p:cNvSpPr>
          <p:nvPr/>
        </p:nvSpPr>
        <p:spPr bwMode="auto">
          <a:xfrm>
            <a:off x="319088" y="6573838"/>
            <a:ext cx="2209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eaLnBrk="0" hangingPunct="0">
              <a:defRPr/>
            </a:pPr>
            <a:r>
              <a:rPr lang="en-US" sz="800" dirty="0">
                <a:solidFill>
                  <a:srgbClr val="595959"/>
                </a:solidFill>
              </a:rPr>
              <a:t>© </a:t>
            </a:r>
            <a:r>
              <a:rPr lang="en-US" sz="800" dirty="0" smtClean="0">
                <a:solidFill>
                  <a:srgbClr val="595959"/>
                </a:solidFill>
              </a:rPr>
              <a:t>2009</a:t>
            </a:r>
            <a:r>
              <a:rPr lang="en-US" sz="800" baseline="0" dirty="0" smtClean="0">
                <a:solidFill>
                  <a:srgbClr val="595959"/>
                </a:solidFill>
              </a:rPr>
              <a:t> </a:t>
            </a:r>
            <a:r>
              <a:rPr lang="en-US" sz="800" dirty="0" smtClean="0">
                <a:solidFill>
                  <a:srgbClr val="595959"/>
                </a:solidFill>
              </a:rPr>
              <a:t>Autodesk </a:t>
            </a:r>
            <a:endParaRPr lang="en-US" sz="800" dirty="0">
              <a:solidFill>
                <a:srgbClr val="595959"/>
              </a:solidFill>
            </a:endParaRPr>
          </a:p>
        </p:txBody>
      </p:sp>
      <p:sp>
        <p:nvSpPr>
          <p:cNvPr id="1027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19088" y="1416050"/>
            <a:ext cx="8215312" cy="5119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20549" name="Rectangle 5"/>
          <p:cNvSpPr>
            <a:spLocks noChangeArrowheads="1"/>
          </p:cNvSpPr>
          <p:nvPr/>
        </p:nvSpPr>
        <p:spPr bwMode="auto">
          <a:xfrm>
            <a:off x="4572000" y="6573838"/>
            <a:ext cx="304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eaLnBrk="0" hangingPunct="0">
              <a:defRPr/>
            </a:pPr>
            <a:fld id="{371E3146-B35A-41C1-9310-5D758C8BD67F}" type="slidenum">
              <a:rPr lang="en-US" sz="800">
                <a:solidFill>
                  <a:srgbClr val="595959"/>
                </a:solidFill>
              </a:rPr>
              <a:pPr eaLnBrk="0" hangingPunct="0">
                <a:defRPr/>
              </a:pPr>
              <a:t>‹#›</a:t>
            </a:fld>
            <a:endParaRPr lang="en-US" sz="800">
              <a:solidFill>
                <a:srgbClr val="595959"/>
              </a:solidFill>
            </a:endParaRPr>
          </a:p>
        </p:txBody>
      </p:sp>
      <p:sp>
        <p:nvSpPr>
          <p:cNvPr id="1029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319088" y="136525"/>
            <a:ext cx="821531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pic>
        <p:nvPicPr>
          <p:cNvPr id="1030" name="Picture 13" descr="bar_only_black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8550275" y="0"/>
            <a:ext cx="593725" cy="685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</p:sldLayoutIdLst>
  <p:transition spd="med">
    <p:fade/>
  </p:transition>
  <p:txStyles>
    <p:titleStyle>
      <a:lvl1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2pPr>
      <a:lvl3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3pPr>
      <a:lvl4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4pPr>
      <a:lvl5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5pPr>
      <a:lvl6pPr marL="457200" algn="l" rtl="0" fontAlgn="base">
        <a:lnSpc>
          <a:spcPct val="95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6pPr>
      <a:lvl7pPr marL="914400" algn="l" rtl="0" fontAlgn="base">
        <a:lnSpc>
          <a:spcPct val="95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7pPr>
      <a:lvl8pPr marL="1371600" algn="l" rtl="0" fontAlgn="base">
        <a:lnSpc>
          <a:spcPct val="95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8pPr>
      <a:lvl9pPr marL="1828800" algn="l" rtl="0" fontAlgn="base">
        <a:lnSpc>
          <a:spcPct val="95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15000"/>
        </a:spcBef>
        <a:spcAft>
          <a:spcPct val="15000"/>
        </a:spcAft>
        <a:buChar char="•"/>
        <a:defRPr sz="2400">
          <a:solidFill>
            <a:schemeClr val="bg1"/>
          </a:solidFill>
          <a:latin typeface="+mn-lt"/>
          <a:ea typeface="+mn-ea"/>
          <a:cs typeface="+mn-cs"/>
        </a:defRPr>
      </a:lvl1pPr>
      <a:lvl2pPr marL="347663" indent="-233363" algn="l" rtl="0" eaLnBrk="0" fontAlgn="base" hangingPunct="0">
        <a:spcBef>
          <a:spcPct val="15000"/>
        </a:spcBef>
        <a:spcAft>
          <a:spcPct val="15000"/>
        </a:spcAft>
        <a:buClr>
          <a:srgbClr val="00AADD"/>
        </a:buClr>
        <a:buSzPct val="80000"/>
        <a:buFont typeface="Wingdings" pitchFamily="2" charset="2"/>
        <a:buChar char="§"/>
        <a:defRPr sz="2000">
          <a:solidFill>
            <a:schemeClr val="bg1"/>
          </a:solidFill>
          <a:latin typeface="+mn-lt"/>
        </a:defRPr>
      </a:lvl2pPr>
      <a:lvl3pPr marL="690563" indent="-228600" algn="l" rtl="0" eaLnBrk="0" fontAlgn="base" hangingPunct="0">
        <a:spcBef>
          <a:spcPct val="15000"/>
        </a:spcBef>
        <a:spcAft>
          <a:spcPct val="15000"/>
        </a:spcAft>
        <a:buClr>
          <a:srgbClr val="00AADD"/>
        </a:buClr>
        <a:buSzPct val="80000"/>
        <a:buFont typeface="Wingdings" pitchFamily="2" charset="2"/>
        <a:buChar char="§"/>
        <a:defRPr sz="2000">
          <a:solidFill>
            <a:schemeClr val="bg1"/>
          </a:solidFill>
          <a:latin typeface="+mn-lt"/>
        </a:defRPr>
      </a:lvl3pPr>
      <a:lvl4pPr marL="977900" indent="-173038" algn="l" rtl="0" eaLnBrk="0" fontAlgn="base" hangingPunct="0">
        <a:spcBef>
          <a:spcPct val="0"/>
        </a:spcBef>
        <a:spcAft>
          <a:spcPct val="5000"/>
        </a:spcAft>
        <a:buClr>
          <a:schemeClr val="bg1"/>
        </a:buClr>
        <a:buSzPct val="80000"/>
        <a:buFont typeface="Wingdings" pitchFamily="2" charset="2"/>
        <a:buChar char="–"/>
        <a:defRPr sz="2000">
          <a:solidFill>
            <a:schemeClr val="bg1"/>
          </a:solidFill>
          <a:latin typeface="+mn-lt"/>
        </a:defRPr>
      </a:lvl4pPr>
      <a:lvl5pPr marL="1714500" indent="-228600" algn="l" rtl="0" eaLnBrk="0" fontAlgn="base" hangingPunct="0">
        <a:spcBef>
          <a:spcPct val="10000"/>
        </a:spcBef>
        <a:spcAft>
          <a:spcPct val="10000"/>
        </a:spcAft>
        <a:buClr>
          <a:schemeClr val="bg1"/>
        </a:buClr>
        <a:buSzPct val="80000"/>
        <a:buFont typeface="Wingdings" pitchFamily="2" charset="2"/>
        <a:buChar char="»"/>
        <a:defRPr sz="2000">
          <a:solidFill>
            <a:schemeClr val="bg1"/>
          </a:solidFill>
          <a:latin typeface="+mn-lt"/>
        </a:defRPr>
      </a:lvl5pPr>
      <a:lvl6pPr marL="2171700" indent="-228600" algn="l" rtl="0" fontAlgn="base">
        <a:spcBef>
          <a:spcPct val="10000"/>
        </a:spcBef>
        <a:spcAft>
          <a:spcPct val="10000"/>
        </a:spcAft>
        <a:buClr>
          <a:schemeClr val="bg1"/>
        </a:buClr>
        <a:buSzPct val="80000"/>
        <a:buFont typeface="Wingdings" pitchFamily="2" charset="2"/>
        <a:defRPr sz="2000">
          <a:solidFill>
            <a:schemeClr val="bg1"/>
          </a:solidFill>
          <a:latin typeface="+mn-lt"/>
        </a:defRPr>
      </a:lvl6pPr>
      <a:lvl7pPr marL="2628900" indent="-228600" algn="l" rtl="0" fontAlgn="base">
        <a:spcBef>
          <a:spcPct val="10000"/>
        </a:spcBef>
        <a:spcAft>
          <a:spcPct val="10000"/>
        </a:spcAft>
        <a:buClr>
          <a:schemeClr val="bg1"/>
        </a:buClr>
        <a:buSzPct val="80000"/>
        <a:buFont typeface="Wingdings" pitchFamily="2" charset="2"/>
        <a:defRPr sz="2000">
          <a:solidFill>
            <a:schemeClr val="bg1"/>
          </a:solidFill>
          <a:latin typeface="+mn-lt"/>
        </a:defRPr>
      </a:lvl7pPr>
      <a:lvl8pPr marL="3086100" indent="-228600" algn="l" rtl="0" fontAlgn="base">
        <a:spcBef>
          <a:spcPct val="10000"/>
        </a:spcBef>
        <a:spcAft>
          <a:spcPct val="10000"/>
        </a:spcAft>
        <a:buClr>
          <a:schemeClr val="bg1"/>
        </a:buClr>
        <a:buSzPct val="80000"/>
        <a:buFont typeface="Wingdings" pitchFamily="2" charset="2"/>
        <a:defRPr sz="2000">
          <a:solidFill>
            <a:schemeClr val="bg1"/>
          </a:solidFill>
          <a:latin typeface="+mn-lt"/>
        </a:defRPr>
      </a:lvl8pPr>
      <a:lvl9pPr marL="3543300" indent="-228600" algn="l" rtl="0" fontAlgn="base">
        <a:spcBef>
          <a:spcPct val="10000"/>
        </a:spcBef>
        <a:spcAft>
          <a:spcPct val="10000"/>
        </a:spcAft>
        <a:buClr>
          <a:schemeClr val="bg1"/>
        </a:buClr>
        <a:buSzPct val="80000"/>
        <a:buFont typeface="Wingdings" pitchFamily="2" charset="2"/>
        <a:defRPr sz="20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40" descr="ME_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0825" cy="685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5" name="Rectangle 9"/>
          <p:cNvSpPr>
            <a:spLocks noGrp="1" noChangeArrowheads="1"/>
          </p:cNvSpPr>
          <p:nvPr/>
        </p:nvSpPr>
        <p:spPr bwMode="auto">
          <a:xfrm>
            <a:off x="319088" y="2933700"/>
            <a:ext cx="7653337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eaLnBrk="0" hangingPunct="0"/>
            <a:r>
              <a:rPr lang="en-US" sz="4000" dirty="0">
                <a:solidFill>
                  <a:schemeClr val="bg1"/>
                </a:solidFill>
              </a:rPr>
              <a:t>Maya API Introduction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076" name="Rectangle 10"/>
          <p:cNvSpPr>
            <a:spLocks noGrp="1" noChangeArrowheads="1"/>
          </p:cNvSpPr>
          <p:nvPr/>
        </p:nvSpPr>
        <p:spPr bwMode="auto">
          <a:xfrm>
            <a:off x="319088" y="3622675"/>
            <a:ext cx="7653337" cy="960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eaLnBrk="0" hangingPunct="0"/>
            <a:r>
              <a:rPr lang="en-US" sz="2000" b="1" i="1" dirty="0" err="1" smtClean="0">
                <a:solidFill>
                  <a:schemeClr val="bg1"/>
                </a:solidFill>
              </a:rPr>
              <a:t>Naiqi</a:t>
            </a:r>
            <a:r>
              <a:rPr lang="en-US" sz="2000" b="1" i="1" dirty="0" smtClean="0">
                <a:solidFill>
                  <a:schemeClr val="bg1"/>
                </a:solidFill>
              </a:rPr>
              <a:t> </a:t>
            </a:r>
            <a:r>
              <a:rPr lang="en-US" sz="2000" b="1" i="1" dirty="0" err="1" smtClean="0">
                <a:solidFill>
                  <a:schemeClr val="bg1"/>
                </a:solidFill>
              </a:rPr>
              <a:t>Weng</a:t>
            </a:r>
            <a:endParaRPr lang="en-US" sz="2000" b="1" i="1" dirty="0" smtClean="0">
              <a:solidFill>
                <a:schemeClr val="bg1"/>
              </a:solidFill>
            </a:endParaRPr>
          </a:p>
          <a:p>
            <a:pPr eaLnBrk="0" hangingPunct="0"/>
            <a:r>
              <a:rPr lang="en-US" sz="2000" i="1" dirty="0" smtClean="0">
                <a:solidFill>
                  <a:schemeClr val="bg1"/>
                </a:solidFill>
              </a:rPr>
              <a:t>Developer Consultant, </a:t>
            </a:r>
          </a:p>
          <a:p>
            <a:pPr eaLnBrk="0" hangingPunct="0"/>
            <a:r>
              <a:rPr lang="en-US" sz="2000" i="1" dirty="0" smtClean="0">
                <a:solidFill>
                  <a:schemeClr val="bg1"/>
                </a:solidFill>
              </a:rPr>
              <a:t>Autodesk Developer Network (ADN)</a:t>
            </a:r>
            <a:endParaRPr lang="en-US" i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Maya Command Architecture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319088" y="136525"/>
            <a:ext cx="806291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Cube 9"/>
          <p:cNvSpPr>
            <a:spLocks noChangeArrowheads="1"/>
          </p:cNvSpPr>
          <p:nvPr/>
        </p:nvSpPr>
        <p:spPr bwMode="auto">
          <a:xfrm>
            <a:off x="2532245" y="2290980"/>
            <a:ext cx="2494547" cy="457200"/>
          </a:xfrm>
          <a:prstGeom prst="cube">
            <a:avLst>
              <a:gd name="adj" fmla="val 25000"/>
            </a:avLst>
          </a:prstGeom>
          <a:solidFill>
            <a:schemeClr val="accent2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6" name="Cube 10"/>
          <p:cNvSpPr>
            <a:spLocks noChangeArrowheads="1"/>
          </p:cNvSpPr>
          <p:nvPr/>
        </p:nvSpPr>
        <p:spPr bwMode="auto">
          <a:xfrm>
            <a:off x="1686744" y="4704431"/>
            <a:ext cx="4225172" cy="663575"/>
          </a:xfrm>
          <a:prstGeom prst="cube">
            <a:avLst>
              <a:gd name="adj" fmla="val 25000"/>
            </a:avLst>
          </a:prstGeom>
          <a:solidFill>
            <a:srgbClr val="BB15B3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3010619" y="2429093"/>
            <a:ext cx="141940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284163" indent="-169863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buSzPct val="80000"/>
            </a:pPr>
            <a:r>
              <a:rPr lang="en-US" sz="2000" u="none" dirty="0" smtClean="0"/>
              <a:t>Maya GUI</a:t>
            </a:r>
            <a:endParaRPr lang="en-US" sz="2000" u="none" dirty="0"/>
          </a:p>
        </p:txBody>
      </p:sp>
      <p:sp>
        <p:nvSpPr>
          <p:cNvPr id="8" name="Cube 7"/>
          <p:cNvSpPr>
            <a:spLocks noChangeArrowheads="1"/>
          </p:cNvSpPr>
          <p:nvPr/>
        </p:nvSpPr>
        <p:spPr bwMode="auto">
          <a:xfrm>
            <a:off x="2516205" y="3204644"/>
            <a:ext cx="2612055" cy="463550"/>
          </a:xfrm>
          <a:prstGeom prst="cube">
            <a:avLst>
              <a:gd name="adj" fmla="val 25000"/>
            </a:avLst>
          </a:prstGeom>
          <a:solidFill>
            <a:srgbClr val="99CC00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2785711" y="3330259"/>
            <a:ext cx="215427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284163" indent="-169863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buSzPct val="80000"/>
            </a:pPr>
            <a:r>
              <a:rPr lang="en-US" sz="2000" u="none" dirty="0" smtClean="0"/>
              <a:t>MEL Commands</a:t>
            </a:r>
            <a:endParaRPr lang="en-US" sz="2000" u="none" dirty="0"/>
          </a:p>
        </p:txBody>
      </p:sp>
      <p:sp>
        <p:nvSpPr>
          <p:cNvPr id="10" name="TextBox 21"/>
          <p:cNvSpPr txBox="1">
            <a:spLocks noChangeArrowheads="1"/>
          </p:cNvSpPr>
          <p:nvPr/>
        </p:nvSpPr>
        <p:spPr bwMode="auto">
          <a:xfrm>
            <a:off x="3482181" y="4969442"/>
            <a:ext cx="65563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284163" indent="-169863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buSzPct val="80000"/>
            </a:pPr>
            <a:r>
              <a:rPr lang="en-US" sz="2000" u="none" dirty="0"/>
              <a:t>OS</a:t>
            </a:r>
          </a:p>
        </p:txBody>
      </p:sp>
      <p:sp>
        <p:nvSpPr>
          <p:cNvPr id="11" name="Cube 22"/>
          <p:cNvSpPr>
            <a:spLocks noChangeArrowheads="1"/>
          </p:cNvSpPr>
          <p:nvPr/>
        </p:nvSpPr>
        <p:spPr bwMode="auto">
          <a:xfrm>
            <a:off x="2145398" y="4204068"/>
            <a:ext cx="3495006" cy="533400"/>
          </a:xfrm>
          <a:prstGeom prst="cube">
            <a:avLst>
              <a:gd name="adj" fmla="val 25000"/>
            </a:avLst>
          </a:prstGeom>
          <a:solidFill>
            <a:srgbClr val="00B0F0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" name="TextBox 23"/>
          <p:cNvSpPr txBox="1">
            <a:spLocks noChangeArrowheads="1"/>
          </p:cNvSpPr>
          <p:nvPr/>
        </p:nvSpPr>
        <p:spPr bwMode="auto">
          <a:xfrm>
            <a:off x="3168233" y="4394167"/>
            <a:ext cx="1516062" cy="306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284163" indent="-169863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buSzPct val="80000"/>
            </a:pPr>
            <a:r>
              <a:rPr lang="en-US" sz="2000" u="none" dirty="0"/>
              <a:t>Maya Core</a:t>
            </a:r>
          </a:p>
        </p:txBody>
      </p:sp>
      <p:sp>
        <p:nvSpPr>
          <p:cNvPr id="13" name="Down Arrow 12"/>
          <p:cNvSpPr/>
          <p:nvPr/>
        </p:nvSpPr>
        <p:spPr bwMode="auto">
          <a:xfrm>
            <a:off x="3559390" y="2728482"/>
            <a:ext cx="128690" cy="540498"/>
          </a:xfrm>
          <a:prstGeom prst="downArrow">
            <a:avLst>
              <a:gd name="adj1" fmla="val 29676"/>
              <a:gd name="adj2" fmla="val 73712"/>
            </a:avLst>
          </a:prstGeom>
          <a:solidFill>
            <a:schemeClr val="accent6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Down Arrow 13"/>
          <p:cNvSpPr/>
          <p:nvPr/>
        </p:nvSpPr>
        <p:spPr bwMode="auto">
          <a:xfrm>
            <a:off x="3540595" y="3627120"/>
            <a:ext cx="114300" cy="845820"/>
          </a:xfrm>
          <a:prstGeom prst="downArrow">
            <a:avLst>
              <a:gd name="adj1" fmla="val 29676"/>
              <a:gd name="adj2" fmla="val 73712"/>
            </a:avLst>
          </a:prstGeom>
          <a:solidFill>
            <a:srgbClr val="99CC00"/>
          </a:solidFill>
          <a:ln w="9525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Down Arrow 14"/>
          <p:cNvSpPr/>
          <p:nvPr/>
        </p:nvSpPr>
        <p:spPr bwMode="auto">
          <a:xfrm rot="10800000">
            <a:off x="3757781" y="2734795"/>
            <a:ext cx="128690" cy="540498"/>
          </a:xfrm>
          <a:prstGeom prst="downArrow">
            <a:avLst>
              <a:gd name="adj1" fmla="val 29676"/>
              <a:gd name="adj2" fmla="val 73712"/>
            </a:avLst>
          </a:prstGeom>
          <a:solidFill>
            <a:schemeClr val="accent6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Down Arrow 15"/>
          <p:cNvSpPr/>
          <p:nvPr/>
        </p:nvSpPr>
        <p:spPr bwMode="auto">
          <a:xfrm rot="10800000">
            <a:off x="3695700" y="3640667"/>
            <a:ext cx="114300" cy="831651"/>
          </a:xfrm>
          <a:prstGeom prst="downArrow">
            <a:avLst>
              <a:gd name="adj1" fmla="val 29676"/>
              <a:gd name="adj2" fmla="val 73712"/>
            </a:avLst>
          </a:prstGeom>
          <a:solidFill>
            <a:srgbClr val="99CC00"/>
          </a:solidFill>
          <a:ln w="9525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11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In Maya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eaLnBrk="1" hangingPunct="1">
              <a:buClr>
                <a:schemeClr val="bg1"/>
              </a:buClr>
              <a:buSzPct val="100000"/>
              <a:buFont typeface="Arial" pitchFamily="34" charset="0"/>
              <a:buChar char="•"/>
            </a:pPr>
            <a:r>
              <a:rPr lang="en-US" sz="2800" dirty="0" smtClean="0"/>
              <a:t>Language Options</a:t>
            </a:r>
          </a:p>
          <a:p>
            <a:pPr lvl="2" eaLnBrk="1" hangingPunct="1">
              <a:buClr>
                <a:schemeClr val="bg1"/>
              </a:buClr>
              <a:buFont typeface="Arial" pitchFamily="34" charset="0"/>
              <a:buChar char="•"/>
            </a:pPr>
            <a:r>
              <a:rPr lang="en-US" sz="2800" dirty="0" smtClean="0"/>
              <a:t>Maya Embedded Language (MEL)</a:t>
            </a:r>
          </a:p>
          <a:p>
            <a:pPr lvl="2" eaLnBrk="1" hangingPunct="1">
              <a:buClr>
                <a:schemeClr val="bg1"/>
              </a:buClr>
              <a:buFont typeface="Arial" pitchFamily="34" charset="0"/>
              <a:buChar char="•"/>
            </a:pPr>
            <a:r>
              <a:rPr lang="en-US" sz="2800" dirty="0" smtClean="0"/>
              <a:t>C++ </a:t>
            </a:r>
          </a:p>
          <a:p>
            <a:pPr lvl="2" eaLnBrk="1" hangingPunct="1">
              <a:buClr>
                <a:schemeClr val="bg1"/>
              </a:buClr>
              <a:buFont typeface="Arial" pitchFamily="34" charset="0"/>
              <a:buChar char="•"/>
            </a:pPr>
            <a:r>
              <a:rPr lang="en-US" sz="2800" dirty="0" smtClean="0"/>
              <a:t>Python scripting (introduced in 8.5)</a:t>
            </a:r>
          </a:p>
          <a:p>
            <a:pPr lvl="2" eaLnBrk="1" hangingPunct="1">
              <a:buFont typeface="Arial" pitchFamily="34" charset="0"/>
              <a:buChar char="•"/>
            </a:pPr>
            <a:endParaRPr lang="en-US" dirty="0" smtClean="0"/>
          </a:p>
          <a:p>
            <a:pPr lvl="2" eaLnBrk="1" hangingPunct="1"/>
            <a:endParaRPr lang="en-US" dirty="0" smtClean="0"/>
          </a:p>
          <a:p>
            <a:pPr marL="0" indent="0" eaLnBrk="1" hangingPunct="1">
              <a:buFontTx/>
              <a:buNone/>
            </a:pPr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Maya Embedded Language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bg1"/>
              </a:buClr>
              <a:buSzPct val="100000"/>
              <a:buFont typeface="Arial" pitchFamily="34" charset="0"/>
              <a:buChar char="•"/>
              <a:defRPr/>
            </a:pPr>
            <a:r>
              <a:rPr lang="en-US" dirty="0" smtClean="0"/>
              <a:t>Maya Embedded Language (MEL) is a command based scripting language</a:t>
            </a:r>
          </a:p>
          <a:p>
            <a:pPr>
              <a:buClr>
                <a:schemeClr val="bg1"/>
              </a:buClr>
              <a:buSzPct val="100000"/>
              <a:buFont typeface="Arial" pitchFamily="34" charset="0"/>
              <a:buChar char="•"/>
              <a:defRPr/>
            </a:pPr>
            <a:endParaRPr lang="en-US" dirty="0" smtClean="0"/>
          </a:p>
          <a:p>
            <a:pPr>
              <a:buClr>
                <a:schemeClr val="bg1"/>
              </a:buClr>
              <a:buSzPct val="100000"/>
              <a:buFont typeface="Arial" pitchFamily="34" charset="0"/>
              <a:buChar char="•"/>
              <a:defRPr/>
            </a:pPr>
            <a:r>
              <a:rPr lang="en-US" dirty="0" smtClean="0"/>
              <a:t>Command framework provides a scripting interface to Maya’s internals:</a:t>
            </a:r>
          </a:p>
          <a:p>
            <a:pPr lvl="2">
              <a:buClr>
                <a:schemeClr val="accent1">
                  <a:lumMod val="50000"/>
                  <a:lumOff val="50000"/>
                </a:schemeClr>
              </a:buClr>
              <a:buFont typeface="Arial" pitchFamily="34" charset="0"/>
              <a:buChar char="•"/>
              <a:defRPr/>
            </a:pPr>
            <a:r>
              <a:rPr lang="en-US" dirty="0" smtClean="0"/>
              <a:t>Create and layout UI</a:t>
            </a:r>
          </a:p>
          <a:p>
            <a:pPr lvl="2">
              <a:buClr>
                <a:schemeClr val="accent1">
                  <a:lumMod val="50000"/>
                  <a:lumOff val="50000"/>
                </a:schemeClr>
              </a:buClr>
              <a:buFont typeface="Arial" pitchFamily="34" charset="0"/>
              <a:buChar char="•"/>
              <a:defRPr/>
            </a:pPr>
            <a:r>
              <a:rPr lang="en-US" dirty="0" smtClean="0"/>
              <a:t>Create nodes and connections</a:t>
            </a:r>
          </a:p>
          <a:p>
            <a:pPr lvl="2">
              <a:buClr>
                <a:schemeClr val="accent1">
                  <a:lumMod val="50000"/>
                  <a:lumOff val="50000"/>
                </a:schemeClr>
              </a:buClr>
              <a:buFont typeface="Arial" pitchFamily="34" charset="0"/>
              <a:buChar char="•"/>
              <a:defRPr/>
            </a:pPr>
            <a:r>
              <a:rPr lang="en-US" dirty="0" smtClean="0"/>
              <a:t>Etc.</a:t>
            </a:r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we need API for? </a:t>
            </a:r>
            <a:endParaRPr lang="en-US" dirty="0"/>
          </a:p>
        </p:txBody>
      </p:sp>
      <p:sp>
        <p:nvSpPr>
          <p:cNvPr id="142" name="Oval 8"/>
          <p:cNvSpPr>
            <a:spLocks noChangeArrowheads="1"/>
          </p:cNvSpPr>
          <p:nvPr/>
        </p:nvSpPr>
        <p:spPr bwMode="auto">
          <a:xfrm>
            <a:off x="1524000" y="2093913"/>
            <a:ext cx="360363" cy="3698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" name="Oval 9"/>
          <p:cNvSpPr>
            <a:spLocks noChangeArrowheads="1"/>
          </p:cNvSpPr>
          <p:nvPr/>
        </p:nvSpPr>
        <p:spPr bwMode="auto">
          <a:xfrm>
            <a:off x="1558925" y="2659063"/>
            <a:ext cx="360363" cy="3698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44" name="Oval 10"/>
          <p:cNvSpPr>
            <a:spLocks noChangeArrowheads="1"/>
          </p:cNvSpPr>
          <p:nvPr/>
        </p:nvSpPr>
        <p:spPr bwMode="auto">
          <a:xfrm>
            <a:off x="2109788" y="3146425"/>
            <a:ext cx="360362" cy="3698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" name="Oval 11"/>
          <p:cNvSpPr>
            <a:spLocks noChangeArrowheads="1"/>
          </p:cNvSpPr>
          <p:nvPr/>
        </p:nvSpPr>
        <p:spPr bwMode="auto">
          <a:xfrm>
            <a:off x="2205038" y="2405063"/>
            <a:ext cx="360362" cy="3698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" name="Oval 12"/>
          <p:cNvSpPr>
            <a:spLocks noChangeArrowheads="1"/>
          </p:cNvSpPr>
          <p:nvPr/>
        </p:nvSpPr>
        <p:spPr bwMode="auto">
          <a:xfrm>
            <a:off x="2703513" y="3548063"/>
            <a:ext cx="360362" cy="3698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47" name="Oval 13"/>
          <p:cNvSpPr>
            <a:spLocks noChangeArrowheads="1"/>
          </p:cNvSpPr>
          <p:nvPr/>
        </p:nvSpPr>
        <p:spPr bwMode="auto">
          <a:xfrm>
            <a:off x="1866900" y="3706813"/>
            <a:ext cx="360363" cy="3698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48" name="Oval 14"/>
          <p:cNvSpPr>
            <a:spLocks noChangeArrowheads="1"/>
          </p:cNvSpPr>
          <p:nvPr/>
        </p:nvSpPr>
        <p:spPr bwMode="auto">
          <a:xfrm>
            <a:off x="2946400" y="2763838"/>
            <a:ext cx="360363" cy="3698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49" name="Oval 15"/>
          <p:cNvSpPr>
            <a:spLocks noChangeArrowheads="1"/>
          </p:cNvSpPr>
          <p:nvPr/>
        </p:nvSpPr>
        <p:spPr bwMode="auto">
          <a:xfrm>
            <a:off x="3762375" y="2320925"/>
            <a:ext cx="360363" cy="3698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50" name="Oval 16"/>
          <p:cNvSpPr>
            <a:spLocks noChangeArrowheads="1"/>
          </p:cNvSpPr>
          <p:nvPr/>
        </p:nvSpPr>
        <p:spPr bwMode="auto">
          <a:xfrm>
            <a:off x="3697288" y="3198813"/>
            <a:ext cx="360362" cy="3698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51" name="Oval 17"/>
          <p:cNvSpPr>
            <a:spLocks noChangeArrowheads="1"/>
          </p:cNvSpPr>
          <p:nvPr/>
        </p:nvSpPr>
        <p:spPr bwMode="auto">
          <a:xfrm>
            <a:off x="3877469" y="3833812"/>
            <a:ext cx="360362" cy="369888"/>
          </a:xfrm>
          <a:prstGeom prst="ellipse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152" name="Oval 18"/>
          <p:cNvSpPr>
            <a:spLocks noChangeArrowheads="1"/>
          </p:cNvSpPr>
          <p:nvPr/>
        </p:nvSpPr>
        <p:spPr bwMode="auto">
          <a:xfrm>
            <a:off x="4397375" y="2690813"/>
            <a:ext cx="360363" cy="3698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" name="Oval 19"/>
          <p:cNvSpPr>
            <a:spLocks noChangeArrowheads="1"/>
          </p:cNvSpPr>
          <p:nvPr/>
        </p:nvSpPr>
        <p:spPr bwMode="auto">
          <a:xfrm>
            <a:off x="2449513" y="4341813"/>
            <a:ext cx="360362" cy="3698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54" name="Oval 20"/>
          <p:cNvSpPr>
            <a:spLocks noChangeArrowheads="1"/>
          </p:cNvSpPr>
          <p:nvPr/>
        </p:nvSpPr>
        <p:spPr bwMode="auto">
          <a:xfrm>
            <a:off x="4724400" y="3432175"/>
            <a:ext cx="360363" cy="3698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55" name="Oval 21"/>
          <p:cNvSpPr>
            <a:spLocks noChangeArrowheads="1"/>
          </p:cNvSpPr>
          <p:nvPr/>
        </p:nvSpPr>
        <p:spPr bwMode="auto">
          <a:xfrm>
            <a:off x="1570038" y="4500563"/>
            <a:ext cx="360362" cy="3698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56" name="Oval 22"/>
          <p:cNvSpPr>
            <a:spLocks noChangeArrowheads="1"/>
          </p:cNvSpPr>
          <p:nvPr/>
        </p:nvSpPr>
        <p:spPr bwMode="auto">
          <a:xfrm>
            <a:off x="2279650" y="5421313"/>
            <a:ext cx="360363" cy="3698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57" name="Oval 23"/>
          <p:cNvSpPr>
            <a:spLocks noChangeArrowheads="1"/>
          </p:cNvSpPr>
          <p:nvPr/>
        </p:nvSpPr>
        <p:spPr bwMode="auto">
          <a:xfrm>
            <a:off x="3295650" y="4881563"/>
            <a:ext cx="360363" cy="3698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58" name="Oval 24"/>
          <p:cNvSpPr>
            <a:spLocks noChangeArrowheads="1"/>
          </p:cNvSpPr>
          <p:nvPr/>
        </p:nvSpPr>
        <p:spPr bwMode="auto">
          <a:xfrm>
            <a:off x="4491038" y="4033838"/>
            <a:ext cx="360362" cy="3698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59" name="Oval 25"/>
          <p:cNvSpPr>
            <a:spLocks noChangeArrowheads="1"/>
          </p:cNvSpPr>
          <p:nvPr/>
        </p:nvSpPr>
        <p:spPr bwMode="auto">
          <a:xfrm>
            <a:off x="4121150" y="4838700"/>
            <a:ext cx="360363" cy="3698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" name="Oval 26"/>
          <p:cNvSpPr>
            <a:spLocks noChangeArrowheads="1"/>
          </p:cNvSpPr>
          <p:nvPr/>
        </p:nvSpPr>
        <p:spPr bwMode="auto">
          <a:xfrm>
            <a:off x="3021013" y="2024063"/>
            <a:ext cx="360362" cy="3698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61" name="Oval 27"/>
          <p:cNvSpPr>
            <a:spLocks noChangeArrowheads="1"/>
          </p:cNvSpPr>
          <p:nvPr/>
        </p:nvSpPr>
        <p:spPr bwMode="auto">
          <a:xfrm>
            <a:off x="4819650" y="1971675"/>
            <a:ext cx="360363" cy="3698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62" name="Oval 28"/>
          <p:cNvSpPr>
            <a:spLocks noChangeArrowheads="1"/>
          </p:cNvSpPr>
          <p:nvPr/>
        </p:nvSpPr>
        <p:spPr bwMode="auto">
          <a:xfrm>
            <a:off x="5370513" y="2649538"/>
            <a:ext cx="360362" cy="3698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" name="Oval 29"/>
          <p:cNvSpPr>
            <a:spLocks noChangeArrowheads="1"/>
          </p:cNvSpPr>
          <p:nvPr/>
        </p:nvSpPr>
        <p:spPr bwMode="auto">
          <a:xfrm>
            <a:off x="5919788" y="3262313"/>
            <a:ext cx="360362" cy="3698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65" name="Oval 31"/>
          <p:cNvSpPr>
            <a:spLocks noChangeArrowheads="1"/>
          </p:cNvSpPr>
          <p:nvPr/>
        </p:nvSpPr>
        <p:spPr bwMode="auto">
          <a:xfrm>
            <a:off x="5168900" y="4541838"/>
            <a:ext cx="360363" cy="3698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66" name="Oval 32"/>
          <p:cNvSpPr>
            <a:spLocks noChangeArrowheads="1"/>
          </p:cNvSpPr>
          <p:nvPr/>
        </p:nvSpPr>
        <p:spPr bwMode="auto">
          <a:xfrm>
            <a:off x="6046788" y="2098675"/>
            <a:ext cx="360362" cy="3698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67" name="Oval 33"/>
          <p:cNvSpPr>
            <a:spLocks noChangeArrowheads="1"/>
          </p:cNvSpPr>
          <p:nvPr/>
        </p:nvSpPr>
        <p:spPr bwMode="auto">
          <a:xfrm>
            <a:off x="6099175" y="4459288"/>
            <a:ext cx="360363" cy="3698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68" name="Oval 34"/>
          <p:cNvSpPr>
            <a:spLocks noChangeArrowheads="1"/>
          </p:cNvSpPr>
          <p:nvPr/>
        </p:nvSpPr>
        <p:spPr bwMode="auto">
          <a:xfrm>
            <a:off x="4935538" y="5262563"/>
            <a:ext cx="360362" cy="3698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69" name="Oval 35"/>
          <p:cNvSpPr>
            <a:spLocks noChangeArrowheads="1"/>
          </p:cNvSpPr>
          <p:nvPr/>
        </p:nvSpPr>
        <p:spPr bwMode="auto">
          <a:xfrm>
            <a:off x="5803900" y="5040313"/>
            <a:ext cx="360363" cy="3698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70" name="Oval 36"/>
          <p:cNvSpPr>
            <a:spLocks noChangeArrowheads="1"/>
          </p:cNvSpPr>
          <p:nvPr/>
        </p:nvSpPr>
        <p:spPr bwMode="auto">
          <a:xfrm>
            <a:off x="6524625" y="2713038"/>
            <a:ext cx="360363" cy="3698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71" name="Oval 37"/>
          <p:cNvSpPr>
            <a:spLocks noChangeArrowheads="1"/>
          </p:cNvSpPr>
          <p:nvPr/>
        </p:nvSpPr>
        <p:spPr bwMode="auto">
          <a:xfrm>
            <a:off x="6291263" y="3854450"/>
            <a:ext cx="360362" cy="3698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72" name="Oval 38"/>
          <p:cNvSpPr>
            <a:spLocks noChangeArrowheads="1"/>
          </p:cNvSpPr>
          <p:nvPr/>
        </p:nvSpPr>
        <p:spPr bwMode="auto">
          <a:xfrm>
            <a:off x="6978650" y="4437063"/>
            <a:ext cx="360363" cy="3698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73" name="Oval 39"/>
          <p:cNvSpPr>
            <a:spLocks noChangeArrowheads="1"/>
          </p:cNvSpPr>
          <p:nvPr/>
        </p:nvSpPr>
        <p:spPr bwMode="auto">
          <a:xfrm>
            <a:off x="6545263" y="5092700"/>
            <a:ext cx="360362" cy="3698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" name="Oval 40"/>
          <p:cNvSpPr>
            <a:spLocks noChangeArrowheads="1"/>
          </p:cNvSpPr>
          <p:nvPr/>
        </p:nvSpPr>
        <p:spPr bwMode="auto">
          <a:xfrm>
            <a:off x="6788150" y="3367088"/>
            <a:ext cx="360363" cy="3698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75" name="Line 41"/>
          <p:cNvSpPr>
            <a:spLocks noChangeShapeType="1"/>
          </p:cNvSpPr>
          <p:nvPr/>
        </p:nvSpPr>
        <p:spPr bwMode="auto">
          <a:xfrm>
            <a:off x="1873250" y="2347913"/>
            <a:ext cx="360363" cy="147637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6" name="Line 42"/>
          <p:cNvSpPr>
            <a:spLocks noChangeShapeType="1"/>
          </p:cNvSpPr>
          <p:nvPr/>
        </p:nvSpPr>
        <p:spPr bwMode="auto">
          <a:xfrm>
            <a:off x="1866900" y="2997200"/>
            <a:ext cx="254000" cy="25400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7" name="Line 43"/>
          <p:cNvSpPr>
            <a:spLocks noChangeShapeType="1"/>
          </p:cNvSpPr>
          <p:nvPr/>
        </p:nvSpPr>
        <p:spPr bwMode="auto">
          <a:xfrm flipH="1">
            <a:off x="2354263" y="2755900"/>
            <a:ext cx="30162" cy="40005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8" name="Line 44"/>
          <p:cNvSpPr>
            <a:spLocks noChangeShapeType="1"/>
          </p:cNvSpPr>
          <p:nvPr/>
        </p:nvSpPr>
        <p:spPr bwMode="auto">
          <a:xfrm>
            <a:off x="2565400" y="2660650"/>
            <a:ext cx="423863" cy="136525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9" name="Line 45"/>
          <p:cNvSpPr>
            <a:spLocks noChangeShapeType="1"/>
          </p:cNvSpPr>
          <p:nvPr/>
        </p:nvSpPr>
        <p:spPr bwMode="auto">
          <a:xfrm>
            <a:off x="3348038" y="2298700"/>
            <a:ext cx="434975" cy="136525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0" name="Line 46"/>
          <p:cNvSpPr>
            <a:spLocks noChangeShapeType="1"/>
          </p:cNvSpPr>
          <p:nvPr/>
        </p:nvSpPr>
        <p:spPr bwMode="auto">
          <a:xfrm>
            <a:off x="2470150" y="3451225"/>
            <a:ext cx="360363" cy="147638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1" name="Line 47"/>
          <p:cNvSpPr>
            <a:spLocks noChangeShapeType="1"/>
          </p:cNvSpPr>
          <p:nvPr/>
        </p:nvSpPr>
        <p:spPr bwMode="auto">
          <a:xfrm flipH="1">
            <a:off x="3043238" y="3462338"/>
            <a:ext cx="677862" cy="360362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2" name="Line 48"/>
          <p:cNvSpPr>
            <a:spLocks noChangeShapeType="1"/>
          </p:cNvSpPr>
          <p:nvPr/>
        </p:nvSpPr>
        <p:spPr bwMode="auto">
          <a:xfrm>
            <a:off x="2565400" y="2679700"/>
            <a:ext cx="265113" cy="877888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3" name="Line 49"/>
          <p:cNvSpPr>
            <a:spLocks noChangeShapeType="1"/>
          </p:cNvSpPr>
          <p:nvPr/>
        </p:nvSpPr>
        <p:spPr bwMode="auto">
          <a:xfrm flipH="1">
            <a:off x="3879850" y="2690813"/>
            <a:ext cx="82550" cy="50800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4" name="Line 50"/>
          <p:cNvSpPr>
            <a:spLocks noChangeShapeType="1"/>
          </p:cNvSpPr>
          <p:nvPr/>
        </p:nvSpPr>
        <p:spPr bwMode="auto">
          <a:xfrm flipV="1">
            <a:off x="3317875" y="2889250"/>
            <a:ext cx="1081088" cy="3175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5" name="Line 51"/>
          <p:cNvSpPr>
            <a:spLocks noChangeShapeType="1"/>
          </p:cNvSpPr>
          <p:nvPr/>
        </p:nvSpPr>
        <p:spPr bwMode="auto">
          <a:xfrm flipH="1">
            <a:off x="4122738" y="3071814"/>
            <a:ext cx="431800" cy="804862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6" name="Line 52"/>
          <p:cNvSpPr>
            <a:spLocks noChangeShapeType="1"/>
          </p:cNvSpPr>
          <p:nvPr/>
        </p:nvSpPr>
        <p:spPr bwMode="auto">
          <a:xfrm flipH="1" flipV="1">
            <a:off x="2811463" y="4562475"/>
            <a:ext cx="2347912" cy="180975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7" name="Line 53"/>
          <p:cNvSpPr>
            <a:spLocks noChangeShapeType="1"/>
          </p:cNvSpPr>
          <p:nvPr/>
        </p:nvSpPr>
        <p:spPr bwMode="auto">
          <a:xfrm flipH="1" flipV="1">
            <a:off x="2174875" y="4024313"/>
            <a:ext cx="347663" cy="371475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8" name="Line 54"/>
          <p:cNvSpPr>
            <a:spLocks noChangeShapeType="1"/>
          </p:cNvSpPr>
          <p:nvPr/>
        </p:nvSpPr>
        <p:spPr bwMode="auto">
          <a:xfrm flipV="1">
            <a:off x="1931988" y="4573588"/>
            <a:ext cx="517525" cy="106362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9" name="Line 55"/>
          <p:cNvSpPr>
            <a:spLocks noChangeShapeType="1"/>
          </p:cNvSpPr>
          <p:nvPr/>
        </p:nvSpPr>
        <p:spPr bwMode="auto">
          <a:xfrm flipH="1" flipV="1">
            <a:off x="1846263" y="4859338"/>
            <a:ext cx="455612" cy="657225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0" name="Line 56"/>
          <p:cNvSpPr>
            <a:spLocks noChangeShapeType="1"/>
          </p:cNvSpPr>
          <p:nvPr/>
        </p:nvSpPr>
        <p:spPr bwMode="auto">
          <a:xfrm>
            <a:off x="4629150" y="3070225"/>
            <a:ext cx="242888" cy="38100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1" name="Line 57"/>
          <p:cNvSpPr>
            <a:spLocks noChangeShapeType="1"/>
          </p:cNvSpPr>
          <p:nvPr/>
        </p:nvSpPr>
        <p:spPr bwMode="auto">
          <a:xfrm flipV="1">
            <a:off x="4651375" y="2330450"/>
            <a:ext cx="265113" cy="38100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3" name="Line 59"/>
          <p:cNvSpPr>
            <a:spLocks noChangeShapeType="1"/>
          </p:cNvSpPr>
          <p:nvPr/>
        </p:nvSpPr>
        <p:spPr bwMode="auto">
          <a:xfrm>
            <a:off x="4237831" y="4086225"/>
            <a:ext cx="245269" cy="138113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4" name="Line 60"/>
          <p:cNvSpPr>
            <a:spLocks noChangeShapeType="1"/>
          </p:cNvSpPr>
          <p:nvPr/>
        </p:nvSpPr>
        <p:spPr bwMode="auto">
          <a:xfrm flipH="1" flipV="1">
            <a:off x="4821238" y="4329113"/>
            <a:ext cx="390525" cy="287337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5" name="Line 61"/>
          <p:cNvSpPr>
            <a:spLocks noChangeShapeType="1"/>
          </p:cNvSpPr>
          <p:nvPr/>
        </p:nvSpPr>
        <p:spPr bwMode="auto">
          <a:xfrm flipV="1">
            <a:off x="2617788" y="5133975"/>
            <a:ext cx="709612" cy="403225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6" name="Line 62"/>
          <p:cNvSpPr>
            <a:spLocks noChangeShapeType="1"/>
          </p:cNvSpPr>
          <p:nvPr/>
        </p:nvSpPr>
        <p:spPr bwMode="auto">
          <a:xfrm flipV="1">
            <a:off x="5730875" y="2890838"/>
            <a:ext cx="827088" cy="1587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7" name="Line 63"/>
          <p:cNvSpPr>
            <a:spLocks noChangeShapeType="1"/>
          </p:cNvSpPr>
          <p:nvPr/>
        </p:nvSpPr>
        <p:spPr bwMode="auto">
          <a:xfrm flipV="1">
            <a:off x="5676900" y="2414588"/>
            <a:ext cx="423863" cy="307975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8" name="Line 64"/>
          <p:cNvSpPr>
            <a:spLocks noChangeShapeType="1"/>
          </p:cNvSpPr>
          <p:nvPr/>
        </p:nvSpPr>
        <p:spPr bwMode="auto">
          <a:xfrm flipV="1">
            <a:off x="4492625" y="4775200"/>
            <a:ext cx="646113" cy="265113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9" name="Line 65"/>
          <p:cNvSpPr>
            <a:spLocks noChangeShapeType="1"/>
          </p:cNvSpPr>
          <p:nvPr/>
        </p:nvSpPr>
        <p:spPr bwMode="auto">
          <a:xfrm>
            <a:off x="4449763" y="5167313"/>
            <a:ext cx="487362" cy="200025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0" name="Line 66"/>
          <p:cNvSpPr>
            <a:spLocks noChangeShapeType="1"/>
          </p:cNvSpPr>
          <p:nvPr/>
        </p:nvSpPr>
        <p:spPr bwMode="auto">
          <a:xfrm>
            <a:off x="5497513" y="4849813"/>
            <a:ext cx="328612" cy="284162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1" name="Line 67"/>
          <p:cNvSpPr>
            <a:spLocks noChangeShapeType="1"/>
          </p:cNvSpPr>
          <p:nvPr/>
        </p:nvSpPr>
        <p:spPr bwMode="auto">
          <a:xfrm>
            <a:off x="6153150" y="5219700"/>
            <a:ext cx="403225" cy="73025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2" name="Line 68"/>
          <p:cNvSpPr>
            <a:spLocks noChangeShapeType="1"/>
          </p:cNvSpPr>
          <p:nvPr/>
        </p:nvSpPr>
        <p:spPr bwMode="auto">
          <a:xfrm flipH="1" flipV="1">
            <a:off x="6364288" y="4838700"/>
            <a:ext cx="254000" cy="328613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3" name="Line 69"/>
          <p:cNvSpPr>
            <a:spLocks noChangeShapeType="1"/>
          </p:cNvSpPr>
          <p:nvPr/>
        </p:nvSpPr>
        <p:spPr bwMode="auto">
          <a:xfrm flipV="1">
            <a:off x="6851650" y="4786313"/>
            <a:ext cx="223838" cy="34925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4" name="Line 70"/>
          <p:cNvSpPr>
            <a:spLocks noChangeShapeType="1"/>
          </p:cNvSpPr>
          <p:nvPr/>
        </p:nvSpPr>
        <p:spPr bwMode="auto">
          <a:xfrm flipV="1">
            <a:off x="6248400" y="4225925"/>
            <a:ext cx="201613" cy="233363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" name="Line 71"/>
          <p:cNvSpPr>
            <a:spLocks noChangeShapeType="1"/>
          </p:cNvSpPr>
          <p:nvPr/>
        </p:nvSpPr>
        <p:spPr bwMode="auto">
          <a:xfrm flipH="1" flipV="1">
            <a:off x="6597650" y="4170363"/>
            <a:ext cx="433388" cy="319087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6" name="Line 72"/>
          <p:cNvSpPr>
            <a:spLocks noChangeShapeType="1"/>
          </p:cNvSpPr>
          <p:nvPr/>
        </p:nvSpPr>
        <p:spPr bwMode="auto">
          <a:xfrm flipV="1">
            <a:off x="6619875" y="3716338"/>
            <a:ext cx="233363" cy="211137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7" name="Line 73"/>
          <p:cNvSpPr>
            <a:spLocks noChangeShapeType="1"/>
          </p:cNvSpPr>
          <p:nvPr/>
        </p:nvSpPr>
        <p:spPr bwMode="auto">
          <a:xfrm flipH="1" flipV="1">
            <a:off x="6248400" y="3443288"/>
            <a:ext cx="539750" cy="84137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9" name="Line 75"/>
          <p:cNvSpPr>
            <a:spLocks noChangeShapeType="1"/>
          </p:cNvSpPr>
          <p:nvPr/>
        </p:nvSpPr>
        <p:spPr bwMode="auto">
          <a:xfrm>
            <a:off x="5073650" y="2309813"/>
            <a:ext cx="349250" cy="369887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0" name="Line 76"/>
          <p:cNvSpPr>
            <a:spLocks noChangeShapeType="1"/>
          </p:cNvSpPr>
          <p:nvPr/>
        </p:nvSpPr>
        <p:spPr bwMode="auto">
          <a:xfrm flipV="1">
            <a:off x="5495925" y="4086225"/>
            <a:ext cx="804863" cy="541338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" name="Line 58"/>
          <p:cNvSpPr>
            <a:spLocks noChangeShapeType="1"/>
          </p:cNvSpPr>
          <p:nvPr/>
        </p:nvSpPr>
        <p:spPr bwMode="auto">
          <a:xfrm>
            <a:off x="5062538" y="3717924"/>
            <a:ext cx="233362" cy="855664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3" name="Oval 36"/>
          <p:cNvSpPr>
            <a:spLocks noChangeArrowheads="1"/>
          </p:cNvSpPr>
          <p:nvPr/>
        </p:nvSpPr>
        <p:spPr bwMode="auto">
          <a:xfrm>
            <a:off x="7519194" y="2427288"/>
            <a:ext cx="360363" cy="369887"/>
          </a:xfrm>
          <a:prstGeom prst="ellipse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74" name="Line 62"/>
          <p:cNvSpPr>
            <a:spLocks noChangeShapeType="1"/>
          </p:cNvSpPr>
          <p:nvPr/>
        </p:nvSpPr>
        <p:spPr bwMode="auto">
          <a:xfrm flipV="1">
            <a:off x="6905625" y="2679700"/>
            <a:ext cx="631825" cy="212725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" name="Line 62"/>
          <p:cNvSpPr>
            <a:spLocks noChangeShapeType="1"/>
          </p:cNvSpPr>
          <p:nvPr/>
        </p:nvSpPr>
        <p:spPr bwMode="auto">
          <a:xfrm flipV="1">
            <a:off x="7075488" y="2797175"/>
            <a:ext cx="614362" cy="665162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6" name="Oval 36"/>
          <p:cNvSpPr>
            <a:spLocks noChangeArrowheads="1"/>
          </p:cNvSpPr>
          <p:nvPr/>
        </p:nvSpPr>
        <p:spPr bwMode="auto">
          <a:xfrm>
            <a:off x="7851775" y="3876676"/>
            <a:ext cx="360363" cy="369887"/>
          </a:xfrm>
          <a:prstGeom prst="ellipse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77" name="Line 62"/>
          <p:cNvSpPr>
            <a:spLocks noChangeShapeType="1"/>
          </p:cNvSpPr>
          <p:nvPr/>
        </p:nvSpPr>
        <p:spPr bwMode="auto">
          <a:xfrm flipV="1">
            <a:off x="7339013" y="4203699"/>
            <a:ext cx="614362" cy="457993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8" name="Line 58"/>
          <p:cNvSpPr>
            <a:spLocks noChangeShapeType="1"/>
          </p:cNvSpPr>
          <p:nvPr/>
        </p:nvSpPr>
        <p:spPr bwMode="auto">
          <a:xfrm>
            <a:off x="7836694" y="2797174"/>
            <a:ext cx="233362" cy="1120775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9" name="TextBox 78"/>
          <p:cNvSpPr txBox="1"/>
          <p:nvPr/>
        </p:nvSpPr>
        <p:spPr>
          <a:xfrm>
            <a:off x="319088" y="1279525"/>
            <a:ext cx="40798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99CC00"/>
                </a:solidFill>
              </a:rPr>
              <a:t>New Custom Node</a:t>
            </a:r>
            <a:endParaRPr lang="en-US" sz="2800" dirty="0">
              <a:solidFill>
                <a:srgbClr val="99CC00"/>
              </a:solid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" grpId="0" animBg="1"/>
      <p:bldP spid="185" grpId="0" animBg="1"/>
      <p:bldP spid="193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we need API for?</a:t>
            </a:r>
            <a:endParaRPr lang="en-US" dirty="0"/>
          </a:p>
        </p:txBody>
      </p:sp>
      <p:sp>
        <p:nvSpPr>
          <p:cNvPr id="5" name="Cube 10"/>
          <p:cNvSpPr>
            <a:spLocks noChangeArrowheads="1"/>
          </p:cNvSpPr>
          <p:nvPr/>
        </p:nvSpPr>
        <p:spPr bwMode="auto">
          <a:xfrm>
            <a:off x="1686744" y="4704431"/>
            <a:ext cx="4225172" cy="663575"/>
          </a:xfrm>
          <a:prstGeom prst="cube">
            <a:avLst>
              <a:gd name="adj" fmla="val 25000"/>
            </a:avLst>
          </a:prstGeom>
          <a:solidFill>
            <a:srgbClr val="BB15B3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FF0000"/>
              </a:solidFill>
            </a:endParaRPr>
          </a:p>
        </p:txBody>
      </p:sp>
      <p:sp>
        <p:nvSpPr>
          <p:cNvPr id="9" name="TextBox 21"/>
          <p:cNvSpPr txBox="1">
            <a:spLocks noChangeArrowheads="1"/>
          </p:cNvSpPr>
          <p:nvPr/>
        </p:nvSpPr>
        <p:spPr bwMode="auto">
          <a:xfrm>
            <a:off x="3571774" y="4969442"/>
            <a:ext cx="65563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284163" indent="-169863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buSzPct val="80000"/>
            </a:pPr>
            <a:r>
              <a:rPr lang="en-US" sz="2000" u="none" dirty="0"/>
              <a:t>OS</a:t>
            </a:r>
          </a:p>
        </p:txBody>
      </p:sp>
      <p:sp>
        <p:nvSpPr>
          <p:cNvPr id="10" name="Cube 22"/>
          <p:cNvSpPr>
            <a:spLocks noChangeArrowheads="1"/>
          </p:cNvSpPr>
          <p:nvPr/>
        </p:nvSpPr>
        <p:spPr bwMode="auto">
          <a:xfrm>
            <a:off x="2145398" y="4204068"/>
            <a:ext cx="3495006" cy="533400"/>
          </a:xfrm>
          <a:prstGeom prst="cube">
            <a:avLst>
              <a:gd name="adj" fmla="val 25000"/>
            </a:avLst>
          </a:prstGeom>
          <a:solidFill>
            <a:schemeClr val="accent1">
              <a:lumMod val="50000"/>
              <a:lumOff val="50000"/>
            </a:schemeClr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" name="TextBox 23"/>
          <p:cNvSpPr txBox="1">
            <a:spLocks noChangeArrowheads="1"/>
          </p:cNvSpPr>
          <p:nvPr/>
        </p:nvSpPr>
        <p:spPr bwMode="auto">
          <a:xfrm>
            <a:off x="3168233" y="4394167"/>
            <a:ext cx="1516062" cy="306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284163" indent="-169863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buSzPct val="80000"/>
            </a:pPr>
            <a:r>
              <a:rPr lang="en-US" sz="2000" u="none" dirty="0"/>
              <a:t>Maya Core</a:t>
            </a:r>
          </a:p>
        </p:txBody>
      </p:sp>
      <p:sp>
        <p:nvSpPr>
          <p:cNvPr id="12" name="Cube 24"/>
          <p:cNvSpPr>
            <a:spLocks noChangeArrowheads="1"/>
          </p:cNvSpPr>
          <p:nvPr/>
        </p:nvSpPr>
        <p:spPr bwMode="auto">
          <a:xfrm>
            <a:off x="2431051" y="3697923"/>
            <a:ext cx="2910840" cy="569277"/>
          </a:xfrm>
          <a:prstGeom prst="cube">
            <a:avLst>
              <a:gd name="adj" fmla="val 25000"/>
            </a:avLst>
          </a:prstGeom>
          <a:solidFill>
            <a:srgbClr val="FF9900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3" name="TextBox 25"/>
          <p:cNvSpPr txBox="1">
            <a:spLocks noChangeArrowheads="1"/>
          </p:cNvSpPr>
          <p:nvPr/>
        </p:nvSpPr>
        <p:spPr bwMode="auto">
          <a:xfrm>
            <a:off x="3164735" y="3924935"/>
            <a:ext cx="1443472" cy="306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284163" indent="-169863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buSzPct val="80000"/>
            </a:pPr>
            <a:r>
              <a:rPr lang="en-US" sz="2000" u="none" dirty="0" smtClean="0"/>
              <a:t>Maya API</a:t>
            </a:r>
            <a:endParaRPr lang="en-US" sz="2000" u="none" dirty="0"/>
          </a:p>
        </p:txBody>
      </p:sp>
      <p:sp>
        <p:nvSpPr>
          <p:cNvPr id="19" name="Down Arrow 18"/>
          <p:cNvSpPr/>
          <p:nvPr/>
        </p:nvSpPr>
        <p:spPr bwMode="auto">
          <a:xfrm rot="10800000">
            <a:off x="4077105" y="4163744"/>
            <a:ext cx="84395" cy="326271"/>
          </a:xfrm>
          <a:prstGeom prst="downArrow">
            <a:avLst>
              <a:gd name="adj1" fmla="val 29676"/>
              <a:gd name="adj2" fmla="val 73712"/>
            </a:avLst>
          </a:prstGeom>
          <a:solidFill>
            <a:schemeClr val="accent6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Cube 19"/>
          <p:cNvSpPr>
            <a:spLocks noChangeArrowheads="1"/>
          </p:cNvSpPr>
          <p:nvPr/>
        </p:nvSpPr>
        <p:spPr bwMode="auto">
          <a:xfrm>
            <a:off x="5138596" y="3204644"/>
            <a:ext cx="459608" cy="463550"/>
          </a:xfrm>
          <a:prstGeom prst="cube">
            <a:avLst>
              <a:gd name="adj" fmla="val 20692"/>
            </a:avLst>
          </a:prstGeom>
          <a:solidFill>
            <a:srgbClr val="00CC00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 sz="1400" u="none" dirty="0"/>
          </a:p>
        </p:txBody>
      </p:sp>
      <p:sp>
        <p:nvSpPr>
          <p:cNvPr id="24" name="Cube 23"/>
          <p:cNvSpPr>
            <a:spLocks noChangeArrowheads="1"/>
          </p:cNvSpPr>
          <p:nvPr/>
        </p:nvSpPr>
        <p:spPr bwMode="auto">
          <a:xfrm>
            <a:off x="2516205" y="3204644"/>
            <a:ext cx="2612055" cy="463550"/>
          </a:xfrm>
          <a:prstGeom prst="cube">
            <a:avLst>
              <a:gd name="adj" fmla="val 25000"/>
            </a:avLst>
          </a:prstGeom>
          <a:solidFill>
            <a:srgbClr val="99CC00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2785711" y="3330259"/>
            <a:ext cx="215427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284163" indent="-169863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buSzPct val="80000"/>
            </a:pPr>
            <a:r>
              <a:rPr lang="en-US" sz="2000" u="none" dirty="0" smtClean="0"/>
              <a:t>MEL Commands</a:t>
            </a:r>
            <a:endParaRPr lang="en-US" sz="2000" u="none" dirty="0"/>
          </a:p>
        </p:txBody>
      </p:sp>
      <p:sp>
        <p:nvSpPr>
          <p:cNvPr id="26" name="Cube 9"/>
          <p:cNvSpPr>
            <a:spLocks noChangeArrowheads="1"/>
          </p:cNvSpPr>
          <p:nvPr/>
        </p:nvSpPr>
        <p:spPr bwMode="auto">
          <a:xfrm>
            <a:off x="2532245" y="2290980"/>
            <a:ext cx="2494547" cy="457200"/>
          </a:xfrm>
          <a:prstGeom prst="cube">
            <a:avLst>
              <a:gd name="adj" fmla="val 25000"/>
            </a:avLst>
          </a:prstGeom>
          <a:solidFill>
            <a:schemeClr val="accent2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3010619" y="2429093"/>
            <a:ext cx="141940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284163" indent="-169863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buSzPct val="80000"/>
            </a:pPr>
            <a:r>
              <a:rPr lang="en-US" sz="2000" u="none" dirty="0" smtClean="0"/>
              <a:t>Maya GUI</a:t>
            </a:r>
            <a:endParaRPr lang="en-US" sz="2000" u="none" dirty="0"/>
          </a:p>
        </p:txBody>
      </p:sp>
      <p:sp>
        <p:nvSpPr>
          <p:cNvPr id="21" name="TextBox 20"/>
          <p:cNvSpPr txBox="1"/>
          <p:nvPr/>
        </p:nvSpPr>
        <p:spPr>
          <a:xfrm>
            <a:off x="5791200" y="2290980"/>
            <a:ext cx="30588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CC00"/>
                </a:solidFill>
              </a:rPr>
              <a:t>Custom MEL Command</a:t>
            </a:r>
            <a:endParaRPr lang="en-US" sz="2000" dirty="0">
              <a:solidFill>
                <a:srgbClr val="00CC00"/>
              </a:solidFill>
            </a:endParaRPr>
          </a:p>
        </p:txBody>
      </p:sp>
      <p:sp>
        <p:nvSpPr>
          <p:cNvPr id="22" name="Cube 21"/>
          <p:cNvSpPr>
            <a:spLocks noChangeArrowheads="1"/>
          </p:cNvSpPr>
          <p:nvPr/>
        </p:nvSpPr>
        <p:spPr bwMode="auto">
          <a:xfrm>
            <a:off x="5598204" y="3204644"/>
            <a:ext cx="459608" cy="463550"/>
          </a:xfrm>
          <a:prstGeom prst="cube">
            <a:avLst>
              <a:gd name="adj" fmla="val 20692"/>
            </a:avLst>
          </a:prstGeom>
          <a:solidFill>
            <a:srgbClr val="00CC00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 sz="1400" u="none" dirty="0"/>
          </a:p>
        </p:txBody>
      </p:sp>
      <p:sp>
        <p:nvSpPr>
          <p:cNvPr id="32" name="Down Arrow 31"/>
          <p:cNvSpPr/>
          <p:nvPr/>
        </p:nvSpPr>
        <p:spPr bwMode="auto">
          <a:xfrm rot="3196352">
            <a:off x="5656086" y="2674183"/>
            <a:ext cx="93064" cy="553703"/>
          </a:xfrm>
          <a:prstGeom prst="downArrow">
            <a:avLst>
              <a:gd name="adj1" fmla="val 29676"/>
              <a:gd name="adj2" fmla="val 58817"/>
            </a:avLst>
          </a:prstGeom>
          <a:solidFill>
            <a:srgbClr val="00CC00"/>
          </a:solidFill>
          <a:ln w="9525" cap="flat" cmpd="sng" algn="ctr">
            <a:solidFill>
              <a:srgbClr val="00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sng" strike="noStrike" cap="none" normalizeH="0" baseline="0" dirty="0" smtClean="0">
              <a:ln>
                <a:noFill/>
              </a:ln>
              <a:solidFill>
                <a:srgbClr val="00CC00"/>
              </a:solidFill>
              <a:effectLst/>
              <a:latin typeface="Arial" charset="0"/>
            </a:endParaRPr>
          </a:p>
        </p:txBody>
      </p:sp>
      <p:sp>
        <p:nvSpPr>
          <p:cNvPr id="33" name="Down Arrow 32"/>
          <p:cNvSpPr/>
          <p:nvPr/>
        </p:nvSpPr>
        <p:spPr bwMode="auto">
          <a:xfrm rot="1634692">
            <a:off x="6197306" y="2825742"/>
            <a:ext cx="93064" cy="407295"/>
          </a:xfrm>
          <a:prstGeom prst="downArrow">
            <a:avLst>
              <a:gd name="adj1" fmla="val 29676"/>
              <a:gd name="adj2" fmla="val 58817"/>
            </a:avLst>
          </a:prstGeom>
          <a:solidFill>
            <a:srgbClr val="00CC00"/>
          </a:solidFill>
          <a:ln w="9525" cap="flat" cmpd="sng" algn="ctr">
            <a:solidFill>
              <a:srgbClr val="00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sng" strike="noStrike" cap="none" normalizeH="0" baseline="0" dirty="0" smtClean="0">
              <a:ln>
                <a:noFill/>
              </a:ln>
              <a:solidFill>
                <a:srgbClr val="00CC00"/>
              </a:solidFill>
              <a:effectLst/>
              <a:latin typeface="Arial" charset="0"/>
            </a:endParaRPr>
          </a:p>
        </p:txBody>
      </p:sp>
      <p:sp>
        <p:nvSpPr>
          <p:cNvPr id="36" name="Down Arrow 35"/>
          <p:cNvSpPr/>
          <p:nvPr/>
        </p:nvSpPr>
        <p:spPr bwMode="auto">
          <a:xfrm>
            <a:off x="3962400" y="4163744"/>
            <a:ext cx="84395" cy="326271"/>
          </a:xfrm>
          <a:prstGeom prst="downArrow">
            <a:avLst>
              <a:gd name="adj1" fmla="val 29676"/>
              <a:gd name="adj2" fmla="val 73712"/>
            </a:avLst>
          </a:prstGeom>
          <a:solidFill>
            <a:schemeClr val="accent6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7" name="Down Arrow 36"/>
          <p:cNvSpPr/>
          <p:nvPr/>
        </p:nvSpPr>
        <p:spPr bwMode="auto">
          <a:xfrm rot="10800000">
            <a:off x="3571772" y="2748180"/>
            <a:ext cx="84395" cy="537644"/>
          </a:xfrm>
          <a:prstGeom prst="downArrow">
            <a:avLst>
              <a:gd name="adj1" fmla="val 29676"/>
              <a:gd name="adj2" fmla="val 73712"/>
            </a:avLst>
          </a:prstGeom>
          <a:solidFill>
            <a:schemeClr val="accent6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" name="Down Arrow 22"/>
          <p:cNvSpPr/>
          <p:nvPr/>
        </p:nvSpPr>
        <p:spPr bwMode="auto">
          <a:xfrm>
            <a:off x="3540595" y="3627120"/>
            <a:ext cx="114300" cy="845820"/>
          </a:xfrm>
          <a:prstGeom prst="downArrow">
            <a:avLst>
              <a:gd name="adj1" fmla="val 29676"/>
              <a:gd name="adj2" fmla="val 73712"/>
            </a:avLst>
          </a:prstGeom>
          <a:solidFill>
            <a:srgbClr val="99CC00"/>
          </a:solidFill>
          <a:ln w="9525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8" name="Down Arrow 27"/>
          <p:cNvSpPr/>
          <p:nvPr/>
        </p:nvSpPr>
        <p:spPr bwMode="auto">
          <a:xfrm rot="10800000">
            <a:off x="3695700" y="3640667"/>
            <a:ext cx="114300" cy="831651"/>
          </a:xfrm>
          <a:prstGeom prst="downArrow">
            <a:avLst>
              <a:gd name="adj1" fmla="val 29676"/>
              <a:gd name="adj2" fmla="val 73712"/>
            </a:avLst>
          </a:prstGeom>
          <a:solidFill>
            <a:srgbClr val="99CC00"/>
          </a:solidFill>
          <a:ln w="9525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8" name="Down Arrow 37"/>
          <p:cNvSpPr/>
          <p:nvPr/>
        </p:nvSpPr>
        <p:spPr bwMode="auto">
          <a:xfrm>
            <a:off x="3724172" y="2748181"/>
            <a:ext cx="84395" cy="537644"/>
          </a:xfrm>
          <a:prstGeom prst="downArrow">
            <a:avLst>
              <a:gd name="adj1" fmla="val 29676"/>
              <a:gd name="adj2" fmla="val 73712"/>
            </a:avLst>
          </a:prstGeom>
          <a:solidFill>
            <a:schemeClr val="accent6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  <p:bldP spid="19" grpId="0" animBg="1"/>
      <p:bldP spid="20" grpId="0" animBg="1"/>
      <p:bldP spid="21" grpId="0"/>
      <p:bldP spid="22" grpId="0" animBg="1"/>
      <p:bldP spid="32" grpId="0" animBg="1"/>
      <p:bldP spid="33" grpId="0" animBg="1"/>
      <p:bldP spid="3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			</a:t>
            </a:r>
            <a:r>
              <a:rPr lang="en-US" sz="3600" b="1" dirty="0" smtClean="0"/>
              <a:t>Maya API Introduction</a:t>
            </a:r>
            <a:endParaRPr lang="en-US" sz="3600" b="1" dirty="0"/>
          </a:p>
        </p:txBody>
      </p:sp>
      <p:pic>
        <p:nvPicPr>
          <p:cNvPr id="4" name="Picture 4" descr="mne_bottom_bar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0469" y="5110832"/>
            <a:ext cx="7981950" cy="1046162"/>
          </a:xfrm>
          <a:prstGeom prst="rect">
            <a:avLst/>
          </a:prstGeom>
          <a:noFill/>
          <a:ln w="3175">
            <a:solidFill>
              <a:srgbClr val="DDDDDD"/>
            </a:solidFill>
            <a:miter lim="800000"/>
            <a:headEnd/>
            <a:tailEnd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What can you develop using API?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28700" lvl="3" indent="-169863">
              <a:buSzPct val="100000"/>
              <a:buFont typeface="Arial" pitchFamily="34" charset="0"/>
              <a:buChar char="•"/>
              <a:defRPr/>
            </a:pPr>
            <a:r>
              <a:rPr lang="en-US" sz="2400" dirty="0" smtClean="0">
                <a:solidFill>
                  <a:srgbClr val="FFFFFF"/>
                </a:solidFill>
              </a:rPr>
              <a:t> Commands</a:t>
            </a:r>
          </a:p>
          <a:p>
            <a:pPr marL="1028700" lvl="3" indent="-169863">
              <a:buSzPct val="100000"/>
              <a:buFont typeface="Arial" pitchFamily="34" charset="0"/>
              <a:buChar char="•"/>
              <a:defRPr/>
            </a:pPr>
            <a:r>
              <a:rPr lang="en-US" sz="2400" dirty="0" smtClean="0">
                <a:solidFill>
                  <a:srgbClr val="FFFFFF"/>
                </a:solidFill>
              </a:rPr>
              <a:t> Dependency Graph Nodes</a:t>
            </a:r>
          </a:p>
          <a:p>
            <a:pPr marL="1655763" lvl="4" indent="-169863">
              <a:spcBef>
                <a:spcPct val="15000"/>
              </a:spcBef>
              <a:spcAft>
                <a:spcPct val="15000"/>
              </a:spcAft>
              <a:buClr>
                <a:srgbClr val="00B4FF"/>
              </a:buClr>
              <a:buFont typeface="Arial" pitchFamily="34" charset="0"/>
              <a:buChar char="•"/>
              <a:defRPr/>
            </a:pPr>
            <a:r>
              <a:rPr lang="en-US" sz="2400" dirty="0" smtClean="0">
                <a:solidFill>
                  <a:srgbClr val="FFFFFF"/>
                </a:solidFill>
              </a:rPr>
              <a:t>Deformers</a:t>
            </a:r>
          </a:p>
          <a:p>
            <a:pPr marL="1655763" lvl="4" indent="-169863">
              <a:spcBef>
                <a:spcPct val="15000"/>
              </a:spcBef>
              <a:spcAft>
                <a:spcPct val="15000"/>
              </a:spcAft>
              <a:buClr>
                <a:srgbClr val="00B4FF"/>
              </a:buClr>
              <a:buFont typeface="Arial" pitchFamily="34" charset="0"/>
              <a:buChar char="•"/>
              <a:defRPr/>
            </a:pPr>
            <a:r>
              <a:rPr lang="en-US" sz="2400" dirty="0" err="1" smtClean="0">
                <a:solidFill>
                  <a:srgbClr val="FFFFFF"/>
                </a:solidFill>
              </a:rPr>
              <a:t>Shaders</a:t>
            </a:r>
            <a:endParaRPr lang="en-US" sz="2400" dirty="0" smtClean="0">
              <a:solidFill>
                <a:srgbClr val="FFFFFF"/>
              </a:solidFill>
            </a:endParaRPr>
          </a:p>
          <a:p>
            <a:pPr marL="1655763" lvl="4" indent="-169863">
              <a:spcBef>
                <a:spcPct val="15000"/>
              </a:spcBef>
              <a:spcAft>
                <a:spcPct val="15000"/>
              </a:spcAft>
              <a:buClr>
                <a:srgbClr val="00B4FF"/>
              </a:buClr>
              <a:buFont typeface="Arial" pitchFamily="34" charset="0"/>
              <a:buChar char="•"/>
              <a:defRPr/>
            </a:pPr>
            <a:r>
              <a:rPr lang="en-US" sz="2400" dirty="0" smtClean="0">
                <a:solidFill>
                  <a:srgbClr val="FFFFFF"/>
                </a:solidFill>
              </a:rPr>
              <a:t>Manipulators</a:t>
            </a:r>
          </a:p>
          <a:p>
            <a:pPr marL="1655763" lvl="4" indent="-169863">
              <a:spcBef>
                <a:spcPct val="15000"/>
              </a:spcBef>
              <a:spcAft>
                <a:spcPct val="15000"/>
              </a:spcAft>
              <a:buClr>
                <a:srgbClr val="00B4FF"/>
              </a:buClr>
              <a:buFont typeface="Arial" pitchFamily="34" charset="0"/>
              <a:buChar char="•"/>
              <a:defRPr/>
            </a:pPr>
            <a:r>
              <a:rPr lang="en-US" sz="2400" dirty="0" smtClean="0">
                <a:solidFill>
                  <a:srgbClr val="FFFFFF"/>
                </a:solidFill>
              </a:rPr>
              <a:t>Shapes </a:t>
            </a:r>
          </a:p>
          <a:p>
            <a:pPr marL="1655763" lvl="4" indent="-169863">
              <a:spcBef>
                <a:spcPct val="15000"/>
              </a:spcBef>
              <a:spcAft>
                <a:spcPct val="15000"/>
              </a:spcAft>
              <a:buClr>
                <a:srgbClr val="00B4FF"/>
              </a:buClr>
              <a:buFont typeface="Arial" pitchFamily="34" charset="0"/>
              <a:buChar char="•"/>
              <a:defRPr/>
            </a:pPr>
            <a:r>
              <a:rPr lang="en-US" sz="2400" dirty="0" smtClean="0">
                <a:solidFill>
                  <a:srgbClr val="FFFFFF"/>
                </a:solidFill>
              </a:rPr>
              <a:t>Etc.</a:t>
            </a:r>
          </a:p>
          <a:p>
            <a:pPr marL="1028700" lvl="3" indent="-169863">
              <a:buSzPct val="100000"/>
              <a:buFont typeface="Arial" pitchFamily="34" charset="0"/>
              <a:buChar char="•"/>
              <a:defRPr/>
            </a:pPr>
            <a:r>
              <a:rPr lang="en-US" sz="2400" dirty="0" smtClean="0">
                <a:solidFill>
                  <a:srgbClr val="FFFFFF"/>
                </a:solidFill>
              </a:rPr>
              <a:t> Tools</a:t>
            </a:r>
          </a:p>
          <a:p>
            <a:pPr marL="1028700" lvl="3" indent="-169863">
              <a:buSzPct val="100000"/>
              <a:buFont typeface="Arial" pitchFamily="34" charset="0"/>
              <a:buChar char="•"/>
              <a:defRPr/>
            </a:pPr>
            <a:r>
              <a:rPr lang="en-US" sz="2400" dirty="0" smtClean="0">
                <a:solidFill>
                  <a:srgbClr val="FFFFFF"/>
                </a:solidFill>
              </a:rPr>
              <a:t> File Translators</a:t>
            </a:r>
          </a:p>
          <a:p>
            <a:pPr marL="1028700" lvl="3" indent="-169863">
              <a:buClr>
                <a:srgbClr val="00B4FF"/>
              </a:buClr>
              <a:buFont typeface="Arial" pitchFamily="34" charset="0"/>
              <a:buChar char="•"/>
              <a:defRPr/>
            </a:pPr>
            <a:endParaRPr lang="en-US" sz="2400" dirty="0" smtClean="0">
              <a:solidFill>
                <a:srgbClr val="FFFFFF"/>
              </a:solidFill>
            </a:endParaRPr>
          </a:p>
          <a:p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05400" y="3048000"/>
            <a:ext cx="2522538" cy="140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105400" y="2819400"/>
            <a:ext cx="2506663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muscleSplineDeformer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04778" y="2133600"/>
            <a:ext cx="2423160" cy="2659380"/>
          </a:xfrm>
          <a:prstGeom prst="rect">
            <a:avLst/>
          </a:prstGeom>
        </p:spPr>
      </p:pic>
      <p:pic>
        <p:nvPicPr>
          <p:cNvPr id="7" name="Picture 6" descr="shape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53000" y="2754630"/>
            <a:ext cx="2842406" cy="1703070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1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5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CA" dirty="0" smtClean="0"/>
              <a:t/>
            </a:r>
            <a:br>
              <a:rPr lang="en-CA" dirty="0" smtClean="0"/>
            </a:br>
            <a:r>
              <a:rPr lang="en-CA" dirty="0" smtClean="0"/>
              <a:t>What can you develop using API?</a:t>
            </a:r>
            <a:br>
              <a:rPr lang="en-CA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Arial" pitchFamily="34" charset="0"/>
              <a:buChar char="•"/>
            </a:pPr>
            <a:r>
              <a:rPr lang="en-US" dirty="0" smtClean="0"/>
              <a:t>  Plug-in</a:t>
            </a:r>
          </a:p>
          <a:p>
            <a:pPr lvl="1" eaLnBrk="1" hangingPunct="1">
              <a:buFont typeface="Arial" pitchFamily="34" charset="0"/>
              <a:buChar char="•"/>
            </a:pPr>
            <a:r>
              <a:rPr lang="en-US" dirty="0" smtClean="0"/>
              <a:t>Loads into Maya application</a:t>
            </a:r>
          </a:p>
          <a:p>
            <a:pPr lvl="1" eaLnBrk="1" hangingPunct="1">
              <a:buFont typeface="Arial" pitchFamily="34" charset="0"/>
              <a:buChar char="•"/>
            </a:pPr>
            <a:r>
              <a:rPr lang="en-US" dirty="0" smtClean="0"/>
              <a:t>C++ or Python</a:t>
            </a:r>
          </a:p>
          <a:p>
            <a:pPr lvl="2" eaLnBrk="1" hangingPunct="1">
              <a:buFont typeface="Arial" pitchFamily="34" charset="0"/>
              <a:buChar char="•"/>
            </a:pPr>
            <a:r>
              <a:rPr lang="en-US" dirty="0" smtClean="0"/>
              <a:t>Full Maya UI</a:t>
            </a:r>
          </a:p>
          <a:p>
            <a:pPr lvl="2" eaLnBrk="1" hangingPunct="1">
              <a:buFont typeface="Arial" pitchFamily="34" charset="0"/>
              <a:buChar char="•"/>
            </a:pPr>
            <a:r>
              <a:rPr lang="en-US" dirty="0" smtClean="0"/>
              <a:t>Interact with user and Maya operations</a:t>
            </a:r>
          </a:p>
          <a:p>
            <a:pPr marL="0" indent="0" eaLnBrk="1" hangingPunct="1">
              <a:buFontTx/>
              <a:buNone/>
            </a:pPr>
            <a:endParaRPr lang="en-US" dirty="0" smtClean="0"/>
          </a:p>
          <a:p>
            <a:pPr marL="0" indent="0" eaLnBrk="1" hangingPunct="1">
              <a:buFont typeface="Arial" pitchFamily="34" charset="0"/>
              <a:buChar char="•"/>
            </a:pPr>
            <a:r>
              <a:rPr lang="en-US" dirty="0" smtClean="0"/>
              <a:t>  Standalone application</a:t>
            </a:r>
          </a:p>
          <a:p>
            <a:pPr lvl="1" eaLnBrk="1" hangingPunct="1">
              <a:buFont typeface="Arial" pitchFamily="34" charset="0"/>
              <a:buChar char="•"/>
            </a:pPr>
            <a:r>
              <a:rPr lang="en-US" dirty="0" smtClean="0"/>
              <a:t>Use Maya libraries to load/save Maya files</a:t>
            </a:r>
          </a:p>
          <a:p>
            <a:pPr lvl="1" eaLnBrk="1" hangingPunct="1">
              <a:buFont typeface="Arial" pitchFamily="34" charset="0"/>
              <a:buChar char="•"/>
            </a:pPr>
            <a:r>
              <a:rPr lang="en-US" dirty="0" smtClean="0"/>
              <a:t>C++ or Python</a:t>
            </a:r>
          </a:p>
          <a:p>
            <a:pPr lvl="2" eaLnBrk="1" hangingPunct="1">
              <a:buFont typeface="Arial" pitchFamily="34" charset="0"/>
              <a:buChar char="•"/>
            </a:pPr>
            <a:r>
              <a:rPr lang="en-US" dirty="0" smtClean="0"/>
              <a:t>No UI</a:t>
            </a:r>
          </a:p>
          <a:p>
            <a:pPr lvl="2" eaLnBrk="1" hangingPunct="1">
              <a:buNone/>
            </a:pPr>
            <a:endParaRPr lang="en-US" dirty="0" smtClean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 Design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4163" lvl="1" indent="-169863">
              <a:buClr>
                <a:schemeClr val="bg1"/>
              </a:buClr>
              <a:buSzPct val="100000"/>
              <a:buFont typeface="Arial" pitchFamily="34" charset="0"/>
              <a:buChar char="•"/>
              <a:defRPr/>
            </a:pPr>
            <a:r>
              <a:rPr lang="en-US" sz="2400" dirty="0" smtClean="0">
                <a:solidFill>
                  <a:srgbClr val="FFFFFF"/>
                </a:solidFill>
              </a:rPr>
              <a:t>A tight wrapper around Maya’s internal architecture</a:t>
            </a:r>
          </a:p>
          <a:p>
            <a:pPr marL="284163" lvl="1" indent="-169863">
              <a:buClr>
                <a:schemeClr val="bg1"/>
              </a:buClr>
              <a:buSzPct val="100000"/>
              <a:buFont typeface="Arial" pitchFamily="34" charset="0"/>
              <a:buChar char="•"/>
              <a:defRPr/>
            </a:pPr>
            <a:r>
              <a:rPr lang="en-US" sz="2400" dirty="0" smtClean="0">
                <a:solidFill>
                  <a:srgbClr val="FFFFFF"/>
                </a:solidFill>
              </a:rPr>
              <a:t>An abstract layer, which separates Maya internal code from external plug-in developers</a:t>
            </a:r>
          </a:p>
          <a:p>
            <a:endParaRPr lang="en-US" dirty="0"/>
          </a:p>
        </p:txBody>
      </p:sp>
      <p:sp>
        <p:nvSpPr>
          <p:cNvPr id="34" name="TextBox 5"/>
          <p:cNvSpPr txBox="1">
            <a:spLocks noChangeArrowheads="1"/>
          </p:cNvSpPr>
          <p:nvPr/>
        </p:nvSpPr>
        <p:spPr bwMode="auto">
          <a:xfrm>
            <a:off x="3618706" y="3200400"/>
            <a:ext cx="1479550" cy="708025"/>
          </a:xfrm>
          <a:prstGeom prst="rect">
            <a:avLst/>
          </a:prstGeom>
          <a:solidFill>
            <a:srgbClr val="99CC00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284163" marR="0" lvl="0" indent="-169863" algn="l" defTabSz="914400" rtl="0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15000"/>
              </a:spcAft>
              <a:buClr>
                <a:srgbClr val="00B4FF"/>
              </a:buClr>
              <a:buSzPct val="80000"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  <a:p>
            <a:pPr marL="284163" marR="0" lvl="0" indent="-169863" algn="l" defTabSz="914400" rtl="0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15000"/>
              </a:spcAft>
              <a:buClr>
                <a:srgbClr val="00B4FF"/>
              </a:buClr>
              <a:buSzPct val="80000"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35" name="TextBox 7"/>
          <p:cNvSpPr txBox="1">
            <a:spLocks noChangeArrowheads="1"/>
          </p:cNvSpPr>
          <p:nvPr/>
        </p:nvSpPr>
        <p:spPr bwMode="auto">
          <a:xfrm>
            <a:off x="3603625" y="4300538"/>
            <a:ext cx="1449387" cy="708025"/>
          </a:xfrm>
          <a:prstGeom prst="rect">
            <a:avLst/>
          </a:prstGeom>
          <a:solidFill>
            <a:srgbClr val="99CC00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284163" marR="0" lvl="0" indent="-169863" algn="l" defTabSz="914400" rtl="0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15000"/>
              </a:spcAft>
              <a:buClr>
                <a:srgbClr val="00B4FF"/>
              </a:buClr>
              <a:buSzPct val="80000"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  <a:p>
            <a:pPr marL="284163" marR="0" lvl="0" indent="-169863" algn="l" defTabSz="914400" rtl="0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15000"/>
              </a:spcAft>
              <a:buClr>
                <a:srgbClr val="00B4FF"/>
              </a:buClr>
              <a:buSzPct val="80000"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36" name="TextBox 9"/>
          <p:cNvSpPr txBox="1">
            <a:spLocks noChangeArrowheads="1"/>
          </p:cNvSpPr>
          <p:nvPr/>
        </p:nvSpPr>
        <p:spPr bwMode="auto">
          <a:xfrm>
            <a:off x="3581400" y="5400675"/>
            <a:ext cx="1468437" cy="708025"/>
          </a:xfrm>
          <a:prstGeom prst="rect">
            <a:avLst/>
          </a:prstGeom>
          <a:solidFill>
            <a:srgbClr val="99CC00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284163" marR="0" lvl="0" indent="-169863" algn="l" defTabSz="914400" rtl="0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15000"/>
              </a:spcAft>
              <a:buClr>
                <a:srgbClr val="00B4FF"/>
              </a:buClr>
              <a:buSzPct val="80000"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  <a:p>
            <a:pPr marL="284163" marR="0" lvl="0" indent="-169863" algn="l" defTabSz="914400" rtl="0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15000"/>
              </a:spcAft>
              <a:buClr>
                <a:srgbClr val="00B4FF"/>
              </a:buClr>
              <a:buSzPct val="80000"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37" name="TextBox 10"/>
          <p:cNvSpPr txBox="1">
            <a:spLocks noChangeArrowheads="1"/>
          </p:cNvSpPr>
          <p:nvPr/>
        </p:nvSpPr>
        <p:spPr bwMode="auto">
          <a:xfrm>
            <a:off x="3613150" y="4516438"/>
            <a:ext cx="147002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284163" indent="-169863" algn="l" rtl="0" fontAlgn="base">
              <a:spcBef>
                <a:spcPct val="15000"/>
              </a:spcBef>
              <a:spcAft>
                <a:spcPct val="15000"/>
              </a:spcAft>
              <a:buClr>
                <a:srgbClr val="00B4FF"/>
              </a:buClr>
              <a:buSzPct val="80000"/>
            </a:pPr>
            <a:r>
              <a:rPr lang="en-US" b="1" kern="1200" dirty="0">
                <a:solidFill>
                  <a:srgbClr val="000000"/>
                </a:solidFill>
                <a:latin typeface="Arial" charset="0"/>
                <a:ea typeface="+mn-ea"/>
                <a:cs typeface="Arial" charset="0"/>
              </a:rPr>
              <a:t>Maya  API</a:t>
            </a:r>
          </a:p>
        </p:txBody>
      </p:sp>
      <p:sp>
        <p:nvSpPr>
          <p:cNvPr id="38" name="TextBox 11"/>
          <p:cNvSpPr txBox="1">
            <a:spLocks noChangeArrowheads="1"/>
          </p:cNvSpPr>
          <p:nvPr/>
        </p:nvSpPr>
        <p:spPr bwMode="auto">
          <a:xfrm>
            <a:off x="3598862" y="5607050"/>
            <a:ext cx="147002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284163" indent="-169863" algn="l" rtl="0" fontAlgn="base">
              <a:spcBef>
                <a:spcPct val="15000"/>
              </a:spcBef>
              <a:spcAft>
                <a:spcPct val="15000"/>
              </a:spcAft>
              <a:buClr>
                <a:srgbClr val="00B4FF"/>
              </a:buClr>
              <a:buSzPct val="80000"/>
            </a:pPr>
            <a:r>
              <a:rPr lang="en-US" b="1" kern="1200" dirty="0">
                <a:solidFill>
                  <a:srgbClr val="000000"/>
                </a:solidFill>
                <a:latin typeface="Arial" charset="0"/>
                <a:ea typeface="+mn-ea"/>
                <a:cs typeface="Arial" charset="0"/>
              </a:rPr>
              <a:t>Maya core</a:t>
            </a:r>
          </a:p>
        </p:txBody>
      </p:sp>
      <p:sp>
        <p:nvSpPr>
          <p:cNvPr id="39" name="TextBox 12"/>
          <p:cNvSpPr txBox="1">
            <a:spLocks noChangeArrowheads="1"/>
          </p:cNvSpPr>
          <p:nvPr/>
        </p:nvSpPr>
        <p:spPr bwMode="auto">
          <a:xfrm>
            <a:off x="3618706" y="3200400"/>
            <a:ext cx="1468438" cy="6724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284163" indent="-169863" algn="l" rtl="0" fontAlgn="base">
              <a:spcBef>
                <a:spcPct val="15000"/>
              </a:spcBef>
              <a:spcAft>
                <a:spcPct val="15000"/>
              </a:spcAft>
              <a:buClr>
                <a:srgbClr val="00B4FF"/>
              </a:buClr>
              <a:buSzPct val="80000"/>
            </a:pPr>
            <a:r>
              <a:rPr lang="en-US" sz="2000" kern="1200" dirty="0">
                <a:solidFill>
                  <a:srgbClr val="000000"/>
                </a:solidFill>
                <a:latin typeface="Arial" charset="0"/>
                <a:ea typeface="+mn-ea"/>
                <a:cs typeface="Arial" charset="0"/>
              </a:rPr>
              <a:t>  </a:t>
            </a:r>
            <a:r>
              <a:rPr lang="en-US" b="1" kern="1200" dirty="0">
                <a:solidFill>
                  <a:srgbClr val="000000"/>
                </a:solidFill>
                <a:latin typeface="Arial" charset="0"/>
                <a:ea typeface="+mn-ea"/>
                <a:cs typeface="Arial" charset="0"/>
              </a:rPr>
              <a:t>External</a:t>
            </a:r>
          </a:p>
          <a:p>
            <a:pPr marL="284163" indent="-169863" algn="l" rtl="0" fontAlgn="base">
              <a:spcBef>
                <a:spcPct val="15000"/>
              </a:spcBef>
              <a:spcAft>
                <a:spcPct val="15000"/>
              </a:spcAft>
              <a:buClr>
                <a:srgbClr val="00B4FF"/>
              </a:buClr>
              <a:buSzPct val="80000"/>
            </a:pPr>
            <a:r>
              <a:rPr lang="en-US" b="1" kern="1200" dirty="0">
                <a:solidFill>
                  <a:srgbClr val="000000"/>
                </a:solidFill>
                <a:latin typeface="Arial" charset="0"/>
                <a:ea typeface="+mn-ea"/>
                <a:cs typeface="Arial" charset="0"/>
              </a:rPr>
              <a:t> developer</a:t>
            </a:r>
          </a:p>
        </p:txBody>
      </p:sp>
      <p:sp>
        <p:nvSpPr>
          <p:cNvPr id="40" name="Up-Down Arrow 13"/>
          <p:cNvSpPr>
            <a:spLocks noChangeArrowheads="1"/>
          </p:cNvSpPr>
          <p:nvPr/>
        </p:nvSpPr>
        <p:spPr bwMode="auto">
          <a:xfrm>
            <a:off x="4281487" y="3908425"/>
            <a:ext cx="71438" cy="387350"/>
          </a:xfrm>
          <a:prstGeom prst="upDownArrow">
            <a:avLst>
              <a:gd name="adj1" fmla="val 50000"/>
              <a:gd name="adj2" fmla="val 106260"/>
            </a:avLst>
          </a:prstGeom>
          <a:solidFill>
            <a:srgbClr val="FFFFFF"/>
          </a:solidFill>
          <a:ln w="9525" algn="ctr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sng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42" name="Up-Down Arrow 14"/>
          <p:cNvSpPr>
            <a:spLocks noChangeArrowheads="1"/>
          </p:cNvSpPr>
          <p:nvPr/>
        </p:nvSpPr>
        <p:spPr bwMode="auto">
          <a:xfrm>
            <a:off x="4281487" y="4997450"/>
            <a:ext cx="71438" cy="388938"/>
          </a:xfrm>
          <a:prstGeom prst="upDownArrow">
            <a:avLst>
              <a:gd name="adj1" fmla="val 50000"/>
              <a:gd name="adj2" fmla="val 106695"/>
            </a:avLst>
          </a:prstGeom>
          <a:solidFill>
            <a:srgbClr val="FFFFFF"/>
          </a:solidFill>
          <a:ln w="9525" algn="ctr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sng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  <p:bldP spid="36" grpId="0" animBg="1"/>
      <p:bldP spid="37" grpId="0"/>
      <p:bldP spid="38" grpId="0"/>
      <p:bldP spid="39" grpId="0"/>
      <p:bldP spid="40" grpId="0" animBg="1"/>
      <p:bldP spid="4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Maya Libraries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err="1" smtClean="0"/>
              <a:t>OpenMaya</a:t>
            </a:r>
            <a:r>
              <a:rPr lang="en-CA" dirty="0" smtClean="0"/>
              <a:t>: fundamental classes for defining nodes and commands and for assembling them into a plug-in</a:t>
            </a:r>
          </a:p>
          <a:p>
            <a:r>
              <a:rPr lang="en-CA" dirty="0" err="1" smtClean="0"/>
              <a:t>OpenMayaUI</a:t>
            </a:r>
            <a:r>
              <a:rPr lang="en-CA" dirty="0" smtClean="0"/>
              <a:t>: classes necessary for creating new user interface elements such as manipulators, contexts, and locators</a:t>
            </a:r>
          </a:p>
          <a:p>
            <a:r>
              <a:rPr lang="en-CA" dirty="0" err="1" smtClean="0"/>
              <a:t>OpenMayaAnim</a:t>
            </a:r>
            <a:r>
              <a:rPr lang="en-CA" dirty="0" smtClean="0"/>
              <a:t>: classes for animation, including deformers and inverse kinematics. </a:t>
            </a:r>
          </a:p>
          <a:p>
            <a:r>
              <a:rPr lang="en-CA" dirty="0" err="1" smtClean="0"/>
              <a:t>OpenMayaFX</a:t>
            </a:r>
            <a:r>
              <a:rPr lang="en-CA" dirty="0" smtClean="0"/>
              <a:t>: classes for Autodesk</a:t>
            </a:r>
            <a:r>
              <a:rPr lang="en-CA" baseline="30000" dirty="0" smtClean="0"/>
              <a:t>®</a:t>
            </a:r>
            <a:r>
              <a:rPr lang="en-CA" dirty="0" smtClean="0"/>
              <a:t> Dynamics</a:t>
            </a:r>
            <a:r>
              <a:rPr lang="en-CA" baseline="30000" dirty="0" smtClean="0"/>
              <a:t>™</a:t>
            </a:r>
            <a:endParaRPr lang="en-CA" dirty="0" smtClean="0"/>
          </a:p>
          <a:p>
            <a:r>
              <a:rPr lang="en-CA" dirty="0" err="1" smtClean="0"/>
              <a:t>OpenMayaRender</a:t>
            </a:r>
            <a:r>
              <a:rPr lang="en-CA" dirty="0" smtClean="0"/>
              <a:t>: classes for performing rendering functions</a:t>
            </a:r>
          </a:p>
          <a:p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4163" lvl="1" indent="-169863">
              <a:buClr>
                <a:schemeClr val="bg1"/>
              </a:buClr>
              <a:buSzPct val="100000"/>
              <a:buFont typeface="Arial" pitchFamily="34" charset="0"/>
              <a:buChar char="•"/>
              <a:defRPr/>
            </a:pPr>
            <a:r>
              <a:rPr lang="en-US" sz="2800" dirty="0" smtClean="0"/>
              <a:t>Education:</a:t>
            </a:r>
          </a:p>
          <a:p>
            <a:pPr marL="741363" lvl="2" indent="-169863">
              <a:buClr>
                <a:schemeClr val="bg1"/>
              </a:buClr>
              <a:buSzPct val="100000"/>
              <a:buFont typeface="Arial" pitchFamily="34" charset="0"/>
              <a:buChar char="•"/>
              <a:defRPr/>
            </a:pPr>
            <a:r>
              <a:rPr lang="en-US" sz="2800" dirty="0" smtClean="0"/>
              <a:t>Bachelor of Computer Science, </a:t>
            </a:r>
            <a:r>
              <a:rPr lang="en-US" sz="2800" dirty="0" err="1" smtClean="0"/>
              <a:t>Tsinghua</a:t>
            </a:r>
            <a:r>
              <a:rPr lang="en-US" sz="2800" dirty="0" smtClean="0"/>
              <a:t> University</a:t>
            </a:r>
          </a:p>
          <a:p>
            <a:pPr marL="741363" lvl="2" indent="-169863">
              <a:buClr>
                <a:schemeClr val="bg1"/>
              </a:buClr>
              <a:buSzPct val="100000"/>
              <a:buFont typeface="Arial" pitchFamily="34" charset="0"/>
              <a:buChar char="•"/>
              <a:defRPr/>
            </a:pPr>
            <a:r>
              <a:rPr lang="en-US" sz="2800" dirty="0" smtClean="0"/>
              <a:t>Master of Computer Science, University of Toronto</a:t>
            </a:r>
          </a:p>
          <a:p>
            <a:pPr marL="284163" lvl="1" indent="-169863">
              <a:buClr>
                <a:schemeClr val="bg1"/>
              </a:buClr>
              <a:buSzPct val="100000"/>
              <a:buFont typeface="Arial" pitchFamily="34" charset="0"/>
              <a:buChar char="•"/>
              <a:defRPr/>
            </a:pPr>
            <a:r>
              <a:rPr lang="en-US" sz="2800" dirty="0" smtClean="0"/>
              <a:t>Working Experience</a:t>
            </a:r>
          </a:p>
          <a:p>
            <a:pPr marL="284163" lvl="1" indent="-169863">
              <a:buClr>
                <a:schemeClr val="accent1"/>
              </a:buClr>
              <a:buSzPct val="100000"/>
              <a:buFont typeface="Arial" pitchFamily="34" charset="0"/>
              <a:buChar char="•"/>
              <a:defRPr/>
            </a:pPr>
            <a:endParaRPr lang="en-US" sz="2800" dirty="0" smtClean="0"/>
          </a:p>
          <a:p>
            <a:pPr marL="284163" lvl="1" indent="-169863">
              <a:buClr>
                <a:schemeClr val="bg1"/>
              </a:buClr>
              <a:buSzPct val="100000"/>
              <a:buFont typeface="Arial" pitchFamily="34" charset="0"/>
              <a:buChar char="•"/>
              <a:defRPr/>
            </a:pPr>
            <a:r>
              <a:rPr lang="en-US" sz="2800" dirty="0" smtClean="0"/>
              <a:t>Contact: Naiqi.weng@autodesk.com</a:t>
            </a:r>
          </a:p>
          <a:p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Categories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762000" y="2209800"/>
          <a:ext cx="7391400" cy="39518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3800"/>
                <a:gridCol w="2260600"/>
                <a:gridCol w="2667000"/>
              </a:tblGrid>
              <a:tr h="674077"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Naming</a:t>
                      </a:r>
                      <a:r>
                        <a:rPr lang="en-US" sz="2000" b="0" baseline="0" dirty="0" smtClean="0">
                          <a:solidFill>
                            <a:schemeClr val="tx1"/>
                          </a:solidFill>
                        </a:rPr>
                        <a:t> Convention</a:t>
                      </a:r>
                    </a:p>
                  </a:txBody>
                  <a:tcPr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Logical Grouping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Examples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00"/>
                    </a:solidFill>
                  </a:tcPr>
                </a:tc>
              </a:tr>
              <a:tr h="615462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MPx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***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Proxy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MPxCommand</a:t>
                      </a: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MPxNode</a:t>
                      </a: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00"/>
                    </a:solidFill>
                  </a:tcPr>
                </a:tc>
              </a:tr>
              <a:tr h="879231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MFn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***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Function set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MFnAttribute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MFnDependencyNode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00"/>
                    </a:solidFill>
                  </a:tcPr>
                </a:tc>
              </a:tr>
              <a:tr h="879231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MIt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***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Iterator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MItDependencyNodes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MItMeshEdge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00"/>
                    </a:solidFill>
                  </a:tcPr>
                </a:tc>
              </a:tr>
              <a:tr h="879231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M***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Wrapper et.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al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MObject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MPoint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, M3dView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Proxy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Proxy Object classes serve as base classes for your custom extensions.</a:t>
            </a:r>
          </a:p>
          <a:p>
            <a:r>
              <a:rPr lang="en-US" dirty="0" smtClean="0"/>
              <a:t>Proxy Classes begin with “</a:t>
            </a:r>
            <a:r>
              <a:rPr lang="en-US" dirty="0" err="1" smtClean="0"/>
              <a:t>MPx</a:t>
            </a:r>
            <a:r>
              <a:rPr lang="en-US" dirty="0" smtClean="0"/>
              <a:t>”</a:t>
            </a:r>
          </a:p>
          <a:p>
            <a:endParaRPr lang="en-US" dirty="0" smtClean="0"/>
          </a:p>
          <a:p>
            <a:r>
              <a:rPr lang="en-US" dirty="0" smtClean="0"/>
              <a:t> Proxy Objects allow you to extend the Maya architecture through the creation of new Maya constructs (nodes, commands, etc.).</a:t>
            </a:r>
          </a:p>
          <a:p>
            <a:endParaRPr lang="en-US" dirty="0" smtClean="0"/>
          </a:p>
          <a:p>
            <a:r>
              <a:rPr lang="en-US" dirty="0" smtClean="0"/>
              <a:t> The most prevalent proxy classes include:</a:t>
            </a:r>
          </a:p>
          <a:p>
            <a:pPr lvl="1">
              <a:buFont typeface="Arial" pitchFamily="34" charset="0"/>
              <a:buChar char="•"/>
            </a:pPr>
            <a:r>
              <a:rPr lang="en-US" dirty="0" err="1" smtClean="0"/>
              <a:t>MPxCommand</a:t>
            </a:r>
            <a:endParaRPr lang="en-US" dirty="0" smtClean="0"/>
          </a:p>
          <a:p>
            <a:pPr lvl="1">
              <a:buFont typeface="Arial" pitchFamily="34" charset="0"/>
              <a:buChar char="•"/>
            </a:pPr>
            <a:r>
              <a:rPr lang="en-US" dirty="0" err="1" smtClean="0"/>
              <a:t>MPxNode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Set Classes &amp; </a:t>
            </a:r>
            <a:r>
              <a:rPr lang="en-US" dirty="0" err="1" smtClean="0"/>
              <a:t>MObject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bg1"/>
              </a:buClr>
              <a:buFont typeface="Arial" pitchFamily="34" charset="0"/>
              <a:buChar char="•"/>
            </a:pPr>
            <a:r>
              <a:rPr lang="en-US" dirty="0" smtClean="0"/>
              <a:t>Separate data with functionality</a:t>
            </a:r>
            <a:endParaRPr lang="en-US" dirty="0"/>
          </a:p>
        </p:txBody>
      </p:sp>
      <p:sp>
        <p:nvSpPr>
          <p:cNvPr id="4" name="TextBox 12"/>
          <p:cNvSpPr txBox="1">
            <a:spLocks noChangeArrowheads="1"/>
          </p:cNvSpPr>
          <p:nvPr/>
        </p:nvSpPr>
        <p:spPr bwMode="auto">
          <a:xfrm>
            <a:off x="685800" y="3368457"/>
            <a:ext cx="3124200" cy="2308324"/>
          </a:xfrm>
          <a:prstGeom prst="rect">
            <a:avLst/>
          </a:prstGeom>
          <a:solidFill>
            <a:srgbClr val="FF9900"/>
          </a:solidFill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284163" indent="-169863" algn="l" rtl="0" fontAlgn="base">
              <a:spcBef>
                <a:spcPct val="15000"/>
              </a:spcBef>
              <a:spcAft>
                <a:spcPct val="15000"/>
              </a:spcAft>
              <a:buClr>
                <a:srgbClr val="00B4FF"/>
              </a:buClr>
              <a:buSzPct val="80000"/>
            </a:pPr>
            <a:r>
              <a:rPr lang="en-US" sz="2000" kern="1200" dirty="0" smtClean="0">
                <a:solidFill>
                  <a:srgbClr val="000000"/>
                </a:solidFill>
                <a:latin typeface="Arial" charset="0"/>
                <a:ea typeface="+mn-ea"/>
                <a:cs typeface="Arial" charset="0"/>
              </a:rPr>
              <a:t>			Class  A</a:t>
            </a:r>
          </a:p>
          <a:p>
            <a:pPr marL="284163" indent="-169863" algn="l" rtl="0" fontAlgn="base">
              <a:spcBef>
                <a:spcPct val="15000"/>
              </a:spcBef>
              <a:spcAft>
                <a:spcPct val="15000"/>
              </a:spcAft>
              <a:buClr>
                <a:srgbClr val="00B4FF"/>
              </a:buClr>
              <a:buSzPct val="80000"/>
            </a:pPr>
            <a:endParaRPr lang="en-US" sz="2000" dirty="0" smtClean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 marL="284163" indent="-169863" algn="l" rtl="0" fontAlgn="base">
              <a:spcBef>
                <a:spcPct val="15000"/>
              </a:spcBef>
              <a:spcAft>
                <a:spcPct val="15000"/>
              </a:spcAft>
              <a:buClr>
                <a:srgbClr val="00B4FF"/>
              </a:buClr>
              <a:buSzPct val="80000"/>
            </a:pPr>
            <a:endParaRPr lang="en-US" sz="2000" kern="1200" dirty="0" smtClean="0">
              <a:solidFill>
                <a:srgbClr val="000000"/>
              </a:solidFill>
              <a:latin typeface="Arial" charset="0"/>
              <a:ea typeface="+mn-ea"/>
              <a:cs typeface="Arial" charset="0"/>
            </a:endParaRPr>
          </a:p>
          <a:p>
            <a:pPr marL="284163" indent="-169863" algn="l" rtl="0" fontAlgn="base">
              <a:spcBef>
                <a:spcPct val="15000"/>
              </a:spcBef>
              <a:spcAft>
                <a:spcPct val="15000"/>
              </a:spcAft>
              <a:buClr>
                <a:srgbClr val="00B4FF"/>
              </a:buClr>
              <a:buSzPct val="80000"/>
            </a:pPr>
            <a:endParaRPr lang="en-US" sz="2000" dirty="0" smtClean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 marL="284163" indent="-169863" algn="l" rtl="0" fontAlgn="base">
              <a:spcBef>
                <a:spcPct val="15000"/>
              </a:spcBef>
              <a:spcAft>
                <a:spcPct val="15000"/>
              </a:spcAft>
              <a:buClr>
                <a:srgbClr val="00B4FF"/>
              </a:buClr>
              <a:buSzPct val="80000"/>
            </a:pPr>
            <a:endParaRPr lang="en-US" sz="2000" kern="1200" dirty="0" smtClean="0">
              <a:solidFill>
                <a:srgbClr val="000000"/>
              </a:solidFill>
              <a:latin typeface="Arial" charset="0"/>
              <a:ea typeface="+mn-ea"/>
              <a:cs typeface="Arial" charset="0"/>
            </a:endParaRPr>
          </a:p>
          <a:p>
            <a:pPr marL="284163" indent="-169863" algn="l" rtl="0" fontAlgn="base">
              <a:spcBef>
                <a:spcPct val="15000"/>
              </a:spcBef>
              <a:spcAft>
                <a:spcPct val="15000"/>
              </a:spcAft>
              <a:buClr>
                <a:srgbClr val="00B4FF"/>
              </a:buClr>
              <a:buSzPct val="80000"/>
            </a:pPr>
            <a:endParaRPr lang="en-US" sz="2000" dirty="0" smtClean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914400" y="3429000"/>
            <a:ext cx="1143000" cy="1143000"/>
          </a:xfrm>
          <a:prstGeom prst="ellipse">
            <a:avLst/>
          </a:prstGeom>
          <a:solidFill>
            <a:srgbClr val="99CC00"/>
          </a:solidFill>
          <a:ln w="11049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14400" y="4724400"/>
            <a:ext cx="25908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Functions 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4686300" y="3368457"/>
            <a:ext cx="1143000" cy="1143000"/>
          </a:xfrm>
          <a:prstGeom prst="ellipse">
            <a:avLst/>
          </a:prstGeom>
          <a:solidFill>
            <a:srgbClr val="99CC00"/>
          </a:solidFill>
          <a:ln w="11049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Data class A</a:t>
            </a:r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10" name="Rectangle 9"/>
          <p:cNvSpPr/>
          <p:nvPr/>
        </p:nvSpPr>
        <p:spPr>
          <a:xfrm>
            <a:off x="6172200" y="3581400"/>
            <a:ext cx="25908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Functions Class B 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371600" y="2483286"/>
            <a:ext cx="1828800" cy="4728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Classical OOP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410200" y="2483286"/>
            <a:ext cx="2209800" cy="4728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Maya  Approach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505200" y="2483286"/>
            <a:ext cx="1828800" cy="4728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VS.</a:t>
            </a:r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9" grpId="0" animBg="1"/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Set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Sets are classes that provide type specific APIs to the corresponding type(s) of </a:t>
            </a:r>
            <a:r>
              <a:rPr lang="en-US" dirty="0" err="1" smtClean="0"/>
              <a:t>MObjects</a:t>
            </a:r>
            <a:endParaRPr lang="en-US" dirty="0"/>
          </a:p>
        </p:txBody>
      </p:sp>
      <p:sp>
        <p:nvSpPr>
          <p:cNvPr id="31" name="Text Box 5"/>
          <p:cNvSpPr txBox="1">
            <a:spLocks noChangeArrowheads="1"/>
          </p:cNvSpPr>
          <p:nvPr/>
        </p:nvSpPr>
        <p:spPr bwMode="auto">
          <a:xfrm>
            <a:off x="685800" y="2971800"/>
            <a:ext cx="3124200" cy="3200400"/>
          </a:xfrm>
          <a:prstGeom prst="rect">
            <a:avLst/>
          </a:prstGeom>
          <a:solidFill>
            <a:srgbClr val="FFB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Functions:</a:t>
            </a:r>
            <a:endParaRPr lang="en-US" dirty="0">
              <a:solidFill>
                <a:schemeClr val="bg1"/>
              </a:solidFill>
            </a:endParaRPr>
          </a:p>
          <a:p>
            <a:pPr>
              <a:buFontTx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>
              <a:buFontTx/>
              <a:buChar char="•"/>
            </a:pP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numVertices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  <a:p>
            <a:pPr>
              <a:buFontTx/>
              <a:buChar char="•"/>
            </a:pP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numEdges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  <a:p>
            <a:pPr>
              <a:buFontTx/>
              <a:buChar char="•"/>
            </a:pP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numPolygons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  <a:p>
            <a:pPr>
              <a:buFontTx/>
              <a:buChar char="•"/>
            </a:pP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subdivideFaces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  <a:p>
            <a:pPr>
              <a:buFontTx/>
              <a:buChar char="•"/>
            </a:pP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extrudeFaces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  <a:p>
            <a:pPr>
              <a:buFontTx/>
              <a:buChar char="•"/>
            </a:pPr>
            <a:r>
              <a:rPr lang="en-US" dirty="0">
                <a:solidFill>
                  <a:schemeClr val="bg1"/>
                </a:solidFill>
              </a:rPr>
              <a:t> split()</a:t>
            </a:r>
          </a:p>
          <a:p>
            <a:pPr>
              <a:buFontTx/>
              <a:buChar char="•"/>
            </a:pPr>
            <a:r>
              <a:rPr lang="en-US" dirty="0">
                <a:solidFill>
                  <a:schemeClr val="bg1"/>
                </a:solidFill>
              </a:rPr>
              <a:t> etc.</a:t>
            </a:r>
          </a:p>
        </p:txBody>
      </p:sp>
      <p:sp>
        <p:nvSpPr>
          <p:cNvPr id="32" name="Rectangle 6"/>
          <p:cNvSpPr>
            <a:spLocks noChangeArrowheads="1"/>
          </p:cNvSpPr>
          <p:nvPr/>
        </p:nvSpPr>
        <p:spPr bwMode="auto">
          <a:xfrm>
            <a:off x="685800" y="2438400"/>
            <a:ext cx="3124200" cy="533400"/>
          </a:xfrm>
          <a:prstGeom prst="rect">
            <a:avLst/>
          </a:prstGeom>
          <a:solidFill>
            <a:srgbClr val="0033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MFnMesh</a:t>
            </a:r>
          </a:p>
        </p:txBody>
      </p:sp>
      <p:sp>
        <p:nvSpPr>
          <p:cNvPr id="33" name="Oval 7"/>
          <p:cNvSpPr>
            <a:spLocks noChangeArrowheads="1"/>
          </p:cNvSpPr>
          <p:nvPr/>
        </p:nvSpPr>
        <p:spPr bwMode="auto">
          <a:xfrm>
            <a:off x="5029200" y="2628900"/>
            <a:ext cx="1600200" cy="1524000"/>
          </a:xfrm>
          <a:prstGeom prst="ellipse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 Mesh 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Node</a:t>
            </a:r>
          </a:p>
        </p:txBody>
      </p:sp>
      <p:sp>
        <p:nvSpPr>
          <p:cNvPr id="35" name="Line 10"/>
          <p:cNvSpPr>
            <a:spLocks noChangeShapeType="1"/>
          </p:cNvSpPr>
          <p:nvPr/>
        </p:nvSpPr>
        <p:spPr bwMode="auto">
          <a:xfrm flipV="1">
            <a:off x="3505200" y="3390900"/>
            <a:ext cx="1524000" cy="228600"/>
          </a:xfrm>
          <a:prstGeom prst="line">
            <a:avLst/>
          </a:prstGeom>
          <a:noFill/>
          <a:ln w="57150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6" name="Oval 7"/>
          <p:cNvSpPr>
            <a:spLocks noChangeArrowheads="1"/>
          </p:cNvSpPr>
          <p:nvPr/>
        </p:nvSpPr>
        <p:spPr bwMode="auto">
          <a:xfrm>
            <a:off x="5029200" y="4495800"/>
            <a:ext cx="1600200" cy="1524000"/>
          </a:xfrm>
          <a:prstGeom prst="ellipse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 Transform 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Node</a:t>
            </a:r>
          </a:p>
        </p:txBody>
      </p:sp>
      <p:grpSp>
        <p:nvGrpSpPr>
          <p:cNvPr id="36" name="Group 15"/>
          <p:cNvGrpSpPr>
            <a:grpSpLocks/>
          </p:cNvGrpSpPr>
          <p:nvPr/>
        </p:nvGrpSpPr>
        <p:grpSpPr bwMode="auto">
          <a:xfrm>
            <a:off x="3581400" y="4876800"/>
            <a:ext cx="1752600" cy="457200"/>
            <a:chOff x="2256" y="2928"/>
            <a:chExt cx="1104" cy="432"/>
          </a:xfrm>
        </p:grpSpPr>
        <p:sp>
          <p:nvSpPr>
            <p:cNvPr id="37" name="Line 11"/>
            <p:cNvSpPr>
              <a:spLocks noChangeShapeType="1"/>
            </p:cNvSpPr>
            <p:nvPr/>
          </p:nvSpPr>
          <p:spPr bwMode="auto">
            <a:xfrm>
              <a:off x="2256" y="2928"/>
              <a:ext cx="1104" cy="432"/>
            </a:xfrm>
            <a:prstGeom prst="line">
              <a:avLst/>
            </a:prstGeom>
            <a:noFill/>
            <a:ln w="57150">
              <a:solidFill>
                <a:schemeClr val="bg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38" name="Group 14"/>
            <p:cNvGrpSpPr>
              <a:grpSpLocks/>
            </p:cNvGrpSpPr>
            <p:nvPr/>
          </p:nvGrpSpPr>
          <p:grpSpPr bwMode="auto">
            <a:xfrm>
              <a:off x="2736" y="3000"/>
              <a:ext cx="192" cy="288"/>
              <a:chOff x="2736" y="3000"/>
              <a:chExt cx="192" cy="288"/>
            </a:xfrm>
          </p:grpSpPr>
          <p:sp>
            <p:nvSpPr>
              <p:cNvPr id="39" name="Line 12"/>
              <p:cNvSpPr>
                <a:spLocks noChangeShapeType="1"/>
              </p:cNvSpPr>
              <p:nvPr/>
            </p:nvSpPr>
            <p:spPr bwMode="auto">
              <a:xfrm>
                <a:off x="2736" y="3000"/>
                <a:ext cx="192" cy="288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0" name="Line 13"/>
              <p:cNvSpPr>
                <a:spLocks noChangeShapeType="1"/>
              </p:cNvSpPr>
              <p:nvPr/>
            </p:nvSpPr>
            <p:spPr bwMode="auto">
              <a:xfrm flipV="1">
                <a:off x="2736" y="3000"/>
                <a:ext cx="192" cy="288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Set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MFn</a:t>
            </a:r>
            <a:r>
              <a:rPr lang="en-US" dirty="0" smtClean="0"/>
              <a:t>::Type </a:t>
            </a:r>
            <a:r>
              <a:rPr lang="en-CA" dirty="0" smtClean="0"/>
              <a:t>enumeration is used throughout the API to indicate item types</a:t>
            </a:r>
          </a:p>
          <a:p>
            <a:pPr lvl="3">
              <a:buNone/>
            </a:pPr>
            <a:r>
              <a:rPr lang="en-CA" sz="1400" dirty="0" err="1" smtClean="0">
                <a:solidFill>
                  <a:srgbClr val="FFFF00"/>
                </a:solidFill>
              </a:rPr>
              <a:t>MFn</a:t>
            </a:r>
            <a:r>
              <a:rPr lang="en-CA" sz="1400" dirty="0" smtClean="0">
                <a:solidFill>
                  <a:srgbClr val="FFFF00"/>
                </a:solidFill>
              </a:rPr>
              <a:t>::Type </a:t>
            </a:r>
            <a:r>
              <a:rPr lang="en-CA" sz="1400" dirty="0" err="1" smtClean="0">
                <a:solidFill>
                  <a:srgbClr val="FFFF00"/>
                </a:solidFill>
              </a:rPr>
              <a:t>MFnBase</a:t>
            </a:r>
            <a:r>
              <a:rPr lang="en-CA" sz="1400" dirty="0" smtClean="0">
                <a:solidFill>
                  <a:srgbClr val="FFFF00"/>
                </a:solidFill>
              </a:rPr>
              <a:t>::type() const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Once a function set is initialized to an </a:t>
            </a:r>
            <a:r>
              <a:rPr lang="en-US" dirty="0" err="1" smtClean="0"/>
              <a:t>MObject</a:t>
            </a:r>
            <a:r>
              <a:rPr lang="en-US" dirty="0" smtClean="0"/>
              <a:t>, you can call methods to query or set values on the object</a:t>
            </a:r>
          </a:p>
          <a:p>
            <a:pPr lvl="1">
              <a:buNone/>
            </a:pPr>
            <a:r>
              <a:rPr lang="en-US" sz="1400" dirty="0" smtClean="0">
                <a:solidFill>
                  <a:srgbClr val="CC0000"/>
                </a:solidFill>
                <a:latin typeface="Courier New" pitchFamily="49" charset="0"/>
              </a:rPr>
              <a:t>	</a:t>
            </a:r>
            <a:r>
              <a:rPr lang="en-US" sz="1400" dirty="0" err="1" smtClean="0">
                <a:solidFill>
                  <a:srgbClr val="FFFF00"/>
                </a:solidFill>
              </a:rPr>
              <a:t>MFnBase</a:t>
            </a:r>
            <a:r>
              <a:rPr lang="en-US" sz="1400" dirty="0" smtClean="0">
                <a:solidFill>
                  <a:srgbClr val="FFFF00"/>
                </a:solidFill>
              </a:rPr>
              <a:t>::</a:t>
            </a:r>
            <a:r>
              <a:rPr lang="en-US" sz="1400" dirty="0" err="1" smtClean="0">
                <a:solidFill>
                  <a:srgbClr val="FFFF00"/>
                </a:solidFill>
              </a:rPr>
              <a:t>setObject</a:t>
            </a:r>
            <a:r>
              <a:rPr lang="en-US" sz="1400" dirty="0" smtClean="0">
                <a:solidFill>
                  <a:srgbClr val="FFFF00"/>
                </a:solidFill>
              </a:rPr>
              <a:t> ()</a:t>
            </a:r>
          </a:p>
          <a:p>
            <a:pPr lvl="1">
              <a:buNone/>
            </a:pPr>
            <a:r>
              <a:rPr lang="en-US" sz="1400" dirty="0" smtClean="0">
                <a:solidFill>
                  <a:srgbClr val="FFFF00"/>
                </a:solidFill>
              </a:rPr>
              <a:t>	</a:t>
            </a:r>
            <a:r>
              <a:rPr lang="en-US" sz="1400" dirty="0" err="1" smtClean="0">
                <a:solidFill>
                  <a:srgbClr val="FFFF00"/>
                </a:solidFill>
              </a:rPr>
              <a:t>MFnMesh</a:t>
            </a:r>
            <a:r>
              <a:rPr lang="en-US" sz="1400" dirty="0" smtClean="0">
                <a:solidFill>
                  <a:srgbClr val="FFFF00"/>
                </a:solidFill>
              </a:rPr>
              <a:t> </a:t>
            </a:r>
            <a:r>
              <a:rPr lang="en-US" sz="1400" dirty="0" err="1" smtClean="0">
                <a:solidFill>
                  <a:srgbClr val="FFFF00"/>
                </a:solidFill>
              </a:rPr>
              <a:t>myMeshFn</a:t>
            </a:r>
            <a:r>
              <a:rPr lang="en-US" sz="1400" dirty="0" smtClean="0">
                <a:solidFill>
                  <a:srgbClr val="FFFF00"/>
                </a:solidFill>
              </a:rPr>
              <a:t>( </a:t>
            </a:r>
            <a:r>
              <a:rPr lang="en-US" sz="1400" dirty="0" err="1" smtClean="0">
                <a:solidFill>
                  <a:srgbClr val="FFFF00"/>
                </a:solidFill>
              </a:rPr>
              <a:t>myMeshObj</a:t>
            </a:r>
            <a:r>
              <a:rPr lang="en-US" sz="1400" dirty="0" smtClean="0">
                <a:solidFill>
                  <a:srgbClr val="FFFF00"/>
                </a:solidFill>
              </a:rPr>
              <a:t> );</a:t>
            </a:r>
          </a:p>
          <a:p>
            <a:pPr lvl="1">
              <a:buNone/>
            </a:pPr>
            <a:r>
              <a:rPr lang="en-US" sz="1400" dirty="0" smtClean="0">
                <a:solidFill>
                  <a:srgbClr val="FFFF00"/>
                </a:solidFill>
              </a:rPr>
              <a:t>	</a:t>
            </a:r>
            <a:r>
              <a:rPr lang="en-US" sz="1400" dirty="0" err="1" smtClean="0">
                <a:solidFill>
                  <a:srgbClr val="FFFF00"/>
                </a:solidFill>
              </a:rPr>
              <a:t>myMeshFn.setObject</a:t>
            </a:r>
            <a:r>
              <a:rPr lang="en-US" sz="1400" dirty="0" smtClean="0">
                <a:solidFill>
                  <a:srgbClr val="FFFF00"/>
                </a:solidFill>
              </a:rPr>
              <a:t>( myMeshObj2 );</a:t>
            </a:r>
          </a:p>
          <a:p>
            <a:endParaRPr lang="en-US" dirty="0" smtClean="0"/>
          </a:p>
          <a:p>
            <a:r>
              <a:rPr lang="en-US" dirty="0" smtClean="0"/>
              <a:t> Some of the commonly used function sets:</a:t>
            </a:r>
          </a:p>
          <a:p>
            <a:pPr lvl="1"/>
            <a:r>
              <a:rPr lang="en-US" dirty="0" err="1" smtClean="0"/>
              <a:t>MFnDependencyNode</a:t>
            </a:r>
            <a:endParaRPr lang="en-US" dirty="0" smtClean="0"/>
          </a:p>
          <a:p>
            <a:pPr lvl="1"/>
            <a:r>
              <a:rPr lang="en-US" dirty="0" err="1" smtClean="0"/>
              <a:t>MFnDagNode</a:t>
            </a:r>
            <a:endParaRPr lang="en-US" dirty="0" smtClean="0"/>
          </a:p>
          <a:p>
            <a:pPr lvl="1"/>
            <a:r>
              <a:rPr lang="en-US" dirty="0" err="1" smtClean="0"/>
              <a:t>MFnAttribute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Set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MFnDependencyNode</a:t>
            </a:r>
            <a:endParaRPr lang="en-US" dirty="0" smtClean="0"/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Base class providing fundamental operators for all dependency nodes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Contains methods to query the name of a node, locate an attribute and parse connections</a:t>
            </a:r>
          </a:p>
          <a:p>
            <a:r>
              <a:rPr lang="en-US" dirty="0" err="1" smtClean="0"/>
              <a:t>MFnDagNode</a:t>
            </a:r>
            <a:endParaRPr lang="en-US" dirty="0" smtClean="0"/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Derived from </a:t>
            </a:r>
            <a:r>
              <a:rPr lang="en-US" dirty="0" err="1" smtClean="0"/>
              <a:t>MFnDependencyNode</a:t>
            </a:r>
            <a:endParaRPr lang="en-US" dirty="0" smtClean="0"/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Provides methods to query or modify parent/child relationships in the DAG</a:t>
            </a:r>
          </a:p>
          <a:p>
            <a:r>
              <a:rPr lang="en-US" dirty="0" err="1" smtClean="0"/>
              <a:t>MFnAttribute</a:t>
            </a:r>
            <a:endParaRPr lang="en-US" dirty="0" smtClean="0"/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Base class for Maya DG attributes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Offers methods to create an attribute or query/set properties of an attribute on a node</a:t>
            </a:r>
          </a:p>
          <a:p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MObject</a:t>
            </a:r>
            <a:r>
              <a:rPr lang="en-US" dirty="0" smtClean="0"/>
              <a:t> is the fundamental data type that represents an object in Maya.</a:t>
            </a:r>
          </a:p>
          <a:p>
            <a:endParaRPr lang="en-US" dirty="0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1066800" y="2514600"/>
            <a:ext cx="6096000" cy="1676400"/>
          </a:xfrm>
          <a:prstGeom prst="rect">
            <a:avLst/>
          </a:prstGeom>
          <a:solidFill>
            <a:srgbClr val="FFAA0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Maya API</a:t>
            </a: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1066800" y="4191000"/>
            <a:ext cx="6096000" cy="1828800"/>
          </a:xfrm>
          <a:prstGeom prst="rect">
            <a:avLst/>
          </a:prstGeom>
          <a:solidFill>
            <a:srgbClr val="003366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Maya</a:t>
            </a:r>
          </a:p>
        </p:txBody>
      </p:sp>
      <p:sp>
        <p:nvSpPr>
          <p:cNvPr id="11" name="Oval 6"/>
          <p:cNvSpPr>
            <a:spLocks noChangeArrowheads="1"/>
          </p:cNvSpPr>
          <p:nvPr/>
        </p:nvSpPr>
        <p:spPr bwMode="auto">
          <a:xfrm>
            <a:off x="1752600" y="4572000"/>
            <a:ext cx="1219200" cy="1143000"/>
          </a:xfrm>
          <a:prstGeom prst="ellipse">
            <a:avLst/>
          </a:prstGeom>
          <a:solidFill>
            <a:srgbClr val="99CC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Internal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Object</a:t>
            </a:r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1371600" y="2667000"/>
            <a:ext cx="1981200" cy="1295400"/>
          </a:xfrm>
          <a:prstGeom prst="rect">
            <a:avLst/>
          </a:prstGeom>
          <a:solidFill>
            <a:srgbClr val="99CC0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MObject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16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Type Information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16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Pointer to Object</a:t>
            </a:r>
          </a:p>
        </p:txBody>
      </p:sp>
      <p:sp>
        <p:nvSpPr>
          <p:cNvPr id="13" name="Line 11"/>
          <p:cNvSpPr>
            <a:spLocks noChangeShapeType="1"/>
          </p:cNvSpPr>
          <p:nvPr/>
        </p:nvSpPr>
        <p:spPr bwMode="auto">
          <a:xfrm>
            <a:off x="2362200" y="3886200"/>
            <a:ext cx="0" cy="914400"/>
          </a:xfrm>
          <a:prstGeom prst="line">
            <a:avLst/>
          </a:prstGeom>
          <a:noFill/>
          <a:ln w="28575">
            <a:solidFill>
              <a:srgbClr val="FFFFFF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Objects owned by Maya are accessed via an </a:t>
            </a:r>
            <a:r>
              <a:rPr lang="en-US" dirty="0" err="1" smtClean="0"/>
              <a:t>MObject</a:t>
            </a:r>
            <a:endParaRPr lang="en-US" dirty="0" smtClean="0"/>
          </a:p>
          <a:p>
            <a:r>
              <a:rPr lang="en-US" dirty="0" err="1" smtClean="0"/>
              <a:t>MObject</a:t>
            </a:r>
            <a:r>
              <a:rPr lang="en-US" dirty="0" smtClean="0"/>
              <a:t> = (void *) + (type information)</a:t>
            </a:r>
          </a:p>
          <a:p>
            <a:r>
              <a:rPr lang="en-US" dirty="0" err="1" smtClean="0"/>
              <a:t>MObjects</a:t>
            </a:r>
            <a:r>
              <a:rPr lang="en-US" dirty="0" smtClean="0"/>
              <a:t> are handles to Maya internal objects</a:t>
            </a:r>
          </a:p>
          <a:p>
            <a:r>
              <a:rPr lang="en-US" dirty="0" smtClean="0"/>
              <a:t>Maya objects are created and destroyed by Maya</a:t>
            </a:r>
          </a:p>
          <a:p>
            <a:r>
              <a:rPr lang="en-US" dirty="0" smtClean="0"/>
              <a:t>Use function sets class to operate on </a:t>
            </a:r>
            <a:r>
              <a:rPr lang="en-US" dirty="0" err="1" smtClean="0"/>
              <a:t>MObjects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MObject</a:t>
            </a:r>
            <a:r>
              <a:rPr lang="en-US" dirty="0" smtClean="0"/>
              <a:t> &amp; </a:t>
            </a:r>
            <a:r>
              <a:rPr lang="en-US" dirty="0" err="1" smtClean="0"/>
              <a:t>MFn</a:t>
            </a:r>
            <a:r>
              <a:rPr lang="en-US" dirty="0" smtClean="0"/>
              <a:t>::Type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</a:t>
            </a:r>
            <a:r>
              <a:rPr lang="en-US" dirty="0" err="1" smtClean="0"/>
              <a:t>MObject</a:t>
            </a:r>
            <a:r>
              <a:rPr lang="en-US" dirty="0" smtClean="0"/>
              <a:t> carries a type field.</a:t>
            </a:r>
          </a:p>
          <a:p>
            <a:endParaRPr lang="en-US" dirty="0" smtClean="0"/>
          </a:p>
          <a:p>
            <a:pPr lvl="2">
              <a:buNone/>
            </a:pPr>
            <a:r>
              <a:rPr lang="en-US" sz="1600" dirty="0" err="1" smtClean="0">
                <a:solidFill>
                  <a:srgbClr val="FFFF00"/>
                </a:solidFill>
              </a:rPr>
              <a:t>MFn</a:t>
            </a:r>
            <a:r>
              <a:rPr lang="en-US" sz="1600" dirty="0" smtClean="0">
                <a:solidFill>
                  <a:srgbClr val="FFFF00"/>
                </a:solidFill>
              </a:rPr>
              <a:t>::Type </a:t>
            </a:r>
            <a:r>
              <a:rPr lang="en-US" sz="1600" dirty="0" err="1" smtClean="0">
                <a:solidFill>
                  <a:srgbClr val="FFFF00"/>
                </a:solidFill>
              </a:rPr>
              <a:t>MObject</a:t>
            </a:r>
            <a:r>
              <a:rPr lang="en-US" sz="1600" dirty="0" smtClean="0">
                <a:solidFill>
                  <a:srgbClr val="FFFF00"/>
                </a:solidFill>
              </a:rPr>
              <a:t>::</a:t>
            </a:r>
            <a:r>
              <a:rPr lang="en-US" sz="1600" dirty="0" err="1" smtClean="0">
                <a:solidFill>
                  <a:srgbClr val="FFFF00"/>
                </a:solidFill>
              </a:rPr>
              <a:t>apiType</a:t>
            </a:r>
            <a:r>
              <a:rPr lang="en-US" sz="1600" dirty="0" smtClean="0">
                <a:solidFill>
                  <a:srgbClr val="FFFF00"/>
                </a:solidFill>
              </a:rPr>
              <a:t>() const</a:t>
            </a:r>
          </a:p>
          <a:p>
            <a:endParaRPr lang="en-US" dirty="0" smtClean="0"/>
          </a:p>
          <a:p>
            <a:r>
              <a:rPr lang="en-US" dirty="0" smtClean="0"/>
              <a:t> This type comes from an enumerated list of all node types internal to Maya.</a:t>
            </a:r>
          </a:p>
          <a:p>
            <a:endParaRPr lang="en-US" dirty="0" smtClean="0"/>
          </a:p>
          <a:p>
            <a:r>
              <a:rPr lang="en-US" dirty="0" smtClean="0"/>
              <a:t> For a comprehensive list of all Maya node types, see </a:t>
            </a:r>
            <a:r>
              <a:rPr lang="en-US" dirty="0" err="1" smtClean="0"/>
              <a:t>MFn.h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MObject</a:t>
            </a:r>
            <a:r>
              <a:rPr lang="en-US" dirty="0" smtClean="0"/>
              <a:t> &amp; </a:t>
            </a:r>
            <a:r>
              <a:rPr lang="en-US" dirty="0" err="1" smtClean="0"/>
              <a:t>MFn</a:t>
            </a:r>
            <a:r>
              <a:rPr lang="en-US" dirty="0" smtClean="0"/>
              <a:t>::Type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685800" y="2971800"/>
            <a:ext cx="3124200" cy="3200400"/>
          </a:xfrm>
          <a:prstGeom prst="rect">
            <a:avLst/>
          </a:prstGeom>
          <a:solidFill>
            <a:srgbClr val="FFB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Functions:</a:t>
            </a:r>
            <a:endParaRPr lang="en-US" dirty="0">
              <a:solidFill>
                <a:schemeClr val="bg1"/>
              </a:solidFill>
            </a:endParaRPr>
          </a:p>
          <a:p>
            <a:pPr>
              <a:buFontTx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>
              <a:buFontTx/>
              <a:buChar char="•"/>
            </a:pP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numVertices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  <a:p>
            <a:pPr>
              <a:buFontTx/>
              <a:buChar char="•"/>
            </a:pP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numEdges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  <a:p>
            <a:pPr>
              <a:buFontTx/>
              <a:buChar char="•"/>
            </a:pP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numPolygons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  <a:p>
            <a:pPr>
              <a:buFontTx/>
              <a:buChar char="•"/>
            </a:pP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subdivideFaces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  <a:p>
            <a:pPr>
              <a:buFontTx/>
              <a:buChar char="•"/>
            </a:pP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extrudeFaces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  <a:p>
            <a:pPr>
              <a:buFontTx/>
              <a:buChar char="•"/>
            </a:pPr>
            <a:r>
              <a:rPr lang="en-US" dirty="0">
                <a:solidFill>
                  <a:schemeClr val="bg1"/>
                </a:solidFill>
              </a:rPr>
              <a:t> split()</a:t>
            </a:r>
          </a:p>
          <a:p>
            <a:pPr>
              <a:buFontTx/>
              <a:buChar char="•"/>
            </a:pPr>
            <a:r>
              <a:rPr lang="en-US" dirty="0">
                <a:solidFill>
                  <a:schemeClr val="bg1"/>
                </a:solidFill>
              </a:rPr>
              <a:t> etc.</a:t>
            </a: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685800" y="2438400"/>
            <a:ext cx="3124200" cy="533400"/>
          </a:xfrm>
          <a:prstGeom prst="rect">
            <a:avLst/>
          </a:prstGeom>
          <a:solidFill>
            <a:srgbClr val="0033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MFnMesh</a:t>
            </a:r>
          </a:p>
        </p:txBody>
      </p:sp>
      <p:sp>
        <p:nvSpPr>
          <p:cNvPr id="6" name="Oval 7"/>
          <p:cNvSpPr>
            <a:spLocks noChangeArrowheads="1"/>
          </p:cNvSpPr>
          <p:nvPr/>
        </p:nvSpPr>
        <p:spPr bwMode="auto">
          <a:xfrm>
            <a:off x="5029200" y="2628900"/>
            <a:ext cx="1600200" cy="1524000"/>
          </a:xfrm>
          <a:prstGeom prst="ellipse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MObject</a:t>
            </a:r>
            <a:endParaRPr lang="en-US" dirty="0" smtClean="0">
              <a:solidFill>
                <a:schemeClr val="bg1"/>
              </a:solidFill>
            </a:endParaRPr>
          </a:p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MFn</a:t>
            </a:r>
            <a:r>
              <a:rPr lang="en-US" dirty="0" smtClean="0">
                <a:solidFill>
                  <a:schemeClr val="bg1"/>
                </a:solidFill>
              </a:rPr>
              <a:t>::</a:t>
            </a:r>
            <a:r>
              <a:rPr lang="en-US" dirty="0" err="1" smtClean="0">
                <a:solidFill>
                  <a:schemeClr val="bg1"/>
                </a:solidFill>
              </a:rPr>
              <a:t>kMesh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Line 10"/>
          <p:cNvSpPr>
            <a:spLocks noChangeShapeType="1"/>
          </p:cNvSpPr>
          <p:nvPr/>
        </p:nvSpPr>
        <p:spPr bwMode="auto">
          <a:xfrm flipV="1">
            <a:off x="3505200" y="3390900"/>
            <a:ext cx="1524000" cy="228600"/>
          </a:xfrm>
          <a:prstGeom prst="line">
            <a:avLst/>
          </a:prstGeom>
          <a:noFill/>
          <a:ln w="57150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5" name="Oval 7"/>
          <p:cNvSpPr>
            <a:spLocks noChangeArrowheads="1"/>
          </p:cNvSpPr>
          <p:nvPr/>
        </p:nvSpPr>
        <p:spPr bwMode="auto">
          <a:xfrm>
            <a:off x="5105400" y="4572000"/>
            <a:ext cx="1600200" cy="1524000"/>
          </a:xfrm>
          <a:prstGeom prst="ellipse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MObject</a:t>
            </a:r>
            <a:endParaRPr lang="en-US" dirty="0" smtClean="0">
              <a:solidFill>
                <a:schemeClr val="bg1"/>
              </a:solidFill>
            </a:endParaRPr>
          </a:p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MFn</a:t>
            </a:r>
            <a:r>
              <a:rPr lang="en-US" dirty="0" smtClean="0">
                <a:solidFill>
                  <a:schemeClr val="bg1"/>
                </a:solidFill>
              </a:rPr>
              <a:t>::</a:t>
            </a:r>
            <a:r>
              <a:rPr lang="en-US" dirty="0" err="1" smtClean="0">
                <a:solidFill>
                  <a:schemeClr val="bg1"/>
                </a:solidFill>
              </a:rPr>
              <a:t>kTransform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17" name="Oval 7"/>
          <p:cNvSpPr>
            <a:spLocks noChangeArrowheads="1"/>
          </p:cNvSpPr>
          <p:nvPr/>
        </p:nvSpPr>
        <p:spPr bwMode="auto">
          <a:xfrm>
            <a:off x="5105400" y="4572000"/>
            <a:ext cx="1600200" cy="1524000"/>
          </a:xfrm>
          <a:prstGeom prst="ellipse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Transform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Node</a:t>
            </a:r>
          </a:p>
        </p:txBody>
      </p:sp>
      <p:grpSp>
        <p:nvGrpSpPr>
          <p:cNvPr id="9" name="Group 15"/>
          <p:cNvGrpSpPr>
            <a:grpSpLocks/>
          </p:cNvGrpSpPr>
          <p:nvPr/>
        </p:nvGrpSpPr>
        <p:grpSpPr bwMode="auto">
          <a:xfrm>
            <a:off x="3581400" y="4876800"/>
            <a:ext cx="1752600" cy="457200"/>
            <a:chOff x="2256" y="2928"/>
            <a:chExt cx="1104" cy="432"/>
          </a:xfrm>
        </p:grpSpPr>
        <p:sp>
          <p:nvSpPr>
            <p:cNvPr id="10" name="Line 11"/>
            <p:cNvSpPr>
              <a:spLocks noChangeShapeType="1"/>
            </p:cNvSpPr>
            <p:nvPr/>
          </p:nvSpPr>
          <p:spPr bwMode="auto">
            <a:xfrm>
              <a:off x="2256" y="2928"/>
              <a:ext cx="1104" cy="432"/>
            </a:xfrm>
            <a:prstGeom prst="line">
              <a:avLst/>
            </a:prstGeom>
            <a:noFill/>
            <a:ln w="57150">
              <a:solidFill>
                <a:schemeClr val="bg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11" name="Group 14"/>
            <p:cNvGrpSpPr>
              <a:grpSpLocks/>
            </p:cNvGrpSpPr>
            <p:nvPr/>
          </p:nvGrpSpPr>
          <p:grpSpPr bwMode="auto">
            <a:xfrm>
              <a:off x="2736" y="3000"/>
              <a:ext cx="192" cy="288"/>
              <a:chOff x="2736" y="3000"/>
              <a:chExt cx="192" cy="288"/>
            </a:xfrm>
          </p:grpSpPr>
          <p:sp>
            <p:nvSpPr>
              <p:cNvPr id="12" name="Line 12"/>
              <p:cNvSpPr>
                <a:spLocks noChangeShapeType="1"/>
              </p:cNvSpPr>
              <p:nvPr/>
            </p:nvSpPr>
            <p:spPr bwMode="auto">
              <a:xfrm>
                <a:off x="2736" y="3000"/>
                <a:ext cx="192" cy="288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3" name="Line 13"/>
              <p:cNvSpPr>
                <a:spLocks noChangeShapeType="1"/>
              </p:cNvSpPr>
              <p:nvPr/>
            </p:nvSpPr>
            <p:spPr bwMode="auto">
              <a:xfrm flipV="1">
                <a:off x="2736" y="3000"/>
                <a:ext cx="192" cy="288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sp>
        <p:nvSpPr>
          <p:cNvPr id="16" name="Oval 7"/>
          <p:cNvSpPr>
            <a:spLocks noChangeArrowheads="1"/>
          </p:cNvSpPr>
          <p:nvPr/>
        </p:nvSpPr>
        <p:spPr bwMode="auto">
          <a:xfrm>
            <a:off x="5029200" y="2628900"/>
            <a:ext cx="1600200" cy="1524000"/>
          </a:xfrm>
          <a:prstGeom prst="ellipse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 Mesh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Node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5" grpId="0" animBg="1"/>
      <p:bldP spid="17" grpId="0" animBg="1"/>
      <p:bldP spid="1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Agenda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Clr>
                <a:schemeClr val="bg1"/>
              </a:buClr>
              <a:buFont typeface="Arial" pitchFamily="34" charset="0"/>
              <a:buChar char="•"/>
            </a:pPr>
            <a:r>
              <a:rPr lang="en-US" sz="2800" dirty="0" smtClean="0"/>
              <a:t>   Maya Architecture Overview</a:t>
            </a:r>
          </a:p>
          <a:p>
            <a:pPr marL="0" indent="0" eaLnBrk="1" hangingPunct="1">
              <a:buClr>
                <a:schemeClr val="bg1"/>
              </a:buClr>
              <a:buFont typeface="Arial" pitchFamily="34" charset="0"/>
              <a:buChar char="•"/>
            </a:pPr>
            <a:r>
              <a:rPr lang="en-US" sz="2800" dirty="0" smtClean="0"/>
              <a:t>   Programming In Maya </a:t>
            </a:r>
          </a:p>
          <a:p>
            <a:pPr marL="0" indent="0" eaLnBrk="1" hangingPunct="1">
              <a:buClr>
                <a:schemeClr val="bg1"/>
              </a:buClr>
              <a:buFont typeface="Arial" pitchFamily="34" charset="0"/>
              <a:buChar char="•"/>
            </a:pPr>
            <a:r>
              <a:rPr lang="en-US" sz="2800" dirty="0" smtClean="0"/>
              <a:t>   Maya API Introduction</a:t>
            </a:r>
          </a:p>
          <a:p>
            <a:pPr marL="0" indent="0" eaLnBrk="1" hangingPunct="1">
              <a:buClr>
                <a:schemeClr val="bg1"/>
              </a:buClr>
              <a:buFont typeface="Arial" pitchFamily="34" charset="0"/>
              <a:buChar char="•"/>
            </a:pPr>
            <a:r>
              <a:rPr lang="en-US" sz="2800" dirty="0" smtClean="0"/>
              <a:t>   Plug-in Development</a:t>
            </a:r>
            <a:endParaRPr lang="en-US" dirty="0" smtClean="0"/>
          </a:p>
        </p:txBody>
      </p:sp>
      <p:pic>
        <p:nvPicPr>
          <p:cNvPr id="4" name="Picture 4" descr="mne_bottom_bar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0469" y="5110832"/>
            <a:ext cx="7981950" cy="1046162"/>
          </a:xfrm>
          <a:prstGeom prst="rect">
            <a:avLst/>
          </a:prstGeom>
          <a:noFill/>
          <a:ln w="3175">
            <a:solidFill>
              <a:srgbClr val="DDDDDD"/>
            </a:solidFill>
            <a:miter lim="800000"/>
            <a:headEnd/>
            <a:tailEnd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 a pointer to internal objects... </a:t>
            </a:r>
          </a:p>
          <a:p>
            <a:endParaRPr lang="en-US" dirty="0" smtClean="0"/>
          </a:p>
          <a:p>
            <a:pPr lvl="1">
              <a:buClr>
                <a:srgbClr val="00B0F0"/>
              </a:buClr>
              <a:buFont typeface="Arial" pitchFamily="34" charset="0"/>
              <a:buChar char="•"/>
            </a:pPr>
            <a:r>
              <a:rPr lang="en-US" dirty="0" err="1" smtClean="0"/>
              <a:t>MObjects</a:t>
            </a:r>
            <a:r>
              <a:rPr lang="en-US" dirty="0" smtClean="0"/>
              <a:t> are not guaranteed to be valid between calls to your plug-in.</a:t>
            </a:r>
          </a:p>
          <a:p>
            <a:pPr>
              <a:buClr>
                <a:srgbClr val="00B0F0"/>
              </a:buClr>
              <a:buFont typeface="Arial" pitchFamily="34" charset="0"/>
              <a:buChar char="•"/>
            </a:pPr>
            <a:endParaRPr lang="en-US" dirty="0" smtClean="0"/>
          </a:p>
          <a:p>
            <a:pPr lvl="1">
              <a:buClr>
                <a:srgbClr val="00B0F0"/>
              </a:buClr>
              <a:buFont typeface="Arial" pitchFamily="34" charset="0"/>
              <a:buChar char="•"/>
            </a:pPr>
            <a:r>
              <a:rPr lang="en-US" dirty="0" smtClean="0"/>
              <a:t>It is strongly recommended that you do not hang onto an </a:t>
            </a:r>
            <a:r>
              <a:rPr lang="en-US" dirty="0" err="1" smtClean="0"/>
              <a:t>MObject</a:t>
            </a:r>
            <a:r>
              <a:rPr lang="en-US" dirty="0" smtClean="0"/>
              <a:t> between calls to your plug-in.</a:t>
            </a:r>
          </a:p>
          <a:p>
            <a:pPr>
              <a:buClr>
                <a:srgbClr val="00B0F0"/>
              </a:buClr>
              <a:buFont typeface="Arial" pitchFamily="34" charset="0"/>
              <a:buChar char="•"/>
            </a:pPr>
            <a:endParaRPr lang="en-US" dirty="0" smtClean="0"/>
          </a:p>
          <a:p>
            <a:pPr lvl="1">
              <a:buClr>
                <a:srgbClr val="00B0F0"/>
              </a:buClr>
              <a:buFont typeface="Arial" pitchFamily="34" charset="0"/>
              <a:buChar char="•"/>
            </a:pPr>
            <a:r>
              <a:rPr lang="en-US" dirty="0" err="1" smtClean="0"/>
              <a:t>MObjectHandle</a:t>
            </a:r>
            <a:r>
              <a:rPr lang="en-US" dirty="0" smtClean="0"/>
              <a:t> can be used to test the validity of an </a:t>
            </a:r>
            <a:r>
              <a:rPr lang="en-US" dirty="0" err="1" smtClean="0"/>
              <a:t>MObject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Iterator</a:t>
            </a:r>
            <a:r>
              <a:rPr lang="en-US" dirty="0" smtClean="0"/>
              <a:t>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to loop over elements of the same type</a:t>
            </a:r>
          </a:p>
          <a:p>
            <a:r>
              <a:rPr lang="en-US" dirty="0" err="1" smtClean="0"/>
              <a:t>Iterators</a:t>
            </a:r>
            <a:r>
              <a:rPr lang="en-US" dirty="0" smtClean="0"/>
              <a:t> start with “</a:t>
            </a:r>
            <a:r>
              <a:rPr lang="en-US" dirty="0" err="1" smtClean="0"/>
              <a:t>MIt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Some common </a:t>
            </a:r>
            <a:r>
              <a:rPr lang="en-US" dirty="0" err="1" smtClean="0"/>
              <a:t>iterators</a:t>
            </a:r>
            <a:r>
              <a:rPr lang="en-US" dirty="0" smtClean="0"/>
              <a:t> are</a:t>
            </a:r>
          </a:p>
          <a:p>
            <a:pPr lvl="2">
              <a:buFont typeface="Arial" pitchFamily="34" charset="0"/>
              <a:buChar char="•"/>
            </a:pPr>
            <a:r>
              <a:rPr lang="en-US" dirty="0" err="1" smtClean="0"/>
              <a:t>MItDag</a:t>
            </a:r>
            <a:endParaRPr lang="en-US" dirty="0" smtClean="0"/>
          </a:p>
          <a:p>
            <a:pPr lvl="2">
              <a:buFont typeface="Arial" pitchFamily="34" charset="0"/>
              <a:buChar char="•"/>
            </a:pPr>
            <a:r>
              <a:rPr lang="en-US" dirty="0" err="1" smtClean="0"/>
              <a:t>MItDependencyGraph</a:t>
            </a:r>
            <a:endParaRPr lang="en-US" dirty="0" smtClean="0"/>
          </a:p>
          <a:p>
            <a:pPr lvl="2">
              <a:buFont typeface="Arial" pitchFamily="34" charset="0"/>
              <a:buChar char="•"/>
            </a:pPr>
            <a:r>
              <a:rPr lang="en-US" dirty="0" err="1" smtClean="0"/>
              <a:t>MItMeshEdge</a:t>
            </a:r>
            <a:r>
              <a:rPr lang="en-US" dirty="0" smtClean="0"/>
              <a:t> </a:t>
            </a:r>
          </a:p>
          <a:p>
            <a:pPr lvl="2">
              <a:buFont typeface="Arial" pitchFamily="34" charset="0"/>
              <a:buChar char="•"/>
            </a:pPr>
            <a:r>
              <a:rPr lang="en-US" dirty="0" err="1" smtClean="0"/>
              <a:t>MItMeshVertex</a:t>
            </a:r>
            <a:endParaRPr lang="en-US" dirty="0" smtClean="0"/>
          </a:p>
          <a:p>
            <a:pPr lvl="2">
              <a:buFont typeface="Arial" pitchFamily="34" charset="0"/>
              <a:buChar char="•"/>
            </a:pPr>
            <a:r>
              <a:rPr lang="en-US" dirty="0" err="1" smtClean="0"/>
              <a:t>MItMeshPolygon</a:t>
            </a:r>
            <a:endParaRPr lang="en-US" dirty="0" smtClean="0"/>
          </a:p>
          <a:p>
            <a:pPr lvl="2">
              <a:buFont typeface="Arial" pitchFamily="34" charset="0"/>
              <a:buChar char="•"/>
            </a:pPr>
            <a:r>
              <a:rPr lang="en-US" dirty="0" err="1" smtClean="0"/>
              <a:t>MItSurfaceCV</a:t>
            </a:r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Wrapper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Wrapper class exist for simple classes (such as </a:t>
            </a:r>
            <a:r>
              <a:rPr lang="en-US" dirty="0" err="1" smtClean="0"/>
              <a:t>MPoint</a:t>
            </a:r>
            <a:r>
              <a:rPr lang="en-US" dirty="0" smtClean="0"/>
              <a:t>, </a:t>
            </a:r>
            <a:r>
              <a:rPr lang="en-US" dirty="0" err="1" smtClean="0"/>
              <a:t>MVector</a:t>
            </a:r>
            <a:r>
              <a:rPr lang="en-US" dirty="0" smtClean="0"/>
              <a:t>, etc…)</a:t>
            </a:r>
          </a:p>
          <a:p>
            <a:r>
              <a:rPr lang="en-CA" dirty="0" smtClean="0"/>
              <a:t>Fully implemented C++ classes</a:t>
            </a:r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			</a:t>
            </a:r>
            <a:r>
              <a:rPr lang="en-US" sz="3600" b="1" dirty="0" smtClean="0"/>
              <a:t>Plug-in Development</a:t>
            </a:r>
            <a:endParaRPr lang="en-US" sz="3600" b="1" dirty="0"/>
          </a:p>
        </p:txBody>
      </p:sp>
      <p:pic>
        <p:nvPicPr>
          <p:cNvPr id="4" name="Picture 4" descr="mne_bottom_bar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0469" y="5110832"/>
            <a:ext cx="7981950" cy="1046162"/>
          </a:xfrm>
          <a:prstGeom prst="rect">
            <a:avLst/>
          </a:prstGeom>
          <a:noFill/>
          <a:ln w="3175">
            <a:solidFill>
              <a:srgbClr val="DDDDDD"/>
            </a:solidFill>
            <a:miter lim="800000"/>
            <a:headEnd/>
            <a:tailEnd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Maya Plug-in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err="1" smtClean="0"/>
              <a:t>initializePlugin</a:t>
            </a:r>
            <a:r>
              <a:rPr lang="en-CA" dirty="0" smtClean="0"/>
              <a:t>() and </a:t>
            </a:r>
            <a:r>
              <a:rPr lang="en-CA" dirty="0" err="1" smtClean="0"/>
              <a:t>uninitializePlugin</a:t>
            </a:r>
            <a:r>
              <a:rPr lang="en-CA" dirty="0" smtClean="0"/>
              <a:t>() as entry point and exit point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066800" y="2362200"/>
            <a:ext cx="6096000" cy="1676400"/>
          </a:xfrm>
          <a:prstGeom prst="rect">
            <a:avLst/>
          </a:prstGeom>
          <a:solidFill>
            <a:srgbClr val="FFB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Maya API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066800" y="4038600"/>
            <a:ext cx="6096000" cy="1828800"/>
          </a:xfrm>
          <a:prstGeom prst="rect">
            <a:avLst/>
          </a:prstGeom>
          <a:solidFill>
            <a:srgbClr val="0033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Maya</a:t>
            </a: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1371600" y="3200400"/>
            <a:ext cx="1981200" cy="6858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initializePlugin</a:t>
            </a:r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7" name="Text Box 14"/>
          <p:cNvSpPr txBox="1">
            <a:spLocks noChangeArrowheads="1"/>
          </p:cNvSpPr>
          <p:nvPr/>
        </p:nvSpPr>
        <p:spPr bwMode="auto">
          <a:xfrm>
            <a:off x="4876800" y="3200400"/>
            <a:ext cx="1981200" cy="6858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uninitializePlugin</a:t>
            </a:r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Oval 15"/>
          <p:cNvSpPr>
            <a:spLocks noChangeArrowheads="1"/>
          </p:cNvSpPr>
          <p:nvPr/>
        </p:nvSpPr>
        <p:spPr bwMode="auto">
          <a:xfrm>
            <a:off x="5181600" y="4343400"/>
            <a:ext cx="1371600" cy="1371600"/>
          </a:xfrm>
          <a:prstGeom prst="ellipse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unloadPlugin</a:t>
            </a:r>
          </a:p>
        </p:txBody>
      </p:sp>
      <p:sp>
        <p:nvSpPr>
          <p:cNvPr id="10" name="Oval 6"/>
          <p:cNvSpPr>
            <a:spLocks noChangeArrowheads="1"/>
          </p:cNvSpPr>
          <p:nvPr/>
        </p:nvSpPr>
        <p:spPr bwMode="auto">
          <a:xfrm>
            <a:off x="1676400" y="4343400"/>
            <a:ext cx="1371600" cy="1371600"/>
          </a:xfrm>
          <a:prstGeom prst="ellipse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loadPlugin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 flipV="1">
            <a:off x="2362200" y="3886200"/>
            <a:ext cx="0" cy="68580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2" name="Line 16"/>
          <p:cNvSpPr>
            <a:spLocks noChangeShapeType="1"/>
          </p:cNvSpPr>
          <p:nvPr/>
        </p:nvSpPr>
        <p:spPr bwMode="auto">
          <a:xfrm flipV="1">
            <a:off x="5867400" y="3886200"/>
            <a:ext cx="0" cy="68580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Maya Plug-in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InitializePlugin</a:t>
            </a:r>
            <a:r>
              <a:rPr lang="en-US" dirty="0" smtClean="0"/>
              <a:t>()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UninitializePlugin</a:t>
            </a:r>
            <a:r>
              <a:rPr lang="en-US" dirty="0" smtClean="0"/>
              <a:t>()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685800" y="1981200"/>
            <a:ext cx="5638800" cy="1600200"/>
          </a:xfrm>
          <a:prstGeom prst="rect">
            <a:avLst/>
          </a:prstGeom>
          <a:solidFill>
            <a:srgbClr val="0000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ea typeface="+mn-ea"/>
                <a:cs typeface="Arial" charset="0"/>
              </a:rPr>
              <a:t>MStatus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ea typeface="+mn-ea"/>
                <a:cs typeface="Arial" charset="0"/>
              </a:rPr>
              <a:t>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ea typeface="+mn-ea"/>
                <a:cs typeface="Arial" charset="0"/>
              </a:rPr>
              <a:t>initializePlugin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ea typeface="+mn-ea"/>
                <a:cs typeface="Arial" charset="0"/>
              </a:rPr>
              <a:t>(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ea typeface="+mn-ea"/>
                <a:cs typeface="Arial" charset="0"/>
              </a:rPr>
              <a:t>MObject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ea typeface="+mn-ea"/>
                <a:cs typeface="Arial" charset="0"/>
              </a:rPr>
              <a:t>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ea typeface="+mn-ea"/>
                <a:cs typeface="Arial" charset="0"/>
              </a:rPr>
              <a:t>obj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ea typeface="+mn-ea"/>
                <a:cs typeface="Arial" charset="0"/>
              </a:rPr>
              <a:t>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ea typeface="+mn-ea"/>
                <a:cs typeface="Arial" charset="0"/>
              </a:rPr>
              <a:t>{</a:t>
            </a:r>
            <a:b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ea typeface="+mn-ea"/>
                <a:cs typeface="Arial" charset="0"/>
              </a:rPr>
            </a:b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ea typeface="+mn-ea"/>
                <a:cs typeface="Arial" charset="0"/>
              </a:rPr>
              <a:t>    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ea typeface="+mn-ea"/>
                <a:cs typeface="Arial" charset="0"/>
              </a:rPr>
              <a:t>MFnPlugin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ea typeface="+mn-ea"/>
                <a:cs typeface="Arial" charset="0"/>
              </a:rPr>
              <a:t>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ea typeface="+mn-ea"/>
                <a:cs typeface="Arial" charset="0"/>
              </a:rPr>
              <a:t>plugin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ea typeface="+mn-ea"/>
                <a:cs typeface="Arial" charset="0"/>
              </a:rPr>
              <a:t>(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ea typeface="+mn-ea"/>
                <a:cs typeface="Arial" charset="0"/>
              </a:rPr>
              <a:t>obj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ea typeface="+mn-ea"/>
                <a:cs typeface="Arial" charset="0"/>
              </a:rPr>
              <a:t>, “Autodesk”, “1.0”, “any”);</a:t>
            </a:r>
            <a:b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ea typeface="+mn-ea"/>
                <a:cs typeface="Arial" charset="0"/>
              </a:rPr>
            </a:b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ea typeface="+mn-ea"/>
                <a:cs typeface="Arial" charset="0"/>
              </a:rPr>
              <a:t>     //register command, nodes etc…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ea typeface="+mn-ea"/>
                <a:cs typeface="Arial" charset="0"/>
              </a:rPr>
              <a:t>     return status;</a:t>
            </a:r>
            <a:b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ea typeface="+mn-ea"/>
                <a:cs typeface="Arial" charset="0"/>
              </a:rPr>
            </a:b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ea typeface="+mn-ea"/>
                <a:cs typeface="Arial" charset="0"/>
              </a:rPr>
              <a:t>}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sng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685800" y="4419600"/>
            <a:ext cx="5181600" cy="1676400"/>
          </a:xfrm>
          <a:prstGeom prst="rect">
            <a:avLst/>
          </a:prstGeom>
          <a:solidFill>
            <a:srgbClr val="0000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ea typeface="+mn-ea"/>
                <a:cs typeface="Arial" charset="0"/>
              </a:rPr>
              <a:t>MStatus</a:t>
            </a:r>
            <a:r>
              <a:rPr kumimoji="0" lang="en-CA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ea typeface="+mn-ea"/>
                <a:cs typeface="Arial" charset="0"/>
              </a:rPr>
              <a:t> </a:t>
            </a:r>
            <a:r>
              <a:rPr kumimoji="0" lang="en-CA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ea typeface="+mn-ea"/>
                <a:cs typeface="Arial" charset="0"/>
              </a:rPr>
              <a:t>uninitializePlugin</a:t>
            </a:r>
            <a:r>
              <a:rPr kumimoji="0" lang="en-CA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ea typeface="+mn-ea"/>
                <a:cs typeface="Arial" charset="0"/>
              </a:rPr>
              <a:t>(</a:t>
            </a:r>
            <a:r>
              <a:rPr kumimoji="0" lang="en-CA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ea typeface="+mn-ea"/>
                <a:cs typeface="Arial" charset="0"/>
              </a:rPr>
              <a:t>MObject</a:t>
            </a:r>
            <a:r>
              <a:rPr kumimoji="0" lang="en-CA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ea typeface="+mn-ea"/>
                <a:cs typeface="Arial" charset="0"/>
              </a:rPr>
              <a:t> </a:t>
            </a:r>
            <a:r>
              <a:rPr kumimoji="0" lang="en-CA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ea typeface="+mn-ea"/>
                <a:cs typeface="Arial" charset="0"/>
              </a:rPr>
              <a:t>obj</a:t>
            </a:r>
            <a:r>
              <a:rPr kumimoji="0" lang="en-CA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ea typeface="+mn-ea"/>
                <a:cs typeface="Arial" charset="0"/>
              </a:rPr>
              <a:t>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ea typeface="+mn-ea"/>
                <a:cs typeface="Arial" charset="0"/>
              </a:rPr>
              <a:t>{</a:t>
            </a:r>
            <a:br>
              <a:rPr kumimoji="0" lang="en-CA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ea typeface="+mn-ea"/>
                <a:cs typeface="Arial" charset="0"/>
              </a:rPr>
            </a:br>
            <a:r>
              <a:rPr kumimoji="0" lang="en-CA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ea typeface="+mn-ea"/>
                <a:cs typeface="Arial" charset="0"/>
              </a:rPr>
              <a:t>      </a:t>
            </a:r>
            <a:r>
              <a:rPr kumimoji="0" lang="en-CA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ea typeface="+mn-ea"/>
                <a:cs typeface="Arial" charset="0"/>
              </a:rPr>
              <a:t>MFnPlugin</a:t>
            </a:r>
            <a:r>
              <a:rPr kumimoji="0" lang="en-CA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ea typeface="+mn-ea"/>
                <a:cs typeface="Arial" charset="0"/>
              </a:rPr>
              <a:t> </a:t>
            </a:r>
            <a:r>
              <a:rPr kumimoji="0" lang="en-CA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ea typeface="+mn-ea"/>
                <a:cs typeface="Arial" charset="0"/>
              </a:rPr>
              <a:t>plugin</a:t>
            </a:r>
            <a:r>
              <a:rPr kumimoji="0" lang="en-CA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ea typeface="+mn-ea"/>
                <a:cs typeface="Arial" charset="0"/>
              </a:rPr>
              <a:t>(</a:t>
            </a:r>
            <a:r>
              <a:rPr kumimoji="0" lang="en-CA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ea typeface="+mn-ea"/>
                <a:cs typeface="Arial" charset="0"/>
              </a:rPr>
              <a:t>obj</a:t>
            </a:r>
            <a:r>
              <a:rPr kumimoji="0" lang="en-CA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ea typeface="+mn-ea"/>
                <a:cs typeface="Arial" charset="0"/>
              </a:rPr>
              <a:t>);</a:t>
            </a:r>
            <a:br>
              <a:rPr kumimoji="0" lang="en-CA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ea typeface="+mn-ea"/>
                <a:cs typeface="Arial" charset="0"/>
              </a:rPr>
            </a:br>
            <a:r>
              <a:rPr kumimoji="0" lang="en-CA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ea typeface="+mn-ea"/>
                <a:cs typeface="Arial" charset="0"/>
              </a:rPr>
              <a:t>      //deregister command, nodes, etc…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ea typeface="+mn-ea"/>
                <a:cs typeface="Arial" charset="0"/>
              </a:rPr>
              <a:t>      return status;</a:t>
            </a:r>
            <a:br>
              <a:rPr kumimoji="0" lang="en-CA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ea typeface="+mn-ea"/>
                <a:cs typeface="Arial" charset="0"/>
              </a:rPr>
            </a:br>
            <a:r>
              <a:rPr kumimoji="0" lang="en-CA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ea typeface="+mn-ea"/>
                <a:cs typeface="Arial" charset="0"/>
              </a:rPr>
              <a:t> }</a:t>
            </a: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 pitchFamily="34" charset="0"/>
              <a:ea typeface="+mn-ea"/>
              <a:cs typeface="Arial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Plug-in Development Environment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319088" y="1676400"/>
          <a:ext cx="8520111" cy="46423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5996"/>
                <a:gridCol w="1896651"/>
                <a:gridCol w="4267464"/>
              </a:tblGrid>
              <a:tr h="5334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Operating System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Plug-in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Type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   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Compiler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900"/>
                    </a:solidFill>
                  </a:tcPr>
                </a:tc>
              </a:tr>
              <a:tr h="838200">
                <a:tc>
                  <a:txBody>
                    <a:bodyPr/>
                    <a:lstStyle/>
                    <a:p>
                      <a:r>
                        <a:rPr lang="en-US" dirty="0" smtClean="0"/>
                        <a:t>windows</a:t>
                      </a:r>
                      <a:endParaRPr lang="en-US" dirty="0"/>
                    </a:p>
                  </a:txBody>
                  <a:tcPr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</a:t>
                      </a:r>
                      <a:r>
                        <a:rPr lang="en-US" dirty="0" err="1" smtClean="0"/>
                        <a:t>mll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Visual Studio 2005 with Service Pack 1 with Template </a:t>
                      </a:r>
                      <a:r>
                        <a:rPr lang="en-US" dirty="0" err="1" smtClean="0"/>
                        <a:t>hotfix</a:t>
                      </a:r>
                      <a:endParaRPr lang="en-US" dirty="0"/>
                    </a:p>
                  </a:txBody>
                  <a:tcPr>
                    <a:solidFill>
                      <a:srgbClr val="99CC00"/>
                    </a:solidFill>
                  </a:tcPr>
                </a:tc>
              </a:tr>
              <a:tr h="838200">
                <a:tc>
                  <a:txBody>
                    <a:bodyPr/>
                    <a:lstStyle/>
                    <a:p>
                      <a:r>
                        <a:rPr lang="en-US" dirty="0" smtClean="0"/>
                        <a:t>Linux</a:t>
                      </a:r>
                      <a:endParaRPr lang="en-US" dirty="0"/>
                    </a:p>
                  </a:txBody>
                  <a:tcPr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.so </a:t>
                      </a:r>
                      <a:endParaRPr lang="en-US" dirty="0"/>
                    </a:p>
                  </a:txBody>
                  <a:tcPr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gcc</a:t>
                      </a:r>
                      <a:r>
                        <a:rPr lang="en-US" dirty="0" smtClean="0"/>
                        <a:t> 4.1.2</a:t>
                      </a:r>
                      <a:endParaRPr lang="en-US" dirty="0"/>
                    </a:p>
                  </a:txBody>
                  <a:tcPr>
                    <a:solidFill>
                      <a:srgbClr val="99CC00"/>
                    </a:solidFill>
                  </a:tcPr>
                </a:tc>
              </a:tr>
              <a:tr h="1184940">
                <a:tc>
                  <a:txBody>
                    <a:bodyPr/>
                    <a:lstStyle/>
                    <a:p>
                      <a:r>
                        <a:rPr lang="en-US" dirty="0" smtClean="0"/>
                        <a:t>Mac</a:t>
                      </a:r>
                      <a:endParaRPr lang="en-US" dirty="0"/>
                    </a:p>
                  </a:txBody>
                  <a:tcPr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.bundle</a:t>
                      </a:r>
                      <a:endParaRPr lang="en-US" dirty="0"/>
                    </a:p>
                  </a:txBody>
                  <a:tcPr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XCode</a:t>
                      </a:r>
                      <a:r>
                        <a:rPr lang="en-US" dirty="0" smtClean="0"/>
                        <a:t> 2.4.1 with </a:t>
                      </a:r>
                      <a:r>
                        <a:rPr lang="en-US" dirty="0" err="1" smtClean="0"/>
                        <a:t>gcc</a:t>
                      </a:r>
                      <a:r>
                        <a:rPr lang="en-US" dirty="0" smtClean="0"/>
                        <a:t> 4.0.1</a:t>
                      </a:r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Universal build binaries: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err="1" smtClean="0"/>
                        <a:t>powerPC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IntelMac</a:t>
                      </a:r>
                      <a:endParaRPr lang="en-US" dirty="0" smtClean="0"/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>
                    <a:solidFill>
                      <a:srgbClr val="99CC00"/>
                    </a:solidFill>
                  </a:tcPr>
                </a:tc>
              </a:tr>
              <a:tr h="969544">
                <a:tc>
                  <a:txBody>
                    <a:bodyPr/>
                    <a:lstStyle/>
                    <a:p>
                      <a:r>
                        <a:rPr lang="en-US" dirty="0" smtClean="0"/>
                        <a:t>All</a:t>
                      </a:r>
                      <a:r>
                        <a:rPr lang="en-US" baseline="0" dirty="0" smtClean="0"/>
                        <a:t> Platforms</a:t>
                      </a:r>
                      <a:endParaRPr lang="en-US" dirty="0"/>
                    </a:p>
                  </a:txBody>
                  <a:tcPr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</a:t>
                      </a:r>
                      <a:r>
                        <a:rPr lang="en-US" dirty="0" err="1" smtClean="0"/>
                        <a:t>py</a:t>
                      </a:r>
                      <a:endParaRPr lang="en-US" dirty="0"/>
                    </a:p>
                  </a:txBody>
                  <a:tcPr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Python 2.5.1 kernel</a:t>
                      </a:r>
                    </a:p>
                  </a:txBody>
                  <a:tcPr>
                    <a:solidFill>
                      <a:srgbClr val="99CC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dirty="0" smtClean="0">
                <a:solidFill>
                  <a:srgbClr val="FFFFFF"/>
                </a:solidFill>
              </a:rPr>
              <a:t>Deployment of </a:t>
            </a:r>
            <a:r>
              <a:rPr lang="en-US" dirty="0" err="1" smtClean="0">
                <a:solidFill>
                  <a:srgbClr val="FFFFFF"/>
                </a:solidFill>
              </a:rPr>
              <a:t>plugins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Maya Plug-in Manager</a:t>
            </a:r>
          </a:p>
          <a:p>
            <a:r>
              <a:rPr lang="en-US" dirty="0" smtClean="0"/>
              <a:t>Environment Variable: MAYA_PLUG_IN_PATH</a:t>
            </a:r>
          </a:p>
          <a:p>
            <a:r>
              <a:rPr lang="en-US" dirty="0" smtClean="0"/>
              <a:t>Put your plug-ins into:</a:t>
            </a:r>
          </a:p>
          <a:p>
            <a:pPr lvl="3">
              <a:buNone/>
            </a:pPr>
            <a:r>
              <a:rPr lang="en-US" dirty="0" smtClean="0"/>
              <a:t>C:\My Documents\</a:t>
            </a:r>
            <a:r>
              <a:rPr lang="en-US" dirty="0" err="1" smtClean="0"/>
              <a:t>maya</a:t>
            </a:r>
            <a:r>
              <a:rPr lang="en-US" dirty="0" smtClean="0"/>
              <a:t>\2009\plug-ins</a:t>
            </a:r>
          </a:p>
          <a:p>
            <a:r>
              <a:rPr lang="en-US" dirty="0" smtClean="0"/>
              <a:t>Add you custom plug-in path</a:t>
            </a:r>
          </a:p>
          <a:p>
            <a:pPr lvl="2">
              <a:buNone/>
            </a:pPr>
            <a:r>
              <a:rPr lang="en-US" dirty="0" smtClean="0"/>
              <a:t> </a:t>
            </a:r>
            <a:r>
              <a:rPr lang="en-US" dirty="0" err="1" smtClean="0"/>
              <a:t>putenv</a:t>
            </a:r>
            <a:r>
              <a:rPr lang="en-US" dirty="0" smtClean="0"/>
              <a:t> MAYA_PLUG_IN_PATH $</a:t>
            </a:r>
            <a:r>
              <a:rPr lang="en-US" dirty="0" err="1" smtClean="0"/>
              <a:t>destPluginPath</a:t>
            </a:r>
            <a:r>
              <a:rPr lang="en-US" dirty="0" smtClean="0"/>
              <a:t>;</a:t>
            </a:r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r>
              <a:rPr lang="en-US" dirty="0" smtClean="0"/>
              <a:t>Maya.env or userSetup.mel</a:t>
            </a:r>
          </a:p>
          <a:p>
            <a:pPr lvl="2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4114800"/>
            <a:ext cx="7162800" cy="86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hangingPunct="0">
              <a:spcBef>
                <a:spcPct val="30000"/>
              </a:spcBef>
            </a:pP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string $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currentPluginPath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 = `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getenv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 MAYA_PLUG_IN_PATH`;</a:t>
            </a:r>
          </a:p>
          <a:p>
            <a:pPr lvl="0" eaLnBrk="0" hangingPunct="0">
              <a:spcBef>
                <a:spcPct val="30000"/>
              </a:spcBef>
            </a:pP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string $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destPluginPath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 = $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currentPluginPath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 + ";C:/My Documents";</a:t>
            </a:r>
          </a:p>
          <a:p>
            <a:pPr lvl="0" eaLnBrk="0" hangingPunct="0">
              <a:spcBef>
                <a:spcPct val="30000"/>
              </a:spcBef>
            </a:pP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putenv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 MAYA_PLUG_IN_PATH $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destPluginPath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;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Maya Plug-in wizard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ClrTx/>
              <a:buSzTx/>
              <a:buFont typeface="Arial" pitchFamily="34" charset="0"/>
              <a:buChar char="•"/>
            </a:pPr>
            <a:r>
              <a:rPr lang="en-US" dirty="0" err="1" smtClean="0"/>
              <a:t>Maya_Installation_directory</a:t>
            </a:r>
            <a:r>
              <a:rPr lang="en-US" dirty="0" smtClean="0"/>
              <a:t>\</a:t>
            </a:r>
            <a:r>
              <a:rPr lang="en-US" dirty="0" err="1" smtClean="0"/>
              <a:t>devkit</a:t>
            </a:r>
            <a:r>
              <a:rPr lang="en-US" dirty="0" smtClean="0"/>
              <a:t>\</a:t>
            </a:r>
            <a:r>
              <a:rPr lang="en-US" dirty="0" err="1" smtClean="0"/>
              <a:t>pluginwizard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Manual installation</a:t>
            </a:r>
          </a:p>
          <a:p>
            <a:pPr marL="342900" lvl="1" indent="-342900">
              <a:buClrTx/>
              <a:buSzTx/>
              <a:buFont typeface="Arial" pitchFamily="34" charset="0"/>
              <a:buChar char="•"/>
            </a:pPr>
            <a:r>
              <a:rPr lang="en-US" dirty="0" smtClean="0"/>
              <a:t>Appears in the new project section</a:t>
            </a:r>
          </a:p>
          <a:p>
            <a:pPr marL="342900" lvl="1" indent="-342900">
              <a:buClrTx/>
              <a:buSzTx/>
              <a:buFontTx/>
              <a:buChar char="•"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5" name="Picture 4" descr="plugin-wizard-2009-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2736884"/>
            <a:ext cx="5855970" cy="3798854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>
          <a:xfrm>
            <a:off x="319088" y="136525"/>
            <a:ext cx="8596312" cy="1143000"/>
          </a:xfrm>
        </p:spPr>
        <p:txBody>
          <a:bodyPr/>
          <a:lstStyle/>
          <a:p>
            <a:r>
              <a:rPr lang="en-US" dirty="0" smtClean="0"/>
              <a:t>Maya plug-in wizard installation (windows)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bg1"/>
              </a:buClr>
              <a:buSzPct val="100000"/>
              <a:buFont typeface="Arial" pitchFamily="34" charset="0"/>
              <a:buChar char="•"/>
              <a:defRPr/>
            </a:pPr>
            <a:r>
              <a:rPr lang="en-US" sz="1800" dirty="0" smtClean="0"/>
              <a:t>Browse to folder:  C:\Program Files\Autodesk\Maya2009\</a:t>
            </a:r>
            <a:r>
              <a:rPr lang="en-US" sz="1800" dirty="0" err="1" smtClean="0"/>
              <a:t>devkit</a:t>
            </a:r>
            <a:r>
              <a:rPr lang="en-US" sz="1800" dirty="0" smtClean="0"/>
              <a:t>\</a:t>
            </a:r>
            <a:r>
              <a:rPr lang="en-US" sz="1800" dirty="0" err="1" smtClean="0"/>
              <a:t>pluginwizard</a:t>
            </a:r>
            <a:r>
              <a:rPr lang="en-US" sz="1800" dirty="0" smtClean="0"/>
              <a:t>\</a:t>
            </a:r>
          </a:p>
          <a:p>
            <a:pPr>
              <a:buClr>
                <a:schemeClr val="accent1">
                  <a:lumMod val="50000"/>
                  <a:lumOff val="50000"/>
                </a:schemeClr>
              </a:buClr>
              <a:buSzPct val="80000"/>
              <a:buFontTx/>
              <a:buNone/>
              <a:defRPr/>
            </a:pPr>
            <a:r>
              <a:rPr lang="en-US" sz="1800" dirty="0" smtClean="0"/>
              <a:t> </a:t>
            </a:r>
          </a:p>
          <a:p>
            <a:pPr>
              <a:buClr>
                <a:schemeClr val="bg1"/>
              </a:buClr>
              <a:buSzPct val="100000"/>
              <a:buFont typeface="Arial" pitchFamily="34" charset="0"/>
              <a:buChar char="•"/>
              <a:defRPr/>
            </a:pPr>
            <a:r>
              <a:rPr lang="en-US" sz="1800" dirty="0" smtClean="0"/>
              <a:t>Unzip the MayaPluginWizard2.0.zip file to a temporary directory. </a:t>
            </a:r>
          </a:p>
          <a:p>
            <a:pPr>
              <a:buClr>
                <a:schemeClr val="bg1"/>
              </a:buClr>
              <a:buSzPct val="100000"/>
              <a:buFont typeface="Arial" pitchFamily="34" charset="0"/>
              <a:buChar char="•"/>
              <a:defRPr/>
            </a:pPr>
            <a:r>
              <a:rPr lang="en-US" sz="1800" dirty="0" smtClean="0"/>
              <a:t>Copy the following files:</a:t>
            </a:r>
          </a:p>
          <a:p>
            <a:pPr>
              <a:buFontTx/>
              <a:buNone/>
              <a:defRPr/>
            </a:pPr>
            <a:r>
              <a:rPr lang="en-US" sz="1800" dirty="0" smtClean="0"/>
              <a:t>		MayaPluginWizard.ico</a:t>
            </a:r>
          </a:p>
          <a:p>
            <a:pPr>
              <a:buFontTx/>
              <a:buNone/>
              <a:defRPr/>
            </a:pPr>
            <a:r>
              <a:rPr lang="en-US" sz="1800" dirty="0" smtClean="0"/>
              <a:t>		</a:t>
            </a:r>
            <a:r>
              <a:rPr lang="en-US" sz="1800" dirty="0" err="1" smtClean="0"/>
              <a:t>MayaPluginWizard.vsdir</a:t>
            </a:r>
            <a:endParaRPr lang="en-US" sz="1800" dirty="0" smtClean="0"/>
          </a:p>
          <a:p>
            <a:pPr>
              <a:buFontTx/>
              <a:buNone/>
              <a:defRPr/>
            </a:pPr>
            <a:r>
              <a:rPr lang="en-US" sz="1800" dirty="0" smtClean="0"/>
              <a:t>		MayaPluginWizard.vsz</a:t>
            </a:r>
          </a:p>
          <a:p>
            <a:pPr>
              <a:buFontTx/>
              <a:buNone/>
              <a:defRPr/>
            </a:pPr>
            <a:r>
              <a:rPr lang="en-US" sz="1800" dirty="0" smtClean="0"/>
              <a:t>		to: C:\Program Files\Microsoft Visual Studio 8\VC\</a:t>
            </a:r>
            <a:r>
              <a:rPr lang="en-US" sz="1800" dirty="0" err="1" smtClean="0"/>
              <a:t>vcprojects</a:t>
            </a:r>
            <a:r>
              <a:rPr lang="en-US" sz="1800" dirty="0" smtClean="0"/>
              <a:t>\</a:t>
            </a:r>
          </a:p>
          <a:p>
            <a:pPr>
              <a:buFontTx/>
              <a:buNone/>
              <a:defRPr/>
            </a:pPr>
            <a:r>
              <a:rPr lang="en-US" sz="1800" dirty="0" smtClean="0"/>
              <a:t> </a:t>
            </a:r>
          </a:p>
          <a:p>
            <a:pPr>
              <a:buClr>
                <a:schemeClr val="bg1"/>
              </a:buClr>
              <a:buSzPct val="100000"/>
              <a:buFont typeface="Arial" pitchFamily="34" charset="0"/>
              <a:buChar char="•"/>
              <a:defRPr/>
            </a:pPr>
            <a:r>
              <a:rPr lang="en-US" sz="1800" dirty="0" smtClean="0"/>
              <a:t>Copy the </a:t>
            </a:r>
            <a:r>
              <a:rPr lang="en-US" sz="1800" dirty="0" err="1" smtClean="0"/>
              <a:t>MayaPluginWizard</a:t>
            </a:r>
            <a:r>
              <a:rPr lang="en-US" sz="1800" dirty="0" smtClean="0"/>
              <a:t> folder to:</a:t>
            </a:r>
          </a:p>
          <a:p>
            <a:pPr>
              <a:buFontTx/>
              <a:buNone/>
              <a:defRPr/>
            </a:pPr>
            <a:r>
              <a:rPr lang="en-US" sz="1800" dirty="0" smtClean="0"/>
              <a:t>	 	C:\Program Files\Microsoft Visual Studio 8\VC\</a:t>
            </a:r>
            <a:r>
              <a:rPr lang="en-US" sz="1800" dirty="0" err="1" smtClean="0"/>
              <a:t>VCWizards</a:t>
            </a:r>
            <a:r>
              <a:rPr lang="en-US" sz="1800" dirty="0" smtClean="0"/>
              <a:t>\</a:t>
            </a:r>
          </a:p>
          <a:p>
            <a:pPr>
              <a:defRPr/>
            </a:pPr>
            <a:endParaRPr lang="en-US" sz="1800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Maya Architecture Overview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None/>
            </a:pPr>
            <a:endParaRPr lang="en-US" sz="2400" dirty="0" smtClean="0"/>
          </a:p>
          <a:p>
            <a:pPr lvl="1">
              <a:buNone/>
            </a:pPr>
            <a:r>
              <a:rPr lang="en-US" sz="2400" u="none" dirty="0" smtClean="0"/>
              <a:t>	   Two vital concepts of Maya architecture</a:t>
            </a:r>
          </a:p>
          <a:p>
            <a:pPr lvl="1">
              <a:buNone/>
            </a:pPr>
            <a:endParaRPr lang="en-US" sz="2400" u="none" dirty="0" smtClean="0"/>
          </a:p>
          <a:p>
            <a:pPr marL="1198563" lvl="3" indent="-169863">
              <a:spcBef>
                <a:spcPct val="15000"/>
              </a:spcBef>
              <a:spcAft>
                <a:spcPct val="15000"/>
              </a:spcAft>
              <a:buFont typeface="Arial" pitchFamily="34" charset="0"/>
              <a:buChar char="•"/>
            </a:pPr>
            <a:r>
              <a:rPr lang="en-US" sz="2400" u="none" dirty="0" smtClean="0"/>
              <a:t> Dependency Graph</a:t>
            </a:r>
          </a:p>
          <a:p>
            <a:pPr marL="1198563" lvl="3" indent="-169863">
              <a:spcBef>
                <a:spcPct val="15000"/>
              </a:spcBef>
              <a:spcAft>
                <a:spcPct val="15000"/>
              </a:spcAft>
              <a:buFont typeface="Arial" pitchFamily="34" charset="0"/>
              <a:buChar char="•"/>
            </a:pPr>
            <a:endParaRPr lang="en-US" sz="2400" u="none" dirty="0" smtClean="0"/>
          </a:p>
          <a:p>
            <a:pPr marL="1198563" lvl="3" indent="-169863">
              <a:spcBef>
                <a:spcPct val="15000"/>
              </a:spcBef>
              <a:spcAft>
                <a:spcPct val="15000"/>
              </a:spcAft>
              <a:buSzPct val="100000"/>
              <a:buFont typeface="Arial" pitchFamily="34" charset="0"/>
              <a:buChar char="•"/>
            </a:pPr>
            <a:r>
              <a:rPr lang="en-US" sz="2400" u="none" dirty="0" smtClean="0"/>
              <a:t> Command Architecture</a:t>
            </a:r>
          </a:p>
        </p:txBody>
      </p:sp>
      <p:pic>
        <p:nvPicPr>
          <p:cNvPr id="4" name="Picture 4" descr="mne_bottom_bar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0469" y="5110832"/>
            <a:ext cx="7981950" cy="1046162"/>
          </a:xfrm>
          <a:prstGeom prst="rect">
            <a:avLst/>
          </a:prstGeom>
          <a:noFill/>
          <a:ln w="3175">
            <a:solidFill>
              <a:srgbClr val="DDDDDD"/>
            </a:solidFill>
            <a:miter lim="800000"/>
            <a:headEnd/>
            <a:tailEnd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How to set up your VS project 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smtClean="0"/>
              <a:t>Link path: “project”—”XXX properties”—”Configuration Properties”—”C++”—”General”—”Additional Include Directories”</a:t>
            </a:r>
          </a:p>
          <a:p>
            <a:pPr>
              <a:buNone/>
            </a:pPr>
            <a:r>
              <a:rPr lang="en-US" sz="1800" dirty="0" smtClean="0"/>
              <a:t>		</a:t>
            </a:r>
            <a:r>
              <a:rPr lang="en-US" sz="1800" dirty="0" smtClean="0">
                <a:solidFill>
                  <a:srgbClr val="FFFF00"/>
                </a:solidFill>
              </a:rPr>
              <a:t>C:\Program Files\Autodesk\Maya2009\include</a:t>
            </a:r>
          </a:p>
          <a:p>
            <a:pPr>
              <a:buNone/>
            </a:pPr>
            <a:endParaRPr lang="en-US" sz="1800" dirty="0" smtClean="0"/>
          </a:p>
          <a:p>
            <a:r>
              <a:rPr lang="en-US" sz="1800" dirty="0" smtClean="0"/>
              <a:t>Library path: “project”—”XXX properties”—”Configuration Properties”—”Linker”—”General”—”Additional Library Directories”</a:t>
            </a:r>
          </a:p>
          <a:p>
            <a:pPr lvl="2">
              <a:buNone/>
            </a:pPr>
            <a:r>
              <a:rPr lang="en-US" sz="1800" dirty="0" smtClean="0"/>
              <a:t>		</a:t>
            </a:r>
            <a:r>
              <a:rPr lang="en-US" sz="1800" dirty="0" smtClean="0">
                <a:solidFill>
                  <a:srgbClr val="FFFF00"/>
                </a:solidFill>
              </a:rPr>
              <a:t>C:\Program Files\Autodesk\Maya2009\library</a:t>
            </a:r>
          </a:p>
          <a:p>
            <a:endParaRPr lang="en-US" sz="1800" dirty="0" smtClean="0"/>
          </a:p>
          <a:p>
            <a:r>
              <a:rPr lang="en-US" sz="1800" dirty="0" smtClean="0"/>
              <a:t>Library: “project”—”XXX properties”—”Configuration Properties”—”Linker”—”Input”—”Additional Dependencies”</a:t>
            </a:r>
          </a:p>
          <a:p>
            <a:pPr lvl="3">
              <a:buNone/>
            </a:pPr>
            <a:r>
              <a:rPr lang="en-US" sz="1800" dirty="0" smtClean="0"/>
              <a:t>	</a:t>
            </a:r>
            <a:r>
              <a:rPr lang="en-US" sz="1800" dirty="0" smtClean="0">
                <a:solidFill>
                  <a:srgbClr val="FFFF00"/>
                </a:solidFill>
              </a:rPr>
              <a:t>Foundation.lib, OpenMaya.lib…..</a:t>
            </a:r>
          </a:p>
          <a:p>
            <a:endParaRPr lang="en-US" sz="1800" dirty="0" smtClean="0"/>
          </a:p>
          <a:p>
            <a:r>
              <a:rPr lang="en-US" sz="1800" dirty="0" smtClean="0"/>
              <a:t>Output path: “project”—”XXX properties”—”Configuration Properties”—”Linker”—”General”—”Output File”</a:t>
            </a:r>
          </a:p>
          <a:p>
            <a:pPr lvl="3">
              <a:buNone/>
            </a:pPr>
            <a:r>
              <a:rPr lang="en-US" sz="1800" dirty="0" smtClean="0"/>
              <a:t>	</a:t>
            </a:r>
            <a:r>
              <a:rPr lang="en-US" sz="1800" dirty="0" smtClean="0">
                <a:solidFill>
                  <a:srgbClr val="FFFF00"/>
                </a:solidFill>
              </a:rPr>
              <a:t>C:\My Documents\</a:t>
            </a:r>
            <a:r>
              <a:rPr lang="en-US" sz="1800" dirty="0" err="1" smtClean="0">
                <a:solidFill>
                  <a:srgbClr val="FFFF00"/>
                </a:solidFill>
              </a:rPr>
              <a:t>maya</a:t>
            </a:r>
            <a:r>
              <a:rPr lang="en-US" sz="1800" dirty="0" smtClean="0">
                <a:solidFill>
                  <a:srgbClr val="FFFF00"/>
                </a:solidFill>
              </a:rPr>
              <a:t>\2009\plug-ins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Maya Technical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Including Documents on MEL, Python, Nodes and API Classes</a:t>
            </a:r>
            <a:endParaRPr lang="en-US" dirty="0"/>
          </a:p>
        </p:txBody>
      </p:sp>
      <p:pic>
        <p:nvPicPr>
          <p:cNvPr id="10" name="Picture 9" descr="techincal docs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209800"/>
            <a:ext cx="8153400" cy="4474052"/>
          </a:xfrm>
          <a:prstGeom prst="rect">
            <a:avLst/>
          </a:prstGeom>
        </p:spPr>
      </p:pic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4572000" y="3352800"/>
            <a:ext cx="1524000" cy="53340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6858000" y="2946112"/>
            <a:ext cx="1524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 dirty="0" smtClean="0">
                <a:solidFill>
                  <a:srgbClr val="CC0000"/>
                </a:solidFill>
              </a:rPr>
              <a:t>Technical Documents</a:t>
            </a:r>
            <a:endParaRPr lang="en-US" sz="1600" b="1" dirty="0">
              <a:solidFill>
                <a:srgbClr val="CC0000"/>
              </a:solidFill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 flipH="1">
            <a:off x="6515100" y="3238500"/>
            <a:ext cx="342900" cy="22860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Maya API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Maya API Documentation contains a wealth of information on all aspects of the API.</a:t>
            </a:r>
          </a:p>
          <a:p>
            <a:endParaRPr lang="en-US" dirty="0"/>
          </a:p>
        </p:txBody>
      </p:sp>
      <p:pic>
        <p:nvPicPr>
          <p:cNvPr id="4" name="Picture 3" descr="API docs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2286000"/>
            <a:ext cx="7986712" cy="4373165"/>
          </a:xfrm>
          <a:prstGeom prst="rect">
            <a:avLst/>
          </a:prstGeom>
        </p:spPr>
      </p:pic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1143000" y="2819400"/>
            <a:ext cx="1524000" cy="15240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 flipV="1">
            <a:off x="914400" y="2895598"/>
            <a:ext cx="228600" cy="152401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0" y="2971800"/>
            <a:ext cx="13716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 dirty="0">
                <a:solidFill>
                  <a:srgbClr val="CC0000"/>
                </a:solidFill>
              </a:rPr>
              <a:t>API Docs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1219200" y="6356350"/>
            <a:ext cx="1524000" cy="15240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723900" y="6127750"/>
            <a:ext cx="419100" cy="22860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38100" y="5542975"/>
            <a:ext cx="13716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 dirty="0">
                <a:solidFill>
                  <a:srgbClr val="CC0000"/>
                </a:solidFill>
              </a:rPr>
              <a:t>API </a:t>
            </a:r>
            <a:r>
              <a:rPr lang="en-US" sz="1600" b="1" dirty="0" smtClean="0">
                <a:solidFill>
                  <a:srgbClr val="CC0000"/>
                </a:solidFill>
              </a:rPr>
              <a:t>Reference</a:t>
            </a:r>
            <a:endParaRPr lang="en-US" sz="1600" b="1" dirty="0">
              <a:solidFill>
                <a:srgbClr val="CC0000"/>
              </a:solid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8" grpId="0" animBg="1"/>
      <p:bldP spid="9" grpId="0" animBg="1"/>
      <p:bldP spid="10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pic>
        <p:nvPicPr>
          <p:cNvPr id="4" name="Content Placeholder 3" descr="example-docs.JP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19088" y="1447800"/>
            <a:ext cx="8215312" cy="4277320"/>
          </a:xfrm>
        </p:spPr>
      </p:pic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381000" y="3733800"/>
            <a:ext cx="1524000" cy="15240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 flipH="1" flipV="1">
            <a:off x="1943100" y="3924297"/>
            <a:ext cx="419100" cy="342902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2209800" y="4267200"/>
            <a:ext cx="20574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 dirty="0" smtClean="0">
                <a:solidFill>
                  <a:srgbClr val="CC0000"/>
                </a:solidFill>
              </a:rPr>
              <a:t>Example </a:t>
            </a:r>
            <a:r>
              <a:rPr lang="en-US" sz="1600" b="1" dirty="0">
                <a:solidFill>
                  <a:srgbClr val="CC0000"/>
                </a:solidFill>
              </a:rPr>
              <a:t>Docs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088" y="1416050"/>
            <a:ext cx="8596312" cy="5119688"/>
          </a:xfrm>
        </p:spPr>
        <p:txBody>
          <a:bodyPr/>
          <a:lstStyle/>
          <a:p>
            <a:pPr marL="284163" lvl="1" indent="-169863">
              <a:buClr>
                <a:srgbClr val="00B4FF"/>
              </a:buClr>
              <a:buNone/>
            </a:pPr>
            <a:r>
              <a:rPr lang="en-US" dirty="0" smtClean="0">
                <a:solidFill>
                  <a:srgbClr val="FFFFFF"/>
                </a:solidFill>
              </a:rPr>
              <a:t>C++ Plug-in Examples:</a:t>
            </a:r>
          </a:p>
          <a:p>
            <a:pPr marL="627063" lvl="2" indent="-169863">
              <a:buClr>
                <a:schemeClr val="bg1"/>
              </a:buClr>
              <a:buSzPct val="100000"/>
              <a:buFont typeface="Arial" charset="0"/>
              <a:buChar char="•"/>
            </a:pPr>
            <a:r>
              <a:rPr lang="en-US" dirty="0" smtClean="0">
                <a:solidFill>
                  <a:srgbClr val="FFFFFF"/>
                </a:solidFill>
              </a:rPr>
              <a:t>C:\Program Files\Autodesk\Maya2009\</a:t>
            </a:r>
            <a:r>
              <a:rPr lang="en-US" dirty="0" err="1" smtClean="0">
                <a:solidFill>
                  <a:srgbClr val="FFFFFF"/>
                </a:solidFill>
              </a:rPr>
              <a:t>devkit</a:t>
            </a:r>
            <a:r>
              <a:rPr lang="en-US" dirty="0" smtClean="0">
                <a:solidFill>
                  <a:srgbClr val="FFFFFF"/>
                </a:solidFill>
              </a:rPr>
              <a:t>\plug-ins</a:t>
            </a:r>
          </a:p>
          <a:p>
            <a:pPr marL="284163" lvl="1" indent="-169863">
              <a:buClr>
                <a:srgbClr val="00B4FF"/>
              </a:buClr>
              <a:buNone/>
            </a:pPr>
            <a:endParaRPr lang="en-US" dirty="0" smtClean="0">
              <a:solidFill>
                <a:srgbClr val="FFFFFF"/>
              </a:solidFill>
            </a:endParaRPr>
          </a:p>
          <a:p>
            <a:pPr marL="284163" lvl="1" indent="-169863">
              <a:buClr>
                <a:srgbClr val="00B4FF"/>
              </a:buClr>
              <a:buNone/>
            </a:pPr>
            <a:r>
              <a:rPr lang="en-US" dirty="0" smtClean="0">
                <a:solidFill>
                  <a:srgbClr val="FFFFFF"/>
                </a:solidFill>
              </a:rPr>
              <a:t>C++ Standalone Application Examples:</a:t>
            </a:r>
          </a:p>
          <a:p>
            <a:pPr marL="627063" lvl="2" indent="-169863">
              <a:buClr>
                <a:schemeClr val="bg1"/>
              </a:buClr>
              <a:buSzPct val="100000"/>
              <a:buFont typeface="Arial" charset="0"/>
              <a:buChar char="•"/>
            </a:pPr>
            <a:r>
              <a:rPr lang="en-US" dirty="0" smtClean="0">
                <a:solidFill>
                  <a:srgbClr val="FFFFFF"/>
                </a:solidFill>
              </a:rPr>
              <a:t>C:\Program Files\Autodesk\Maya2009\</a:t>
            </a:r>
            <a:r>
              <a:rPr lang="en-US" dirty="0" err="1" smtClean="0">
                <a:solidFill>
                  <a:srgbClr val="FFFFFF"/>
                </a:solidFill>
              </a:rPr>
              <a:t>devkit</a:t>
            </a:r>
            <a:r>
              <a:rPr lang="en-US" dirty="0" smtClean="0">
                <a:solidFill>
                  <a:srgbClr val="FFFFFF"/>
                </a:solidFill>
              </a:rPr>
              <a:t>\applications</a:t>
            </a:r>
          </a:p>
          <a:p>
            <a:pPr marL="627063" lvl="2" indent="-169863">
              <a:buClr>
                <a:srgbClr val="00B4FF"/>
              </a:buClr>
              <a:buFont typeface="Arial" charset="0"/>
              <a:buChar char="•"/>
            </a:pPr>
            <a:endParaRPr lang="en-US" dirty="0" smtClean="0">
              <a:solidFill>
                <a:srgbClr val="FFFFFF"/>
              </a:solidFill>
            </a:endParaRPr>
          </a:p>
          <a:p>
            <a:pPr marL="284163" lvl="1" indent="-169863">
              <a:buClr>
                <a:srgbClr val="00B4FF"/>
              </a:buClr>
              <a:buNone/>
            </a:pPr>
            <a:r>
              <a:rPr lang="en-US" dirty="0" smtClean="0">
                <a:solidFill>
                  <a:srgbClr val="FFFFFF"/>
                </a:solidFill>
              </a:rPr>
              <a:t>Python Examples:</a:t>
            </a:r>
          </a:p>
          <a:p>
            <a:pPr marL="627063" lvl="2" indent="-169863">
              <a:buClr>
                <a:schemeClr val="bg1"/>
              </a:buClr>
              <a:buSzPct val="100000"/>
              <a:buFont typeface="Arial" pitchFamily="34" charset="0"/>
              <a:buChar char="•"/>
            </a:pPr>
            <a:r>
              <a:rPr lang="en-US" dirty="0" smtClean="0">
                <a:solidFill>
                  <a:srgbClr val="FFFFFF"/>
                </a:solidFill>
              </a:rPr>
              <a:t>C:\Program Files\Autodesk\Maya2009\</a:t>
            </a:r>
            <a:r>
              <a:rPr lang="en-US" dirty="0" err="1" smtClean="0">
                <a:solidFill>
                  <a:srgbClr val="FFFFFF"/>
                </a:solidFill>
              </a:rPr>
              <a:t>devkit</a:t>
            </a:r>
            <a:r>
              <a:rPr lang="en-US" dirty="0" smtClean="0">
                <a:solidFill>
                  <a:srgbClr val="FFFFFF"/>
                </a:solidFill>
              </a:rPr>
              <a:t>\plug-ins\ scripted</a:t>
            </a:r>
          </a:p>
          <a:p>
            <a:pPr marL="627063" lvl="2" indent="-169863">
              <a:buClr>
                <a:srgbClr val="00B4FF"/>
              </a:buClr>
              <a:buNone/>
            </a:pPr>
            <a:endParaRPr lang="en-US" sz="2400" dirty="0" smtClean="0">
              <a:solidFill>
                <a:srgbClr val="FFFFFF"/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Maya API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4163" lvl="1" indent="-169863">
              <a:buClr>
                <a:srgbClr val="00B4FF"/>
              </a:buClr>
              <a:buNone/>
              <a:defRPr/>
            </a:pPr>
            <a:r>
              <a:rPr lang="en-US" sz="2800" dirty="0" smtClean="0">
                <a:solidFill>
                  <a:srgbClr val="FFFFFF"/>
                </a:solidFill>
              </a:rPr>
              <a:t>Maya API White Paper</a:t>
            </a:r>
          </a:p>
          <a:p>
            <a:pPr marL="284163" lvl="1" indent="-169863">
              <a:buClr>
                <a:srgbClr val="00B4FF"/>
              </a:buClr>
              <a:buNone/>
              <a:defRPr/>
            </a:pPr>
            <a:r>
              <a:rPr lang="en-US" sz="2800" dirty="0" err="1" smtClean="0">
                <a:solidFill>
                  <a:srgbClr val="FFFFFF"/>
                </a:solidFill>
              </a:rPr>
              <a:t>DevTV</a:t>
            </a:r>
            <a:endParaRPr lang="en-US" sz="2800" dirty="0" smtClean="0">
              <a:solidFill>
                <a:srgbClr val="FFFFFF"/>
              </a:solidFill>
            </a:endParaRPr>
          </a:p>
          <a:p>
            <a:pPr marL="284163" lvl="1" indent="-169863">
              <a:buClr>
                <a:srgbClr val="00B4FF"/>
              </a:buClr>
              <a:buNone/>
              <a:defRPr/>
            </a:pPr>
            <a:r>
              <a:rPr lang="en-US" sz="2800" dirty="0" smtClean="0">
                <a:solidFill>
                  <a:srgbClr val="FFFFFF"/>
                </a:solidFill>
              </a:rPr>
              <a:t>Questions and Problems: ADN</a:t>
            </a:r>
            <a:endParaRPr lang="en-US" dirty="0" smtClean="0">
              <a:solidFill>
                <a:srgbClr val="FFFFFF"/>
              </a:solidFill>
            </a:endParaRPr>
          </a:p>
          <a:p>
            <a:pPr marL="515938" lvl="0">
              <a:buClr>
                <a:srgbClr val="00B4FF"/>
              </a:buClr>
              <a:buNone/>
              <a:defRPr/>
            </a:pPr>
            <a:r>
              <a:rPr lang="en-US" dirty="0" smtClean="0">
                <a:solidFill>
                  <a:srgbClr val="FFFFFF"/>
                </a:solidFill>
              </a:rPr>
              <a:t>	http://www.autodesk.com/adn</a:t>
            </a:r>
            <a:endParaRPr lang="en-US" sz="2800" dirty="0" smtClean="0">
              <a:solidFill>
                <a:srgbClr val="FFFFFF"/>
              </a:solidFill>
            </a:endParaRPr>
          </a:p>
          <a:p>
            <a:pPr>
              <a:buNone/>
            </a:pPr>
            <a:r>
              <a:rPr lang="en-US" sz="2800" dirty="0" smtClean="0"/>
              <a:t> Recommended Maya API Programming Books: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David A. D. Gould. </a:t>
            </a:r>
            <a:r>
              <a:rPr lang="en-US" i="1" dirty="0" smtClean="0"/>
              <a:t>Complete Maya Programming, Volume 1</a:t>
            </a:r>
            <a:r>
              <a:rPr lang="en-US" dirty="0" smtClean="0"/>
              <a:t>. Morgan Kaufmann Publishers, San Francisco, 2003. ISBN:1-55860-835-4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>
          <a:xfrm>
            <a:off x="565150" y="2855913"/>
            <a:ext cx="8083550" cy="995362"/>
          </a:xfrm>
        </p:spPr>
        <p:txBody>
          <a:bodyPr/>
          <a:lstStyle/>
          <a:p>
            <a:pPr algn="ctr" eaLnBrk="1" hangingPunct="1"/>
            <a:r>
              <a:rPr lang="en-US" sz="9700" dirty="0" smtClean="0"/>
              <a:t>Q &amp; A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565150" y="2855913"/>
            <a:ext cx="8083550" cy="995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7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Autodesk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Maya Architecture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		  </a:t>
            </a:r>
            <a:r>
              <a:rPr lang="en-US" sz="2800" b="1" dirty="0" smtClean="0"/>
              <a:t>Dependency Graph</a:t>
            </a:r>
            <a:endParaRPr lang="en-US" sz="2800" b="1" dirty="0"/>
          </a:p>
        </p:txBody>
      </p:sp>
      <p:pic>
        <p:nvPicPr>
          <p:cNvPr id="4" name="Picture 4" descr="mne_bottom_bar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0469" y="5110832"/>
            <a:ext cx="7981950" cy="1046162"/>
          </a:xfrm>
          <a:prstGeom prst="rect">
            <a:avLst/>
          </a:prstGeom>
          <a:noFill/>
          <a:ln w="3175">
            <a:solidFill>
              <a:srgbClr val="DDDDDD"/>
            </a:solidFill>
            <a:miter lim="800000"/>
            <a:headEnd/>
            <a:tailEnd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Dependency Graph</a:t>
            </a:r>
            <a:endParaRPr lang="en-US" dirty="0"/>
          </a:p>
        </p:txBody>
      </p:sp>
      <p:sp>
        <p:nvSpPr>
          <p:cNvPr id="4" name="Oval 3"/>
          <p:cNvSpPr>
            <a:spLocks noChangeArrowheads="1"/>
          </p:cNvSpPr>
          <p:nvPr/>
        </p:nvSpPr>
        <p:spPr bwMode="auto">
          <a:xfrm>
            <a:off x="1644650" y="2808287"/>
            <a:ext cx="1174750" cy="1154113"/>
          </a:xfrm>
          <a:prstGeom prst="ellipse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5" name="Oval 6"/>
          <p:cNvSpPr>
            <a:spLocks noChangeArrowheads="1"/>
          </p:cNvSpPr>
          <p:nvPr/>
        </p:nvSpPr>
        <p:spPr bwMode="auto">
          <a:xfrm>
            <a:off x="5702300" y="2747962"/>
            <a:ext cx="1174750" cy="1154113"/>
          </a:xfrm>
          <a:prstGeom prst="ellipse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3786188" y="2790825"/>
            <a:ext cx="1174750" cy="1154112"/>
          </a:xfrm>
          <a:prstGeom prst="ellipse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7" name="Text Box 14"/>
          <p:cNvSpPr txBox="1">
            <a:spLocks noChangeArrowheads="1"/>
          </p:cNvSpPr>
          <p:nvPr/>
        </p:nvSpPr>
        <p:spPr bwMode="auto">
          <a:xfrm>
            <a:off x="4175125" y="3121025"/>
            <a:ext cx="3905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u="none" dirty="0"/>
              <a:t>B</a:t>
            </a:r>
          </a:p>
        </p:txBody>
      </p:sp>
      <p:sp>
        <p:nvSpPr>
          <p:cNvPr id="8" name="Text Box 13"/>
          <p:cNvSpPr txBox="1">
            <a:spLocks noChangeArrowheads="1"/>
          </p:cNvSpPr>
          <p:nvPr/>
        </p:nvSpPr>
        <p:spPr bwMode="auto">
          <a:xfrm>
            <a:off x="2039938" y="3186112"/>
            <a:ext cx="3905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u="none" dirty="0"/>
              <a:t>A</a:t>
            </a:r>
          </a:p>
        </p:txBody>
      </p:sp>
      <p:sp>
        <p:nvSpPr>
          <p:cNvPr id="9" name="Text Box 15"/>
          <p:cNvSpPr txBox="1">
            <a:spLocks noChangeArrowheads="1"/>
          </p:cNvSpPr>
          <p:nvPr/>
        </p:nvSpPr>
        <p:spPr bwMode="auto">
          <a:xfrm>
            <a:off x="6108700" y="3079750"/>
            <a:ext cx="3905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u="none" dirty="0"/>
              <a:t>C</a:t>
            </a:r>
          </a:p>
        </p:txBody>
      </p:sp>
      <p:sp>
        <p:nvSpPr>
          <p:cNvPr id="10" name="AutoShape 16"/>
          <p:cNvSpPr>
            <a:spLocks noChangeArrowheads="1"/>
          </p:cNvSpPr>
          <p:nvPr/>
        </p:nvSpPr>
        <p:spPr bwMode="auto">
          <a:xfrm>
            <a:off x="2647950" y="3625850"/>
            <a:ext cx="211138" cy="215900"/>
          </a:xfrm>
          <a:prstGeom prst="triangle">
            <a:avLst>
              <a:gd name="adj" fmla="val 50000"/>
            </a:avLst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 dirty="0">
              <a:solidFill>
                <a:srgbClr val="FFAA00"/>
              </a:solidFill>
            </a:endParaRPr>
          </a:p>
        </p:txBody>
      </p:sp>
      <p:sp>
        <p:nvSpPr>
          <p:cNvPr id="11" name="AutoShape 16"/>
          <p:cNvSpPr>
            <a:spLocks noChangeArrowheads="1"/>
          </p:cNvSpPr>
          <p:nvPr/>
        </p:nvSpPr>
        <p:spPr bwMode="auto">
          <a:xfrm>
            <a:off x="2711450" y="3111500"/>
            <a:ext cx="211138" cy="215900"/>
          </a:xfrm>
          <a:prstGeom prst="triangle">
            <a:avLst>
              <a:gd name="adj" fmla="val 50000"/>
            </a:avLst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 dirty="0">
              <a:solidFill>
                <a:srgbClr val="FFAA00"/>
              </a:solidFill>
            </a:endParaRPr>
          </a:p>
        </p:txBody>
      </p:sp>
      <p:sp>
        <p:nvSpPr>
          <p:cNvPr id="12" name="AutoShape 16"/>
          <p:cNvSpPr>
            <a:spLocks noChangeArrowheads="1"/>
          </p:cNvSpPr>
          <p:nvPr/>
        </p:nvSpPr>
        <p:spPr bwMode="auto">
          <a:xfrm>
            <a:off x="3670300" y="3262312"/>
            <a:ext cx="211138" cy="215900"/>
          </a:xfrm>
          <a:prstGeom prst="triangle">
            <a:avLst>
              <a:gd name="adj" fmla="val 50000"/>
            </a:avLst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 dirty="0">
              <a:solidFill>
                <a:srgbClr val="FFAA00"/>
              </a:solidFill>
            </a:endParaRPr>
          </a:p>
        </p:txBody>
      </p:sp>
      <p:sp>
        <p:nvSpPr>
          <p:cNvPr id="13" name="AutoShape 16"/>
          <p:cNvSpPr>
            <a:spLocks noChangeArrowheads="1"/>
          </p:cNvSpPr>
          <p:nvPr/>
        </p:nvSpPr>
        <p:spPr bwMode="auto">
          <a:xfrm>
            <a:off x="4899025" y="3197225"/>
            <a:ext cx="211138" cy="215900"/>
          </a:xfrm>
          <a:prstGeom prst="triangle">
            <a:avLst>
              <a:gd name="adj" fmla="val 50000"/>
            </a:avLst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 dirty="0">
              <a:solidFill>
                <a:srgbClr val="FFAA00"/>
              </a:solidFill>
            </a:endParaRPr>
          </a:p>
        </p:txBody>
      </p:sp>
      <p:sp>
        <p:nvSpPr>
          <p:cNvPr id="14" name="Right Arrow 13"/>
          <p:cNvSpPr>
            <a:spLocks noChangeArrowheads="1"/>
          </p:cNvSpPr>
          <p:nvPr/>
        </p:nvSpPr>
        <p:spPr bwMode="auto">
          <a:xfrm rot="684447">
            <a:off x="2897188" y="3268662"/>
            <a:ext cx="835025" cy="130175"/>
          </a:xfrm>
          <a:prstGeom prst="rightArrow">
            <a:avLst>
              <a:gd name="adj1" fmla="val 50000"/>
              <a:gd name="adj2" fmla="val 114157"/>
            </a:avLst>
          </a:prstGeom>
          <a:solidFill>
            <a:srgbClr val="FF99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" name="Right Arrow 14"/>
          <p:cNvSpPr>
            <a:spLocks noChangeArrowheads="1"/>
          </p:cNvSpPr>
          <p:nvPr/>
        </p:nvSpPr>
        <p:spPr bwMode="auto">
          <a:xfrm>
            <a:off x="5065713" y="3262313"/>
            <a:ext cx="600075" cy="139699"/>
          </a:xfrm>
          <a:prstGeom prst="rightArrow">
            <a:avLst>
              <a:gd name="adj1" fmla="val 50000"/>
              <a:gd name="adj2" fmla="val 114125"/>
            </a:avLst>
          </a:prstGeom>
          <a:solidFill>
            <a:srgbClr val="FF99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" name="AutoShape 16"/>
          <p:cNvSpPr>
            <a:spLocks noChangeArrowheads="1"/>
          </p:cNvSpPr>
          <p:nvPr/>
        </p:nvSpPr>
        <p:spPr bwMode="auto">
          <a:xfrm>
            <a:off x="5584825" y="3186112"/>
            <a:ext cx="211138" cy="215900"/>
          </a:xfrm>
          <a:prstGeom prst="triangle">
            <a:avLst>
              <a:gd name="adj" fmla="val 50000"/>
            </a:avLst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 dirty="0">
              <a:solidFill>
                <a:srgbClr val="FFAA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711450" y="2751693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accent2"/>
                </a:solidFill>
              </a:rPr>
              <a:t>A.a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32039" y="3575605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accent2"/>
                </a:solidFill>
              </a:rPr>
              <a:t>B.b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19088" y="1464191"/>
            <a:ext cx="867251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Tx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  A collection of nodes that transmit data through connected attributes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/>
      <p:bldP spid="8" grpId="0"/>
      <p:bldP spid="9" grpId="0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/>
      <p:bldP spid="1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Dependency Graph</a:t>
            </a:r>
            <a:endParaRPr lang="en-US" dirty="0"/>
          </a:p>
        </p:txBody>
      </p:sp>
      <p:sp>
        <p:nvSpPr>
          <p:cNvPr id="142" name="Oval 8"/>
          <p:cNvSpPr>
            <a:spLocks noChangeArrowheads="1"/>
          </p:cNvSpPr>
          <p:nvPr/>
        </p:nvSpPr>
        <p:spPr bwMode="auto">
          <a:xfrm>
            <a:off x="1524000" y="2093913"/>
            <a:ext cx="360363" cy="3698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" name="Oval 9"/>
          <p:cNvSpPr>
            <a:spLocks noChangeArrowheads="1"/>
          </p:cNvSpPr>
          <p:nvPr/>
        </p:nvSpPr>
        <p:spPr bwMode="auto">
          <a:xfrm>
            <a:off x="1558925" y="2659063"/>
            <a:ext cx="360363" cy="3698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44" name="Oval 10"/>
          <p:cNvSpPr>
            <a:spLocks noChangeArrowheads="1"/>
          </p:cNvSpPr>
          <p:nvPr/>
        </p:nvSpPr>
        <p:spPr bwMode="auto">
          <a:xfrm>
            <a:off x="2109788" y="3146425"/>
            <a:ext cx="360362" cy="3698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" name="Oval 11"/>
          <p:cNvSpPr>
            <a:spLocks noChangeArrowheads="1"/>
          </p:cNvSpPr>
          <p:nvPr/>
        </p:nvSpPr>
        <p:spPr bwMode="auto">
          <a:xfrm>
            <a:off x="2205038" y="2405063"/>
            <a:ext cx="360362" cy="3698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" name="Oval 12"/>
          <p:cNvSpPr>
            <a:spLocks noChangeArrowheads="1"/>
          </p:cNvSpPr>
          <p:nvPr/>
        </p:nvSpPr>
        <p:spPr bwMode="auto">
          <a:xfrm>
            <a:off x="2703513" y="3548063"/>
            <a:ext cx="360362" cy="3698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47" name="Oval 13"/>
          <p:cNvSpPr>
            <a:spLocks noChangeArrowheads="1"/>
          </p:cNvSpPr>
          <p:nvPr/>
        </p:nvSpPr>
        <p:spPr bwMode="auto">
          <a:xfrm>
            <a:off x="1866900" y="3706813"/>
            <a:ext cx="360363" cy="3698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48" name="Oval 14"/>
          <p:cNvSpPr>
            <a:spLocks noChangeArrowheads="1"/>
          </p:cNvSpPr>
          <p:nvPr/>
        </p:nvSpPr>
        <p:spPr bwMode="auto">
          <a:xfrm>
            <a:off x="2946400" y="2763838"/>
            <a:ext cx="360363" cy="3698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49" name="Oval 15"/>
          <p:cNvSpPr>
            <a:spLocks noChangeArrowheads="1"/>
          </p:cNvSpPr>
          <p:nvPr/>
        </p:nvSpPr>
        <p:spPr bwMode="auto">
          <a:xfrm>
            <a:off x="3762375" y="2320925"/>
            <a:ext cx="360363" cy="3698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50" name="Oval 16"/>
          <p:cNvSpPr>
            <a:spLocks noChangeArrowheads="1"/>
          </p:cNvSpPr>
          <p:nvPr/>
        </p:nvSpPr>
        <p:spPr bwMode="auto">
          <a:xfrm>
            <a:off x="3697288" y="3198813"/>
            <a:ext cx="360362" cy="369887"/>
          </a:xfrm>
          <a:prstGeom prst="ellipse">
            <a:avLst/>
          </a:prstGeom>
          <a:solidFill>
            <a:srgbClr val="003264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52" name="Oval 18"/>
          <p:cNvSpPr>
            <a:spLocks noChangeArrowheads="1"/>
          </p:cNvSpPr>
          <p:nvPr/>
        </p:nvSpPr>
        <p:spPr bwMode="auto">
          <a:xfrm>
            <a:off x="4397375" y="2690813"/>
            <a:ext cx="360363" cy="3698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" name="Oval 19"/>
          <p:cNvSpPr>
            <a:spLocks noChangeArrowheads="1"/>
          </p:cNvSpPr>
          <p:nvPr/>
        </p:nvSpPr>
        <p:spPr bwMode="auto">
          <a:xfrm>
            <a:off x="2449513" y="4341813"/>
            <a:ext cx="360362" cy="3698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54" name="Oval 20"/>
          <p:cNvSpPr>
            <a:spLocks noChangeArrowheads="1"/>
          </p:cNvSpPr>
          <p:nvPr/>
        </p:nvSpPr>
        <p:spPr bwMode="auto">
          <a:xfrm>
            <a:off x="4724400" y="3432175"/>
            <a:ext cx="360363" cy="3698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55" name="Oval 21"/>
          <p:cNvSpPr>
            <a:spLocks noChangeArrowheads="1"/>
          </p:cNvSpPr>
          <p:nvPr/>
        </p:nvSpPr>
        <p:spPr bwMode="auto">
          <a:xfrm>
            <a:off x="1570038" y="4500563"/>
            <a:ext cx="360362" cy="3698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56" name="Oval 22"/>
          <p:cNvSpPr>
            <a:spLocks noChangeArrowheads="1"/>
          </p:cNvSpPr>
          <p:nvPr/>
        </p:nvSpPr>
        <p:spPr bwMode="auto">
          <a:xfrm>
            <a:off x="2279650" y="5421313"/>
            <a:ext cx="360363" cy="369887"/>
          </a:xfrm>
          <a:prstGeom prst="ellipse">
            <a:avLst/>
          </a:prstGeom>
          <a:solidFill>
            <a:srgbClr val="003264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57" name="Oval 23"/>
          <p:cNvSpPr>
            <a:spLocks noChangeArrowheads="1"/>
          </p:cNvSpPr>
          <p:nvPr/>
        </p:nvSpPr>
        <p:spPr bwMode="auto">
          <a:xfrm>
            <a:off x="3295650" y="4881563"/>
            <a:ext cx="360363" cy="3698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58" name="Oval 24"/>
          <p:cNvSpPr>
            <a:spLocks noChangeArrowheads="1"/>
          </p:cNvSpPr>
          <p:nvPr/>
        </p:nvSpPr>
        <p:spPr bwMode="auto">
          <a:xfrm>
            <a:off x="4491038" y="4033838"/>
            <a:ext cx="360362" cy="3698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59" name="Oval 25"/>
          <p:cNvSpPr>
            <a:spLocks noChangeArrowheads="1"/>
          </p:cNvSpPr>
          <p:nvPr/>
        </p:nvSpPr>
        <p:spPr bwMode="auto">
          <a:xfrm>
            <a:off x="4121150" y="4838700"/>
            <a:ext cx="360363" cy="3698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" name="Oval 26"/>
          <p:cNvSpPr>
            <a:spLocks noChangeArrowheads="1"/>
          </p:cNvSpPr>
          <p:nvPr/>
        </p:nvSpPr>
        <p:spPr bwMode="auto">
          <a:xfrm>
            <a:off x="3021013" y="2024063"/>
            <a:ext cx="360362" cy="3698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61" name="Oval 27"/>
          <p:cNvSpPr>
            <a:spLocks noChangeArrowheads="1"/>
          </p:cNvSpPr>
          <p:nvPr/>
        </p:nvSpPr>
        <p:spPr bwMode="auto">
          <a:xfrm>
            <a:off x="4819650" y="1971675"/>
            <a:ext cx="360363" cy="3698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62" name="Oval 28"/>
          <p:cNvSpPr>
            <a:spLocks noChangeArrowheads="1"/>
          </p:cNvSpPr>
          <p:nvPr/>
        </p:nvSpPr>
        <p:spPr bwMode="auto">
          <a:xfrm>
            <a:off x="5370513" y="2649538"/>
            <a:ext cx="360362" cy="3698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" name="Oval 29"/>
          <p:cNvSpPr>
            <a:spLocks noChangeArrowheads="1"/>
          </p:cNvSpPr>
          <p:nvPr/>
        </p:nvSpPr>
        <p:spPr bwMode="auto">
          <a:xfrm>
            <a:off x="5919788" y="3262313"/>
            <a:ext cx="360362" cy="3698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65" name="Oval 31"/>
          <p:cNvSpPr>
            <a:spLocks noChangeArrowheads="1"/>
          </p:cNvSpPr>
          <p:nvPr/>
        </p:nvSpPr>
        <p:spPr bwMode="auto">
          <a:xfrm>
            <a:off x="5168900" y="4541838"/>
            <a:ext cx="360363" cy="369887"/>
          </a:xfrm>
          <a:prstGeom prst="ellipse">
            <a:avLst/>
          </a:prstGeom>
          <a:solidFill>
            <a:srgbClr val="003264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66" name="Oval 32"/>
          <p:cNvSpPr>
            <a:spLocks noChangeArrowheads="1"/>
          </p:cNvSpPr>
          <p:nvPr/>
        </p:nvSpPr>
        <p:spPr bwMode="auto">
          <a:xfrm>
            <a:off x="6046788" y="2098675"/>
            <a:ext cx="360362" cy="3698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67" name="Oval 33"/>
          <p:cNvSpPr>
            <a:spLocks noChangeArrowheads="1"/>
          </p:cNvSpPr>
          <p:nvPr/>
        </p:nvSpPr>
        <p:spPr bwMode="auto">
          <a:xfrm>
            <a:off x="6099175" y="4459288"/>
            <a:ext cx="360363" cy="3698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68" name="Oval 34"/>
          <p:cNvSpPr>
            <a:spLocks noChangeArrowheads="1"/>
          </p:cNvSpPr>
          <p:nvPr/>
        </p:nvSpPr>
        <p:spPr bwMode="auto">
          <a:xfrm>
            <a:off x="4935538" y="5262563"/>
            <a:ext cx="360362" cy="3698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69" name="Oval 35"/>
          <p:cNvSpPr>
            <a:spLocks noChangeArrowheads="1"/>
          </p:cNvSpPr>
          <p:nvPr/>
        </p:nvSpPr>
        <p:spPr bwMode="auto">
          <a:xfrm>
            <a:off x="5803900" y="5040313"/>
            <a:ext cx="360363" cy="3698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70" name="Oval 36"/>
          <p:cNvSpPr>
            <a:spLocks noChangeArrowheads="1"/>
          </p:cNvSpPr>
          <p:nvPr/>
        </p:nvSpPr>
        <p:spPr bwMode="auto">
          <a:xfrm>
            <a:off x="6524625" y="2713038"/>
            <a:ext cx="360363" cy="3698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71" name="Oval 37"/>
          <p:cNvSpPr>
            <a:spLocks noChangeArrowheads="1"/>
          </p:cNvSpPr>
          <p:nvPr/>
        </p:nvSpPr>
        <p:spPr bwMode="auto">
          <a:xfrm>
            <a:off x="6291263" y="3854450"/>
            <a:ext cx="360362" cy="3698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72" name="Oval 38"/>
          <p:cNvSpPr>
            <a:spLocks noChangeArrowheads="1"/>
          </p:cNvSpPr>
          <p:nvPr/>
        </p:nvSpPr>
        <p:spPr bwMode="auto">
          <a:xfrm>
            <a:off x="6978650" y="4437063"/>
            <a:ext cx="360363" cy="3698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73" name="Oval 39"/>
          <p:cNvSpPr>
            <a:spLocks noChangeArrowheads="1"/>
          </p:cNvSpPr>
          <p:nvPr/>
        </p:nvSpPr>
        <p:spPr bwMode="auto">
          <a:xfrm>
            <a:off x="6545263" y="5092700"/>
            <a:ext cx="360362" cy="3698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" name="Oval 40"/>
          <p:cNvSpPr>
            <a:spLocks noChangeArrowheads="1"/>
          </p:cNvSpPr>
          <p:nvPr/>
        </p:nvSpPr>
        <p:spPr bwMode="auto">
          <a:xfrm>
            <a:off x="6788150" y="3367088"/>
            <a:ext cx="360363" cy="3698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75" name="Line 41"/>
          <p:cNvSpPr>
            <a:spLocks noChangeShapeType="1"/>
          </p:cNvSpPr>
          <p:nvPr/>
        </p:nvSpPr>
        <p:spPr bwMode="auto">
          <a:xfrm>
            <a:off x="1873250" y="2347913"/>
            <a:ext cx="360363" cy="147637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6" name="Line 42"/>
          <p:cNvSpPr>
            <a:spLocks noChangeShapeType="1"/>
          </p:cNvSpPr>
          <p:nvPr/>
        </p:nvSpPr>
        <p:spPr bwMode="auto">
          <a:xfrm>
            <a:off x="1866900" y="2997200"/>
            <a:ext cx="254000" cy="25400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7" name="Line 43"/>
          <p:cNvSpPr>
            <a:spLocks noChangeShapeType="1"/>
          </p:cNvSpPr>
          <p:nvPr/>
        </p:nvSpPr>
        <p:spPr bwMode="auto">
          <a:xfrm flipH="1">
            <a:off x="2354263" y="2755900"/>
            <a:ext cx="30162" cy="40005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8" name="Line 44"/>
          <p:cNvSpPr>
            <a:spLocks noChangeShapeType="1"/>
          </p:cNvSpPr>
          <p:nvPr/>
        </p:nvSpPr>
        <p:spPr bwMode="auto">
          <a:xfrm>
            <a:off x="2565400" y="2660650"/>
            <a:ext cx="423863" cy="136525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9" name="Line 45"/>
          <p:cNvSpPr>
            <a:spLocks noChangeShapeType="1"/>
          </p:cNvSpPr>
          <p:nvPr/>
        </p:nvSpPr>
        <p:spPr bwMode="auto">
          <a:xfrm>
            <a:off x="3348038" y="2298700"/>
            <a:ext cx="434975" cy="136525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0" name="Line 46"/>
          <p:cNvSpPr>
            <a:spLocks noChangeShapeType="1"/>
          </p:cNvSpPr>
          <p:nvPr/>
        </p:nvSpPr>
        <p:spPr bwMode="auto">
          <a:xfrm>
            <a:off x="2470150" y="3451225"/>
            <a:ext cx="360363" cy="147638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1" name="Line 47"/>
          <p:cNvSpPr>
            <a:spLocks noChangeShapeType="1"/>
          </p:cNvSpPr>
          <p:nvPr/>
        </p:nvSpPr>
        <p:spPr bwMode="auto">
          <a:xfrm flipH="1">
            <a:off x="3043238" y="3462338"/>
            <a:ext cx="677862" cy="360362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2" name="Line 48"/>
          <p:cNvSpPr>
            <a:spLocks noChangeShapeType="1"/>
          </p:cNvSpPr>
          <p:nvPr/>
        </p:nvSpPr>
        <p:spPr bwMode="auto">
          <a:xfrm>
            <a:off x="2565400" y="2679700"/>
            <a:ext cx="265113" cy="877888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3" name="Line 49"/>
          <p:cNvSpPr>
            <a:spLocks noChangeShapeType="1"/>
          </p:cNvSpPr>
          <p:nvPr/>
        </p:nvSpPr>
        <p:spPr bwMode="auto">
          <a:xfrm flipH="1">
            <a:off x="3879850" y="2690813"/>
            <a:ext cx="82550" cy="50800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4" name="Line 50"/>
          <p:cNvSpPr>
            <a:spLocks noChangeShapeType="1"/>
          </p:cNvSpPr>
          <p:nvPr/>
        </p:nvSpPr>
        <p:spPr bwMode="auto">
          <a:xfrm flipV="1">
            <a:off x="3317875" y="2889250"/>
            <a:ext cx="1081088" cy="3175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6" name="Line 52"/>
          <p:cNvSpPr>
            <a:spLocks noChangeShapeType="1"/>
          </p:cNvSpPr>
          <p:nvPr/>
        </p:nvSpPr>
        <p:spPr bwMode="auto">
          <a:xfrm flipH="1" flipV="1">
            <a:off x="2811463" y="4562475"/>
            <a:ext cx="2347912" cy="180975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7" name="Line 53"/>
          <p:cNvSpPr>
            <a:spLocks noChangeShapeType="1"/>
          </p:cNvSpPr>
          <p:nvPr/>
        </p:nvSpPr>
        <p:spPr bwMode="auto">
          <a:xfrm flipH="1" flipV="1">
            <a:off x="2174875" y="4024313"/>
            <a:ext cx="347663" cy="371475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8" name="Line 54"/>
          <p:cNvSpPr>
            <a:spLocks noChangeShapeType="1"/>
          </p:cNvSpPr>
          <p:nvPr/>
        </p:nvSpPr>
        <p:spPr bwMode="auto">
          <a:xfrm flipV="1">
            <a:off x="1931988" y="4573588"/>
            <a:ext cx="517525" cy="106362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9" name="Line 55"/>
          <p:cNvSpPr>
            <a:spLocks noChangeShapeType="1"/>
          </p:cNvSpPr>
          <p:nvPr/>
        </p:nvSpPr>
        <p:spPr bwMode="auto">
          <a:xfrm flipH="1" flipV="1">
            <a:off x="1846263" y="4859338"/>
            <a:ext cx="455612" cy="657225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0" name="Line 56"/>
          <p:cNvSpPr>
            <a:spLocks noChangeShapeType="1"/>
          </p:cNvSpPr>
          <p:nvPr/>
        </p:nvSpPr>
        <p:spPr bwMode="auto">
          <a:xfrm>
            <a:off x="4629150" y="3070225"/>
            <a:ext cx="242888" cy="38100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1" name="Line 57"/>
          <p:cNvSpPr>
            <a:spLocks noChangeShapeType="1"/>
          </p:cNvSpPr>
          <p:nvPr/>
        </p:nvSpPr>
        <p:spPr bwMode="auto">
          <a:xfrm flipV="1">
            <a:off x="4651375" y="2330450"/>
            <a:ext cx="265113" cy="38100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4" name="Line 60"/>
          <p:cNvSpPr>
            <a:spLocks noChangeShapeType="1"/>
          </p:cNvSpPr>
          <p:nvPr/>
        </p:nvSpPr>
        <p:spPr bwMode="auto">
          <a:xfrm flipH="1" flipV="1">
            <a:off x="4821238" y="4329113"/>
            <a:ext cx="390525" cy="287337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5" name="Line 61"/>
          <p:cNvSpPr>
            <a:spLocks noChangeShapeType="1"/>
          </p:cNvSpPr>
          <p:nvPr/>
        </p:nvSpPr>
        <p:spPr bwMode="auto">
          <a:xfrm flipV="1">
            <a:off x="2617788" y="5133975"/>
            <a:ext cx="709612" cy="403225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6" name="Line 62"/>
          <p:cNvSpPr>
            <a:spLocks noChangeShapeType="1"/>
          </p:cNvSpPr>
          <p:nvPr/>
        </p:nvSpPr>
        <p:spPr bwMode="auto">
          <a:xfrm flipV="1">
            <a:off x="5730875" y="2890838"/>
            <a:ext cx="827088" cy="1587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7" name="Line 63"/>
          <p:cNvSpPr>
            <a:spLocks noChangeShapeType="1"/>
          </p:cNvSpPr>
          <p:nvPr/>
        </p:nvSpPr>
        <p:spPr bwMode="auto">
          <a:xfrm flipV="1">
            <a:off x="5676900" y="2414588"/>
            <a:ext cx="423863" cy="307975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8" name="Line 64"/>
          <p:cNvSpPr>
            <a:spLocks noChangeShapeType="1"/>
          </p:cNvSpPr>
          <p:nvPr/>
        </p:nvSpPr>
        <p:spPr bwMode="auto">
          <a:xfrm flipV="1">
            <a:off x="4492625" y="4775200"/>
            <a:ext cx="646113" cy="265113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9" name="Line 65"/>
          <p:cNvSpPr>
            <a:spLocks noChangeShapeType="1"/>
          </p:cNvSpPr>
          <p:nvPr/>
        </p:nvSpPr>
        <p:spPr bwMode="auto">
          <a:xfrm>
            <a:off x="4449763" y="5167313"/>
            <a:ext cx="487362" cy="200025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0" name="Line 66"/>
          <p:cNvSpPr>
            <a:spLocks noChangeShapeType="1"/>
          </p:cNvSpPr>
          <p:nvPr/>
        </p:nvSpPr>
        <p:spPr bwMode="auto">
          <a:xfrm>
            <a:off x="5497513" y="4849813"/>
            <a:ext cx="328612" cy="284162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1" name="Line 67"/>
          <p:cNvSpPr>
            <a:spLocks noChangeShapeType="1"/>
          </p:cNvSpPr>
          <p:nvPr/>
        </p:nvSpPr>
        <p:spPr bwMode="auto">
          <a:xfrm>
            <a:off x="6153150" y="5219700"/>
            <a:ext cx="403225" cy="73025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2" name="Line 68"/>
          <p:cNvSpPr>
            <a:spLocks noChangeShapeType="1"/>
          </p:cNvSpPr>
          <p:nvPr/>
        </p:nvSpPr>
        <p:spPr bwMode="auto">
          <a:xfrm flipH="1" flipV="1">
            <a:off x="6364288" y="4838700"/>
            <a:ext cx="254000" cy="328613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3" name="Line 69"/>
          <p:cNvSpPr>
            <a:spLocks noChangeShapeType="1"/>
          </p:cNvSpPr>
          <p:nvPr/>
        </p:nvSpPr>
        <p:spPr bwMode="auto">
          <a:xfrm flipV="1">
            <a:off x="6851650" y="4786313"/>
            <a:ext cx="223838" cy="34925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4" name="Line 70"/>
          <p:cNvSpPr>
            <a:spLocks noChangeShapeType="1"/>
          </p:cNvSpPr>
          <p:nvPr/>
        </p:nvSpPr>
        <p:spPr bwMode="auto">
          <a:xfrm flipV="1">
            <a:off x="6248400" y="4225925"/>
            <a:ext cx="201613" cy="233363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" name="Line 71"/>
          <p:cNvSpPr>
            <a:spLocks noChangeShapeType="1"/>
          </p:cNvSpPr>
          <p:nvPr/>
        </p:nvSpPr>
        <p:spPr bwMode="auto">
          <a:xfrm flipH="1" flipV="1">
            <a:off x="6597650" y="4170363"/>
            <a:ext cx="433388" cy="319087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6" name="Line 72"/>
          <p:cNvSpPr>
            <a:spLocks noChangeShapeType="1"/>
          </p:cNvSpPr>
          <p:nvPr/>
        </p:nvSpPr>
        <p:spPr bwMode="auto">
          <a:xfrm flipV="1">
            <a:off x="6619875" y="3716338"/>
            <a:ext cx="233363" cy="211137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7" name="Line 73"/>
          <p:cNvSpPr>
            <a:spLocks noChangeShapeType="1"/>
          </p:cNvSpPr>
          <p:nvPr/>
        </p:nvSpPr>
        <p:spPr bwMode="auto">
          <a:xfrm flipH="1" flipV="1">
            <a:off x="6248400" y="3443288"/>
            <a:ext cx="539750" cy="84137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9" name="Line 75"/>
          <p:cNvSpPr>
            <a:spLocks noChangeShapeType="1"/>
          </p:cNvSpPr>
          <p:nvPr/>
        </p:nvSpPr>
        <p:spPr bwMode="auto">
          <a:xfrm>
            <a:off x="5073650" y="2309813"/>
            <a:ext cx="349250" cy="369887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0" name="Line 76"/>
          <p:cNvSpPr>
            <a:spLocks noChangeShapeType="1"/>
          </p:cNvSpPr>
          <p:nvPr/>
        </p:nvSpPr>
        <p:spPr bwMode="auto">
          <a:xfrm flipV="1">
            <a:off x="5495925" y="4086225"/>
            <a:ext cx="804863" cy="541338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" name="Line 58"/>
          <p:cNvSpPr>
            <a:spLocks noChangeShapeType="1"/>
          </p:cNvSpPr>
          <p:nvPr/>
        </p:nvSpPr>
        <p:spPr bwMode="auto">
          <a:xfrm>
            <a:off x="5062538" y="3717924"/>
            <a:ext cx="233362" cy="855664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DAG(Directed Acyclic Graph)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415910" y="1416050"/>
            <a:ext cx="8062912" cy="5119688"/>
          </a:xfrm>
        </p:spPr>
        <p:txBody>
          <a:bodyPr/>
          <a:lstStyle/>
          <a:p>
            <a:pPr>
              <a:buClr>
                <a:schemeClr val="bg1"/>
              </a:buClr>
              <a:buFontTx/>
              <a:buChar char="•"/>
            </a:pPr>
            <a:r>
              <a:rPr lang="en-US" dirty="0" smtClean="0"/>
              <a:t>DAG nodes are special dependency graph nodes that form a scene hierarchy (parenting).</a:t>
            </a:r>
          </a:p>
          <a:p>
            <a:pPr>
              <a:buFontTx/>
              <a:buChar char="•"/>
            </a:pPr>
            <a:endParaRPr lang="en-US" dirty="0" smtClean="0"/>
          </a:p>
        </p:txBody>
      </p:sp>
      <p:sp>
        <p:nvSpPr>
          <p:cNvPr id="9011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ounded Rectangle 6"/>
          <p:cNvSpPr/>
          <p:nvPr/>
        </p:nvSpPr>
        <p:spPr bwMode="auto">
          <a:xfrm>
            <a:off x="3786951" y="2849567"/>
            <a:ext cx="1028700" cy="498763"/>
          </a:xfrm>
          <a:prstGeom prst="roundRect">
            <a:avLst/>
          </a:prstGeom>
          <a:solidFill>
            <a:srgbClr val="99CC00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  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rPr>
              <a:t>Car</a:t>
            </a:r>
          </a:p>
        </p:txBody>
      </p:sp>
      <p:sp>
        <p:nvSpPr>
          <p:cNvPr id="8" name="Rounded Rectangle 7"/>
          <p:cNvSpPr/>
          <p:nvPr/>
        </p:nvSpPr>
        <p:spPr bwMode="auto">
          <a:xfrm>
            <a:off x="2138421" y="3812458"/>
            <a:ext cx="1028700" cy="498763"/>
          </a:xfrm>
          <a:prstGeom prst="roundRect">
            <a:avLst/>
          </a:prstGeom>
          <a:solidFill>
            <a:srgbClr val="99CC00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u="none" dirty="0" smtClean="0"/>
              <a:t>  seats</a:t>
            </a:r>
            <a:endParaRPr kumimoji="0" lang="en-US" sz="18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9" name="Rounded Rectangle 8"/>
          <p:cNvSpPr/>
          <p:nvPr/>
        </p:nvSpPr>
        <p:spPr bwMode="auto">
          <a:xfrm>
            <a:off x="3776764" y="3812459"/>
            <a:ext cx="1028700" cy="498763"/>
          </a:xfrm>
          <a:prstGeom prst="roundRect">
            <a:avLst/>
          </a:prstGeom>
          <a:solidFill>
            <a:srgbClr val="99CC00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u="none" dirty="0" smtClean="0"/>
              <a:t>  f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rPr>
              <a:t>rame</a:t>
            </a:r>
          </a:p>
        </p:txBody>
      </p:sp>
      <p:sp>
        <p:nvSpPr>
          <p:cNvPr id="10" name="Rounded Rectangle 9"/>
          <p:cNvSpPr/>
          <p:nvPr/>
        </p:nvSpPr>
        <p:spPr bwMode="auto">
          <a:xfrm>
            <a:off x="5172566" y="3781285"/>
            <a:ext cx="1028700" cy="498763"/>
          </a:xfrm>
          <a:prstGeom prst="roundRect">
            <a:avLst/>
          </a:prstGeom>
          <a:solidFill>
            <a:srgbClr val="99CC00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  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rPr>
              <a:t>tires</a:t>
            </a:r>
          </a:p>
        </p:txBody>
      </p:sp>
      <p:sp>
        <p:nvSpPr>
          <p:cNvPr id="11" name="Rounded Rectangle 10"/>
          <p:cNvSpPr/>
          <p:nvPr/>
        </p:nvSpPr>
        <p:spPr bwMode="auto">
          <a:xfrm>
            <a:off x="1386652" y="4855012"/>
            <a:ext cx="342900" cy="810491"/>
          </a:xfrm>
          <a:prstGeom prst="roundRect">
            <a:avLst/>
          </a:prstGeom>
          <a:blipFill>
            <a:blip r:embed="rId3"/>
            <a:tile tx="0" ty="0" sx="100000" sy="100000" flip="none" algn="tl"/>
          </a:blip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Rounded Rectangle 11"/>
          <p:cNvSpPr/>
          <p:nvPr/>
        </p:nvSpPr>
        <p:spPr bwMode="auto">
          <a:xfrm>
            <a:off x="2120943" y="4841158"/>
            <a:ext cx="342900" cy="810491"/>
          </a:xfrm>
          <a:prstGeom prst="roundRect">
            <a:avLst/>
          </a:prstGeom>
          <a:blipFill>
            <a:blip r:embed="rId3"/>
            <a:tile tx="0" ty="0" sx="100000" sy="100000" flip="none" algn="tl"/>
          </a:blip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Rounded Rectangle 12"/>
          <p:cNvSpPr/>
          <p:nvPr/>
        </p:nvSpPr>
        <p:spPr bwMode="auto">
          <a:xfrm>
            <a:off x="2792887" y="4837694"/>
            <a:ext cx="342900" cy="810491"/>
          </a:xfrm>
          <a:prstGeom prst="roundRect">
            <a:avLst/>
          </a:prstGeom>
          <a:blipFill>
            <a:blip r:embed="rId3"/>
            <a:tile tx="0" ty="0" sx="100000" sy="100000" flip="none" algn="tl"/>
          </a:blip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Rounded Rectangle 13"/>
          <p:cNvSpPr/>
          <p:nvPr/>
        </p:nvSpPr>
        <p:spPr bwMode="auto">
          <a:xfrm>
            <a:off x="4045978" y="4876515"/>
            <a:ext cx="342900" cy="810491"/>
          </a:xfrm>
          <a:prstGeom prst="roundRect">
            <a:avLst/>
          </a:prstGeom>
          <a:blipFill>
            <a:blip r:embed="rId4"/>
            <a:tile tx="0" ty="0" sx="100000" sy="100000" flip="none" algn="tl"/>
          </a:blip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Rounded Rectangle 14"/>
          <p:cNvSpPr/>
          <p:nvPr/>
        </p:nvSpPr>
        <p:spPr bwMode="auto">
          <a:xfrm>
            <a:off x="5085814" y="4823839"/>
            <a:ext cx="342900" cy="810491"/>
          </a:xfrm>
          <a:prstGeom prst="roundRect">
            <a:avLst/>
          </a:prstGeom>
          <a:blipFill>
            <a:blip r:embed="rId5"/>
            <a:tile tx="0" ty="0" sx="100000" sy="100000" flip="none" algn="tl"/>
          </a:blip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Rounded Rectangle 15"/>
          <p:cNvSpPr/>
          <p:nvPr/>
        </p:nvSpPr>
        <p:spPr bwMode="auto">
          <a:xfrm>
            <a:off x="5740442" y="4813448"/>
            <a:ext cx="342900" cy="810491"/>
          </a:xfrm>
          <a:prstGeom prst="roundRect">
            <a:avLst/>
          </a:prstGeom>
          <a:blipFill>
            <a:blip r:embed="rId5"/>
            <a:tile tx="0" ty="0" sx="100000" sy="100000" flip="none" algn="tl"/>
          </a:blip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Rounded Rectangle 16"/>
          <p:cNvSpPr/>
          <p:nvPr/>
        </p:nvSpPr>
        <p:spPr bwMode="auto">
          <a:xfrm>
            <a:off x="6301551" y="4792666"/>
            <a:ext cx="342900" cy="810491"/>
          </a:xfrm>
          <a:prstGeom prst="roundRect">
            <a:avLst/>
          </a:prstGeom>
          <a:blipFill>
            <a:blip r:embed="rId5"/>
            <a:tile tx="0" ty="0" sx="100000" sy="100000" flip="none" algn="tl"/>
          </a:blip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Rounded Rectangle 17"/>
          <p:cNvSpPr/>
          <p:nvPr/>
        </p:nvSpPr>
        <p:spPr bwMode="auto">
          <a:xfrm>
            <a:off x="6862660" y="4792667"/>
            <a:ext cx="342900" cy="810491"/>
          </a:xfrm>
          <a:prstGeom prst="roundRect">
            <a:avLst/>
          </a:prstGeom>
          <a:blipFill>
            <a:blip r:embed="rId5"/>
            <a:tile tx="0" ty="0" sx="100000" sy="100000" flip="none" algn="tl"/>
          </a:blip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4" name="Straight Connector 23"/>
          <p:cNvCxnSpPr>
            <a:stCxn id="7" idx="2"/>
          </p:cNvCxnSpPr>
          <p:nvPr/>
        </p:nvCxnSpPr>
        <p:spPr bwMode="auto">
          <a:xfrm rot="16200000" flipH="1">
            <a:off x="4826042" y="2823588"/>
            <a:ext cx="432955" cy="148243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>
            <a:stCxn id="7" idx="2"/>
            <a:endCxn id="9" idx="0"/>
          </p:cNvCxnSpPr>
          <p:nvPr/>
        </p:nvCxnSpPr>
        <p:spPr bwMode="auto">
          <a:xfrm rot="5400000">
            <a:off x="4064144" y="3575301"/>
            <a:ext cx="464129" cy="1018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Straight Connector 30"/>
          <p:cNvCxnSpPr>
            <a:stCxn id="7" idx="2"/>
          </p:cNvCxnSpPr>
          <p:nvPr/>
        </p:nvCxnSpPr>
        <p:spPr bwMode="auto">
          <a:xfrm rot="5400000">
            <a:off x="3293383" y="2804540"/>
            <a:ext cx="464128" cy="155170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4" name="Straight Connector 33"/>
          <p:cNvCxnSpPr>
            <a:endCxn id="11" idx="0"/>
          </p:cNvCxnSpPr>
          <p:nvPr/>
        </p:nvCxnSpPr>
        <p:spPr bwMode="auto">
          <a:xfrm rot="5400000">
            <a:off x="1881953" y="3987371"/>
            <a:ext cx="543791" cy="119149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Straight Connector 35"/>
          <p:cNvCxnSpPr>
            <a:endCxn id="12" idx="0"/>
          </p:cNvCxnSpPr>
          <p:nvPr/>
        </p:nvCxnSpPr>
        <p:spPr bwMode="auto">
          <a:xfrm rot="5400000">
            <a:off x="2256025" y="4347589"/>
            <a:ext cx="529937" cy="4572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" name="Straight Connector 37"/>
          <p:cNvCxnSpPr>
            <a:endCxn id="13" idx="0"/>
          </p:cNvCxnSpPr>
          <p:nvPr/>
        </p:nvCxnSpPr>
        <p:spPr bwMode="auto">
          <a:xfrm rot="16200000" flipH="1">
            <a:off x="2593729" y="4467085"/>
            <a:ext cx="526473" cy="21474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Straight Connector 39"/>
          <p:cNvCxnSpPr>
            <a:stCxn id="9" idx="2"/>
          </p:cNvCxnSpPr>
          <p:nvPr/>
        </p:nvCxnSpPr>
        <p:spPr bwMode="auto">
          <a:xfrm rot="5400000">
            <a:off x="3993141" y="4557039"/>
            <a:ext cx="543790" cy="5215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Straight Connector 41"/>
          <p:cNvCxnSpPr>
            <a:endCxn id="15" idx="0"/>
          </p:cNvCxnSpPr>
          <p:nvPr/>
        </p:nvCxnSpPr>
        <p:spPr bwMode="auto">
          <a:xfrm rot="5400000">
            <a:off x="5248606" y="4288706"/>
            <a:ext cx="543791" cy="52647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4" name="Straight Connector 43"/>
          <p:cNvCxnSpPr>
            <a:endCxn id="16" idx="0"/>
          </p:cNvCxnSpPr>
          <p:nvPr/>
        </p:nvCxnSpPr>
        <p:spPr bwMode="auto">
          <a:xfrm rot="16200000" flipH="1">
            <a:off x="5581115" y="4482671"/>
            <a:ext cx="533400" cy="12815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Straight Connector 45"/>
          <p:cNvCxnSpPr>
            <a:endCxn id="17" idx="0"/>
          </p:cNvCxnSpPr>
          <p:nvPr/>
        </p:nvCxnSpPr>
        <p:spPr bwMode="auto">
          <a:xfrm rot="16200000" flipH="1">
            <a:off x="5872060" y="4191725"/>
            <a:ext cx="512618" cy="68926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8" name="Straight Connector 47"/>
          <p:cNvCxnSpPr>
            <a:endCxn id="18" idx="0"/>
          </p:cNvCxnSpPr>
          <p:nvPr/>
        </p:nvCxnSpPr>
        <p:spPr bwMode="auto">
          <a:xfrm rot="16200000" flipH="1">
            <a:off x="6152615" y="3911171"/>
            <a:ext cx="512619" cy="125037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Maya Architecture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		</a:t>
            </a:r>
            <a:r>
              <a:rPr lang="en-US" sz="2800" dirty="0" smtClean="0"/>
              <a:t> </a:t>
            </a:r>
            <a:r>
              <a:rPr lang="en-US" sz="2800" b="1" dirty="0" smtClean="0"/>
              <a:t>Command Architecture</a:t>
            </a:r>
            <a:endParaRPr lang="en-US" sz="2800" b="1" dirty="0"/>
          </a:p>
        </p:txBody>
      </p:sp>
      <p:pic>
        <p:nvPicPr>
          <p:cNvPr id="4" name="Picture 4" descr="mne_bottom_bar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0469" y="5110832"/>
            <a:ext cx="7981950" cy="1046162"/>
          </a:xfrm>
          <a:prstGeom prst="rect">
            <a:avLst/>
          </a:prstGeom>
          <a:noFill/>
          <a:ln w="3175">
            <a:solidFill>
              <a:srgbClr val="DDDDDD"/>
            </a:solidFill>
            <a:miter lim="800000"/>
            <a:headEnd/>
            <a:tailEnd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blank">
  <a:themeElements>
    <a:clrScheme name="1_blank 2">
      <a:dk1>
        <a:srgbClr val="000000"/>
      </a:dk1>
      <a:lt1>
        <a:srgbClr val="FFFFFF"/>
      </a:lt1>
      <a:dk2>
        <a:srgbClr val="000000"/>
      </a:dk2>
      <a:lt2>
        <a:srgbClr val="CCCCCC"/>
      </a:lt2>
      <a:accent1>
        <a:srgbClr val="003264"/>
      </a:accent1>
      <a:accent2>
        <a:srgbClr val="EE5500"/>
      </a:accent2>
      <a:accent3>
        <a:srgbClr val="FFFFFF"/>
      </a:accent3>
      <a:accent4>
        <a:srgbClr val="000000"/>
      </a:accent4>
      <a:accent5>
        <a:srgbClr val="AAADB8"/>
      </a:accent5>
      <a:accent6>
        <a:srgbClr val="D84C00"/>
      </a:accent6>
      <a:hlink>
        <a:srgbClr val="77BB11"/>
      </a:hlink>
      <a:folHlink>
        <a:srgbClr val="FFAA00"/>
      </a:folHlink>
    </a:clrScheme>
    <a:fontScheme name="1_blan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blank 1">
        <a:dk1>
          <a:srgbClr val="000000"/>
        </a:dk1>
        <a:lt1>
          <a:srgbClr val="FFFFFF"/>
        </a:lt1>
        <a:dk2>
          <a:srgbClr val="000000"/>
        </a:dk2>
        <a:lt2>
          <a:srgbClr val="CCCCCC"/>
        </a:lt2>
        <a:accent1>
          <a:srgbClr val="00AADD"/>
        </a:accent1>
        <a:accent2>
          <a:srgbClr val="EE5500"/>
        </a:accent2>
        <a:accent3>
          <a:srgbClr val="FFFFFF"/>
        </a:accent3>
        <a:accent4>
          <a:srgbClr val="000000"/>
        </a:accent4>
        <a:accent5>
          <a:srgbClr val="AAD2EB"/>
        </a:accent5>
        <a:accent6>
          <a:srgbClr val="D84C00"/>
        </a:accent6>
        <a:hlink>
          <a:srgbClr val="77BB11"/>
        </a:hlink>
        <a:folHlink>
          <a:srgbClr val="FFAA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2">
        <a:dk1>
          <a:srgbClr val="000000"/>
        </a:dk1>
        <a:lt1>
          <a:srgbClr val="FFFFFF"/>
        </a:lt1>
        <a:dk2>
          <a:srgbClr val="000000"/>
        </a:dk2>
        <a:lt2>
          <a:srgbClr val="CCCCCC"/>
        </a:lt2>
        <a:accent1>
          <a:srgbClr val="003264"/>
        </a:accent1>
        <a:accent2>
          <a:srgbClr val="EE5500"/>
        </a:accent2>
        <a:accent3>
          <a:srgbClr val="FFFFFF"/>
        </a:accent3>
        <a:accent4>
          <a:srgbClr val="000000"/>
        </a:accent4>
        <a:accent5>
          <a:srgbClr val="AAADB8"/>
        </a:accent5>
        <a:accent6>
          <a:srgbClr val="D84C00"/>
        </a:accent6>
        <a:hlink>
          <a:srgbClr val="77BB11"/>
        </a:hlink>
        <a:folHlink>
          <a:srgbClr val="FFAA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MacHD:Applications:Microsoft Office 2004:Templates:Presentations:Designs:Blank Presentation</Template>
  <TotalTime>7166</TotalTime>
  <Words>1232</Words>
  <Application>Microsoft Office PowerPoint</Application>
  <PresentationFormat>On-screen Show (4:3)</PresentationFormat>
  <Paragraphs>437</Paragraphs>
  <Slides>47</Slides>
  <Notes>47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48" baseType="lpstr">
      <vt:lpstr>1_blank</vt:lpstr>
      <vt:lpstr>Slide 1</vt:lpstr>
      <vt:lpstr>Bio</vt:lpstr>
      <vt:lpstr>Agenda</vt:lpstr>
      <vt:lpstr>Maya Architecture Overview</vt:lpstr>
      <vt:lpstr>Maya Architecture Overview</vt:lpstr>
      <vt:lpstr>Dependency Graph</vt:lpstr>
      <vt:lpstr>Dependency Graph</vt:lpstr>
      <vt:lpstr>DAG(Directed Acyclic Graph)</vt:lpstr>
      <vt:lpstr>Maya Architecture Overview</vt:lpstr>
      <vt:lpstr>Maya Command Architecture</vt:lpstr>
      <vt:lpstr>Programming In Maya</vt:lpstr>
      <vt:lpstr>Maya Embedded Language</vt:lpstr>
      <vt:lpstr>What do we need API for? </vt:lpstr>
      <vt:lpstr>What do we need API for?</vt:lpstr>
      <vt:lpstr>Slide 15</vt:lpstr>
      <vt:lpstr>What can you develop using API?</vt:lpstr>
      <vt:lpstr> What can you develop using API? </vt:lpstr>
      <vt:lpstr>API Design Overview</vt:lpstr>
      <vt:lpstr>Maya Libraries</vt:lpstr>
      <vt:lpstr>Class Categories</vt:lpstr>
      <vt:lpstr>Proxy Classes</vt:lpstr>
      <vt:lpstr>Function Set Classes &amp; MObject</vt:lpstr>
      <vt:lpstr>Function Set Classes</vt:lpstr>
      <vt:lpstr>Function Set Classes</vt:lpstr>
      <vt:lpstr>Function Set Classes</vt:lpstr>
      <vt:lpstr>MObject</vt:lpstr>
      <vt:lpstr>MObject</vt:lpstr>
      <vt:lpstr>MObject &amp; MFn::Type </vt:lpstr>
      <vt:lpstr>MObject &amp; MFn::Type </vt:lpstr>
      <vt:lpstr>MObject</vt:lpstr>
      <vt:lpstr>Iterator Classes</vt:lpstr>
      <vt:lpstr>Wrapper Classes</vt:lpstr>
      <vt:lpstr>Slide 33</vt:lpstr>
      <vt:lpstr>Maya Plug-in Architecture</vt:lpstr>
      <vt:lpstr>Maya Plug-in Architecture</vt:lpstr>
      <vt:lpstr>Plug-in Development Environment</vt:lpstr>
      <vt:lpstr>Deployment of plugins</vt:lpstr>
      <vt:lpstr>Maya Plug-in wizard</vt:lpstr>
      <vt:lpstr>Maya plug-in wizard installation (windows)</vt:lpstr>
      <vt:lpstr>How to set up your VS project </vt:lpstr>
      <vt:lpstr>Maya Technical Resources</vt:lpstr>
      <vt:lpstr>Maya API Resources</vt:lpstr>
      <vt:lpstr>Examples</vt:lpstr>
      <vt:lpstr>Examples</vt:lpstr>
      <vt:lpstr>Maya API Resources</vt:lpstr>
      <vt:lpstr>Q &amp; A</vt:lpstr>
      <vt:lpstr>Slide 47</vt:lpstr>
    </vt:vector>
  </TitlesOfParts>
  <Manager/>
  <Company>Autodesk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Media &amp; Entertainment Title Slide Maya Logo Image</dc:title>
  <dc:creator/>
  <cp:lastModifiedBy>wengn</cp:lastModifiedBy>
  <cp:revision>947</cp:revision>
  <cp:lastPrinted>2006-08-09T23:46:43Z</cp:lastPrinted>
  <dcterms:created xsi:type="dcterms:W3CDTF">2005-11-04T16:28:13Z</dcterms:created>
  <dcterms:modified xsi:type="dcterms:W3CDTF">2009-04-13T14:11:27Z</dcterms:modified>
</cp:coreProperties>
</file>