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5"/>
  </p:notesMasterIdLst>
  <p:handoutMasterIdLst>
    <p:handoutMasterId r:id="rId26"/>
  </p:handoutMasterIdLst>
  <p:sldIdLst>
    <p:sldId id="361" r:id="rId2"/>
    <p:sldId id="512" r:id="rId3"/>
    <p:sldId id="517" r:id="rId4"/>
    <p:sldId id="518" r:id="rId5"/>
    <p:sldId id="519" r:id="rId6"/>
    <p:sldId id="520" r:id="rId7"/>
    <p:sldId id="522" r:id="rId8"/>
    <p:sldId id="509" r:id="rId9"/>
    <p:sldId id="510" r:id="rId10"/>
    <p:sldId id="505" r:id="rId11"/>
    <p:sldId id="506" r:id="rId12"/>
    <p:sldId id="507" r:id="rId13"/>
    <p:sldId id="523" r:id="rId14"/>
    <p:sldId id="514" r:id="rId15"/>
    <p:sldId id="521" r:id="rId16"/>
    <p:sldId id="504" r:id="rId17"/>
    <p:sldId id="508" r:id="rId18"/>
    <p:sldId id="513" r:id="rId19"/>
    <p:sldId id="515" r:id="rId20"/>
    <p:sldId id="511" r:id="rId21"/>
    <p:sldId id="516" r:id="rId22"/>
    <p:sldId id="479" r:id="rId23"/>
    <p:sldId id="480" r:id="rId2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B2B2B2"/>
    <a:srgbClr val="FFAA00"/>
    <a:srgbClr val="DDDDDD"/>
    <a:srgbClr val="969696"/>
    <a:srgbClr val="00AADD"/>
    <a:srgbClr val="EE0066"/>
    <a:srgbClr val="99338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427" autoAdjust="0"/>
    <p:restoredTop sz="71921" autoAdjust="0"/>
  </p:normalViewPr>
  <p:slideViewPr>
    <p:cSldViewPr snapToObjects="1">
      <p:cViewPr>
        <p:scale>
          <a:sx n="68" d="100"/>
          <a:sy n="68" d="100"/>
        </p:scale>
        <p:origin x="-389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-2563" y="-77"/>
      </p:cViewPr>
      <p:guideLst>
        <p:guide orient="horz" pos="2904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5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05809D9-0AF6-41D7-BF36-6F7218B2F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62100" y="692150"/>
            <a:ext cx="3905250" cy="2698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3619500"/>
            <a:ext cx="5362575" cy="490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7B1B51F3-3FA6-4804-B313-F9E964683E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FA4-9ECD-44F5-AAB8-C3C8AEE6EA6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Arial" charset="0"/>
            </a:endParaRPr>
          </a:p>
          <a:p>
            <a:endParaRPr lang="en-US" dirty="0" smtClean="0">
              <a:latin typeface="Arial" charset="0"/>
            </a:endParaRP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8AF66-B8DE-4C00-B587-5365520A97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16088" y="692150"/>
            <a:ext cx="3597275" cy="2698750"/>
          </a:xfrm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D59A93-B966-4BB7-9F30-05BB05318778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="1" dirty="0" smtClean="0"/>
          </a:p>
          <a:p>
            <a:endParaRPr lang="en-CA" b="1" dirty="0" smtClean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692150"/>
            <a:ext cx="3597275" cy="269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1B51F3-3FA6-4804-B313-F9E964683EB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</a:t>
            </a:r>
            <a:r>
              <a:rPr lang="en-US" sz="800" baseline="0" dirty="0" smtClean="0">
                <a:solidFill>
                  <a:srgbClr val="595959"/>
                </a:solidFill>
                <a:latin typeface="Arial" pitchFamily="34" charset="0"/>
              </a:rPr>
              <a:t>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Autodesk </a:t>
            </a:r>
            <a:endParaRPr lang="en-US" sz="800" dirty="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2F7F3C68-C55B-4984-A69D-4A600E837BCA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pic>
        <p:nvPicPr>
          <p:cNvPr id="6" name="Picture 9" descr="seg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0"/>
            <a:ext cx="32004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1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9088" y="3016250"/>
            <a:ext cx="4862512" cy="132715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157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9088" y="4495800"/>
            <a:ext cx="4862512" cy="838200"/>
          </a:xfrm>
        </p:spPr>
        <p:txBody>
          <a:bodyPr/>
          <a:lstStyle>
            <a:lvl1pPr>
              <a:lnSpc>
                <a:spcPct val="85000"/>
              </a:lnSpc>
              <a:defRPr>
                <a:solidFill>
                  <a:srgbClr val="00AAD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1763" y="136525"/>
            <a:ext cx="2052637" cy="6399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088" y="136525"/>
            <a:ext cx="6010275" cy="6399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088" y="1416050"/>
            <a:ext cx="4030662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2150" y="1416050"/>
            <a:ext cx="4032250" cy="5119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Text Box 3"/>
          <p:cNvSpPr txBox="1">
            <a:spLocks noChangeArrowheads="1"/>
          </p:cNvSpPr>
          <p:nvPr/>
        </p:nvSpPr>
        <p:spPr bwMode="auto">
          <a:xfrm>
            <a:off x="319088" y="6573838"/>
            <a:ext cx="2209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© </a:t>
            </a:r>
            <a:r>
              <a:rPr lang="en-US" sz="800" dirty="0" smtClean="0">
                <a:solidFill>
                  <a:srgbClr val="595959"/>
                </a:solidFill>
                <a:latin typeface="Arial" pitchFamily="34" charset="0"/>
              </a:rPr>
              <a:t>2009 </a:t>
            </a:r>
            <a:r>
              <a:rPr lang="en-US" sz="800" dirty="0">
                <a:solidFill>
                  <a:srgbClr val="595959"/>
                </a:solidFill>
                <a:latin typeface="Arial" pitchFamily="34" charset="0"/>
              </a:rPr>
              <a:t>Autodesk 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416050"/>
            <a:ext cx="8215312" cy="511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4572000" y="65738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defRPr/>
            </a:pPr>
            <a:fld id="{A3CE02EE-9F03-4F24-8745-9649D2126A76}" type="slidenum">
              <a:rPr lang="en-US" sz="800">
                <a:solidFill>
                  <a:srgbClr val="595959"/>
                </a:solidFill>
                <a:latin typeface="Arial" pitchFamily="34" charset="0"/>
              </a:rPr>
              <a:pPr eaLnBrk="0" hangingPunct="0">
                <a:defRPr/>
              </a:pPr>
              <a:t>‹#›</a:t>
            </a:fld>
            <a:endParaRPr lang="en-US" sz="800">
              <a:solidFill>
                <a:srgbClr val="595959"/>
              </a:solidFill>
              <a:latin typeface="Arial" pitchFamily="34" charset="0"/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136525"/>
            <a:ext cx="82153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0" name="Picture 13" descr="bar_only_black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550275" y="0"/>
            <a:ext cx="593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ransition spd="med">
    <p:fade/>
  </p:transition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347663" indent="-233363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690563" indent="-228600" algn="l" rtl="0" eaLnBrk="0" fontAlgn="base" hangingPunct="0">
        <a:spcBef>
          <a:spcPct val="15000"/>
        </a:spcBef>
        <a:spcAft>
          <a:spcPct val="15000"/>
        </a:spcAft>
        <a:buClr>
          <a:srgbClr val="00AADD"/>
        </a:buClr>
        <a:buSzPct val="80000"/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3pPr>
      <a:lvl4pPr marL="977900" indent="-173038" algn="l" rtl="0" eaLnBrk="0" fontAlgn="base" hangingPunct="0">
        <a:spcBef>
          <a:spcPct val="0"/>
        </a:spcBef>
        <a:spcAft>
          <a:spcPct val="5000"/>
        </a:spcAft>
        <a:buClr>
          <a:schemeClr val="bg1"/>
        </a:buClr>
        <a:buSzPct val="80000"/>
        <a:buFont typeface="Wingdings" pitchFamily="2" charset="2"/>
        <a:buChar char="–"/>
        <a:defRPr sz="2000">
          <a:solidFill>
            <a:schemeClr val="bg1"/>
          </a:solidFill>
          <a:latin typeface="+mn-lt"/>
        </a:defRPr>
      </a:lvl4pPr>
      <a:lvl5pPr marL="1714500" indent="-228600" algn="l" rtl="0" eaLnBrk="0" fontAlgn="base" hangingPunct="0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buChar char="»"/>
        <a:defRPr sz="2000">
          <a:solidFill>
            <a:schemeClr val="bg1"/>
          </a:solidFill>
          <a:latin typeface="+mn-lt"/>
        </a:defRPr>
      </a:lvl5pPr>
      <a:lvl6pPr marL="21717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6pPr>
      <a:lvl7pPr marL="26289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7pPr>
      <a:lvl8pPr marL="30861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8pPr>
      <a:lvl9pPr marL="3543300" indent="-228600" algn="l" rtl="0" fontAlgn="base">
        <a:spcBef>
          <a:spcPct val="10000"/>
        </a:spcBef>
        <a:spcAft>
          <a:spcPct val="10000"/>
        </a:spcAft>
        <a:buClr>
          <a:schemeClr val="bg1"/>
        </a:buClr>
        <a:buSzPct val="80000"/>
        <a:buFont typeface="Wingdings" pitchFamily="2" charset="2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0" descr="ME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9"/>
          <p:cNvSpPr>
            <a:spLocks noGrp="1" noChangeArrowheads="1"/>
          </p:cNvSpPr>
          <p:nvPr/>
        </p:nvSpPr>
        <p:spPr bwMode="auto">
          <a:xfrm>
            <a:off x="319088" y="2933700"/>
            <a:ext cx="765333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r>
              <a:rPr lang="en-US" sz="4000">
                <a:solidFill>
                  <a:schemeClr val="bg1"/>
                </a:solidFill>
              </a:rPr>
              <a:t>Dependency Graph and Nodes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076" name="Rectangle 10"/>
          <p:cNvSpPr>
            <a:spLocks noGrp="1" noChangeArrowheads="1"/>
          </p:cNvSpPr>
          <p:nvPr/>
        </p:nvSpPr>
        <p:spPr bwMode="auto">
          <a:xfrm>
            <a:off x="319088" y="3622675"/>
            <a:ext cx="76533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eaLnBrk="0" hangingPunct="0"/>
            <a:r>
              <a:rPr lang="en-US" sz="2000" dirty="0" smtClean="0">
                <a:solidFill>
                  <a:schemeClr val="bg1"/>
                </a:solidFill>
              </a:rPr>
              <a:t>Naiqi Weng</a:t>
            </a:r>
            <a:endParaRPr lang="en-US" sz="2000" b="1" dirty="0">
              <a:solidFill>
                <a:schemeClr val="bg1"/>
              </a:solidFill>
            </a:endParaRPr>
          </a:p>
          <a:p>
            <a:pPr eaLnBrk="0" hangingPunct="0"/>
            <a:r>
              <a:rPr lang="en-US" sz="1600" dirty="0" smtClean="0">
                <a:solidFill>
                  <a:schemeClr val="bg1"/>
                </a:solidFill>
              </a:rPr>
              <a:t>Autodesk Developer Network (ADN)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9053512" cy="5119688"/>
          </a:xfrm>
        </p:spPr>
        <p:txBody>
          <a:bodyPr/>
          <a:lstStyle/>
          <a:p>
            <a:r>
              <a:rPr lang="en-CA" dirty="0" smtClean="0"/>
              <a:t>Function set for typed attributes, a typed attribute accepts exactly one type of data ( vs. </a:t>
            </a:r>
            <a:r>
              <a:rPr lang="en-CA" dirty="0" err="1" smtClean="0"/>
              <a:t>MFnGenericAttribute</a:t>
            </a:r>
            <a:r>
              <a:rPr lang="en-CA" dirty="0" smtClean="0"/>
              <a:t>)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sz="1600" dirty="0" smtClean="0"/>
              <a:t>	</a:t>
            </a:r>
            <a:r>
              <a:rPr lang="en-CA" sz="1600" dirty="0" err="1" smtClean="0"/>
              <a:t>MFnTypedAttribute</a:t>
            </a:r>
            <a:r>
              <a:rPr lang="en-CA" sz="1600" dirty="0" smtClean="0"/>
              <a:t>::create (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full, const </a:t>
            </a:r>
            <a:r>
              <a:rPr lang="en-CA" sz="1600" dirty="0" err="1" smtClean="0"/>
              <a:t>MString</a:t>
            </a:r>
            <a:r>
              <a:rPr lang="en-CA" sz="1600" dirty="0" smtClean="0"/>
              <a:t> &amp;  brief,                                 , </a:t>
            </a:r>
            <a:r>
              <a:rPr lang="en-CA" sz="1600" dirty="0" err="1" smtClean="0"/>
              <a:t>MObject</a:t>
            </a:r>
            <a:r>
              <a:rPr lang="en-CA" sz="1600" dirty="0" smtClean="0"/>
              <a:t>  </a:t>
            </a:r>
            <a:r>
              <a:rPr lang="en-CA" sz="1600" dirty="0" err="1" smtClean="0"/>
              <a:t>defaultData</a:t>
            </a:r>
            <a:r>
              <a:rPr lang="en-CA" sz="1600" dirty="0" smtClean="0"/>
              <a:t>, </a:t>
            </a:r>
            <a:r>
              <a:rPr lang="en-CA" sz="1600" dirty="0" err="1" smtClean="0"/>
              <a:t>MStatus</a:t>
            </a:r>
            <a:r>
              <a:rPr lang="en-CA" sz="1600" dirty="0" smtClean="0"/>
              <a:t> *  </a:t>
            </a:r>
            <a:r>
              <a:rPr lang="en-CA" sz="1600" dirty="0" err="1" smtClean="0"/>
              <a:t>ReturnStatus</a:t>
            </a:r>
            <a:r>
              <a:rPr lang="en-CA" sz="1600" dirty="0" smtClean="0"/>
              <a:t>)</a:t>
            </a:r>
          </a:p>
          <a:p>
            <a:endParaRPr lang="en-CA" dirty="0" smtClean="0"/>
          </a:p>
          <a:p>
            <a:r>
              <a:rPr lang="en-CA" dirty="0" err="1" smtClean="0"/>
              <a:t>MFnData</a:t>
            </a:r>
            <a:r>
              <a:rPr lang="en-CA" dirty="0" smtClean="0"/>
              <a:t>::Type</a:t>
            </a:r>
          </a:p>
          <a:p>
            <a:pPr lvl="3">
              <a:buNone/>
            </a:pPr>
            <a:r>
              <a:rPr lang="en-CA" dirty="0" err="1" smtClean="0"/>
              <a:t>kNumeric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kString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kMatrix</a:t>
            </a:r>
            <a:endParaRPr lang="en-CA" dirty="0" smtClean="0"/>
          </a:p>
          <a:p>
            <a:pPr lvl="3">
              <a:buNone/>
            </a:pPr>
            <a:r>
              <a:rPr lang="en-CA" dirty="0" err="1" smtClean="0"/>
              <a:t>kIntArry</a:t>
            </a:r>
            <a:r>
              <a:rPr lang="en-CA" dirty="0" smtClean="0"/>
              <a:t>, </a:t>
            </a:r>
            <a:r>
              <a:rPr lang="en-CA" dirty="0" err="1" smtClean="0"/>
              <a:t>kDoubleArray</a:t>
            </a:r>
            <a:r>
              <a:rPr lang="en-CA" dirty="0" smtClean="0"/>
              <a:t>, </a:t>
            </a:r>
            <a:r>
              <a:rPr lang="en-CA" dirty="0" err="1" smtClean="0"/>
              <a:t>kPointArray</a:t>
            </a:r>
            <a:r>
              <a:rPr lang="en-CA" dirty="0" smtClean="0"/>
              <a:t>…</a:t>
            </a:r>
          </a:p>
          <a:p>
            <a:pPr lvl="3">
              <a:buNone/>
            </a:pPr>
            <a:r>
              <a:rPr lang="en-CA" dirty="0" err="1" smtClean="0"/>
              <a:t>kMesh</a:t>
            </a:r>
            <a:r>
              <a:rPr lang="en-CA" dirty="0" smtClean="0"/>
              <a:t>, </a:t>
            </a:r>
            <a:r>
              <a:rPr lang="en-US" dirty="0" err="1" smtClean="0"/>
              <a:t>kNurbsSurface</a:t>
            </a:r>
            <a:r>
              <a:rPr lang="en-US" dirty="0" smtClean="0"/>
              <a:t>….</a:t>
            </a:r>
          </a:p>
          <a:p>
            <a:pPr lvl="3">
              <a:buNone/>
            </a:pPr>
            <a:r>
              <a:rPr lang="en-US" dirty="0" smtClean="0"/>
              <a:t>Etc.</a:t>
            </a:r>
            <a:endParaRPr lang="en-CA" dirty="0" smtClean="0"/>
          </a:p>
          <a:p>
            <a:pPr lvl="3">
              <a:buNone/>
            </a:pPr>
            <a:endParaRPr lang="en-CA" dirty="0" smtClean="0"/>
          </a:p>
        </p:txBody>
      </p:sp>
      <p:sp>
        <p:nvSpPr>
          <p:cNvPr id="5" name="Down Arrow 4"/>
          <p:cNvSpPr/>
          <p:nvPr/>
        </p:nvSpPr>
        <p:spPr bwMode="auto">
          <a:xfrm rot="4202960">
            <a:off x="6326266" y="2552268"/>
            <a:ext cx="128690" cy="2236504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2643701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FFFF00"/>
                </a:solidFill>
              </a:rPr>
              <a:t>MFnData</a:t>
            </a:r>
            <a:r>
              <a:rPr lang="en-US" sz="1600" dirty="0" smtClean="0">
                <a:solidFill>
                  <a:srgbClr val="FFFF00"/>
                </a:solidFill>
              </a:rPr>
              <a:t>::Type </a:t>
            </a:r>
            <a:r>
              <a:rPr lang="en-US" sz="1600" dirty="0" err="1" smtClean="0">
                <a:solidFill>
                  <a:srgbClr val="FFFF00"/>
                </a:solidFill>
              </a:rPr>
              <a:t>type</a:t>
            </a:r>
            <a:endParaRPr lang="en-US" sz="1600" dirty="0" smtClean="0">
              <a:solidFill>
                <a:srgbClr val="FFFF00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86600" y="2667000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9600" y="2866345"/>
            <a:ext cx="2057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453312" cy="1936750"/>
          </a:xfrm>
        </p:spPr>
        <p:txBody>
          <a:bodyPr/>
          <a:lstStyle/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MFnTypedAttribute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MString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CA" sz="1400" dirty="0" smtClean="0">
                <a:solidFill>
                  <a:srgbClr val="FFFF00"/>
                </a:solidFill>
                <a:latin typeface="Calibri" pitchFamily="34" charset="0"/>
              </a:rPr>
              <a:t>("description string for current node");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fnStringData.create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descString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dStr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MFnData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kString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defaultStringObj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400" dirty="0" err="1" smtClean="0">
                <a:solidFill>
                  <a:srgbClr val="FFFF00"/>
                </a:solidFill>
                <a:latin typeface="Calibri" pitchFamily="34" charset="0"/>
              </a:rPr>
              <a:t>typedAttr.setStorable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  <a:endParaRPr lang="en-US" sz="14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51035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Create a string Attribute: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Creation: </a:t>
            </a:r>
            <a:r>
              <a:rPr lang="en-US" dirty="0" err="1" smtClean="0"/>
              <a:t>MFnData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MFnData</a:t>
            </a:r>
            <a:r>
              <a:rPr lang="en-US" dirty="0" smtClean="0"/>
              <a:t>: parent class for all DG data function sets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86000"/>
            <a:ext cx="3429000" cy="325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err="1" smtClean="0">
                <a:solidFill>
                  <a:srgbClr val="FFFFFF"/>
                </a:solidFill>
                <a:latin typeface="Arial"/>
              </a:rPr>
              <a:t>MFnData</a:t>
            </a: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::Type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kNumeric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kString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kMatrix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kIntArry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kDoubleArray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  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kPointArray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…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CA" sz="2000" kern="0" dirty="0" err="1" smtClean="0">
                <a:solidFill>
                  <a:srgbClr val="FFFFFF"/>
                </a:solidFill>
                <a:latin typeface="Arial"/>
              </a:rPr>
              <a:t>kMesh</a:t>
            </a: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, </a:t>
            </a:r>
            <a:r>
              <a:rPr lang="en-US" sz="2000" kern="0" dirty="0" err="1" smtClean="0">
                <a:solidFill>
                  <a:srgbClr val="FFFFFF"/>
                </a:solidFill>
                <a:latin typeface="Arial"/>
              </a:rPr>
              <a:t>kNurbsSurface</a:t>
            </a: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….</a:t>
            </a:r>
          </a:p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rgbClr val="FFFFFF"/>
                </a:solidFill>
                <a:latin typeface="Arial"/>
              </a:rPr>
              <a:t>	Etc.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Down Arrow 11"/>
          <p:cNvSpPr/>
          <p:nvPr/>
        </p:nvSpPr>
        <p:spPr bwMode="auto">
          <a:xfrm rot="16200000">
            <a:off x="3517055" y="3095913"/>
            <a:ext cx="128690" cy="899841"/>
          </a:xfrm>
          <a:prstGeom prst="downArrow">
            <a:avLst>
              <a:gd name="adj1" fmla="val 29676"/>
              <a:gd name="adj2" fmla="val 73712"/>
            </a:avLst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286000"/>
            <a:ext cx="6248400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spcBef>
                <a:spcPct val="15000"/>
              </a:spcBef>
              <a:spcAft>
                <a:spcPct val="15000"/>
              </a:spcAft>
            </a:pPr>
            <a:endParaRPr lang="en-CA" sz="24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4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MFnNumericData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MFnStringData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MFnMatrixData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US" sz="2000" kern="0" dirty="0" smtClean="0">
                <a:solidFill>
                  <a:schemeClr val="bg1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MFnIntArrayData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MFnDoubleArrayData</a:t>
            </a:r>
            <a:r>
              <a:rPr lang="en-US" sz="20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	</a:t>
            </a:r>
            <a:r>
              <a:rPr lang="en-US" sz="2000" dirty="0" err="1" smtClean="0">
                <a:solidFill>
                  <a:schemeClr val="bg1"/>
                </a:solidFill>
              </a:rPr>
              <a:t>MFnPointArrayData</a:t>
            </a:r>
            <a:r>
              <a:rPr lang="en-US" sz="2000" dirty="0" smtClean="0">
                <a:solidFill>
                  <a:schemeClr val="bg1"/>
                </a:solidFill>
              </a:rPr>
              <a:t>,….</a:t>
            </a:r>
            <a:endParaRPr lang="en-CA" sz="2000" kern="0" dirty="0" smtClean="0">
              <a:solidFill>
                <a:srgbClr val="FFFFFF"/>
              </a:solidFill>
              <a:latin typeface="Arial"/>
            </a:endParaRPr>
          </a:p>
          <a:p>
            <a:pPr marL="342900" indent="-342900" eaLnBrk="0" hangingPunct="0">
              <a:spcBef>
                <a:spcPct val="15000"/>
              </a:spcBef>
              <a:spcAft>
                <a:spcPct val="15000"/>
              </a:spcAft>
            </a:pPr>
            <a:r>
              <a:rPr lang="en-CA" sz="2000" kern="0" dirty="0" smtClean="0">
                <a:solidFill>
                  <a:srgbClr val="FFFFFF"/>
                </a:solidFill>
                <a:latin typeface="Arial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</a:rPr>
              <a:t>MFnMeshData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MFnNurbsSurfaceData</a:t>
            </a:r>
            <a:r>
              <a:rPr lang="en-US" sz="2000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     Etc.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72000" y="2883371"/>
            <a:ext cx="2286000" cy="43274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20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MFnTypedAttribute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MFnTypeAttribute</a:t>
            </a:r>
            <a:r>
              <a:rPr lang="en-US" dirty="0" smtClean="0"/>
              <a:t> with </a:t>
            </a:r>
            <a:r>
              <a:rPr lang="en-US" dirty="0" err="1" smtClean="0"/>
              <a:t>MFnData</a:t>
            </a:r>
            <a:r>
              <a:rPr lang="en-US" dirty="0" smtClean="0"/>
              <a:t>::</a:t>
            </a:r>
            <a:r>
              <a:rPr lang="en-US" dirty="0" err="1" smtClean="0"/>
              <a:t>kNumeric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MFnTypedAttribute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::k3Float);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fnNumericData.setData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(1.5, 2.5, 3.5);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typedNumeric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kNumeric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defaultDataObj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MEL: 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addAttr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-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numAttr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–</a:t>
            </a:r>
            <a:r>
              <a:rPr lang="en-CA" sz="1600" dirty="0" err="1" smtClean="0">
                <a:solidFill>
                  <a:srgbClr val="FFFF00"/>
                </a:solidFill>
                <a:latin typeface="Calibri" pitchFamily="34" charset="0"/>
              </a:rPr>
              <a:t>dataType</a:t>
            </a:r>
            <a:r>
              <a:rPr lang="en-CA" sz="1600" dirty="0" smtClean="0">
                <a:solidFill>
                  <a:srgbClr val="FFFF00"/>
                </a:solidFill>
                <a:latin typeface="Calibri" pitchFamily="34" charset="0"/>
              </a:rPr>
              <a:t> float3; </a:t>
            </a: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r>
              <a:rPr lang="en-US" dirty="0" err="1" smtClean="0"/>
              <a:t>MFnNumericAttribute</a:t>
            </a:r>
            <a:endParaRPr lang="en-US" dirty="0" smtClean="0"/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;</a:t>
            </a: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input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 "input", "in",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, 0.0 );</a:t>
            </a:r>
          </a:p>
          <a:p>
            <a:pPr lvl="0">
              <a:buNone/>
              <a:defRPr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 lvl="0">
              <a:buNone/>
              <a:defRPr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MEL: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addAttr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longName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singleNum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–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attributeType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float;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the </a:t>
            </a:r>
            <a:r>
              <a:rPr lang="en-US" dirty="0" err="1" smtClean="0"/>
              <a:t>simpleNode</a:t>
            </a:r>
            <a:r>
              <a:rPr lang="en-US" dirty="0" smtClean="0"/>
              <a:t> example so that it has one more string attribute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attributes belong to the node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14400" y="2354371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A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95400" y="4167720"/>
            <a:ext cx="1143000" cy="968161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Node  B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Dynamic 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 flipV="1">
            <a:off x="2057398" y="2709860"/>
            <a:ext cx="1641476" cy="719139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 flipV="1">
            <a:off x="2438399" y="4648201"/>
            <a:ext cx="1246187" cy="44196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98913" y="2303226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9212" y="4167720"/>
            <a:ext cx="101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Node 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3698874" y="2672558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773487" y="3047999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4913313" y="2743199"/>
            <a:ext cx="1106487" cy="480219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657600" y="4537052"/>
            <a:ext cx="1214438" cy="1214438"/>
          </a:xfrm>
          <a:prstGeom prst="cube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698874" y="4876800"/>
            <a:ext cx="773113" cy="762000"/>
          </a:xfrm>
          <a:prstGeom prst="smileyFace">
            <a:avLst>
              <a:gd name="adj" fmla="val 4653"/>
            </a:avLst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4872039" y="4267200"/>
            <a:ext cx="1147761" cy="910964"/>
          </a:xfrm>
          <a:prstGeom prst="line">
            <a:avLst/>
          </a:prstGeom>
          <a:noFill/>
          <a:ln w="38100" cap="rnd">
            <a:solidFill>
              <a:schemeClr val="bg1"/>
            </a:solidFill>
            <a:prstDash val="sysDot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019800" y="2438400"/>
            <a:ext cx="2667000" cy="30908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96000" y="27432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Smiley Node Attribute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48400" y="3528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Float     “rotation”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Float     “diameter”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Int32     “</a:t>
            </a:r>
            <a:r>
              <a:rPr lang="en-US" dirty="0" err="1" smtClean="0">
                <a:solidFill>
                  <a:schemeClr val="bg1"/>
                </a:solidFill>
              </a:rPr>
              <a:t>numEyes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342900" lvl="2" indent="-342900">
              <a:buClrTx/>
              <a:buSzTx/>
              <a:buNone/>
            </a:pPr>
            <a:r>
              <a:rPr lang="en-CA" sz="2400" dirty="0" smtClean="0"/>
              <a:t>How to create a dynamic attribute</a:t>
            </a:r>
          </a:p>
          <a:p>
            <a:pPr marL="342900" lvl="2" indent="-342900">
              <a:buClrTx/>
              <a:buSzTx/>
              <a:buNone/>
            </a:pPr>
            <a:endParaRPr lang="en-CA" sz="2400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r>
              <a:rPr lang="en-CA" dirty="0" smtClean="0"/>
              <a:t>1. Attribute Editor</a:t>
            </a:r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endParaRPr lang="en-CA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r>
              <a:rPr lang="en-CA" dirty="0" smtClean="0"/>
              <a:t>2. MEL Command: </a:t>
            </a:r>
            <a:r>
              <a:rPr lang="en-CA" dirty="0" err="1" smtClean="0"/>
              <a:t>addAttr</a:t>
            </a:r>
            <a:endParaRPr lang="en-CA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None/>
            </a:pPr>
            <a:r>
              <a:rPr lang="en-CA" dirty="0" smtClean="0"/>
              <a:t>		</a:t>
            </a:r>
            <a:r>
              <a:rPr lang="en-CA" dirty="0" err="1" smtClean="0"/>
              <a:t>addAttr</a:t>
            </a:r>
            <a:r>
              <a:rPr lang="en-CA" dirty="0" smtClean="0"/>
              <a:t> -</a:t>
            </a:r>
            <a:r>
              <a:rPr lang="en-CA" dirty="0" err="1" smtClean="0"/>
              <a:t>longName</a:t>
            </a:r>
            <a:r>
              <a:rPr lang="en-CA" dirty="0" smtClean="0"/>
              <a:t> </a:t>
            </a:r>
            <a:r>
              <a:rPr lang="en-CA" dirty="0" err="1" smtClean="0"/>
              <a:t>oneAttr</a:t>
            </a:r>
            <a:r>
              <a:rPr lang="en-CA" dirty="0" smtClean="0"/>
              <a:t> -at double;</a:t>
            </a:r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None/>
            </a:pPr>
            <a:endParaRPr lang="en-CA" dirty="0" smtClean="0"/>
          </a:p>
          <a:p>
            <a:pPr marL="342900" lvl="2" indent="-342900">
              <a:buClr>
                <a:schemeClr val="accent1">
                  <a:lumMod val="50000"/>
                  <a:lumOff val="50000"/>
                </a:schemeClr>
              </a:buClr>
              <a:buSzTx/>
              <a:buFontTx/>
              <a:buChar char="•"/>
            </a:pPr>
            <a:r>
              <a:rPr lang="en-CA" dirty="0" smtClean="0"/>
              <a:t>3. Any code outside of </a:t>
            </a:r>
            <a:r>
              <a:rPr lang="en-CA" dirty="0" err="1" smtClean="0"/>
              <a:t>MPxNode</a:t>
            </a:r>
            <a:r>
              <a:rPr lang="en-CA" dirty="0" smtClean="0"/>
              <a:t>::initialize() to create an attribute</a:t>
            </a:r>
          </a:p>
          <a:p>
            <a:pPr marL="342900" lvl="2" indent="-342900">
              <a:buClrTx/>
              <a:buSzTx/>
              <a:buNone/>
            </a:pPr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postConstructor</a:t>
            </a:r>
            <a:r>
              <a:rPr lang="en-US" dirty="0" smtClean="0"/>
              <a:t>()</a:t>
            </a: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void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postConstructor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</a:t>
            </a:r>
          </a:p>
          <a:p>
            <a:pPr lvl="3"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nAttr.create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"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",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MFnNumericData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kFloat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0.0 );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nAttr.setStorable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nAttr.setKeyable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(true);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MFnDependencyNode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depNode.addAttribute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dynAttr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    }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2400" dirty="0" smtClean="0"/>
              <a:t>Handle dynamic attribute as well as non-dynamic attribute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2400" dirty="0" smtClean="0"/>
              <a:t>More flexible relationship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Do not perform any DG computation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MPxNode</a:t>
            </a:r>
            <a:r>
              <a:rPr lang="en-US" dirty="0" smtClean="0"/>
              <a:t> – UI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SimpleNode</a:t>
            </a:r>
            <a:r>
              <a:rPr lang="en-US" dirty="0" smtClean="0"/>
              <a:t> and </a:t>
            </a:r>
            <a:r>
              <a:rPr lang="en-US" dirty="0" err="1" smtClean="0"/>
              <a:t>transCircleNode</a:t>
            </a:r>
            <a:r>
              <a:rPr lang="en-US" dirty="0" smtClean="0"/>
              <a:t> review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Dynamic Attribute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dynNode</a:t>
            </a:r>
            <a:r>
              <a:rPr lang="en-US" dirty="0" smtClean="0"/>
              <a:t> review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	</a:t>
            </a:r>
            <a:endParaRPr lang="en-US" sz="28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MPxNode</a:t>
            </a:r>
            <a:r>
              <a:rPr lang="en-US" dirty="0" smtClean="0"/>
              <a:t>::</a:t>
            </a:r>
            <a:r>
              <a:rPr lang="en-US" dirty="0" err="1" smtClean="0"/>
              <a:t>setDependentsDirty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// Non-dynamic attribute "B" </a:t>
            </a:r>
          </a:p>
          <a:p>
            <a:endParaRPr lang="en-US" sz="1600" dirty="0" smtClean="0">
              <a:solidFill>
                <a:srgbClr val="FFFF00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MStatus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setDependentsDirty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const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plugBeingDirtied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MPlugArray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&amp;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affectedPlugs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{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if 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plugBeingDirtied.partialName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 == “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da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” 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)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	{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=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thisMObject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MPlug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thisNode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,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attrB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   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   		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affectedPlugs.append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( 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pB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 );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     	}  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	return MS::</a:t>
            </a:r>
            <a:r>
              <a:rPr lang="en-US" sz="1600" dirty="0" err="1" smtClean="0">
                <a:solidFill>
                  <a:srgbClr val="FFFF00"/>
                </a:solidFill>
                <a:latin typeface="Calibri" pitchFamily="34" charset="0"/>
              </a:rPr>
              <a:t>kSuccess</a:t>
            </a: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; </a:t>
            </a:r>
          </a:p>
          <a:p>
            <a:pPr>
              <a:buNone/>
            </a:pPr>
            <a:r>
              <a:rPr lang="en-US" sz="1600" dirty="0" smtClean="0">
                <a:solidFill>
                  <a:srgbClr val="FFFF00"/>
                </a:solidFill>
                <a:latin typeface="Calibri" pitchFamily="34" charset="0"/>
              </a:rPr>
              <a:t>	} </a:t>
            </a:r>
            <a:endParaRPr lang="en-US" sz="1600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71600" y="3276600"/>
            <a:ext cx="40386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057400" y="4495800"/>
            <a:ext cx="2743200" cy="330587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sz="1400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dynNode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Tx/>
              <a:buSzTx/>
              <a:buFontTx/>
              <a:buChar char="•"/>
            </a:pPr>
            <a:r>
              <a:rPr lang="en-US" dirty="0" smtClean="0"/>
              <a:t>In this exercise, custom node “</a:t>
            </a:r>
            <a:r>
              <a:rPr lang="en-US" dirty="0" err="1" smtClean="0"/>
              <a:t>dynNode</a:t>
            </a:r>
            <a:r>
              <a:rPr lang="en-US" dirty="0" smtClean="0"/>
              <a:t>” has two attributes: “input” and “output”. We will add a dynamic attribute “</a:t>
            </a:r>
            <a:r>
              <a:rPr lang="en-US" dirty="0" err="1" smtClean="0"/>
              <a:t>dynAttr</a:t>
            </a:r>
            <a:r>
              <a:rPr lang="en-US" dirty="0" smtClean="0"/>
              <a:t>” on this class also set up the affecting relationship so that the value of “output” is the sum of “input” and “</a:t>
            </a:r>
            <a:r>
              <a:rPr lang="en-US" dirty="0" err="1" smtClean="0"/>
              <a:t>dynAttr</a:t>
            </a:r>
            <a:r>
              <a:rPr lang="en-US" dirty="0" smtClean="0"/>
              <a:t>”. 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565150" y="2855913"/>
            <a:ext cx="8083550" cy="995362"/>
          </a:xfrm>
        </p:spPr>
        <p:txBody>
          <a:bodyPr/>
          <a:lstStyle/>
          <a:p>
            <a:pPr algn="ctr" eaLnBrk="1" hangingPunct="1"/>
            <a:r>
              <a:rPr lang="en-US" sz="9700" dirty="0" smtClean="0"/>
              <a:t>Q &amp; A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65150" y="2855913"/>
            <a:ext cx="80835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Autodesk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you’ve created a new node type, you can create your node via:</a:t>
            </a:r>
          </a:p>
          <a:p>
            <a:pPr lvl="1">
              <a:buFont typeface="Wingdings" pitchFamily="2" charset="2"/>
              <a:buNone/>
            </a:pPr>
            <a:endParaRPr lang="en-US" sz="1800" b="1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Courier New" pitchFamily="49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MEL: `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`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</a:rPr>
              <a:t>Python:</a:t>
            </a: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sz="1400" dirty="0" smtClean="0">
                <a:solidFill>
                  <a:srgbClr val="FFFF00"/>
                </a:solidFill>
                <a:latin typeface="Calibri" pitchFamily="34" charset="0"/>
              </a:rPr>
              <a:t>		   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import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maya.cmds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 as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</a:t>
            </a:r>
            <a:endParaRPr lang="en-US" sz="1400" b="1" dirty="0" smtClean="0">
              <a:solidFill>
                <a:srgbClr val="FFFF00"/>
              </a:solidFill>
              <a:latin typeface="Calibri" pitchFamily="34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	                 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cmds.createNode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(“</a:t>
            </a:r>
            <a:r>
              <a:rPr lang="en-US" sz="1400" b="1" dirty="0" err="1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myNode</a:t>
            </a:r>
            <a:r>
              <a:rPr lang="en-US" sz="1400" b="1" dirty="0" smtClean="0">
                <a:solidFill>
                  <a:srgbClr val="FFFF00"/>
                </a:solidFill>
                <a:latin typeface="Calibri" pitchFamily="34" charset="0"/>
                <a:cs typeface="Courier New" pitchFamily="49" charset="0"/>
              </a:rPr>
              <a:t>")</a:t>
            </a:r>
          </a:p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 More typically, create a command to setup the node (connections, attribute values) and insert it into the scene.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MPxNode -- UI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MPxNode</a:t>
            </a:r>
            <a:r>
              <a:rPr lang="en-US" sz="2000" dirty="0" smtClean="0"/>
              <a:t> in Attribute Editor and Channel Box</a:t>
            </a:r>
          </a:p>
          <a:p>
            <a:endParaRPr lang="en-US" sz="2000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Attribute editor</a:t>
            </a:r>
            <a:r>
              <a:rPr lang="en-US" sz="1800" b="1" dirty="0" smtClean="0"/>
              <a:t> </a:t>
            </a:r>
          </a:p>
          <a:p>
            <a:pPr lvl="1"/>
            <a:endParaRPr lang="en-US" sz="1800" b="1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1600" dirty="0" smtClean="0"/>
              <a:t>AENodeNameTemplate.mel defines how the attributes from the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</a:t>
            </a:r>
            <a:r>
              <a:rPr lang="en-US" sz="1600" dirty="0" err="1" smtClean="0"/>
              <a:t>MPxNode</a:t>
            </a:r>
            <a:r>
              <a:rPr lang="en-US" sz="1600" dirty="0" smtClean="0"/>
              <a:t>, with the name </a:t>
            </a:r>
            <a:r>
              <a:rPr lang="en-US" sz="1600" dirty="0" err="1" smtClean="0"/>
              <a:t>NodeName</a:t>
            </a:r>
            <a:r>
              <a:rPr lang="en-US" sz="1600" dirty="0" smtClean="0"/>
              <a:t>, are to display in the attribute editor. </a:t>
            </a:r>
          </a:p>
          <a:p>
            <a:pPr lvl="2">
              <a:buNone/>
            </a:pPr>
            <a:r>
              <a:rPr lang="en-US" sz="1600" dirty="0" smtClean="0"/>
              <a:t>		Node Name: </a:t>
            </a:r>
            <a:r>
              <a:rPr lang="en-US" sz="1600" dirty="0" err="1" smtClean="0"/>
              <a:t>transCircle</a:t>
            </a:r>
            <a:endParaRPr lang="en-US" sz="1600" dirty="0" smtClean="0"/>
          </a:p>
          <a:p>
            <a:pPr lvl="2">
              <a:buNone/>
            </a:pPr>
            <a:r>
              <a:rPr lang="en-US" sz="1600" dirty="0" smtClean="0"/>
              <a:t>		AE template name: AEtransCircleTemplate.mel</a:t>
            </a:r>
          </a:p>
          <a:p>
            <a:endParaRPr lang="en-US" sz="1600" dirty="0" smtClean="0">
              <a:solidFill>
                <a:srgbClr val="CC0000"/>
              </a:solidFill>
            </a:endParaRP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1800" dirty="0" smtClean="0"/>
              <a:t>Attributes in Channel Box</a:t>
            </a:r>
          </a:p>
          <a:p>
            <a:pPr lvl="1"/>
            <a:endParaRPr lang="en-US" sz="1800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sz="1600" dirty="0" smtClean="0"/>
              <a:t>The channel box only shows certain simple data types and they need to be either </a:t>
            </a:r>
            <a:r>
              <a:rPr lang="en-US" sz="1600" dirty="0" err="1" smtClean="0"/>
              <a:t>setKeyable</a:t>
            </a:r>
            <a:r>
              <a:rPr lang="en-US" sz="1600" dirty="0" smtClean="0"/>
              <a:t>(true) or </a:t>
            </a:r>
            <a:r>
              <a:rPr lang="en-US" sz="1600" dirty="0" err="1" smtClean="0"/>
              <a:t>setChannelBox</a:t>
            </a:r>
            <a:r>
              <a:rPr lang="en-US" sz="1600" dirty="0" smtClean="0"/>
              <a:t>(true).</a:t>
            </a:r>
          </a:p>
          <a:p>
            <a:endParaRPr lang="en-US" dirty="0" smtClean="0">
              <a:solidFill>
                <a:srgbClr val="CC0000"/>
              </a:solidFill>
            </a:endParaRPr>
          </a:p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8" y="136525"/>
            <a:ext cx="9205912" cy="1143000"/>
          </a:xfrm>
        </p:spPr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AENodeNameTemplate.mel: 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CA" dirty="0" smtClean="0"/>
              <a:t>The global procedure name should be the same as file name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	global proc </a:t>
            </a:r>
            <a:r>
              <a:rPr lang="en-US" dirty="0" err="1" smtClean="0"/>
              <a:t>AEtransCircleTemplate</a:t>
            </a:r>
            <a:r>
              <a:rPr lang="en-US" dirty="0" smtClean="0"/>
              <a:t>( string $</a:t>
            </a:r>
            <a:r>
              <a:rPr lang="en-US" dirty="0" err="1" smtClean="0"/>
              <a:t>nodeName</a:t>
            </a:r>
            <a:r>
              <a:rPr lang="en-US" dirty="0" smtClean="0"/>
              <a:t> ) { …. }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addControl</a:t>
            </a:r>
            <a:r>
              <a:rPr lang="en-US" dirty="0" smtClean="0"/>
              <a:t>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-suppress “</a:t>
            </a:r>
            <a:r>
              <a:rPr lang="en-US" dirty="0" err="1" smtClean="0"/>
              <a:t>attributeName</a:t>
            </a:r>
            <a:r>
              <a:rPr lang="en-US" dirty="0" smtClean="0"/>
              <a:t>”;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beginLayout</a:t>
            </a:r>
            <a:r>
              <a:rPr lang="en-US" dirty="0" smtClean="0"/>
              <a:t>;</a:t>
            </a:r>
          </a:p>
          <a:p>
            <a:pPr lvl="3">
              <a:buClr>
                <a:schemeClr val="accent1">
                  <a:lumMod val="50000"/>
                  <a:lumOff val="50000"/>
                </a:schemeClr>
              </a:buClr>
              <a:buSzPct val="100000"/>
              <a:buFont typeface="Arial" pitchFamily="34" charset="0"/>
              <a:buChar char="•"/>
            </a:pPr>
            <a:r>
              <a:rPr lang="en-US" dirty="0" err="1" smtClean="0"/>
              <a:t>editorTemplate</a:t>
            </a:r>
            <a:r>
              <a:rPr lang="en-US" dirty="0" smtClean="0"/>
              <a:t> -</a:t>
            </a:r>
            <a:r>
              <a:rPr lang="en-US" dirty="0" err="1" smtClean="0"/>
              <a:t>endLayout</a:t>
            </a:r>
            <a:r>
              <a:rPr lang="en-US" dirty="0" smtClean="0"/>
              <a:t>;</a:t>
            </a:r>
          </a:p>
          <a:p>
            <a:pPr lvl="3">
              <a:buNone/>
            </a:pPr>
            <a:endParaRPr lang="en-US" dirty="0" smtClean="0"/>
          </a:p>
          <a:p>
            <a:pPr lvl="3">
              <a:buNone/>
            </a:pPr>
            <a:endParaRPr lang="en-US" dirty="0" smtClean="0"/>
          </a:p>
          <a:p>
            <a:pPr>
              <a:buClr>
                <a:schemeClr val="accent1">
                  <a:lumMod val="50000"/>
                  <a:lumOff val="50000"/>
                </a:schemeClr>
              </a:buClr>
            </a:pPr>
            <a:r>
              <a:rPr lang="en-US" sz="2000" dirty="0" err="1" smtClean="0"/>
              <a:t>editorTemplate</a:t>
            </a:r>
            <a:r>
              <a:rPr lang="en-US" sz="2000" dirty="0" smtClean="0"/>
              <a:t> -</a:t>
            </a:r>
            <a:r>
              <a:rPr lang="en-US" sz="2000" dirty="0" err="1" smtClean="0"/>
              <a:t>callCustom</a:t>
            </a:r>
            <a:r>
              <a:rPr lang="en-US" sz="2000" dirty="0" smtClean="0"/>
              <a:t> “</a:t>
            </a:r>
            <a:r>
              <a:rPr lang="en-US" sz="2000" dirty="0" err="1" smtClean="0"/>
              <a:t>proc_for_new_created_node</a:t>
            </a:r>
            <a:r>
              <a:rPr lang="en-US" sz="2000" dirty="0" smtClean="0"/>
              <a:t>“ “</a:t>
            </a:r>
            <a:r>
              <a:rPr lang="en-US" sz="2000" dirty="0" err="1" smtClean="0"/>
              <a:t>proc_for_replace_node</a:t>
            </a:r>
            <a:r>
              <a:rPr lang="en-US" sz="2000" dirty="0" smtClean="0"/>
              <a:t>” “</a:t>
            </a:r>
            <a:r>
              <a:rPr lang="en-US" sz="2000" dirty="0" err="1" smtClean="0"/>
              <a:t>attributeName</a:t>
            </a:r>
            <a:r>
              <a:rPr lang="en-US" sz="2000" dirty="0" smtClean="0"/>
              <a:t>";</a:t>
            </a:r>
            <a:endParaRPr lang="en-US" sz="2000" dirty="0"/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3886200" y="5334000"/>
            <a:ext cx="34290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9600" y="5732691"/>
            <a:ext cx="2819400" cy="398691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square" lIns="82550" tIns="41275" rIns="82550" bIns="41275" anchor="ctr">
            <a:sp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8" y="1416050"/>
            <a:ext cx="8215312" cy="717550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editorTemplate</a:t>
            </a:r>
            <a:r>
              <a:rPr lang="en-US" sz="1400" dirty="0" smtClean="0">
                <a:solidFill>
                  <a:srgbClr val="FFFF00"/>
                </a:solidFill>
              </a:rPr>
              <a:t> -</a:t>
            </a:r>
            <a:r>
              <a:rPr lang="en-US" sz="1400" dirty="0" err="1" smtClean="0">
                <a:solidFill>
                  <a:srgbClr val="FFFF00"/>
                </a:solidFill>
              </a:rPr>
              <a:t>callCustom</a:t>
            </a:r>
            <a:r>
              <a:rPr lang="en-US" sz="1400" dirty="0" smtClean="0">
                <a:solidFill>
                  <a:srgbClr val="FFFF00"/>
                </a:solidFill>
              </a:rPr>
              <a:t>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US" sz="1400" dirty="0" smtClean="0">
                <a:solidFill>
                  <a:srgbClr val="FFFF00"/>
                </a:solidFill>
              </a:rPr>
              <a:t>“ "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“ "scale";</a:t>
            </a:r>
          </a:p>
          <a:p>
            <a:pPr>
              <a:buNone/>
            </a:pPr>
            <a:endParaRPr lang="en-US" sz="2000" dirty="0" smtClean="0">
              <a:solidFill>
                <a:srgbClr val="FFFF0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133600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>
                <a:solidFill>
                  <a:srgbClr val="FFFF00"/>
                </a:solidFill>
              </a:rPr>
              <a:t>global proc </a:t>
            </a:r>
            <a:r>
              <a:rPr lang="en-CA" sz="1400" dirty="0" err="1" smtClean="0">
                <a:solidFill>
                  <a:srgbClr val="FFFF00"/>
                </a:solidFill>
              </a:rPr>
              <a:t>transCircleScaleNew</a:t>
            </a:r>
            <a:r>
              <a:rPr lang="en-CA" sz="1400" dirty="0" smtClean="0">
                <a:solidFill>
                  <a:srgbClr val="FFFF00"/>
                </a:solidFill>
              </a:rPr>
              <a:t>( string $</a:t>
            </a:r>
            <a:r>
              <a:rPr lang="en-CA" sz="1400" dirty="0" err="1" smtClean="0">
                <a:solidFill>
                  <a:srgbClr val="FFFF00"/>
                </a:solidFill>
              </a:rPr>
              <a:t>attrName</a:t>
            </a:r>
            <a:r>
              <a:rPr lang="en-CA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	// build the "quick set" control for the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radioButtonGrp</a:t>
            </a:r>
            <a:r>
              <a:rPr lang="en-US" sz="1400" dirty="0" smtClean="0">
                <a:solidFill>
                  <a:srgbClr val="FFFF00"/>
                </a:solidFill>
              </a:rPr>
              <a:t>  -label "Quick Scale“  -</a:t>
            </a:r>
            <a:r>
              <a:rPr lang="en-US" sz="1400" dirty="0" err="1" smtClean="0">
                <a:solidFill>
                  <a:srgbClr val="FFFF00"/>
                </a:solidFill>
              </a:rPr>
              <a:t>numberOfRadioButtons</a:t>
            </a:r>
            <a:r>
              <a:rPr lang="en-US" sz="1400" dirty="0" smtClean="0">
                <a:solidFill>
                  <a:srgbClr val="FFFF00"/>
                </a:solidFill>
              </a:rPr>
              <a:t> 3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-label1 "Five“  -data1 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-label2 "Ten“   -data2 10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-label3 "Fifteen“  -data3 15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	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	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724400"/>
            <a:ext cx="7162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global proc </a:t>
            </a:r>
            <a:r>
              <a:rPr lang="en-US" sz="1400" dirty="0" err="1" smtClean="0">
                <a:solidFill>
                  <a:srgbClr val="FFFF00"/>
                </a:solidFill>
              </a:rPr>
              <a:t>transCircleScaleReplace</a:t>
            </a:r>
            <a:r>
              <a:rPr lang="en-US" sz="1400" dirty="0" smtClean="0">
                <a:solidFill>
                  <a:srgbClr val="FFFF00"/>
                </a:solidFill>
              </a:rPr>
              <a:t>( string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 )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{</a:t>
            </a:r>
          </a:p>
          <a:p>
            <a:r>
              <a:rPr lang="en-CA" sz="1400" dirty="0" smtClean="0">
                <a:solidFill>
                  <a:srgbClr val="FFFF00"/>
                </a:solidFill>
              </a:rPr>
              <a:t>   // Install the connection between the </a:t>
            </a:r>
            <a:r>
              <a:rPr lang="en-CA" sz="1400" dirty="0" err="1" smtClean="0">
                <a:solidFill>
                  <a:srgbClr val="FFFF00"/>
                </a:solidFill>
              </a:rPr>
              <a:t>radioButtonGrp</a:t>
            </a:r>
            <a:r>
              <a:rPr lang="en-CA" sz="1400" dirty="0" smtClean="0">
                <a:solidFill>
                  <a:srgbClr val="FFFF00"/>
                </a:solidFill>
              </a:rPr>
              <a:t> and the</a:t>
            </a:r>
            <a:r>
              <a:rPr lang="en-US" sz="1400" dirty="0" smtClean="0">
                <a:solidFill>
                  <a:srgbClr val="FFFF00"/>
                </a:solidFill>
              </a:rPr>
              <a:t> actual scale attribute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   </a:t>
            </a:r>
            <a:r>
              <a:rPr lang="en-US" sz="1400" dirty="0" err="1" smtClean="0">
                <a:solidFill>
                  <a:srgbClr val="FFFF00"/>
                </a:solidFill>
              </a:rPr>
              <a:t>connectControl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err="1" smtClean="0">
                <a:solidFill>
                  <a:srgbClr val="FFFF00"/>
                </a:solidFill>
              </a:rPr>
              <a:t>scaleGrp</a:t>
            </a:r>
            <a:r>
              <a:rPr lang="en-US" sz="1400" dirty="0" smtClean="0">
                <a:solidFill>
                  <a:srgbClr val="FFFF00"/>
                </a:solidFill>
              </a:rPr>
              <a:t> $</a:t>
            </a:r>
            <a:r>
              <a:rPr lang="en-US" sz="1400" dirty="0" err="1" smtClean="0">
                <a:solidFill>
                  <a:srgbClr val="FFFF00"/>
                </a:solidFill>
              </a:rPr>
              <a:t>attrName</a:t>
            </a:r>
            <a:r>
              <a:rPr lang="en-US" sz="1400" dirty="0" smtClean="0">
                <a:solidFill>
                  <a:srgbClr val="FFFF0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FFFF00"/>
                </a:solidFill>
              </a:rPr>
              <a:t>}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simpleNode</a:t>
            </a:r>
            <a:r>
              <a:rPr lang="en-US" dirty="0" smtClean="0"/>
              <a:t> and </a:t>
            </a:r>
            <a:r>
              <a:rPr lang="en-US" dirty="0" err="1" smtClean="0"/>
              <a:t>transCircleNode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simpleNode</a:t>
            </a:r>
            <a:r>
              <a:rPr lang="en-US" dirty="0" smtClean="0"/>
              <a:t>: we implement a custom node with two attributes: “input”, ”output”. Whenever the “input” attribute value changes, the “output” attribute will always be the input value multiplied by 2.</a:t>
            </a:r>
          </a:p>
          <a:p>
            <a:endParaRPr lang="en-US" dirty="0" smtClean="0"/>
          </a:p>
          <a:p>
            <a:r>
              <a:rPr lang="en-US" dirty="0" err="1" smtClean="0"/>
              <a:t>transCircleNode</a:t>
            </a:r>
            <a:r>
              <a:rPr lang="en-US" dirty="0" smtClean="0"/>
              <a:t>: In this example, we implement a custom node </a:t>
            </a:r>
            <a:r>
              <a:rPr lang="en-US" dirty="0" err="1" smtClean="0"/>
              <a:t>transCircleNode</a:t>
            </a:r>
            <a:r>
              <a:rPr lang="en-US" dirty="0" smtClean="0"/>
              <a:t>, it  takes in a compound input translate attribute “</a:t>
            </a:r>
            <a:r>
              <a:rPr lang="en-US" dirty="0" err="1" smtClean="0"/>
              <a:t>inputTranslate</a:t>
            </a:r>
            <a:r>
              <a:rPr lang="en-US" dirty="0" smtClean="0"/>
              <a:t>”, and output a compound translate attribute “</a:t>
            </a:r>
            <a:r>
              <a:rPr lang="en-US" dirty="0" err="1" smtClean="0"/>
              <a:t>outputTranslate</a:t>
            </a:r>
            <a:r>
              <a:rPr lang="en-US" dirty="0" smtClean="0"/>
              <a:t>”, the value of </a:t>
            </a:r>
            <a:r>
              <a:rPr lang="en-US" dirty="0" err="1" smtClean="0"/>
              <a:t>outputTranslate</a:t>
            </a:r>
            <a:r>
              <a:rPr lang="en-US" dirty="0" smtClean="0"/>
              <a:t> is the value of </a:t>
            </a:r>
            <a:r>
              <a:rPr lang="en-US" dirty="0" err="1" smtClean="0"/>
              <a:t>inputTranslate</a:t>
            </a:r>
            <a:r>
              <a:rPr lang="en-US" dirty="0" smtClean="0"/>
              <a:t> plus the value of a circular movement based on current time frame. 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 Data Types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Numeric (float, int32,etc.)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String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Matrix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r>
              <a:rPr lang="en-US" dirty="0" smtClean="0"/>
              <a:t>Complex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Mesh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err="1" smtClean="0"/>
              <a:t>NurbsSurface</a:t>
            </a:r>
            <a:endParaRPr lang="en-US" dirty="0" smtClean="0"/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Generic (accepts more than one type)</a:t>
            </a:r>
          </a:p>
          <a:p>
            <a:pPr lvl="2">
              <a:buSzPct val="100000"/>
              <a:buFont typeface="Arial" pitchFamily="34" charset="0"/>
              <a:buChar char="•"/>
            </a:pPr>
            <a:r>
              <a:rPr lang="en-US" dirty="0" smtClean="0"/>
              <a:t>Etc.</a:t>
            </a:r>
          </a:p>
          <a:p>
            <a:pPr lvl="1"/>
            <a:endParaRPr lang="en-US" dirty="0" smtClean="0"/>
          </a:p>
          <a:p>
            <a:pPr lvl="2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Classes for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Class: </a:t>
            </a:r>
            <a:r>
              <a:rPr lang="en-US" dirty="0" err="1" smtClean="0"/>
              <a:t>MFnAttribute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Most Common Used Classes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MFnNumericAttribute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MFnCompoundAttribute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MFnTypedAttribute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MFnMatrixAttribute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err="1" smtClean="0"/>
              <a:t>MFnGenericAttribute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1_blank 2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003264"/>
      </a:accent1>
      <a:accent2>
        <a:srgbClr val="EE5500"/>
      </a:accent2>
      <a:accent3>
        <a:srgbClr val="FFFFFF"/>
      </a:accent3>
      <a:accent4>
        <a:srgbClr val="000000"/>
      </a:accent4>
      <a:accent5>
        <a:srgbClr val="AAADB8"/>
      </a:accent5>
      <a:accent6>
        <a:srgbClr val="D84C00"/>
      </a:accent6>
      <a:hlink>
        <a:srgbClr val="77BB11"/>
      </a:hlink>
      <a:folHlink>
        <a:srgbClr val="FFAA00"/>
      </a:folHlink>
    </a:clrScheme>
    <a:fontScheme name="1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AADD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D2EB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003264"/>
        </a:accent1>
        <a:accent2>
          <a:srgbClr val="EE5500"/>
        </a:accent2>
        <a:accent3>
          <a:srgbClr val="FFFFFF"/>
        </a:accent3>
        <a:accent4>
          <a:srgbClr val="000000"/>
        </a:accent4>
        <a:accent5>
          <a:srgbClr val="AAADB8"/>
        </a:accent5>
        <a:accent6>
          <a:srgbClr val="D84C00"/>
        </a:accent6>
        <a:hlink>
          <a:srgbClr val="77BB11"/>
        </a:hlink>
        <a:folHlink>
          <a:srgbClr val="FFAA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MacHD:Applications:Microsoft Office 2004:Templates:Presentations:Designs:Blank Presentation</Template>
  <TotalTime>9183</TotalTime>
  <Words>553</Words>
  <Application>Microsoft Office PowerPoint</Application>
  <PresentationFormat>On-screen Show (4:3)</PresentationFormat>
  <Paragraphs>252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1_blank</vt:lpstr>
      <vt:lpstr>Slide 1</vt:lpstr>
      <vt:lpstr>Agenda</vt:lpstr>
      <vt:lpstr>MPxNode -- UI </vt:lpstr>
      <vt:lpstr>MPxNode -- UI</vt:lpstr>
      <vt:lpstr>Attribute Editor</vt:lpstr>
      <vt:lpstr>Attribute Editor</vt:lpstr>
      <vt:lpstr>Example: simpleNode and transCircleNode</vt:lpstr>
      <vt:lpstr>Attribute Data Types</vt:lpstr>
      <vt:lpstr>API Classes for Attributes</vt:lpstr>
      <vt:lpstr>MFnTypedAttribute</vt:lpstr>
      <vt:lpstr>Data Creation: MFnData</vt:lpstr>
      <vt:lpstr>MFnTypedAttribute</vt:lpstr>
      <vt:lpstr>Data Creation: MFnData</vt:lpstr>
      <vt:lpstr>MFnTypedAttribute</vt:lpstr>
      <vt:lpstr>Example: simpleNode</vt:lpstr>
      <vt:lpstr>Dynamic Attributes</vt:lpstr>
      <vt:lpstr>Dynamic Attributes</vt:lpstr>
      <vt:lpstr>Dynamic Attribute</vt:lpstr>
      <vt:lpstr>Attribute Relationship</vt:lpstr>
      <vt:lpstr>MPxNode::setDependentsDirty()</vt:lpstr>
      <vt:lpstr>Example: dynNode</vt:lpstr>
      <vt:lpstr>Q &amp; A</vt:lpstr>
      <vt:lpstr>Slide 23</vt:lpstr>
    </vt:vector>
  </TitlesOfParts>
  <Manager/>
  <Company>Autodesk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&amp; Entertainment Title Slide Maya Logo Image</dc:title>
  <dc:creator/>
  <cp:lastModifiedBy>wengn</cp:lastModifiedBy>
  <cp:revision>1229</cp:revision>
  <cp:lastPrinted>2006-08-09T23:46:43Z</cp:lastPrinted>
  <dcterms:created xsi:type="dcterms:W3CDTF">2005-11-04T16:28:13Z</dcterms:created>
  <dcterms:modified xsi:type="dcterms:W3CDTF">2009-04-15T14:24:23Z</dcterms:modified>
</cp:coreProperties>
</file>