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Layouts/slideLayout22.xml" ContentType="application/vnd.openxmlformats-officedocument.presentationml.slideLayout+xml"/>
  <Override PartName="/ppt/notesSlides/notesSlide2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  <p:sldMasterId id="2147483754" r:id="rId2"/>
  </p:sldMasterIdLst>
  <p:notesMasterIdLst>
    <p:notesMasterId r:id="rId43"/>
  </p:notesMasterIdLst>
  <p:handoutMasterIdLst>
    <p:handoutMasterId r:id="rId44"/>
  </p:handoutMasterIdLst>
  <p:sldIdLst>
    <p:sldId id="441" r:id="rId3"/>
    <p:sldId id="379" r:id="rId4"/>
    <p:sldId id="442" r:id="rId5"/>
    <p:sldId id="443" r:id="rId6"/>
    <p:sldId id="445" r:id="rId7"/>
    <p:sldId id="446" r:id="rId8"/>
    <p:sldId id="473" r:id="rId9"/>
    <p:sldId id="459" r:id="rId10"/>
    <p:sldId id="460" r:id="rId11"/>
    <p:sldId id="465" r:id="rId12"/>
    <p:sldId id="458" r:id="rId13"/>
    <p:sldId id="448" r:id="rId14"/>
    <p:sldId id="444" r:id="rId15"/>
    <p:sldId id="449" r:id="rId16"/>
    <p:sldId id="438" r:id="rId17"/>
    <p:sldId id="454" r:id="rId18"/>
    <p:sldId id="381" r:id="rId19"/>
    <p:sldId id="403" r:id="rId20"/>
    <p:sldId id="408" r:id="rId21"/>
    <p:sldId id="405" r:id="rId22"/>
    <p:sldId id="413" r:id="rId23"/>
    <p:sldId id="467" r:id="rId24"/>
    <p:sldId id="404" r:id="rId25"/>
    <p:sldId id="415" r:id="rId26"/>
    <p:sldId id="440" r:id="rId27"/>
    <p:sldId id="439" r:id="rId28"/>
    <p:sldId id="406" r:id="rId29"/>
    <p:sldId id="407" r:id="rId30"/>
    <p:sldId id="431" r:id="rId31"/>
    <p:sldId id="382" r:id="rId32"/>
    <p:sldId id="419" r:id="rId33"/>
    <p:sldId id="436" r:id="rId34"/>
    <p:sldId id="435" r:id="rId35"/>
    <p:sldId id="383" r:id="rId36"/>
    <p:sldId id="433" r:id="rId37"/>
    <p:sldId id="434" r:id="rId38"/>
    <p:sldId id="474" r:id="rId39"/>
    <p:sldId id="437" r:id="rId40"/>
    <p:sldId id="475" r:id="rId41"/>
    <p:sldId id="476" r:id="rId42"/>
  </p:sldIdLst>
  <p:sldSz cx="9144000" cy="6858000" type="screen4x3"/>
  <p:notesSz cx="6934200" cy="9220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  <a:srgbClr val="FF00FF"/>
    <a:srgbClr val="FF0000"/>
    <a:srgbClr val="009999"/>
    <a:srgbClr val="6600CC"/>
    <a:srgbClr val="00FF00"/>
    <a:srgbClr val="FFAA00"/>
    <a:srgbClr val="99CC00"/>
    <a:srgbClr val="DDDDD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7949" autoAdjust="0"/>
    <p:restoredTop sz="75052" autoAdjust="0"/>
  </p:normalViewPr>
  <p:slideViewPr>
    <p:cSldViewPr snapToObjects="1">
      <p:cViewPr>
        <p:scale>
          <a:sx n="84" d="100"/>
          <a:sy n="84" d="100"/>
        </p:scale>
        <p:origin x="667" y="42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64" d="100"/>
          <a:sy n="64" d="100"/>
        </p:scale>
        <p:origin x="-768" y="-67"/>
      </p:cViewPr>
      <p:guideLst>
        <p:guide orient="horz" pos="2904"/>
        <p:guide pos="218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5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5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pPr>
              <a:defRPr/>
            </a:pPr>
            <a:fld id="{47F60A49-3E79-4B6E-B131-4CBF110F26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9063" y="0"/>
            <a:ext cx="30051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562100" y="692150"/>
            <a:ext cx="3905250" cy="2698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73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3925" y="3619500"/>
            <a:ext cx="5362575" cy="490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273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9825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73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9063" y="8759825"/>
            <a:ext cx="30051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pPr>
              <a:defRPr/>
            </a:pPr>
            <a:fld id="{30388A84-56A3-4425-A717-F194849BD5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DF96C0-74AD-41A1-861D-3F04A348E1C2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250B5A-8CFF-4A0D-A257-BFA55C732869}" type="slidenum">
              <a:rPr lang="en-US" smtClean="0"/>
              <a:pPr/>
              <a:t>10</a:t>
            </a:fld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388A84-56A3-4425-A717-F194849BD525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703341-6C83-434B-8B23-76447D2EAE39}" type="slidenum">
              <a:rPr lang="en-US" smtClean="0"/>
              <a:pPr/>
              <a:t>12</a:t>
            </a:fld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C46DB9-DB11-4D91-8BB8-00BB782BB165}" type="slidenum">
              <a:rPr lang="en-US" smtClean="0"/>
              <a:pPr/>
              <a:t>13</a:t>
            </a:fld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57E86C-0959-40A9-9495-182B44FF9313}" type="slidenum">
              <a:rPr lang="en-US" smtClean="0"/>
              <a:pPr/>
              <a:t>14</a:t>
            </a:fld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n-CA" dirty="0" smtClean="0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2B96B4-0D1B-406C-A088-AA781B4EDD99}" type="slidenum">
              <a:rPr lang="en-US" smtClean="0"/>
              <a:pPr/>
              <a:t>15</a:t>
            </a:fld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388A84-56A3-4425-A717-F194849BD525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4D221B-C46A-4E40-9073-CC6C1BBC2BD7}" type="slidenum">
              <a:rPr lang="en-US" smtClean="0"/>
              <a:pPr/>
              <a:t>17</a:t>
            </a:fld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n-US" dirty="0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9F66B4-9815-4159-9AB3-4E88F7DACC8B}" type="slidenum">
              <a:rPr lang="en-US" smtClean="0"/>
              <a:pPr/>
              <a:t>18</a:t>
            </a:fld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388A84-56A3-4425-A717-F194849BD525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388A84-56A3-4425-A717-F194849BD525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127CA2-68DA-45A8-BF3A-658F87AD6ADC}" type="slidenum">
              <a:rPr lang="en-US" smtClean="0"/>
              <a:pPr/>
              <a:t>20</a:t>
            </a:fld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388A84-56A3-4425-A717-F194849BD525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388A84-56A3-4425-A717-F194849BD525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CA" dirty="0" smtClean="0"/>
          </a:p>
          <a:p>
            <a:endParaRPr lang="en-US" dirty="0" smtClean="0"/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28FECD-8D32-4C9D-968F-337858B87079}" type="slidenum">
              <a:rPr lang="en-US" smtClean="0"/>
              <a:pPr/>
              <a:t>23</a:t>
            </a:fld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CA" dirty="0" smtClean="0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5EB51E-16E2-4E90-93A5-81F1283873B9}" type="slidenum">
              <a:rPr lang="en-US" smtClean="0"/>
              <a:pPr/>
              <a:t>24</a:t>
            </a:fld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388A84-56A3-4425-A717-F194849BD525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E39530-D04C-4232-B72F-65EDC89471CD}" type="slidenum">
              <a:rPr lang="en-US" smtClean="0"/>
              <a:pPr/>
              <a:t>26</a:t>
            </a:fld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B4BD8E-415C-4D49-B00B-A30EAABB7F47}" type="slidenum">
              <a:rPr lang="en-US" smtClean="0"/>
              <a:pPr/>
              <a:t>27</a:t>
            </a:fld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DE6B2F-7588-4513-AB8B-7FA30619B650}" type="slidenum">
              <a:rPr lang="en-US" smtClean="0"/>
              <a:pPr/>
              <a:t>28</a:t>
            </a:fld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n-US" dirty="0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1E28A1-7E89-442B-A698-D68776EC8493}" type="slidenum">
              <a:rPr lang="en-US" smtClean="0"/>
              <a:pPr/>
              <a:t>29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C2BE18-E18E-4EC4-8463-47EFF8D395CD}" type="slidenum">
              <a:rPr lang="en-US" smtClean="0"/>
              <a:pPr/>
              <a:t>3</a:t>
            </a:fld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672AE2-3E32-49EB-A604-4FF6B5357C92}" type="slidenum">
              <a:rPr lang="en-US" smtClean="0"/>
              <a:pPr/>
              <a:t>30</a:t>
            </a:fld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BBC277-7664-4E7E-AF30-898820ECC2A4}" type="slidenum">
              <a:rPr lang="en-US" smtClean="0"/>
              <a:pPr/>
              <a:t>31</a:t>
            </a:fld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F84D9F-EA3E-46CB-ACF0-7A04AD28F0B0}" type="slidenum">
              <a:rPr lang="en-US" smtClean="0"/>
              <a:pPr/>
              <a:t>32</a:t>
            </a:fld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D7CFB6-0F63-4231-8E9B-2267BB6F2925}" type="slidenum">
              <a:rPr lang="en-US" smtClean="0"/>
              <a:pPr/>
              <a:t>33</a:t>
            </a:fld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E2EAB57-07B1-44FE-B967-55A044A119E2}" type="slidenum">
              <a:rPr lang="en-US" smtClean="0"/>
              <a:pPr/>
              <a:t>34</a:t>
            </a:fld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388A84-56A3-4425-A717-F194849BD525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343571-CB36-492A-A9D9-11D6FB403AF9}" type="slidenum">
              <a:rPr lang="en-US" smtClean="0"/>
              <a:pPr/>
              <a:t>36</a:t>
            </a:fld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031671-ACF0-47A2-9750-026CEBFC11AB}" type="slidenum">
              <a:rPr lang="en-US" smtClean="0"/>
              <a:pPr/>
              <a:t>37</a:t>
            </a:fld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77417F-232E-45EF-B45F-D7D6463652F5}" type="slidenum">
              <a:rPr lang="en-US" smtClean="0"/>
              <a:pPr/>
              <a:t>38</a:t>
            </a:fld>
            <a:endParaRPr 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388A84-56A3-4425-A717-F194849BD525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defRPr/>
            </a:pPr>
            <a:endParaRPr lang="en-US" dirty="0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836158-FB93-4BFD-9E18-FA5478C10CB4}" type="slidenum">
              <a:rPr lang="en-US" smtClean="0"/>
              <a:pPr/>
              <a:t>4</a:t>
            </a:fld>
            <a:endParaRPr 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388A84-56A3-4425-A717-F194849BD525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8B5290-CAF3-4704-AEC7-5E0CBF2D0A3F}" type="slidenum">
              <a:rPr lang="en-US" smtClean="0"/>
              <a:pPr/>
              <a:t>5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n-US" dirty="0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FC98EB-C3D1-486E-856C-47CEB44053DF}" type="slidenum">
              <a:rPr lang="en-US" smtClean="0"/>
              <a:pPr/>
              <a:t>6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388A84-56A3-4425-A717-F194849BD525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80CB76-F0E0-44ED-871F-2399A41DD31F}" type="slidenum">
              <a:rPr lang="en-US" smtClean="0"/>
              <a:pPr/>
              <a:t>8</a:t>
            </a:fld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D45F54-FA9B-4B6F-B362-2C91C06CAD79}" type="slidenum">
              <a:rPr lang="en-US" smtClean="0"/>
              <a:pPr/>
              <a:t>9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 userDrawn="1"/>
        </p:nvSpPr>
        <p:spPr bwMode="auto">
          <a:xfrm>
            <a:off x="319088" y="6573838"/>
            <a:ext cx="2209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eaLnBrk="0" hangingPunct="0">
              <a:defRPr/>
            </a:pPr>
            <a:r>
              <a:rPr lang="en-US" sz="800" dirty="0">
                <a:solidFill>
                  <a:srgbClr val="595959"/>
                </a:solidFill>
              </a:rPr>
              <a:t>© 2009 Autodesk </a:t>
            </a:r>
          </a:p>
        </p:txBody>
      </p:sp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4572000" y="6573838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eaLnBrk="0" hangingPunct="0">
              <a:defRPr/>
            </a:pPr>
            <a:fld id="{C40613BB-59EA-4758-865B-FDFB17C8C037}" type="slidenum">
              <a:rPr lang="en-US" sz="800">
                <a:solidFill>
                  <a:srgbClr val="595959"/>
                </a:solidFill>
              </a:rPr>
              <a:pPr eaLnBrk="0" hangingPunct="0">
                <a:defRPr/>
              </a:pPr>
              <a:t>‹#›</a:t>
            </a:fld>
            <a:endParaRPr lang="en-US" sz="800">
              <a:solidFill>
                <a:srgbClr val="595959"/>
              </a:solidFill>
            </a:endParaRPr>
          </a:p>
        </p:txBody>
      </p:sp>
      <p:pic>
        <p:nvPicPr>
          <p:cNvPr id="6" name="Picture 9" descr="seg_black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5943600" y="0"/>
            <a:ext cx="32004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215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9088" y="3016250"/>
            <a:ext cx="4862512" cy="1327150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21572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19088" y="4495800"/>
            <a:ext cx="4862512" cy="838200"/>
          </a:xfrm>
        </p:spPr>
        <p:txBody>
          <a:bodyPr/>
          <a:lstStyle>
            <a:lvl1pPr>
              <a:lnSpc>
                <a:spcPct val="85000"/>
              </a:lnSpc>
              <a:defRPr>
                <a:solidFill>
                  <a:srgbClr val="00AADD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1763" y="136525"/>
            <a:ext cx="2052637" cy="63992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9088" y="136525"/>
            <a:ext cx="6010275" cy="63992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 userDrawn="1"/>
        </p:nvSpPr>
        <p:spPr bwMode="auto">
          <a:xfrm>
            <a:off x="319088" y="6573838"/>
            <a:ext cx="2209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eaLnBrk="0" hangingPunct="0">
              <a:defRPr/>
            </a:pPr>
            <a:r>
              <a:rPr lang="en-US" sz="800" dirty="0">
                <a:solidFill>
                  <a:srgbClr val="595959"/>
                </a:solidFill>
              </a:rPr>
              <a:t>© 2009 Autodesk </a:t>
            </a:r>
          </a:p>
        </p:txBody>
      </p:sp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4572000" y="6573838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eaLnBrk="0" hangingPunct="0">
              <a:defRPr/>
            </a:pPr>
            <a:fld id="{130A93F2-BD7A-4521-914F-017F7BE09051}" type="slidenum">
              <a:rPr lang="en-US" sz="800">
                <a:solidFill>
                  <a:srgbClr val="595959"/>
                </a:solidFill>
              </a:rPr>
              <a:pPr eaLnBrk="0" hangingPunct="0">
                <a:defRPr/>
              </a:pPr>
              <a:t>‹#›</a:t>
            </a:fld>
            <a:endParaRPr lang="en-US" sz="800">
              <a:solidFill>
                <a:srgbClr val="595959"/>
              </a:solidFill>
            </a:endParaRPr>
          </a:p>
        </p:txBody>
      </p:sp>
      <p:pic>
        <p:nvPicPr>
          <p:cNvPr id="6" name="Picture 9" descr="seg_black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5943600" y="0"/>
            <a:ext cx="32004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215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9088" y="3016250"/>
            <a:ext cx="4862512" cy="1327150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21572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19088" y="4495800"/>
            <a:ext cx="4862512" cy="838200"/>
          </a:xfrm>
        </p:spPr>
        <p:txBody>
          <a:bodyPr/>
          <a:lstStyle>
            <a:lvl1pPr>
              <a:lnSpc>
                <a:spcPct val="85000"/>
              </a:lnSpc>
              <a:defRPr>
                <a:solidFill>
                  <a:srgbClr val="00AADD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9088" y="1416050"/>
            <a:ext cx="4030662" cy="5119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02150" y="1416050"/>
            <a:ext cx="4032250" cy="5119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1763" y="136525"/>
            <a:ext cx="2052637" cy="63992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9088" y="136525"/>
            <a:ext cx="6010275" cy="63992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9088" y="1416050"/>
            <a:ext cx="4030662" cy="5119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02150" y="1416050"/>
            <a:ext cx="4032250" cy="5119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7" name="Text Box 3"/>
          <p:cNvSpPr txBox="1">
            <a:spLocks noChangeArrowheads="1"/>
          </p:cNvSpPr>
          <p:nvPr/>
        </p:nvSpPr>
        <p:spPr bwMode="auto">
          <a:xfrm>
            <a:off x="319088" y="6573838"/>
            <a:ext cx="2209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eaLnBrk="0" hangingPunct="0">
              <a:defRPr/>
            </a:pPr>
            <a:r>
              <a:rPr lang="en-US" sz="800" dirty="0">
                <a:solidFill>
                  <a:srgbClr val="595959"/>
                </a:solidFill>
              </a:rPr>
              <a:t>© 2009 Autodesk 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9088" y="1416050"/>
            <a:ext cx="8215312" cy="511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20549" name="Rectangle 5"/>
          <p:cNvSpPr>
            <a:spLocks noChangeArrowheads="1"/>
          </p:cNvSpPr>
          <p:nvPr/>
        </p:nvSpPr>
        <p:spPr bwMode="auto">
          <a:xfrm>
            <a:off x="4572000" y="6573838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eaLnBrk="0" hangingPunct="0">
              <a:defRPr/>
            </a:pPr>
            <a:fld id="{90A865CC-BD62-42B1-9740-3795D0828F56}" type="slidenum">
              <a:rPr lang="en-US" sz="800">
                <a:solidFill>
                  <a:srgbClr val="595959"/>
                </a:solidFill>
              </a:rPr>
              <a:pPr eaLnBrk="0" hangingPunct="0">
                <a:defRPr/>
              </a:pPr>
              <a:t>‹#›</a:t>
            </a:fld>
            <a:endParaRPr lang="en-US" sz="800">
              <a:solidFill>
                <a:srgbClr val="595959"/>
              </a:solidFill>
            </a:endParaRPr>
          </a:p>
        </p:txBody>
      </p:sp>
      <p:sp>
        <p:nvSpPr>
          <p:cNvPr id="1029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319088" y="136525"/>
            <a:ext cx="821531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pic>
        <p:nvPicPr>
          <p:cNvPr id="1030" name="Picture 13" descr="bar_only_black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8550275" y="0"/>
            <a:ext cx="593725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00" r:id="rId1"/>
    <p:sldLayoutId id="2147484080" r:id="rId2"/>
    <p:sldLayoutId id="2147484081" r:id="rId3"/>
    <p:sldLayoutId id="2147484082" r:id="rId4"/>
    <p:sldLayoutId id="2147484083" r:id="rId5"/>
    <p:sldLayoutId id="2147484084" r:id="rId6"/>
    <p:sldLayoutId id="2147484085" r:id="rId7"/>
    <p:sldLayoutId id="2147484086" r:id="rId8"/>
    <p:sldLayoutId id="2147484087" r:id="rId9"/>
    <p:sldLayoutId id="2147484088" r:id="rId10"/>
    <p:sldLayoutId id="2147484089" r:id="rId11"/>
  </p:sldLayoutIdLst>
  <p:transition spd="med">
    <p:fade/>
  </p:transition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5pPr>
      <a:lvl6pPr marL="457200" algn="l" rtl="0" fontAlgn="base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6pPr>
      <a:lvl7pPr marL="914400" algn="l" rtl="0" fontAlgn="base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7pPr>
      <a:lvl8pPr marL="1371600" algn="l" rtl="0" fontAlgn="base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8pPr>
      <a:lvl9pPr marL="1828800" algn="l" rtl="0" fontAlgn="base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15000"/>
        </a:spcBef>
        <a:spcAft>
          <a:spcPct val="15000"/>
        </a:spcAft>
        <a:defRPr sz="2400">
          <a:solidFill>
            <a:schemeClr val="bg1"/>
          </a:solidFill>
          <a:latin typeface="+mn-lt"/>
          <a:ea typeface="+mn-ea"/>
          <a:cs typeface="+mn-cs"/>
        </a:defRPr>
      </a:lvl1pPr>
      <a:lvl2pPr marL="347663" indent="-233363" algn="l" rtl="0" eaLnBrk="0" fontAlgn="base" hangingPunct="0">
        <a:spcBef>
          <a:spcPct val="15000"/>
        </a:spcBef>
        <a:spcAft>
          <a:spcPct val="15000"/>
        </a:spcAft>
        <a:buClr>
          <a:srgbClr val="00AADD"/>
        </a:buClr>
        <a:buSzPct val="80000"/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2pPr>
      <a:lvl3pPr marL="690563" indent="-228600" algn="l" rtl="0" eaLnBrk="0" fontAlgn="base" hangingPunct="0">
        <a:spcBef>
          <a:spcPct val="15000"/>
        </a:spcBef>
        <a:spcAft>
          <a:spcPct val="15000"/>
        </a:spcAft>
        <a:buClr>
          <a:srgbClr val="00AADD"/>
        </a:buClr>
        <a:buSzPct val="80000"/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3pPr>
      <a:lvl4pPr marL="977900" indent="-173038" algn="l" rtl="0" eaLnBrk="0" fontAlgn="base" hangingPunct="0">
        <a:spcBef>
          <a:spcPct val="0"/>
        </a:spcBef>
        <a:spcAft>
          <a:spcPct val="5000"/>
        </a:spcAft>
        <a:buClr>
          <a:schemeClr val="bg1"/>
        </a:buClr>
        <a:buSzPct val="80000"/>
        <a:buFont typeface="Wingdings" pitchFamily="2" charset="2"/>
        <a:defRPr>
          <a:solidFill>
            <a:schemeClr val="bg1"/>
          </a:solidFill>
          <a:latin typeface="+mn-lt"/>
        </a:defRPr>
      </a:lvl4pPr>
      <a:lvl5pPr marL="1714500" indent="-228600" algn="l" rtl="0" eaLnBrk="0" fontAlgn="base" hangingPunct="0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2" charset="2"/>
        <a:defRPr sz="2000">
          <a:solidFill>
            <a:schemeClr val="bg1"/>
          </a:solidFill>
          <a:latin typeface="+mn-lt"/>
        </a:defRPr>
      </a:lvl5pPr>
      <a:lvl6pPr marL="2171700" indent="-228600" algn="l" rtl="0" fontAlgn="base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1" charset="2"/>
        <a:defRPr sz="2000">
          <a:solidFill>
            <a:schemeClr val="bg1"/>
          </a:solidFill>
          <a:latin typeface="+mn-lt"/>
        </a:defRPr>
      </a:lvl6pPr>
      <a:lvl7pPr marL="2628900" indent="-228600" algn="l" rtl="0" fontAlgn="base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1" charset="2"/>
        <a:defRPr sz="2000">
          <a:solidFill>
            <a:schemeClr val="bg1"/>
          </a:solidFill>
          <a:latin typeface="+mn-lt"/>
        </a:defRPr>
      </a:lvl7pPr>
      <a:lvl8pPr marL="3086100" indent="-228600" algn="l" rtl="0" fontAlgn="base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1" charset="2"/>
        <a:defRPr sz="2000">
          <a:solidFill>
            <a:schemeClr val="bg1"/>
          </a:solidFill>
          <a:latin typeface="+mn-lt"/>
        </a:defRPr>
      </a:lvl8pPr>
      <a:lvl9pPr marL="3543300" indent="-228600" algn="l" rtl="0" fontAlgn="base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1" charset="2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7" name="Text Box 3"/>
          <p:cNvSpPr txBox="1">
            <a:spLocks noChangeArrowheads="1"/>
          </p:cNvSpPr>
          <p:nvPr/>
        </p:nvSpPr>
        <p:spPr bwMode="auto">
          <a:xfrm>
            <a:off x="319088" y="6573838"/>
            <a:ext cx="2209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eaLnBrk="0" hangingPunct="0">
              <a:defRPr/>
            </a:pPr>
            <a:r>
              <a:rPr lang="en-US" sz="800" dirty="0">
                <a:solidFill>
                  <a:srgbClr val="595959"/>
                </a:solidFill>
              </a:rPr>
              <a:t>© 2009 Autodesk </a:t>
            </a:r>
          </a:p>
        </p:txBody>
      </p:sp>
      <p:sp>
        <p:nvSpPr>
          <p:cNvPr id="2051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9088" y="1416050"/>
            <a:ext cx="8215312" cy="511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20549" name="Rectangle 5"/>
          <p:cNvSpPr>
            <a:spLocks noChangeArrowheads="1"/>
          </p:cNvSpPr>
          <p:nvPr/>
        </p:nvSpPr>
        <p:spPr bwMode="auto">
          <a:xfrm>
            <a:off x="4572000" y="6573838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eaLnBrk="0" hangingPunct="0">
              <a:defRPr/>
            </a:pPr>
            <a:fld id="{18734D9C-940D-4853-987E-C07D34D32E7D}" type="slidenum">
              <a:rPr lang="en-US" sz="800">
                <a:solidFill>
                  <a:srgbClr val="595959"/>
                </a:solidFill>
              </a:rPr>
              <a:pPr eaLnBrk="0" hangingPunct="0">
                <a:defRPr/>
              </a:pPr>
              <a:t>‹#›</a:t>
            </a:fld>
            <a:endParaRPr lang="en-US" sz="800">
              <a:solidFill>
                <a:srgbClr val="595959"/>
              </a:solidFill>
            </a:endParaRPr>
          </a:p>
        </p:txBody>
      </p:sp>
      <p:sp>
        <p:nvSpPr>
          <p:cNvPr id="2053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319088" y="136525"/>
            <a:ext cx="821531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pic>
        <p:nvPicPr>
          <p:cNvPr id="2054" name="Picture 13" descr="bar_only_black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8550275" y="0"/>
            <a:ext cx="593725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01" r:id="rId1"/>
    <p:sldLayoutId id="2147484090" r:id="rId2"/>
    <p:sldLayoutId id="2147484091" r:id="rId3"/>
    <p:sldLayoutId id="2147484092" r:id="rId4"/>
    <p:sldLayoutId id="2147484093" r:id="rId5"/>
    <p:sldLayoutId id="2147484094" r:id="rId6"/>
    <p:sldLayoutId id="2147484095" r:id="rId7"/>
    <p:sldLayoutId id="2147484096" r:id="rId8"/>
    <p:sldLayoutId id="2147484097" r:id="rId9"/>
    <p:sldLayoutId id="2147484098" r:id="rId10"/>
    <p:sldLayoutId id="2147484099" r:id="rId11"/>
  </p:sldLayoutIdLst>
  <p:transition spd="med">
    <p:fade/>
  </p:transition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5pPr>
      <a:lvl6pPr marL="457200" algn="l" rtl="0" fontAlgn="base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6pPr>
      <a:lvl7pPr marL="914400" algn="l" rtl="0" fontAlgn="base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7pPr>
      <a:lvl8pPr marL="1371600" algn="l" rtl="0" fontAlgn="base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8pPr>
      <a:lvl9pPr marL="1828800" algn="l" rtl="0" fontAlgn="base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15000"/>
        </a:spcBef>
        <a:spcAft>
          <a:spcPct val="15000"/>
        </a:spcAft>
        <a:defRPr sz="2400">
          <a:solidFill>
            <a:schemeClr val="bg1"/>
          </a:solidFill>
          <a:latin typeface="+mn-lt"/>
          <a:ea typeface="+mn-ea"/>
          <a:cs typeface="+mn-cs"/>
        </a:defRPr>
      </a:lvl1pPr>
      <a:lvl2pPr marL="347663" indent="-233363" algn="l" rtl="0" eaLnBrk="0" fontAlgn="base" hangingPunct="0">
        <a:spcBef>
          <a:spcPct val="15000"/>
        </a:spcBef>
        <a:spcAft>
          <a:spcPct val="15000"/>
        </a:spcAft>
        <a:buClr>
          <a:srgbClr val="00AADD"/>
        </a:buClr>
        <a:buSzPct val="80000"/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2pPr>
      <a:lvl3pPr marL="690563" indent="-228600" algn="l" rtl="0" eaLnBrk="0" fontAlgn="base" hangingPunct="0">
        <a:spcBef>
          <a:spcPct val="15000"/>
        </a:spcBef>
        <a:spcAft>
          <a:spcPct val="15000"/>
        </a:spcAft>
        <a:buClr>
          <a:srgbClr val="00AADD"/>
        </a:buClr>
        <a:buSzPct val="80000"/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3pPr>
      <a:lvl4pPr marL="977900" indent="-173038" algn="l" rtl="0" eaLnBrk="0" fontAlgn="base" hangingPunct="0">
        <a:spcBef>
          <a:spcPct val="0"/>
        </a:spcBef>
        <a:spcAft>
          <a:spcPct val="5000"/>
        </a:spcAft>
        <a:buClr>
          <a:schemeClr val="bg1"/>
        </a:buClr>
        <a:buSzPct val="80000"/>
        <a:buFont typeface="Wingdings" pitchFamily="2" charset="2"/>
        <a:defRPr>
          <a:solidFill>
            <a:schemeClr val="bg1"/>
          </a:solidFill>
          <a:latin typeface="+mn-lt"/>
        </a:defRPr>
      </a:lvl4pPr>
      <a:lvl5pPr marL="1714500" indent="-228600" algn="l" rtl="0" eaLnBrk="0" fontAlgn="base" hangingPunct="0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2" charset="2"/>
        <a:defRPr sz="2000">
          <a:solidFill>
            <a:schemeClr val="bg1"/>
          </a:solidFill>
          <a:latin typeface="+mn-lt"/>
        </a:defRPr>
      </a:lvl5pPr>
      <a:lvl6pPr marL="2171700" indent="-228600" algn="l" rtl="0" fontAlgn="base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1" charset="2"/>
        <a:defRPr sz="2000">
          <a:solidFill>
            <a:schemeClr val="bg1"/>
          </a:solidFill>
          <a:latin typeface="+mn-lt"/>
        </a:defRPr>
      </a:lvl6pPr>
      <a:lvl7pPr marL="2628900" indent="-228600" algn="l" rtl="0" fontAlgn="base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1" charset="2"/>
        <a:defRPr sz="2000">
          <a:solidFill>
            <a:schemeClr val="bg1"/>
          </a:solidFill>
          <a:latin typeface="+mn-lt"/>
        </a:defRPr>
      </a:lvl7pPr>
      <a:lvl8pPr marL="3086100" indent="-228600" algn="l" rtl="0" fontAlgn="base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1" charset="2"/>
        <a:defRPr sz="2000">
          <a:solidFill>
            <a:schemeClr val="bg1"/>
          </a:solidFill>
          <a:latin typeface="+mn-lt"/>
        </a:defRPr>
      </a:lvl8pPr>
      <a:lvl9pPr marL="3543300" indent="-228600" algn="l" rtl="0" fontAlgn="base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1" charset="2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40" descr="ME_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0825" cy="685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3" name="Rectangle 9"/>
          <p:cNvSpPr>
            <a:spLocks noGrp="1" noChangeArrowheads="1"/>
          </p:cNvSpPr>
          <p:nvPr/>
        </p:nvSpPr>
        <p:spPr bwMode="auto">
          <a:xfrm>
            <a:off x="319088" y="2933700"/>
            <a:ext cx="7653337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eaLnBrk="0" hangingPunct="0"/>
            <a:r>
              <a:rPr lang="en-US" sz="4000" dirty="0" smtClean="0">
                <a:solidFill>
                  <a:schemeClr val="bg1"/>
                </a:solidFill>
              </a:rPr>
              <a:t>Locators and </a:t>
            </a:r>
            <a:r>
              <a:rPr lang="en-US" sz="4000" dirty="0" smtClean="0">
                <a:solidFill>
                  <a:schemeClr val="bg1"/>
                </a:solidFill>
              </a:rPr>
              <a:t>Context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124" name="Rectangle 10"/>
          <p:cNvSpPr>
            <a:spLocks noGrp="1" noChangeArrowheads="1"/>
          </p:cNvSpPr>
          <p:nvPr/>
        </p:nvSpPr>
        <p:spPr bwMode="auto">
          <a:xfrm>
            <a:off x="319088" y="3622675"/>
            <a:ext cx="7653337" cy="96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eaLnBrk="0" hangingPunct="0"/>
            <a:r>
              <a:rPr lang="en-US" sz="2000" dirty="0">
                <a:solidFill>
                  <a:schemeClr val="bg1"/>
                </a:solidFill>
              </a:rPr>
              <a:t>Naiqi Weng</a:t>
            </a:r>
            <a:endParaRPr lang="en-US" sz="2000" b="1" dirty="0">
              <a:solidFill>
                <a:schemeClr val="bg1"/>
              </a:solidFill>
            </a:endParaRPr>
          </a:p>
          <a:p>
            <a:pPr eaLnBrk="0" hangingPunct="0"/>
            <a:r>
              <a:rPr lang="en-US" sz="1600" dirty="0" smtClean="0">
                <a:solidFill>
                  <a:schemeClr val="bg1"/>
                </a:solidFill>
              </a:rPr>
              <a:t>Autodesk Developer Network (ADN)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OpenGL Basics</a:t>
            </a:r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dirty="0" smtClean="0"/>
              <a:t>State Machine</a:t>
            </a:r>
          </a:p>
          <a:p>
            <a:pPr>
              <a:buFontTx/>
              <a:buChar char="•"/>
            </a:pPr>
            <a:endParaRPr lang="en-US" dirty="0" smtClean="0"/>
          </a:p>
          <a:p>
            <a:pPr>
              <a:buFontTx/>
              <a:buChar char="•"/>
            </a:pPr>
            <a:r>
              <a:rPr lang="en-US" dirty="0" smtClean="0"/>
              <a:t>Stack-based</a:t>
            </a:r>
          </a:p>
          <a:p>
            <a:pPr lvl="2">
              <a:buFontTx/>
              <a:buChar char="•"/>
            </a:pPr>
            <a:r>
              <a:rPr lang="en-US" dirty="0" smtClean="0"/>
              <a:t>Matrix Mode: GL_MODELVIEW, GL_PROJECTION</a:t>
            </a:r>
          </a:p>
          <a:p>
            <a:pPr lvl="2">
              <a:buFontTx/>
              <a:buChar char="•"/>
            </a:pPr>
            <a:endParaRPr lang="en-US" dirty="0" smtClean="0"/>
          </a:p>
          <a:p>
            <a:pPr lvl="2">
              <a:buFontTx/>
              <a:buChar char="•"/>
            </a:pPr>
            <a:endParaRPr lang="en-US" dirty="0" smtClean="0"/>
          </a:p>
          <a:p>
            <a:pPr lvl="2">
              <a:buFontTx/>
              <a:buChar char="•"/>
            </a:pPr>
            <a:endParaRPr lang="en-US" dirty="0" smtClean="0"/>
          </a:p>
          <a:p>
            <a:pPr lvl="2">
              <a:buFontTx/>
              <a:buChar char="•"/>
            </a:pPr>
            <a:r>
              <a:rPr lang="en-US" dirty="0" smtClean="0"/>
              <a:t>State Attribute </a:t>
            </a:r>
          </a:p>
          <a:p>
            <a:pPr lvl="2">
              <a:buFont typeface="Wingdings" pitchFamily="2" charset="2"/>
              <a:buNone/>
            </a:pPr>
            <a:endParaRPr lang="en-US" sz="1600" dirty="0" smtClean="0">
              <a:solidFill>
                <a:srgbClr val="FFFF00"/>
              </a:solidFill>
              <a:latin typeface="Calibri" pitchFamily="34" charset="0"/>
            </a:endParaRPr>
          </a:p>
          <a:p>
            <a:pPr lvl="2">
              <a:buFontTx/>
              <a:buChar char="•"/>
            </a:pPr>
            <a:endParaRPr lang="en-US" dirty="0" smtClean="0"/>
          </a:p>
          <a:p>
            <a:pPr>
              <a:buFontTx/>
              <a:buChar char="•"/>
            </a:pPr>
            <a:r>
              <a:rPr lang="en-US" dirty="0" smtClean="0"/>
              <a:t>Double Buffer Drawing</a:t>
            </a:r>
          </a:p>
          <a:p>
            <a:pPr lvl="2">
              <a:buFontTx/>
              <a:buChar char="•"/>
            </a:pPr>
            <a:r>
              <a:rPr lang="en-US" dirty="0" err="1" smtClean="0"/>
              <a:t>swapBuffers</a:t>
            </a:r>
            <a:endParaRPr lang="en-US" dirty="0" smtClean="0"/>
          </a:p>
          <a:p>
            <a:pPr lvl="3"/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</a:p>
          <a:p>
            <a:pPr lvl="2">
              <a:buFont typeface="Wingdings" pitchFamily="2" charset="2"/>
              <a:buNone/>
            </a:pPr>
            <a:endParaRPr lang="en-US" sz="1600" dirty="0" smtClean="0">
              <a:solidFill>
                <a:srgbClr val="FFFF00"/>
              </a:solidFill>
              <a:latin typeface="Calibri" pitchFamily="34" charset="0"/>
            </a:endParaRPr>
          </a:p>
          <a:p>
            <a:pPr lvl="2">
              <a:buFont typeface="Wingdings" pitchFamily="2" charset="2"/>
              <a:buNone/>
            </a:pPr>
            <a:endParaRPr lang="en-US" sz="1600" dirty="0" smtClean="0">
              <a:solidFill>
                <a:srgbClr val="FFFF00"/>
              </a:solidFill>
              <a:latin typeface="Calibri" pitchFamily="34" charset="0"/>
            </a:endParaRPr>
          </a:p>
          <a:p>
            <a:pPr lvl="2">
              <a:buFont typeface="Wingdings" pitchFamily="2" charset="2"/>
              <a:buNone/>
            </a:pPr>
            <a:endParaRPr lang="en-US" sz="1600" dirty="0" smtClean="0">
              <a:solidFill>
                <a:srgbClr val="FFFF00"/>
              </a:solidFill>
              <a:latin typeface="Calibri" pitchFamily="34" charset="0"/>
            </a:endParaRPr>
          </a:p>
          <a:p>
            <a:pPr lvl="2">
              <a:buFont typeface="Wingdings" pitchFamily="2" charset="2"/>
              <a:buNone/>
            </a:pPr>
            <a:endParaRPr lang="en-US" sz="1600" dirty="0" smtClean="0">
              <a:solidFill>
                <a:srgbClr val="FFFF00"/>
              </a:solidFill>
              <a:latin typeface="Calibri" pitchFamily="34" charset="0"/>
            </a:endParaRPr>
          </a:p>
          <a:p>
            <a:pPr lvl="2">
              <a:buFont typeface="Wingdings" pitchFamily="2" charset="2"/>
              <a:buNone/>
            </a:pPr>
            <a:endParaRPr lang="en-US" sz="1600" dirty="0" smtClean="0">
              <a:solidFill>
                <a:srgbClr val="FFFF00"/>
              </a:solidFill>
              <a:latin typeface="Calibri" pitchFamily="34" charset="0"/>
            </a:endParaRPr>
          </a:p>
          <a:p>
            <a:pPr lvl="2">
              <a:buFont typeface="Wingdings" pitchFamily="2" charset="2"/>
              <a:buNone/>
            </a:pP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		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133600" y="3200400"/>
            <a:ext cx="2895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glMatrixMode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(GL_MODELVIEW);</a:t>
            </a:r>
          </a:p>
          <a:p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glPushMatrix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();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…..</a:t>
            </a:r>
          </a:p>
          <a:p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glPopMatrix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();</a:t>
            </a:r>
            <a:endParaRPr lang="en-US" sz="1400" dirty="0">
              <a:solidFill>
                <a:srgbClr val="FFFF00"/>
              </a:solidFill>
              <a:latin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33600" y="4681210"/>
            <a:ext cx="3276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glPushAttrib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(GL_CURRENT_BIT)</a:t>
            </a:r>
          </a:p>
          <a:p>
            <a:pPr>
              <a:defRPr/>
            </a:pP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……….</a:t>
            </a:r>
          </a:p>
          <a:p>
            <a:pPr>
              <a:defRPr/>
            </a:pP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glPopAttrib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()</a:t>
            </a:r>
            <a:endParaRPr lang="en-US" sz="14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6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63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63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MPxLocatorNode</a:t>
            </a:r>
            <a:r>
              <a:rPr lang="en-US" dirty="0" smtClean="0"/>
              <a:t>::draw()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000" dirty="0" smtClean="0"/>
              <a:t>Store any OpenGL drawing code, call M3dView::</a:t>
            </a:r>
            <a:r>
              <a:rPr lang="en-US" sz="2000" dirty="0" err="1" smtClean="0"/>
              <a:t>beginGL</a:t>
            </a:r>
            <a:r>
              <a:rPr lang="en-US" sz="2000" dirty="0" smtClean="0"/>
              <a:t>() and push the current OpenGL state: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CA" sz="2000" dirty="0" smtClean="0"/>
              <a:t>Call OpenGL drawing code, e.g. glVertex3f, etc… Can create variations depending on the drawing style and node status (which are passed into the method)</a:t>
            </a:r>
          </a:p>
          <a:p>
            <a:pPr>
              <a:buFont typeface="Arial" pitchFamily="34" charset="0"/>
              <a:buChar char="•"/>
            </a:pPr>
            <a:endParaRPr lang="en-CA" sz="2000" dirty="0" smtClean="0"/>
          </a:p>
          <a:p>
            <a:pPr>
              <a:buFont typeface="Arial" pitchFamily="34" charset="0"/>
              <a:buChar char="•"/>
            </a:pPr>
            <a:r>
              <a:rPr lang="en-CA" sz="2000" dirty="0" smtClean="0"/>
              <a:t>Once drawing </a:t>
            </a:r>
            <a:r>
              <a:rPr lang="en-US" sz="2000" dirty="0" smtClean="0"/>
              <a:t>is finished, pop the previous OpenGL state and call M3dView::</a:t>
            </a:r>
            <a:r>
              <a:rPr lang="en-US" sz="2000" dirty="0" err="1" smtClean="0"/>
              <a:t>endGL</a:t>
            </a:r>
            <a:r>
              <a:rPr lang="en-US" sz="2000" dirty="0" smtClean="0"/>
              <a:t>():</a:t>
            </a:r>
            <a:endParaRPr lang="en-CA" sz="2000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43200" y="2286000"/>
            <a:ext cx="32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view.beginGL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();</a:t>
            </a:r>
          </a:p>
          <a:p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glPushAttrib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(GL_CURRENT_BIT);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95600" y="5486400"/>
            <a:ext cx="1752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glPopAttrib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();</a:t>
            </a:r>
          </a:p>
          <a:p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view.endGL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();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MPxLocatorNode::boundingBox()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If </a:t>
            </a:r>
            <a:r>
              <a:rPr lang="en-US" dirty="0" err="1" smtClean="0"/>
              <a:t>boundingBox</a:t>
            </a:r>
            <a:r>
              <a:rPr lang="en-US" dirty="0" smtClean="0"/>
              <a:t>() is overridden, </a:t>
            </a:r>
            <a:r>
              <a:rPr lang="en-US" dirty="0" err="1" smtClean="0"/>
              <a:t>isBounded</a:t>
            </a:r>
            <a:r>
              <a:rPr lang="en-US" dirty="0" smtClean="0"/>
              <a:t>() must return true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Highly recommended to implement these. Without them, Maya will have difficulty determining the exact size of the locator, e.g. “Frame All” and “Frame Selected” will not zoom correctly.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boundingBox</a:t>
            </a:r>
            <a:r>
              <a:rPr lang="en-US" dirty="0" smtClean="0"/>
              <a:t>() must be efficient since it is called each time the window refreshes.</a:t>
            </a:r>
          </a:p>
          <a:p>
            <a:endParaRPr lang="en-US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MPxLocatorNode</a:t>
            </a:r>
            <a:r>
              <a:rPr lang="en-US" dirty="0" smtClean="0"/>
              <a:t> Registration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319088" y="1752600"/>
            <a:ext cx="8215312" cy="4783138"/>
          </a:xfrm>
        </p:spPr>
        <p:txBody>
          <a:bodyPr/>
          <a:lstStyle/>
          <a:p>
            <a:r>
              <a:rPr lang="en-US" sz="2800" dirty="0" smtClean="0"/>
              <a:t>Specify </a:t>
            </a:r>
            <a:r>
              <a:rPr lang="en-US" sz="2800" dirty="0" err="1" smtClean="0"/>
              <a:t>kLocatorNode</a:t>
            </a:r>
            <a:r>
              <a:rPr lang="en-US" sz="2800" dirty="0" smtClean="0"/>
              <a:t> when registering the node in </a:t>
            </a:r>
            <a:r>
              <a:rPr lang="en-US" sz="2800" dirty="0" err="1" smtClean="0"/>
              <a:t>initializePlugin</a:t>
            </a:r>
            <a:endParaRPr lang="en-US" sz="2800" dirty="0" smtClean="0"/>
          </a:p>
          <a:p>
            <a:endParaRPr lang="en-US" dirty="0" smtClean="0"/>
          </a:p>
          <a:p>
            <a:r>
              <a:rPr lang="en-US" sz="1600" dirty="0" smtClean="0">
                <a:latin typeface="Courier New" pitchFamily="49" charset="0"/>
              </a:rPr>
              <a:t>	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plugin.registerNode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(“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myLocator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”,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myLocator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::id, 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myLocator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::creator, 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myLocator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::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initialize,MPxNode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::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kLocatorNode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);</a:t>
            </a:r>
          </a:p>
          <a:p>
            <a:endParaRPr lang="en-US" dirty="0" smtClean="0"/>
          </a:p>
          <a:p>
            <a:r>
              <a:rPr lang="en-US" sz="2800" dirty="0" smtClean="0"/>
              <a:t>Add OpenMayaUI.lib and opengl32.lib into linking libraries</a:t>
            </a:r>
          </a:p>
          <a:p>
            <a:endParaRPr lang="en-US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dirty="0" smtClean="0"/>
              <a:t>Examples: </a:t>
            </a:r>
            <a:r>
              <a:rPr lang="en-US" dirty="0" err="1" smtClean="0"/>
              <a:t>arrowLocator</a:t>
            </a:r>
            <a:endParaRPr lang="en-US" dirty="0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   In this project, we will implement a custom locator, it has a unit attribute “</a:t>
            </a:r>
            <a:r>
              <a:rPr lang="en-US" dirty="0" err="1" smtClean="0"/>
              <a:t>windDirection</a:t>
            </a:r>
            <a:r>
              <a:rPr lang="en-US" dirty="0" smtClean="0"/>
              <a:t>”. This locator is drawn as a big arrow in the Maya viewport. You can change the direction of the locator by retrieving its “</a:t>
            </a:r>
            <a:r>
              <a:rPr lang="en-US" dirty="0" err="1" smtClean="0"/>
              <a:t>windDirection</a:t>
            </a:r>
            <a:r>
              <a:rPr lang="en-US" dirty="0" smtClean="0"/>
              <a:t>” attribute and rotating corresponding angles when drawing the locator node with OpenGL calls.</a:t>
            </a:r>
          </a:p>
          <a:p>
            <a:endParaRPr lang="en-US" dirty="0" smtClean="0"/>
          </a:p>
          <a:p>
            <a:pPr lvl="2"/>
            <a:endParaRPr lang="en-US" sz="2500" dirty="0" smtClean="0"/>
          </a:p>
          <a:p>
            <a:endParaRPr lang="en-US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Maya Context ( Tools )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Contexts defines what happens when interactive events occur within an interactive panel in Maya.</a:t>
            </a:r>
          </a:p>
          <a:p>
            <a:pPr>
              <a:buFontTx/>
              <a:buChar char="•"/>
            </a:pPr>
            <a:endParaRPr lang="en-US" dirty="0" smtClean="0">
              <a:solidFill>
                <a:srgbClr val="FFFFFF"/>
              </a:solidFill>
            </a:endParaRPr>
          </a:p>
          <a:p>
            <a:pPr>
              <a:buFontTx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Examples:</a:t>
            </a:r>
          </a:p>
          <a:p>
            <a:pPr lvl="2">
              <a:buFont typeface="Arial" charset="0"/>
              <a:buChar char="•"/>
            </a:pPr>
            <a:r>
              <a:rPr lang="en-US" dirty="0" err="1" smtClean="0">
                <a:solidFill>
                  <a:srgbClr val="FFFFFF"/>
                </a:solidFill>
              </a:rPr>
              <a:t>moveTool</a:t>
            </a:r>
            <a:endParaRPr lang="en-US" dirty="0" smtClean="0">
              <a:solidFill>
                <a:srgbClr val="FFFFFF"/>
              </a:solidFill>
            </a:endParaRPr>
          </a:p>
          <a:p>
            <a:pPr lvl="2">
              <a:buFont typeface="Arial" charset="0"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CV </a:t>
            </a:r>
            <a:r>
              <a:rPr lang="en-US" dirty="0" err="1" smtClean="0">
                <a:solidFill>
                  <a:srgbClr val="FFFFFF"/>
                </a:solidFill>
              </a:rPr>
              <a:t>CurveTool</a:t>
            </a:r>
            <a:endParaRPr lang="en-US" dirty="0" smtClean="0">
              <a:solidFill>
                <a:srgbClr val="FFFFFF"/>
              </a:solidFill>
            </a:endParaRPr>
          </a:p>
          <a:p>
            <a:pPr lvl="2">
              <a:buFont typeface="Wingdings" pitchFamily="2" charset="2"/>
              <a:buNone/>
            </a:pPr>
            <a:endParaRPr lang="en-US" dirty="0" smtClean="0">
              <a:solidFill>
                <a:srgbClr val="FFFFFF"/>
              </a:solidFill>
            </a:endParaRPr>
          </a:p>
          <a:p>
            <a:pPr>
              <a:buFontTx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Context Information:</a:t>
            </a:r>
          </a:p>
          <a:p>
            <a:pPr lvl="2">
              <a:buFont typeface="Arial" charset="0"/>
              <a:buChar char="•"/>
            </a:pPr>
            <a:r>
              <a:rPr lang="en-US" dirty="0" err="1" smtClean="0"/>
              <a:t>currentCtx</a:t>
            </a:r>
            <a:r>
              <a:rPr lang="en-US" dirty="0" smtClean="0"/>
              <a:t> command</a:t>
            </a:r>
          </a:p>
          <a:p>
            <a:pPr lvl="2">
              <a:buFont typeface="Arial" charset="0"/>
              <a:buChar char="•"/>
            </a:pPr>
            <a:r>
              <a:rPr lang="en-US" dirty="0" err="1" smtClean="0"/>
              <a:t>contextInfo</a:t>
            </a:r>
            <a:r>
              <a:rPr lang="en-US" dirty="0" smtClean="0"/>
              <a:t> command</a:t>
            </a:r>
          </a:p>
          <a:p>
            <a:r>
              <a:rPr lang="en-US" dirty="0" smtClean="0"/>
              <a:t>	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dirty="0" smtClean="0"/>
              <a:t>Features of “</a:t>
            </a:r>
            <a:r>
              <a:rPr lang="en-US" dirty="0" smtClean="0">
                <a:solidFill>
                  <a:srgbClr val="FFFFFF"/>
                </a:solidFill>
              </a:rPr>
              <a:t>CV </a:t>
            </a:r>
            <a:r>
              <a:rPr lang="en-US" dirty="0" err="1" smtClean="0">
                <a:solidFill>
                  <a:srgbClr val="FFFFFF"/>
                </a:solidFill>
              </a:rPr>
              <a:t>CurveTool</a:t>
            </a:r>
            <a:r>
              <a:rPr lang="en-US" dirty="0" smtClean="0">
                <a:solidFill>
                  <a:srgbClr val="FFFFFF"/>
                </a:solidFill>
              </a:rPr>
              <a:t>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Menu button clicked:</a:t>
            </a:r>
          </a:p>
          <a:p>
            <a:r>
              <a:rPr lang="en-US" dirty="0" smtClean="0"/>
              <a:t>		mouse turned into '+' cursor, entering context</a:t>
            </a:r>
          </a:p>
          <a:p>
            <a:r>
              <a:rPr lang="en-US" dirty="0" smtClean="0"/>
              <a:t>		help line display help text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Mouse pressed: draw a point in 3d space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Hit “Enter”: </a:t>
            </a:r>
          </a:p>
          <a:p>
            <a:r>
              <a:rPr lang="en-US" dirty="0" smtClean="0"/>
              <a:t>		a CV curve is created</a:t>
            </a:r>
          </a:p>
          <a:p>
            <a:r>
              <a:rPr lang="en-US" dirty="0" smtClean="0"/>
              <a:t>		command executed in script editor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Ctrl-Z and Z: undo/redo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Tool  property sheet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Custom Context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3">
              <a:defRPr/>
            </a:pPr>
            <a:endParaRPr lang="en-US" dirty="0" smtClean="0"/>
          </a:p>
          <a:p>
            <a:pPr lvl="3">
              <a:buFont typeface="Arial" pitchFamily="34" charset="0"/>
              <a:buChar char="•"/>
              <a:defRPr/>
            </a:pPr>
            <a:r>
              <a:rPr lang="en-US" sz="2800" dirty="0" smtClean="0"/>
              <a:t>Core classes:</a:t>
            </a:r>
          </a:p>
          <a:p>
            <a:pPr lvl="3">
              <a:defRPr/>
            </a:pPr>
            <a:r>
              <a:rPr lang="en-US" sz="2400" dirty="0" smtClean="0"/>
              <a:t> </a:t>
            </a:r>
          </a:p>
          <a:p>
            <a:pPr lvl="4">
              <a:buClr>
                <a:schemeClr val="accent1">
                  <a:lumMod val="50000"/>
                  <a:lumOff val="50000"/>
                </a:schemeClr>
              </a:buClr>
              <a:buSzPct val="100000"/>
              <a:buFont typeface="Arial" pitchFamily="34" charset="0"/>
              <a:buChar char="•"/>
              <a:defRPr/>
            </a:pPr>
            <a:r>
              <a:rPr lang="en-US" sz="2400" dirty="0" err="1" smtClean="0"/>
              <a:t>MPxContext</a:t>
            </a:r>
            <a:r>
              <a:rPr lang="en-US" sz="2400" dirty="0" smtClean="0"/>
              <a:t>,  </a:t>
            </a:r>
            <a:r>
              <a:rPr lang="en-US" sz="2400" dirty="0" err="1" smtClean="0"/>
              <a:t>MPxSelectionContext</a:t>
            </a:r>
            <a:endParaRPr lang="en-US" sz="2400" dirty="0" smtClean="0"/>
          </a:p>
          <a:p>
            <a:pPr lvl="4">
              <a:buClr>
                <a:schemeClr val="accent1">
                  <a:lumMod val="50000"/>
                  <a:lumOff val="50000"/>
                </a:schemeClr>
              </a:buClr>
              <a:buSzPct val="100000"/>
              <a:buFont typeface="Arial" pitchFamily="34" charset="0"/>
              <a:buChar char="•"/>
              <a:defRPr/>
            </a:pPr>
            <a:r>
              <a:rPr lang="en-US" sz="2400" dirty="0" err="1" smtClean="0"/>
              <a:t>MPxContextCommand</a:t>
            </a:r>
            <a:r>
              <a:rPr lang="en-US" sz="2400" dirty="0" smtClean="0"/>
              <a:t> </a:t>
            </a:r>
          </a:p>
          <a:p>
            <a:pPr lvl="4">
              <a:buClr>
                <a:schemeClr val="accent1">
                  <a:lumMod val="50000"/>
                  <a:lumOff val="50000"/>
                </a:schemeClr>
              </a:buClr>
              <a:buSzPct val="100000"/>
              <a:buFont typeface="Arial" pitchFamily="34" charset="0"/>
              <a:buChar char="•"/>
              <a:defRPr/>
            </a:pPr>
            <a:r>
              <a:rPr lang="en-US" sz="2400" dirty="0" err="1" smtClean="0"/>
              <a:t>MPxToolCommand</a:t>
            </a:r>
            <a:endParaRPr lang="en-US" sz="2400" dirty="0" smtClean="0"/>
          </a:p>
          <a:p>
            <a:pPr lvl="4">
              <a:buFont typeface="Arial" pitchFamily="34" charset="0"/>
              <a:buChar char="•"/>
              <a:defRPr/>
            </a:pPr>
            <a:endParaRPr lang="en-US" sz="2400" dirty="0" smtClean="0"/>
          </a:p>
          <a:p>
            <a:pPr lvl="3">
              <a:buFont typeface="Arial" pitchFamily="34" charset="0"/>
              <a:buChar char="•"/>
              <a:defRPr/>
            </a:pPr>
            <a:r>
              <a:rPr lang="en-US" sz="2800" dirty="0" smtClean="0"/>
              <a:t>Related classes: </a:t>
            </a:r>
            <a:r>
              <a:rPr lang="en-US" sz="2800" dirty="0" err="1" smtClean="0"/>
              <a:t>MEvent</a:t>
            </a:r>
            <a:r>
              <a:rPr lang="en-US" sz="2800" dirty="0" smtClean="0"/>
              <a:t>, </a:t>
            </a:r>
            <a:r>
              <a:rPr lang="en-US" sz="2800" dirty="0" err="1" smtClean="0"/>
              <a:t>MCursor</a:t>
            </a:r>
            <a:endParaRPr lang="en-US" sz="2800" dirty="0" smtClean="0"/>
          </a:p>
          <a:p>
            <a:pPr lvl="1">
              <a:buFont typeface="Arial" pitchFamily="34" charset="0"/>
              <a:buChar char="•"/>
              <a:defRPr/>
            </a:pPr>
            <a:endParaRPr lang="en-US" sz="2400" dirty="0" smtClean="0"/>
          </a:p>
          <a:p>
            <a:pPr lvl="1">
              <a:buFont typeface="Wingdings" pitchFamily="1" charset="2"/>
              <a:buNone/>
              <a:defRPr/>
            </a:pP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MPxContext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Initialize and Cleanup:</a:t>
            </a:r>
          </a:p>
          <a:p>
            <a:endParaRPr lang="en-US" sz="2000" dirty="0" smtClean="0"/>
          </a:p>
          <a:p>
            <a:r>
              <a:rPr lang="en-US" sz="2000" dirty="0" smtClean="0"/>
              <a:t>	virtual void </a:t>
            </a:r>
            <a:r>
              <a:rPr lang="en-US" sz="2000" dirty="0" err="1" smtClean="0"/>
              <a:t>MPxContext</a:t>
            </a:r>
            <a:r>
              <a:rPr lang="en-US" sz="2000" dirty="0" smtClean="0"/>
              <a:t>::</a:t>
            </a:r>
            <a:r>
              <a:rPr lang="en-US" sz="2000" dirty="0" err="1" smtClean="0"/>
              <a:t>toolOnSetup</a:t>
            </a:r>
            <a:r>
              <a:rPr lang="en-US" sz="2000" dirty="0" smtClean="0"/>
              <a:t>(</a:t>
            </a:r>
            <a:r>
              <a:rPr lang="en-US" sz="2000" dirty="0" err="1" smtClean="0"/>
              <a:t>MEvent</a:t>
            </a:r>
            <a:r>
              <a:rPr lang="en-US" sz="2000" dirty="0" smtClean="0"/>
              <a:t> &amp; event)</a:t>
            </a:r>
          </a:p>
          <a:p>
            <a:r>
              <a:rPr lang="en-US" sz="2000" dirty="0" smtClean="0"/>
              <a:t>	virtual void </a:t>
            </a:r>
            <a:r>
              <a:rPr lang="en-US" sz="2000" dirty="0" err="1" smtClean="0"/>
              <a:t>MPxContext</a:t>
            </a:r>
            <a:r>
              <a:rPr lang="en-US" sz="2000" dirty="0" smtClean="0"/>
              <a:t>::</a:t>
            </a:r>
            <a:r>
              <a:rPr lang="en-US" sz="2000" dirty="0" err="1" smtClean="0"/>
              <a:t>toolOffCleanup</a:t>
            </a:r>
            <a:r>
              <a:rPr lang="en-US" sz="2000" dirty="0" smtClean="0"/>
              <a:t>(</a:t>
            </a:r>
            <a:r>
              <a:rPr lang="en-US" sz="2000" dirty="0" err="1" smtClean="0"/>
              <a:t>Mevent</a:t>
            </a:r>
            <a:r>
              <a:rPr lang="en-US" sz="2000" dirty="0" smtClean="0"/>
              <a:t> &amp; event)</a:t>
            </a:r>
          </a:p>
          <a:p>
            <a:endParaRPr lang="en-US" sz="2000" dirty="0" smtClean="0"/>
          </a:p>
          <a:p>
            <a:r>
              <a:rPr lang="en-US" dirty="0" smtClean="0"/>
              <a:t>Help String and Graphical information:</a:t>
            </a:r>
          </a:p>
          <a:p>
            <a:r>
              <a:rPr lang="en-US" sz="2000" dirty="0" smtClean="0"/>
              <a:t>	</a:t>
            </a:r>
            <a:r>
              <a:rPr lang="en-US" sz="2000" dirty="0" err="1" smtClean="0"/>
              <a:t>MStatus</a:t>
            </a:r>
            <a:r>
              <a:rPr lang="en-US" sz="2000" dirty="0" smtClean="0"/>
              <a:t>  </a:t>
            </a:r>
            <a:r>
              <a:rPr lang="en-US" sz="2000" dirty="0" err="1" smtClean="0"/>
              <a:t>MPxContext</a:t>
            </a:r>
            <a:r>
              <a:rPr lang="en-US" sz="2000" dirty="0" smtClean="0"/>
              <a:t>::</a:t>
            </a:r>
            <a:r>
              <a:rPr lang="en-US" sz="2000" dirty="0" err="1" smtClean="0"/>
              <a:t>setTitleString</a:t>
            </a:r>
            <a:r>
              <a:rPr lang="en-US" sz="2000" dirty="0" smtClean="0"/>
              <a:t> (const </a:t>
            </a:r>
            <a:r>
              <a:rPr lang="en-US" sz="2000" dirty="0" err="1" smtClean="0"/>
              <a:t>MString</a:t>
            </a:r>
            <a:r>
              <a:rPr lang="en-US" sz="2000" dirty="0" smtClean="0"/>
              <a:t> &amp;</a:t>
            </a:r>
            <a:r>
              <a:rPr lang="en-US" sz="2000" dirty="0" err="1" smtClean="0"/>
              <a:t>str</a:t>
            </a:r>
            <a:r>
              <a:rPr lang="en-US" sz="2000" dirty="0" smtClean="0"/>
              <a:t>)</a:t>
            </a:r>
          </a:p>
          <a:p>
            <a:r>
              <a:rPr lang="en-CA" sz="2000" dirty="0" smtClean="0"/>
              <a:t>	</a:t>
            </a:r>
            <a:r>
              <a:rPr lang="en-CA" sz="2000" dirty="0" err="1" smtClean="0"/>
              <a:t>MStatus</a:t>
            </a:r>
            <a:r>
              <a:rPr lang="en-CA" sz="2000" dirty="0" smtClean="0"/>
              <a:t>  </a:t>
            </a:r>
            <a:r>
              <a:rPr lang="en-CA" sz="2000" dirty="0" err="1" smtClean="0"/>
              <a:t>MPxContext</a:t>
            </a:r>
            <a:r>
              <a:rPr lang="en-CA" sz="2000" dirty="0" smtClean="0"/>
              <a:t>::</a:t>
            </a:r>
            <a:r>
              <a:rPr lang="en-CA" sz="2000" dirty="0" err="1" smtClean="0"/>
              <a:t>setHelpString</a:t>
            </a:r>
            <a:r>
              <a:rPr lang="en-CA" sz="2000" dirty="0" smtClean="0"/>
              <a:t> (const </a:t>
            </a:r>
            <a:r>
              <a:rPr lang="en-CA" sz="2000" dirty="0" err="1" smtClean="0"/>
              <a:t>MString</a:t>
            </a:r>
            <a:r>
              <a:rPr lang="en-CA" sz="2000" dirty="0" smtClean="0"/>
              <a:t> &amp;</a:t>
            </a:r>
            <a:r>
              <a:rPr lang="en-CA" sz="2000" dirty="0" err="1" smtClean="0"/>
              <a:t>str</a:t>
            </a:r>
            <a:r>
              <a:rPr lang="en-CA" sz="2000" dirty="0" smtClean="0"/>
              <a:t>)</a:t>
            </a:r>
            <a:endParaRPr lang="en-US" sz="2000" dirty="0" smtClean="0"/>
          </a:p>
          <a:p>
            <a:r>
              <a:rPr lang="en-CA" sz="2000" dirty="0" smtClean="0"/>
              <a:t>	</a:t>
            </a:r>
            <a:r>
              <a:rPr lang="en-CA" sz="2000" dirty="0" err="1" smtClean="0"/>
              <a:t>MStatus</a:t>
            </a:r>
            <a:r>
              <a:rPr lang="en-CA" sz="2000" dirty="0" smtClean="0"/>
              <a:t>  </a:t>
            </a:r>
            <a:r>
              <a:rPr lang="en-CA" sz="2000" dirty="0" err="1" smtClean="0"/>
              <a:t>MPxContext</a:t>
            </a:r>
            <a:r>
              <a:rPr lang="en-CA" sz="2000" dirty="0" smtClean="0"/>
              <a:t>::</a:t>
            </a:r>
            <a:r>
              <a:rPr lang="en-CA" sz="2000" dirty="0" err="1" smtClean="0"/>
              <a:t>helpStateHasChanged</a:t>
            </a:r>
            <a:r>
              <a:rPr lang="en-CA" sz="2000" dirty="0" smtClean="0"/>
              <a:t>( </a:t>
            </a:r>
            <a:r>
              <a:rPr lang="en-CA" sz="2000" dirty="0" err="1" smtClean="0"/>
              <a:t>MEvent</a:t>
            </a:r>
            <a:r>
              <a:rPr lang="en-CA" sz="2000" dirty="0" smtClean="0"/>
              <a:t> &amp;  event )</a:t>
            </a:r>
          </a:p>
          <a:p>
            <a:r>
              <a:rPr lang="en-CA" sz="2000" dirty="0" smtClean="0"/>
              <a:t>     </a:t>
            </a:r>
            <a:r>
              <a:rPr lang="en-CA" sz="2000" dirty="0" err="1" smtClean="0"/>
              <a:t>MStatus</a:t>
            </a:r>
            <a:r>
              <a:rPr lang="en-CA" sz="2000" dirty="0" smtClean="0"/>
              <a:t>  </a:t>
            </a:r>
            <a:r>
              <a:rPr lang="en-CA" sz="2000" dirty="0" err="1" smtClean="0"/>
              <a:t>MPxContext</a:t>
            </a:r>
            <a:r>
              <a:rPr lang="en-CA" sz="2000" dirty="0" smtClean="0"/>
              <a:t>::</a:t>
            </a:r>
            <a:r>
              <a:rPr lang="en-CA" sz="2000" dirty="0" err="1" smtClean="0"/>
              <a:t>setCursor</a:t>
            </a:r>
            <a:r>
              <a:rPr lang="en-CA" sz="2000" dirty="0" smtClean="0"/>
              <a:t> ( const </a:t>
            </a:r>
            <a:r>
              <a:rPr lang="en-CA" sz="2000" dirty="0" err="1" smtClean="0"/>
              <a:t>MCursor</a:t>
            </a:r>
            <a:r>
              <a:rPr lang="en-CA" sz="2000" dirty="0" smtClean="0"/>
              <a:t> &amp;  </a:t>
            </a:r>
            <a:r>
              <a:rPr lang="en-CA" sz="2000" dirty="0" err="1" smtClean="0"/>
              <a:t>newCursor</a:t>
            </a:r>
            <a:r>
              <a:rPr lang="en-CA" sz="2000" dirty="0" smtClean="0"/>
              <a:t>  ) </a:t>
            </a:r>
          </a:p>
          <a:p>
            <a:r>
              <a:rPr lang="en-US" sz="2000" dirty="0" smtClean="0"/>
              <a:t>	…</a:t>
            </a:r>
          </a:p>
          <a:p>
            <a:r>
              <a:rPr lang="en-CA" sz="2000" dirty="0" smtClean="0"/>
              <a:t> </a:t>
            </a:r>
            <a:endParaRPr lang="en-US" sz="2000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8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Context Event: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319088" y="1295400"/>
            <a:ext cx="8215312" cy="5119688"/>
          </a:xfrm>
        </p:spPr>
        <p:txBody>
          <a:bodyPr/>
          <a:lstStyle/>
          <a:p>
            <a:r>
              <a:rPr lang="en-US" dirty="0" smtClean="0"/>
              <a:t>Mouse Event:</a:t>
            </a:r>
          </a:p>
          <a:p>
            <a:r>
              <a:rPr lang="en-US" sz="2000" dirty="0" smtClean="0"/>
              <a:t>	virtual </a:t>
            </a:r>
            <a:r>
              <a:rPr lang="en-US" sz="2000" dirty="0" err="1" smtClean="0"/>
              <a:t>Mstatus</a:t>
            </a:r>
            <a:r>
              <a:rPr lang="en-US" sz="2000" dirty="0" smtClean="0"/>
              <a:t> </a:t>
            </a:r>
            <a:r>
              <a:rPr lang="en-US" sz="2000" dirty="0" err="1" smtClean="0"/>
              <a:t>MPxContext</a:t>
            </a:r>
            <a:r>
              <a:rPr lang="en-US" sz="2000" dirty="0" smtClean="0"/>
              <a:t>::</a:t>
            </a:r>
            <a:r>
              <a:rPr lang="en-US" sz="2000" dirty="0" err="1" smtClean="0"/>
              <a:t>doPress</a:t>
            </a:r>
            <a:r>
              <a:rPr lang="en-US" sz="2000" dirty="0" smtClean="0"/>
              <a:t>(</a:t>
            </a:r>
            <a:r>
              <a:rPr lang="en-US" sz="2000" dirty="0" err="1" smtClean="0"/>
              <a:t>MEvent</a:t>
            </a:r>
            <a:r>
              <a:rPr lang="en-US" sz="2000" dirty="0" smtClean="0"/>
              <a:t> &amp; event)</a:t>
            </a:r>
          </a:p>
          <a:p>
            <a:r>
              <a:rPr lang="en-US" sz="2000" dirty="0" smtClean="0"/>
              <a:t>	Virtual </a:t>
            </a:r>
            <a:r>
              <a:rPr lang="en-US" sz="2000" dirty="0" err="1" smtClean="0"/>
              <a:t>Mstatus</a:t>
            </a:r>
            <a:r>
              <a:rPr lang="en-US" sz="2000" dirty="0" smtClean="0"/>
              <a:t> </a:t>
            </a:r>
            <a:r>
              <a:rPr lang="en-US" sz="2000" dirty="0" err="1" smtClean="0"/>
              <a:t>MPxContext</a:t>
            </a:r>
            <a:r>
              <a:rPr lang="en-US" sz="2000" dirty="0" smtClean="0"/>
              <a:t>::</a:t>
            </a:r>
            <a:r>
              <a:rPr lang="en-US" sz="2000" dirty="0" err="1" smtClean="0"/>
              <a:t>doRelease</a:t>
            </a:r>
            <a:r>
              <a:rPr lang="en-US" sz="2000" dirty="0" smtClean="0"/>
              <a:t> (</a:t>
            </a:r>
            <a:r>
              <a:rPr lang="en-US" sz="2000" dirty="0" err="1" smtClean="0"/>
              <a:t>MEvent</a:t>
            </a:r>
            <a:r>
              <a:rPr lang="en-US" sz="2000" dirty="0" smtClean="0"/>
              <a:t> &amp;event)</a:t>
            </a:r>
          </a:p>
          <a:p>
            <a:r>
              <a:rPr lang="en-US" sz="2000" dirty="0" smtClean="0"/>
              <a:t>	virtual </a:t>
            </a:r>
            <a:r>
              <a:rPr lang="en-US" sz="2000" dirty="0" err="1" smtClean="0"/>
              <a:t>Mstatus</a:t>
            </a:r>
            <a:r>
              <a:rPr lang="en-US" sz="2000" dirty="0" smtClean="0"/>
              <a:t> </a:t>
            </a:r>
            <a:r>
              <a:rPr lang="en-US" sz="2000" dirty="0" err="1" smtClean="0"/>
              <a:t>MPxContext</a:t>
            </a:r>
            <a:r>
              <a:rPr lang="en-US" sz="2000" dirty="0" smtClean="0"/>
              <a:t>::</a:t>
            </a:r>
            <a:r>
              <a:rPr lang="en-US" sz="2000" dirty="0" err="1" smtClean="0"/>
              <a:t>doDrag</a:t>
            </a:r>
            <a:r>
              <a:rPr lang="en-US" sz="2000" dirty="0" smtClean="0"/>
              <a:t>(</a:t>
            </a:r>
            <a:r>
              <a:rPr lang="en-US" sz="2000" dirty="0" err="1" smtClean="0"/>
              <a:t>MEvent</a:t>
            </a:r>
            <a:r>
              <a:rPr lang="en-US" sz="2000" dirty="0" smtClean="0"/>
              <a:t> &amp;event)</a:t>
            </a:r>
          </a:p>
          <a:p>
            <a:r>
              <a:rPr lang="en-US" sz="2000" dirty="0" smtClean="0"/>
              <a:t>	virtual </a:t>
            </a:r>
            <a:r>
              <a:rPr lang="en-US" sz="2000" dirty="0" err="1" smtClean="0"/>
              <a:t>Mstatus</a:t>
            </a:r>
            <a:r>
              <a:rPr lang="en-US" sz="2000" dirty="0" smtClean="0"/>
              <a:t> </a:t>
            </a:r>
            <a:r>
              <a:rPr lang="en-US" sz="2000" dirty="0" err="1" smtClean="0"/>
              <a:t>MPxContext</a:t>
            </a:r>
            <a:r>
              <a:rPr lang="en-US" sz="2000" dirty="0" smtClean="0"/>
              <a:t>::</a:t>
            </a:r>
            <a:r>
              <a:rPr lang="en-US" sz="2000" dirty="0" err="1" smtClean="0"/>
              <a:t>doHold</a:t>
            </a:r>
            <a:r>
              <a:rPr lang="en-US" sz="2000" dirty="0" smtClean="0"/>
              <a:t>(</a:t>
            </a:r>
            <a:r>
              <a:rPr lang="en-US" sz="2000" dirty="0" err="1" smtClean="0"/>
              <a:t>MEvent</a:t>
            </a:r>
            <a:r>
              <a:rPr lang="en-US" sz="2000" dirty="0" smtClean="0"/>
              <a:t> &amp;event)</a:t>
            </a:r>
          </a:p>
          <a:p>
            <a:r>
              <a:rPr lang="en-US" sz="2000" dirty="0" smtClean="0"/>
              <a:t>	virtual </a:t>
            </a:r>
            <a:r>
              <a:rPr lang="en-US" sz="2000" dirty="0" err="1" smtClean="0"/>
              <a:t>Mstatus</a:t>
            </a:r>
            <a:r>
              <a:rPr lang="en-US" sz="2000" dirty="0" smtClean="0"/>
              <a:t> </a:t>
            </a:r>
            <a:r>
              <a:rPr lang="en-US" sz="2000" dirty="0" err="1" smtClean="0"/>
              <a:t>MPxContext</a:t>
            </a:r>
            <a:r>
              <a:rPr lang="en-US" sz="2000" dirty="0" smtClean="0"/>
              <a:t>::</a:t>
            </a:r>
            <a:r>
              <a:rPr lang="en-US" sz="2000" dirty="0" err="1" smtClean="0"/>
              <a:t>doEnterRegion</a:t>
            </a:r>
            <a:r>
              <a:rPr lang="en-US" sz="2000" dirty="0" smtClean="0"/>
              <a:t> (</a:t>
            </a:r>
            <a:r>
              <a:rPr lang="en-US" sz="2000" dirty="0" err="1" smtClean="0"/>
              <a:t>MEvent</a:t>
            </a:r>
            <a:r>
              <a:rPr lang="en-US" sz="2000" dirty="0" smtClean="0"/>
              <a:t> &amp;event)</a:t>
            </a:r>
          </a:p>
          <a:p>
            <a:endParaRPr lang="en-US" dirty="0" smtClean="0"/>
          </a:p>
          <a:p>
            <a:r>
              <a:rPr lang="en-US" dirty="0" smtClean="0"/>
              <a:t>Keyboard Event:</a:t>
            </a:r>
          </a:p>
          <a:p>
            <a:r>
              <a:rPr lang="en-US" sz="2000" dirty="0" smtClean="0"/>
              <a:t>	void </a:t>
            </a:r>
            <a:r>
              <a:rPr lang="en-US" sz="2000" dirty="0" err="1" smtClean="0"/>
              <a:t>MPxContext</a:t>
            </a:r>
            <a:r>
              <a:rPr lang="en-US" sz="2000" dirty="0" smtClean="0"/>
              <a:t>::</a:t>
            </a:r>
            <a:r>
              <a:rPr lang="en-US" sz="2000" dirty="0" err="1" smtClean="0"/>
              <a:t>deleteAction</a:t>
            </a:r>
            <a:r>
              <a:rPr lang="en-US" sz="2000" dirty="0" smtClean="0"/>
              <a:t>(  ) </a:t>
            </a:r>
          </a:p>
          <a:p>
            <a:r>
              <a:rPr lang="en-US" sz="2000" dirty="0" smtClean="0"/>
              <a:t>	void </a:t>
            </a:r>
            <a:r>
              <a:rPr lang="en-US" sz="2000" dirty="0" err="1" smtClean="0"/>
              <a:t>MPxContext</a:t>
            </a:r>
            <a:r>
              <a:rPr lang="en-US" sz="2000" dirty="0" smtClean="0"/>
              <a:t>::</a:t>
            </a:r>
            <a:r>
              <a:rPr lang="en-US" sz="2000" dirty="0" err="1" smtClean="0"/>
              <a:t>completeAction</a:t>
            </a:r>
            <a:r>
              <a:rPr lang="en-US" sz="2000" dirty="0" smtClean="0"/>
              <a:t>(  )</a:t>
            </a:r>
          </a:p>
          <a:p>
            <a:r>
              <a:rPr lang="en-US" sz="2000" dirty="0" smtClean="0"/>
              <a:t>	void </a:t>
            </a:r>
            <a:r>
              <a:rPr lang="en-US" sz="2000" dirty="0" err="1" smtClean="0"/>
              <a:t>MPxContext</a:t>
            </a:r>
            <a:r>
              <a:rPr lang="en-US" sz="2000" dirty="0" smtClean="0"/>
              <a:t>::</a:t>
            </a:r>
            <a:r>
              <a:rPr lang="en-US" sz="2000" dirty="0" err="1" smtClean="0"/>
              <a:t>abortAction</a:t>
            </a:r>
            <a:r>
              <a:rPr lang="en-US" sz="2000" dirty="0" smtClean="0"/>
              <a:t>(  )</a:t>
            </a:r>
          </a:p>
          <a:p>
            <a:endParaRPr lang="en-US" sz="2000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9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Tools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Locators</a:t>
            </a:r>
          </a:p>
          <a:p>
            <a:endParaRPr lang="en-US" dirty="0" smtClean="0"/>
          </a:p>
          <a:p>
            <a:r>
              <a:rPr lang="en-US" dirty="0" smtClean="0"/>
              <a:t>Context / Tools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4" descr="mne_bottom_ba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0469" y="5110832"/>
            <a:ext cx="7981950" cy="1046162"/>
          </a:xfrm>
          <a:prstGeom prst="rect">
            <a:avLst/>
          </a:prstGeom>
          <a:noFill/>
          <a:ln w="3175">
            <a:solidFill>
              <a:srgbClr val="DDDDDD"/>
            </a:solidFill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MEvent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 Event information:</a:t>
            </a:r>
          </a:p>
          <a:p>
            <a:pPr lvl="3">
              <a:buClr>
                <a:schemeClr val="accent1">
                  <a:lumMod val="50000"/>
                  <a:lumOff val="50000"/>
                </a:schemeClr>
              </a:buClr>
              <a:buFont typeface="Arial" pitchFamily="34" charset="0"/>
              <a:buChar char="•"/>
            </a:pPr>
            <a:r>
              <a:rPr lang="en-US" sz="2000" dirty="0" err="1" smtClean="0"/>
              <a:t>MEvent</a:t>
            </a:r>
            <a:r>
              <a:rPr lang="en-US" sz="2000" dirty="0" smtClean="0"/>
              <a:t>::</a:t>
            </a:r>
            <a:r>
              <a:rPr lang="en-US" sz="2000" dirty="0" err="1" smtClean="0"/>
              <a:t>getPosition</a:t>
            </a:r>
            <a:r>
              <a:rPr lang="en-US" sz="2000" dirty="0" smtClean="0"/>
              <a:t>()</a:t>
            </a:r>
          </a:p>
          <a:p>
            <a:endParaRPr lang="en-US" dirty="0" smtClean="0"/>
          </a:p>
          <a:p>
            <a:r>
              <a:rPr lang="en-US" dirty="0" smtClean="0"/>
              <a:t>Modifiers:</a:t>
            </a:r>
          </a:p>
          <a:p>
            <a:pPr lvl="3">
              <a:buClr>
                <a:schemeClr val="accent1">
                  <a:lumMod val="50000"/>
                  <a:lumOff val="50000"/>
                </a:schemeClr>
              </a:buClr>
              <a:buFont typeface="Arial" pitchFamily="34" charset="0"/>
              <a:buChar char="•"/>
            </a:pPr>
            <a:r>
              <a:rPr lang="en-US" sz="2000" dirty="0" smtClean="0"/>
              <a:t>shift key</a:t>
            </a:r>
          </a:p>
          <a:p>
            <a:pPr lvl="3">
              <a:buClr>
                <a:schemeClr val="accent1">
                  <a:lumMod val="50000"/>
                  <a:lumOff val="50000"/>
                </a:schemeClr>
              </a:buClr>
              <a:buFont typeface="Arial" pitchFamily="34" charset="0"/>
              <a:buChar char="•"/>
            </a:pPr>
            <a:r>
              <a:rPr lang="en-US" sz="2000" dirty="0" smtClean="0"/>
              <a:t>control key</a:t>
            </a:r>
          </a:p>
          <a:p>
            <a:pPr lvl="3">
              <a:buClr>
                <a:schemeClr val="accent1">
                  <a:lumMod val="50000"/>
                  <a:lumOff val="50000"/>
                </a:schemeClr>
              </a:buClr>
              <a:buFont typeface="Arial" pitchFamily="34" charset="0"/>
              <a:buChar char="•"/>
            </a:pPr>
            <a:r>
              <a:rPr lang="en-US" sz="2000" dirty="0" smtClean="0"/>
              <a:t>second mouse event </a:t>
            </a:r>
          </a:p>
          <a:p>
            <a:r>
              <a:rPr lang="en-US" dirty="0" smtClean="0"/>
              <a:t>			</a:t>
            </a:r>
            <a:r>
              <a:rPr lang="en-US" sz="2000" dirty="0" err="1" smtClean="0"/>
              <a:t>MEvent</a:t>
            </a:r>
            <a:r>
              <a:rPr lang="en-US" sz="2000" dirty="0" smtClean="0"/>
              <a:t>::</a:t>
            </a:r>
            <a:r>
              <a:rPr lang="en-US" sz="2000" dirty="0" err="1" smtClean="0"/>
              <a:t>isModifierMiddleMouseButton</a:t>
            </a:r>
            <a:r>
              <a:rPr lang="en-US" sz="2000" dirty="0" smtClean="0"/>
              <a:t>()</a:t>
            </a:r>
          </a:p>
          <a:p>
            <a:r>
              <a:rPr lang="en-US" sz="2000" dirty="0" smtClean="0"/>
              <a:t>			</a:t>
            </a:r>
            <a:r>
              <a:rPr lang="en-US" sz="2000" dirty="0" err="1" smtClean="0"/>
              <a:t>MEvent</a:t>
            </a:r>
            <a:r>
              <a:rPr lang="en-US" sz="2000" dirty="0" smtClean="0"/>
              <a:t>::</a:t>
            </a:r>
            <a:r>
              <a:rPr lang="en-US" sz="2000" dirty="0" err="1" smtClean="0"/>
              <a:t>isModifierLeftMouseButton</a:t>
            </a:r>
            <a:r>
              <a:rPr lang="en-US" sz="2000" dirty="0" smtClean="0"/>
              <a:t>()  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MCursor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MPxContext</a:t>
            </a:r>
            <a:r>
              <a:rPr lang="en-US" dirty="0" smtClean="0"/>
              <a:t>::</a:t>
            </a:r>
            <a:r>
              <a:rPr lang="en-US" dirty="0" err="1" smtClean="0"/>
              <a:t>setCursor</a:t>
            </a:r>
            <a:r>
              <a:rPr lang="en-US" dirty="0" smtClean="0"/>
              <a:t> ( const </a:t>
            </a:r>
            <a:r>
              <a:rPr lang="en-US" dirty="0" err="1" smtClean="0"/>
              <a:t>Mcursor</a:t>
            </a:r>
            <a:r>
              <a:rPr lang="en-US" dirty="0" smtClean="0"/>
              <a:t> &amp;  </a:t>
            </a:r>
            <a:r>
              <a:rPr lang="en-US" dirty="0" err="1" smtClean="0"/>
              <a:t>newCursor</a:t>
            </a:r>
            <a:r>
              <a:rPr lang="en-US" dirty="0" smtClean="0"/>
              <a:t> )</a:t>
            </a:r>
          </a:p>
          <a:p>
            <a:endParaRPr lang="en-US" dirty="0" smtClean="0"/>
          </a:p>
          <a:p>
            <a:r>
              <a:rPr lang="en-US" dirty="0" err="1" smtClean="0"/>
              <a:t>defaultCursor</a:t>
            </a:r>
            <a:r>
              <a:rPr lang="en-US" dirty="0" smtClean="0"/>
              <a:t> : Maya default cursor, the left arrow</a:t>
            </a:r>
          </a:p>
          <a:p>
            <a:r>
              <a:rPr lang="en-US" dirty="0" err="1" smtClean="0"/>
              <a:t>crossHairCursor</a:t>
            </a:r>
            <a:r>
              <a:rPr lang="en-US" dirty="0" smtClean="0"/>
              <a:t> : '+' cursor</a:t>
            </a:r>
          </a:p>
          <a:p>
            <a:r>
              <a:rPr lang="en-US" dirty="0" err="1" smtClean="0"/>
              <a:t>doubleCrossHairCursor</a:t>
            </a:r>
            <a:r>
              <a:rPr lang="en-US" dirty="0" smtClean="0"/>
              <a:t> :  '+' cursor with double lines</a:t>
            </a:r>
          </a:p>
          <a:p>
            <a:r>
              <a:rPr lang="en-US" dirty="0" err="1" smtClean="0"/>
              <a:t>editCursor</a:t>
            </a:r>
            <a:r>
              <a:rPr lang="en-US" dirty="0" smtClean="0"/>
              <a:t> :  Wedge-shaped arrow pointing left </a:t>
            </a:r>
          </a:p>
          <a:p>
            <a:r>
              <a:rPr lang="en-US" dirty="0" err="1" smtClean="0"/>
              <a:t>pencilCursor</a:t>
            </a:r>
            <a:r>
              <a:rPr lang="en-US" dirty="0" smtClean="0"/>
              <a:t> :  Pencil shape </a:t>
            </a:r>
          </a:p>
          <a:p>
            <a:r>
              <a:rPr lang="en-US" dirty="0" err="1" smtClean="0"/>
              <a:t>handCursor</a:t>
            </a:r>
            <a:r>
              <a:rPr lang="en-US" dirty="0" smtClean="0"/>
              <a:t> : Open hand shaped cursor</a:t>
            </a:r>
          </a:p>
          <a:p>
            <a:endParaRPr lang="en-US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MPxContextCommand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657600" y="2206625"/>
            <a:ext cx="2667000" cy="1381125"/>
          </a:xfrm>
          <a:prstGeom prst="ellipse">
            <a:avLst/>
          </a:prstGeom>
          <a:solidFill>
            <a:srgbClr val="FF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04800" y="2362200"/>
            <a:ext cx="2438400" cy="1066800"/>
          </a:xfrm>
          <a:prstGeom prst="roundRect">
            <a:avLst/>
          </a:prstGeom>
          <a:solidFill>
            <a:srgbClr val="99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2713038"/>
            <a:ext cx="2590800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 err="1">
                <a:latin typeface="+mj-lt"/>
              </a:rPr>
              <a:t>MPxContextCommand</a:t>
            </a:r>
            <a:endParaRPr lang="en-US" dirty="0">
              <a:latin typeface="+mj-lt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175125" y="2341563"/>
            <a:ext cx="152400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MPxContext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2895600" y="2874963"/>
            <a:ext cx="609600" cy="44450"/>
          </a:xfrm>
          <a:prstGeom prst="rightArrow">
            <a:avLst/>
          </a:prstGeom>
          <a:solidFill>
            <a:srgbClr val="99CC00"/>
          </a:solidFill>
          <a:ln>
            <a:solidFill>
              <a:srgbClr val="99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ight Arrow 8"/>
          <p:cNvSpPr/>
          <p:nvPr/>
        </p:nvSpPr>
        <p:spPr>
          <a:xfrm rot="10800000">
            <a:off x="6400800" y="2919413"/>
            <a:ext cx="609600" cy="46037"/>
          </a:xfrm>
          <a:prstGeom prst="rightArrow">
            <a:avLst/>
          </a:prstGeom>
          <a:solidFill>
            <a:schemeClr val="accent1">
              <a:lumMod val="50000"/>
              <a:lumOff val="5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Hexagon 9"/>
          <p:cNvSpPr/>
          <p:nvPr/>
        </p:nvSpPr>
        <p:spPr>
          <a:xfrm>
            <a:off x="7010400" y="2295525"/>
            <a:ext cx="1752600" cy="1438275"/>
          </a:xfrm>
          <a:prstGeom prst="hexagon">
            <a:avLst>
              <a:gd name="adj" fmla="val 28476"/>
              <a:gd name="vf" fmla="val 115470"/>
            </a:avLst>
          </a:prstGeom>
          <a:solidFill>
            <a:schemeClr val="accent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7162800" y="2505075"/>
            <a:ext cx="16002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/>
              <a:t>User Actions</a:t>
            </a:r>
          </a:p>
          <a:p>
            <a:r>
              <a:rPr lang="en-US" dirty="0"/>
              <a:t>mouse </a:t>
            </a:r>
            <a:r>
              <a:rPr lang="en-US" dirty="0" smtClean="0"/>
              <a:t>drag, </a:t>
            </a:r>
          </a:p>
          <a:p>
            <a:r>
              <a:rPr lang="en-US" dirty="0" err="1" smtClean="0"/>
              <a:t>keyboard,etc</a:t>
            </a:r>
            <a:endParaRPr lang="en-US" dirty="0"/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3810000" y="2735263"/>
            <a:ext cx="25908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  Handle User Events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4098925" y="3105150"/>
            <a:ext cx="20431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7030A0"/>
                </a:solidFill>
              </a:rPr>
              <a:t>Visual Feedback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2743200" y="3173413"/>
            <a:ext cx="914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99CC00"/>
                </a:solidFill>
              </a:rPr>
              <a:t>Create</a:t>
            </a:r>
            <a:r>
              <a:rPr lang="en-US" dirty="0"/>
              <a:t> 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  <p:bldP spid="8" grpId="0" animBg="1"/>
      <p:bldP spid="9" grpId="0" animBg="1"/>
      <p:bldP spid="10" grpId="0" animBg="1"/>
      <p:bldP spid="11" grpId="0"/>
      <p:bldP spid="12" grpId="0"/>
      <p:bldP spid="13" grpId="0"/>
      <p:bldP spid="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MPxContextCommand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19088" y="1279525"/>
            <a:ext cx="8215312" cy="5119688"/>
          </a:xfrm>
        </p:spPr>
        <p:txBody>
          <a:bodyPr/>
          <a:lstStyle/>
          <a:p>
            <a:pPr>
              <a:buClr>
                <a:schemeClr val="accent1">
                  <a:lumMod val="50000"/>
                  <a:lumOff val="50000"/>
                </a:schemeClr>
              </a:buClr>
              <a:buSzPct val="80000"/>
              <a:buFont typeface="Arial" pitchFamily="34" charset="0"/>
              <a:buChar char="•"/>
              <a:defRPr/>
            </a:pPr>
            <a:endParaRPr lang="en-US" dirty="0" smtClean="0"/>
          </a:p>
          <a:p>
            <a:pPr>
              <a:buClr>
                <a:schemeClr val="accent1">
                  <a:lumMod val="50000"/>
                  <a:lumOff val="50000"/>
                </a:schemeClr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 smtClean="0"/>
              <a:t>Create instances of user context</a:t>
            </a:r>
          </a:p>
          <a:p>
            <a:pPr>
              <a:buClr>
                <a:schemeClr val="accent1">
                  <a:lumMod val="50000"/>
                  <a:lumOff val="50000"/>
                </a:schemeClr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 smtClean="0"/>
              <a:t>Add custom syntax (flags and arguments) </a:t>
            </a:r>
          </a:p>
          <a:p>
            <a:pPr>
              <a:buClr>
                <a:schemeClr val="accent1">
                  <a:lumMod val="50000"/>
                  <a:lumOff val="50000"/>
                </a:schemeClr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 smtClean="0"/>
              <a:t>Edit and query context properties</a:t>
            </a:r>
          </a:p>
          <a:p>
            <a:pPr>
              <a:buClr>
                <a:schemeClr val="accent1">
                  <a:lumMod val="50000"/>
                  <a:lumOff val="50000"/>
                </a:schemeClr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 smtClean="0"/>
              <a:t>Not derived from </a:t>
            </a:r>
            <a:r>
              <a:rPr lang="en-US" dirty="0" err="1" smtClean="0"/>
              <a:t>MPxCommand</a:t>
            </a:r>
            <a:endParaRPr lang="en-US" dirty="0" smtClean="0"/>
          </a:p>
          <a:p>
            <a:pPr>
              <a:buClr>
                <a:schemeClr val="accent1">
                  <a:lumMod val="50000"/>
                  <a:lumOff val="50000"/>
                </a:schemeClr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 smtClean="0"/>
              <a:t>Not Undoable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MPxContextCommand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Register Context 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19088" y="2057400"/>
            <a:ext cx="8534400" cy="218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 eaLnBrk="0" hangingPunct="0">
              <a:spcBef>
                <a:spcPct val="15000"/>
              </a:spcBef>
              <a:spcAft>
                <a:spcPct val="15000"/>
              </a:spcAft>
              <a:defRPr/>
            </a:pPr>
            <a:r>
              <a:rPr lang="en-US" sz="1600" kern="0" dirty="0" err="1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MStatus</a:t>
            </a:r>
            <a:r>
              <a:rPr lang="en-US" sz="1600" kern="0" dirty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 </a:t>
            </a:r>
            <a:r>
              <a:rPr lang="en-US" sz="1600" kern="0" dirty="0" err="1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initializePlugin</a:t>
            </a:r>
            <a:r>
              <a:rPr lang="en-US" sz="1600" kern="0" dirty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( </a:t>
            </a:r>
            <a:r>
              <a:rPr lang="en-US" sz="1600" kern="0" dirty="0" err="1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MObject</a:t>
            </a:r>
            <a:r>
              <a:rPr lang="en-US" sz="1600" kern="0" dirty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 </a:t>
            </a:r>
            <a:r>
              <a:rPr lang="en-US" sz="1600" kern="0" dirty="0" err="1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obj</a:t>
            </a:r>
            <a:r>
              <a:rPr lang="en-US" sz="1600" kern="0" dirty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 )</a:t>
            </a:r>
          </a:p>
          <a:p>
            <a:pPr marL="342900" indent="-342900" eaLnBrk="0" hangingPunct="0">
              <a:spcBef>
                <a:spcPct val="15000"/>
              </a:spcBef>
              <a:spcAft>
                <a:spcPct val="15000"/>
              </a:spcAft>
              <a:defRPr/>
            </a:pPr>
            <a:r>
              <a:rPr lang="en-US" sz="1600" kern="0" dirty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{	</a:t>
            </a:r>
            <a:r>
              <a:rPr lang="en-US" sz="1600" kern="0" dirty="0" err="1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MStatus</a:t>
            </a:r>
            <a:r>
              <a:rPr lang="en-US" sz="1600" kern="0" dirty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   status;</a:t>
            </a:r>
          </a:p>
          <a:p>
            <a:pPr marL="342900" indent="-342900" eaLnBrk="0" hangingPunct="0">
              <a:spcBef>
                <a:spcPct val="15000"/>
              </a:spcBef>
              <a:spcAft>
                <a:spcPct val="15000"/>
              </a:spcAft>
              <a:defRPr/>
            </a:pPr>
            <a:r>
              <a:rPr lang="en-US" sz="1600" kern="0" dirty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	</a:t>
            </a:r>
            <a:r>
              <a:rPr lang="en-US" sz="1600" kern="0" dirty="0" err="1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MFnPlugin</a:t>
            </a:r>
            <a:r>
              <a:rPr lang="en-US" sz="1600" kern="0" dirty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 </a:t>
            </a:r>
            <a:r>
              <a:rPr lang="en-US" sz="1600" kern="0" dirty="0" err="1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plugin</a:t>
            </a:r>
            <a:r>
              <a:rPr lang="en-US" sz="1600" kern="0" dirty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( </a:t>
            </a:r>
            <a:r>
              <a:rPr lang="en-US" sz="1600" kern="0" dirty="0" err="1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obj</a:t>
            </a:r>
            <a:r>
              <a:rPr lang="en-US" sz="1600" kern="0" dirty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, "", "2008", "Any");</a:t>
            </a:r>
          </a:p>
          <a:p>
            <a:pPr marL="342900" indent="-342900" eaLnBrk="0" hangingPunct="0">
              <a:spcBef>
                <a:spcPct val="15000"/>
              </a:spcBef>
              <a:spcAft>
                <a:spcPct val="15000"/>
              </a:spcAft>
              <a:defRPr/>
            </a:pPr>
            <a:r>
              <a:rPr lang="en-US" sz="1600" kern="0" dirty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	status = </a:t>
            </a:r>
            <a:r>
              <a:rPr lang="en-US" sz="1600" kern="0" dirty="0" err="1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plugin.registerContextCommand</a:t>
            </a:r>
            <a:r>
              <a:rPr lang="en-US" sz="1600" kern="0" dirty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( "</a:t>
            </a:r>
            <a:r>
              <a:rPr lang="en-US" sz="1600" kern="0" dirty="0" err="1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simpleMarqueeContext</a:t>
            </a:r>
            <a:r>
              <a:rPr lang="en-US" sz="1600" kern="0" dirty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",  	</a:t>
            </a:r>
            <a:r>
              <a:rPr lang="en-US" sz="1600" kern="0" dirty="0" err="1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simpleMarqueeContextCmd</a:t>
            </a:r>
            <a:r>
              <a:rPr lang="en-US" sz="1600" kern="0" dirty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::creator );</a:t>
            </a:r>
          </a:p>
          <a:p>
            <a:pPr marL="342900" indent="-342900" eaLnBrk="0" hangingPunct="0">
              <a:spcBef>
                <a:spcPct val="15000"/>
              </a:spcBef>
              <a:spcAft>
                <a:spcPct val="15000"/>
              </a:spcAft>
              <a:defRPr/>
            </a:pPr>
            <a:r>
              <a:rPr lang="en-US" sz="1600" kern="0" dirty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	return status;</a:t>
            </a:r>
          </a:p>
          <a:p>
            <a:pPr marL="342900" indent="-342900" eaLnBrk="0" hangingPunct="0">
              <a:spcBef>
                <a:spcPct val="15000"/>
              </a:spcBef>
              <a:spcAft>
                <a:spcPct val="15000"/>
              </a:spcAft>
              <a:defRPr/>
            </a:pPr>
            <a:r>
              <a:rPr lang="en-US" sz="1600" kern="0" dirty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}</a:t>
            </a:r>
            <a:endParaRPr lang="en-US" sz="1400" kern="0" dirty="0">
              <a:solidFill>
                <a:srgbClr val="FFFF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762000" y="3200400"/>
            <a:ext cx="4419600" cy="330587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square" lIns="82550" tIns="41275" rIns="82550" bIns="41275" anchor="ctr">
            <a:spAutoFit/>
          </a:bodyPr>
          <a:lstStyle/>
          <a:p>
            <a:endParaRPr lang="en-US" sz="1400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simpleMarqueeTool</a:t>
            </a:r>
            <a:endParaRPr lang="en-US" dirty="0" smtClean="0"/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Class Declaration: </a:t>
            </a:r>
          </a:p>
          <a:p>
            <a:endParaRPr lang="en-US" sz="2000" dirty="0" smtClean="0"/>
          </a:p>
          <a:p>
            <a:endParaRPr lang="en-US" sz="1600" dirty="0" smtClean="0">
              <a:solidFill>
                <a:srgbClr val="FFFF00"/>
              </a:solidFill>
              <a:latin typeface="Calibri" pitchFamily="34" charset="0"/>
            </a:endParaRPr>
          </a:p>
          <a:p>
            <a:endParaRPr lang="en-US" sz="1600" dirty="0" smtClean="0">
              <a:solidFill>
                <a:srgbClr val="FFFF00"/>
              </a:solidFill>
              <a:latin typeface="Calibri" pitchFamily="34" charset="0"/>
            </a:endParaRP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Create Context : </a:t>
            </a:r>
          </a:p>
          <a:p>
            <a:endParaRPr lang="en-US" sz="1600" dirty="0" smtClean="0">
              <a:solidFill>
                <a:srgbClr val="FFFF00"/>
              </a:solidFill>
              <a:latin typeface="Calibri" pitchFamily="34" charset="0"/>
            </a:endParaRPr>
          </a:p>
        </p:txBody>
      </p:sp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1219200" y="2743200"/>
            <a:ext cx="3124200" cy="330587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square" lIns="82550" tIns="41275" rIns="82550" bIns="41275" anchor="ctr">
            <a:spAutoFit/>
          </a:bodyPr>
          <a:lstStyle/>
          <a:p>
            <a:endParaRPr lang="en-US" sz="1400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19088" y="4876800"/>
            <a:ext cx="5181600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 eaLnBrk="0" hangingPunct="0">
              <a:spcBef>
                <a:spcPct val="15000"/>
              </a:spcBef>
              <a:spcAft>
                <a:spcPct val="15000"/>
              </a:spcAft>
              <a:defRPr/>
            </a:pPr>
            <a:r>
              <a:rPr lang="en-US" sz="1600" kern="0" dirty="0" err="1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MPxContext</a:t>
            </a:r>
            <a:r>
              <a:rPr lang="en-US" sz="1600" kern="0" dirty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 * </a:t>
            </a:r>
            <a:r>
              <a:rPr lang="en-US" sz="1600" kern="0" dirty="0" err="1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MPxContextCommand</a:t>
            </a:r>
            <a:r>
              <a:rPr lang="en-US" sz="1600" kern="0" dirty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::</a:t>
            </a:r>
            <a:r>
              <a:rPr lang="en-US" sz="1600" kern="0" dirty="0" err="1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makeObj</a:t>
            </a:r>
            <a:r>
              <a:rPr lang="en-US" sz="1600" kern="0" dirty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()</a:t>
            </a:r>
          </a:p>
          <a:p>
            <a:pPr marL="342900" indent="-342900" eaLnBrk="0" hangingPunct="0">
              <a:spcBef>
                <a:spcPct val="15000"/>
              </a:spcBef>
              <a:spcAft>
                <a:spcPct val="15000"/>
              </a:spcAft>
              <a:defRPr/>
            </a:pPr>
            <a:r>
              <a:rPr lang="en-US" sz="1600" kern="0" dirty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{</a:t>
            </a:r>
          </a:p>
          <a:p>
            <a:pPr marL="342900" indent="-342900" eaLnBrk="0" hangingPunct="0">
              <a:spcBef>
                <a:spcPct val="15000"/>
              </a:spcBef>
              <a:spcAft>
                <a:spcPct val="15000"/>
              </a:spcAft>
              <a:defRPr/>
            </a:pPr>
            <a:r>
              <a:rPr lang="en-US" sz="1600" kern="0" dirty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	 return new </a:t>
            </a:r>
            <a:r>
              <a:rPr lang="en-US" sz="1600" kern="0" dirty="0" err="1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simpleMarqueeContext</a:t>
            </a:r>
            <a:r>
              <a:rPr lang="en-US" sz="1600" kern="0" dirty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();</a:t>
            </a:r>
          </a:p>
          <a:p>
            <a:pPr marL="342900" indent="-342900" eaLnBrk="0" hangingPunct="0">
              <a:spcBef>
                <a:spcPct val="15000"/>
              </a:spcBef>
              <a:spcAft>
                <a:spcPct val="15000"/>
              </a:spcAft>
              <a:defRPr/>
            </a:pPr>
            <a:r>
              <a:rPr lang="en-US" sz="1600" kern="0" dirty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}</a:t>
            </a:r>
          </a:p>
          <a:p>
            <a:pPr marL="342900" indent="-342900" eaLnBrk="0" hangingPunct="0">
              <a:spcBef>
                <a:spcPct val="15000"/>
              </a:spcBef>
              <a:spcAft>
                <a:spcPct val="15000"/>
              </a:spcAft>
              <a:defRPr/>
            </a:pPr>
            <a:endParaRPr lang="en-US" sz="1400" kern="0" dirty="0">
              <a:solidFill>
                <a:srgbClr val="FFFF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9088" y="1904999"/>
            <a:ext cx="50292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class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simpleMarqueeContextCmd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: public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MPxContextCommand</a:t>
            </a:r>
            <a:endParaRPr lang="en-US" sz="1400" dirty="0" smtClean="0">
              <a:solidFill>
                <a:srgbClr val="FFFF00"/>
              </a:solidFill>
              <a:latin typeface="Calibri" pitchFamily="34" charset="0"/>
            </a:endParaRP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{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public:	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simpleMarqueeContextCmd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();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virtual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MPxContext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*	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makeObj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();</a:t>
            </a:r>
          </a:p>
          <a:p>
            <a:endParaRPr lang="en-US" sz="1400" dirty="0" smtClean="0">
              <a:solidFill>
                <a:srgbClr val="FFFF00"/>
              </a:solidFill>
              <a:latin typeface="Calibri" pitchFamily="34" charset="0"/>
            </a:endParaRP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static	void*	creator();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};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simpleMarqueeTool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class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simpleMarqueeContext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 : public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MPxContext</a:t>
            </a:r>
            <a:endParaRPr lang="en-US" sz="1600" dirty="0" smtClean="0">
              <a:solidFill>
                <a:srgbClr val="FFFF00"/>
              </a:solidFill>
              <a:latin typeface="Calibri" pitchFamily="34" charset="0"/>
            </a:endParaRPr>
          </a:p>
          <a:p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{</a:t>
            </a:r>
          </a:p>
          <a:p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public:</a:t>
            </a:r>
          </a:p>
          <a:p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simpleMarqueeContext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();</a:t>
            </a:r>
          </a:p>
          <a:p>
            <a:r>
              <a:rPr lang="en-CA" sz="1600" dirty="0" smtClean="0">
                <a:solidFill>
                  <a:srgbClr val="FFFF00"/>
                </a:solidFill>
                <a:latin typeface="Calibri" pitchFamily="34" charset="0"/>
              </a:rPr>
              <a:t>	virtual void	</a:t>
            </a:r>
            <a:r>
              <a:rPr lang="en-CA" sz="1600" dirty="0" err="1" smtClean="0">
                <a:solidFill>
                  <a:srgbClr val="FFFF00"/>
                </a:solidFill>
                <a:latin typeface="Calibri" pitchFamily="34" charset="0"/>
              </a:rPr>
              <a:t>toolOnSetup</a:t>
            </a:r>
            <a:r>
              <a:rPr lang="en-CA" sz="1600" dirty="0" smtClean="0">
                <a:solidFill>
                  <a:srgbClr val="FFFF00"/>
                </a:solidFill>
                <a:latin typeface="Calibri" pitchFamily="34" charset="0"/>
              </a:rPr>
              <a:t>( </a:t>
            </a:r>
            <a:r>
              <a:rPr lang="en-CA" sz="1600" dirty="0" err="1" smtClean="0">
                <a:solidFill>
                  <a:srgbClr val="FFFF00"/>
                </a:solidFill>
                <a:latin typeface="Calibri" pitchFamily="34" charset="0"/>
              </a:rPr>
              <a:t>MEvent</a:t>
            </a:r>
            <a:r>
              <a:rPr lang="en-CA" sz="1600" dirty="0" smtClean="0">
                <a:solidFill>
                  <a:srgbClr val="FFFF00"/>
                </a:solidFill>
                <a:latin typeface="Calibri" pitchFamily="34" charset="0"/>
              </a:rPr>
              <a:t> &amp; event );</a:t>
            </a:r>
          </a:p>
          <a:p>
            <a:r>
              <a:rPr lang="en-CA" sz="1600" dirty="0" smtClean="0">
                <a:solidFill>
                  <a:srgbClr val="FFFF00"/>
                </a:solidFill>
                <a:latin typeface="Calibri" pitchFamily="34" charset="0"/>
              </a:rPr>
              <a:t>	virtual </a:t>
            </a:r>
            <a:r>
              <a:rPr lang="en-CA" sz="1600" dirty="0" err="1" smtClean="0">
                <a:solidFill>
                  <a:srgbClr val="FFFF00"/>
                </a:solidFill>
                <a:latin typeface="Calibri" pitchFamily="34" charset="0"/>
              </a:rPr>
              <a:t>MStatus</a:t>
            </a:r>
            <a:r>
              <a:rPr lang="en-CA" sz="16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CA" sz="1600" dirty="0" err="1" smtClean="0">
                <a:solidFill>
                  <a:srgbClr val="FFFF00"/>
                </a:solidFill>
                <a:latin typeface="Calibri" pitchFamily="34" charset="0"/>
              </a:rPr>
              <a:t>doPress</a:t>
            </a:r>
            <a:r>
              <a:rPr lang="en-CA" sz="1600" dirty="0" smtClean="0">
                <a:solidFill>
                  <a:srgbClr val="FFFF00"/>
                </a:solidFill>
                <a:latin typeface="Calibri" pitchFamily="34" charset="0"/>
              </a:rPr>
              <a:t>( </a:t>
            </a:r>
            <a:r>
              <a:rPr lang="en-CA" sz="1600" dirty="0" err="1" smtClean="0">
                <a:solidFill>
                  <a:srgbClr val="FFFF00"/>
                </a:solidFill>
                <a:latin typeface="Calibri" pitchFamily="34" charset="0"/>
              </a:rPr>
              <a:t>MEvent</a:t>
            </a:r>
            <a:r>
              <a:rPr lang="en-CA" sz="1600" dirty="0" smtClean="0">
                <a:solidFill>
                  <a:srgbClr val="FFFF00"/>
                </a:solidFill>
                <a:latin typeface="Calibri" pitchFamily="34" charset="0"/>
              </a:rPr>
              <a:t> &amp; event );</a:t>
            </a:r>
          </a:p>
          <a:p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	virtual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MStatus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doDrag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(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MEvent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 &amp; event );</a:t>
            </a:r>
          </a:p>
          <a:p>
            <a:r>
              <a:rPr lang="en-CA" sz="1600" dirty="0" smtClean="0">
                <a:solidFill>
                  <a:srgbClr val="FFFF00"/>
                </a:solidFill>
                <a:latin typeface="Calibri" pitchFamily="34" charset="0"/>
              </a:rPr>
              <a:t>	virtual </a:t>
            </a:r>
            <a:r>
              <a:rPr lang="en-CA" sz="1600" dirty="0" err="1" smtClean="0">
                <a:solidFill>
                  <a:srgbClr val="FFFF00"/>
                </a:solidFill>
                <a:latin typeface="Calibri" pitchFamily="34" charset="0"/>
              </a:rPr>
              <a:t>MStatus</a:t>
            </a:r>
            <a:r>
              <a:rPr lang="en-CA" sz="16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CA" sz="1600" dirty="0" err="1" smtClean="0">
                <a:solidFill>
                  <a:srgbClr val="FFFF00"/>
                </a:solidFill>
                <a:latin typeface="Calibri" pitchFamily="34" charset="0"/>
              </a:rPr>
              <a:t>doRelease</a:t>
            </a:r>
            <a:r>
              <a:rPr lang="en-CA" sz="1600" dirty="0" smtClean="0">
                <a:solidFill>
                  <a:srgbClr val="FFFF00"/>
                </a:solidFill>
                <a:latin typeface="Calibri" pitchFamily="34" charset="0"/>
              </a:rPr>
              <a:t>( </a:t>
            </a:r>
            <a:r>
              <a:rPr lang="en-CA" sz="1600" dirty="0" err="1" smtClean="0">
                <a:solidFill>
                  <a:srgbClr val="FFFF00"/>
                </a:solidFill>
                <a:latin typeface="Calibri" pitchFamily="34" charset="0"/>
              </a:rPr>
              <a:t>MEvent</a:t>
            </a:r>
            <a:r>
              <a:rPr lang="en-CA" sz="1600" dirty="0" smtClean="0">
                <a:solidFill>
                  <a:srgbClr val="FFFF00"/>
                </a:solidFill>
                <a:latin typeface="Calibri" pitchFamily="34" charset="0"/>
              </a:rPr>
              <a:t> &amp; event );</a:t>
            </a:r>
          </a:p>
          <a:p>
            <a:r>
              <a:rPr lang="en-CA" sz="1600" dirty="0" smtClean="0">
                <a:solidFill>
                  <a:srgbClr val="FFFF00"/>
                </a:solidFill>
                <a:latin typeface="Calibri" pitchFamily="34" charset="0"/>
              </a:rPr>
              <a:t>	virtual </a:t>
            </a:r>
            <a:r>
              <a:rPr lang="en-CA" sz="1600" dirty="0" err="1" smtClean="0">
                <a:solidFill>
                  <a:srgbClr val="FFFF00"/>
                </a:solidFill>
                <a:latin typeface="Calibri" pitchFamily="34" charset="0"/>
              </a:rPr>
              <a:t>MStatus</a:t>
            </a:r>
            <a:r>
              <a:rPr lang="en-CA" sz="16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CA" sz="1600" dirty="0" err="1" smtClean="0">
                <a:solidFill>
                  <a:srgbClr val="FFFF00"/>
                </a:solidFill>
                <a:latin typeface="Calibri" pitchFamily="34" charset="0"/>
              </a:rPr>
              <a:t>doEnterRegion</a:t>
            </a:r>
            <a:r>
              <a:rPr lang="en-CA" sz="1600" dirty="0" smtClean="0">
                <a:solidFill>
                  <a:srgbClr val="FFFF00"/>
                </a:solidFill>
                <a:latin typeface="Calibri" pitchFamily="34" charset="0"/>
              </a:rPr>
              <a:t>( </a:t>
            </a:r>
            <a:r>
              <a:rPr lang="en-CA" sz="1600" dirty="0" err="1" smtClean="0">
                <a:solidFill>
                  <a:srgbClr val="FFFF00"/>
                </a:solidFill>
                <a:latin typeface="Calibri" pitchFamily="34" charset="0"/>
              </a:rPr>
              <a:t>MEvent</a:t>
            </a:r>
            <a:r>
              <a:rPr lang="en-CA" sz="1600" dirty="0" smtClean="0">
                <a:solidFill>
                  <a:srgbClr val="FFFF00"/>
                </a:solidFill>
                <a:latin typeface="Calibri" pitchFamily="34" charset="0"/>
              </a:rPr>
              <a:t> &amp; event );</a:t>
            </a:r>
          </a:p>
          <a:p>
            <a:endParaRPr lang="en-US" sz="1600" dirty="0" smtClean="0">
              <a:solidFill>
                <a:srgbClr val="FFFF00"/>
              </a:solidFill>
              <a:latin typeface="Calibri" pitchFamily="34" charset="0"/>
            </a:endParaRPr>
          </a:p>
          <a:p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private:</a:t>
            </a:r>
          </a:p>
          <a:p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	short	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start_x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,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start_y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;</a:t>
            </a:r>
          </a:p>
          <a:p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	short	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last_x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,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last_y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;</a:t>
            </a:r>
          </a:p>
          <a:p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MGlobal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::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ListAdjustment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listAdjustment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;</a:t>
            </a:r>
          </a:p>
          <a:p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	M3dView  view;</a:t>
            </a:r>
          </a:p>
          <a:p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};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US" smtClean="0"/>
              <a:t>Example: simpleMarqueeTool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319088" y="1279525"/>
            <a:ext cx="8215312" cy="5119688"/>
          </a:xfrm>
        </p:spPr>
        <p:txBody>
          <a:bodyPr/>
          <a:lstStyle/>
          <a:p>
            <a:r>
              <a:rPr lang="en-US" smtClean="0"/>
              <a:t>Code Structure: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19088" y="1828800"/>
            <a:ext cx="7224712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solidFill>
                  <a:srgbClr val="FFFF00"/>
                </a:solidFill>
                <a:latin typeface="Calibri" pitchFamily="34" charset="0"/>
              </a:rPr>
              <a:t>simpleMarqueeContext::doPress( MEvent &amp; event)</a:t>
            </a:r>
          </a:p>
          <a:p>
            <a:r>
              <a:rPr lang="en-US" sz="1600">
                <a:solidFill>
                  <a:srgbClr val="FFFF00"/>
                </a:solidFill>
                <a:latin typeface="Calibri" pitchFamily="34" charset="0"/>
              </a:rPr>
              <a:t>{</a:t>
            </a:r>
          </a:p>
          <a:p>
            <a:r>
              <a:rPr lang="en-US" sz="1600">
                <a:solidFill>
                  <a:srgbClr val="FFFF00"/>
                </a:solidFill>
                <a:latin typeface="Calibri" pitchFamily="34" charset="0"/>
              </a:rPr>
              <a:t>        //check if modifier keys are pressed      </a:t>
            </a:r>
          </a:p>
          <a:p>
            <a:r>
              <a:rPr lang="en-US" sz="1600">
                <a:solidFill>
                  <a:srgbClr val="FFFF00"/>
                </a:solidFill>
                <a:latin typeface="Calibri" pitchFamily="34" charset="0"/>
              </a:rPr>
              <a:t>        //record event position as start position of the marquee	</a:t>
            </a:r>
          </a:p>
          <a:p>
            <a:r>
              <a:rPr lang="en-US" sz="1600">
                <a:solidFill>
                  <a:srgbClr val="FFFF00"/>
                </a:solidFill>
                <a:latin typeface="Calibri" pitchFamily="34" charset="0"/>
              </a:rPr>
              <a:t>}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19088" y="3352800"/>
            <a:ext cx="65532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solidFill>
                  <a:srgbClr val="FFFF00"/>
                </a:solidFill>
                <a:latin typeface="Calibri" pitchFamily="34" charset="0"/>
              </a:rPr>
              <a:t>simpleMarqueeContext::doDrag( MEvent &amp; event)</a:t>
            </a:r>
          </a:p>
          <a:p>
            <a:r>
              <a:rPr lang="en-US" sz="1600">
                <a:solidFill>
                  <a:srgbClr val="FFFF00"/>
                </a:solidFill>
                <a:latin typeface="Calibri" pitchFamily="34" charset="0"/>
              </a:rPr>
              <a:t>{</a:t>
            </a:r>
          </a:p>
          <a:p>
            <a:r>
              <a:rPr lang="en-US" sz="1600">
                <a:solidFill>
                  <a:srgbClr val="FFFF00"/>
                </a:solidFill>
                <a:latin typeface="Calibri" pitchFamily="34" charset="0"/>
              </a:rPr>
              <a:t>         //retrieve current event position</a:t>
            </a:r>
          </a:p>
          <a:p>
            <a:r>
              <a:rPr lang="en-US" sz="1600">
                <a:solidFill>
                  <a:srgbClr val="FFFF00"/>
                </a:solidFill>
                <a:latin typeface="Calibri" pitchFamily="34" charset="0"/>
              </a:rPr>
              <a:t>         //draw visual feedback  in real time in the viewport</a:t>
            </a:r>
          </a:p>
          <a:p>
            <a:r>
              <a:rPr lang="en-US" sz="1600">
                <a:solidFill>
                  <a:srgbClr val="FFFF00"/>
                </a:solidFill>
                <a:latin typeface="Calibri" pitchFamily="34" charset="0"/>
              </a:rPr>
              <a:t>}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19088" y="4876800"/>
            <a:ext cx="7224712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solidFill>
                  <a:srgbClr val="FFFF00"/>
                </a:solidFill>
                <a:latin typeface="Calibri" pitchFamily="34" charset="0"/>
              </a:rPr>
              <a:t>simpleMarqueeContext::doRelease( MEvent &amp; event)</a:t>
            </a:r>
          </a:p>
          <a:p>
            <a:r>
              <a:rPr lang="en-US" sz="1600">
                <a:solidFill>
                  <a:srgbClr val="FFFF00"/>
                </a:solidFill>
                <a:latin typeface="Calibri" pitchFamily="34" charset="0"/>
              </a:rPr>
              <a:t>{</a:t>
            </a:r>
          </a:p>
          <a:p>
            <a:r>
              <a:rPr lang="en-US" sz="1600">
                <a:solidFill>
                  <a:srgbClr val="FFFF00"/>
                </a:solidFill>
                <a:latin typeface="Calibri" pitchFamily="34" charset="0"/>
              </a:rPr>
              <a:t>         //retrieve current event position as end position of marquee</a:t>
            </a:r>
          </a:p>
          <a:p>
            <a:r>
              <a:rPr lang="en-US" sz="1600">
                <a:solidFill>
                  <a:srgbClr val="FFFF00"/>
                </a:solidFill>
                <a:latin typeface="Calibri" pitchFamily="34" charset="0"/>
              </a:rPr>
              <a:t>         //select objects within the range defined by the marquee</a:t>
            </a:r>
          </a:p>
          <a:p>
            <a:r>
              <a:rPr lang="en-US" sz="1600">
                <a:solidFill>
                  <a:srgbClr val="FFFF00"/>
                </a:solidFill>
                <a:latin typeface="Calibri" pitchFamily="34" charset="0"/>
              </a:rPr>
              <a:t>}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Activate Custom Context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setToolTo</a:t>
            </a:r>
            <a:r>
              <a:rPr lang="en-US" dirty="0" smtClean="0"/>
              <a:t> Command:</a:t>
            </a:r>
          </a:p>
          <a:p>
            <a:r>
              <a:rPr lang="en-US" dirty="0" smtClean="0"/>
              <a:t>		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$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myContext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 = `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simpleMarqueeContext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`;</a:t>
            </a:r>
          </a:p>
          <a:p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		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setToolTo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 $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myContext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;</a:t>
            </a:r>
          </a:p>
          <a:p>
            <a:endParaRPr lang="en-US" sz="1600" dirty="0" smtClean="0">
              <a:solidFill>
                <a:srgbClr val="FFFF00"/>
              </a:solidFill>
              <a:latin typeface="Calibri" pitchFamily="34" charset="0"/>
            </a:endParaRPr>
          </a:p>
          <a:p>
            <a:r>
              <a:rPr lang="en-US" dirty="0" smtClean="0"/>
              <a:t>Add to Maya tool Shelf: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37892" name="TextBox 3"/>
          <p:cNvSpPr txBox="1">
            <a:spLocks noChangeArrowheads="1"/>
          </p:cNvSpPr>
          <p:nvPr/>
        </p:nvSpPr>
        <p:spPr bwMode="auto">
          <a:xfrm>
            <a:off x="762000" y="3581400"/>
            <a:ext cx="777240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FFFF00"/>
                </a:solidFill>
                <a:latin typeface="Calibri" pitchFamily="34" charset="0"/>
              </a:rPr>
              <a:t>simpleMarqueeContext</a:t>
            </a:r>
            <a:r>
              <a:rPr lang="en-US" sz="1600" dirty="0">
                <a:solidFill>
                  <a:srgbClr val="FFFF00"/>
                </a:solidFill>
                <a:latin typeface="Calibri" pitchFamily="34" charset="0"/>
              </a:rPr>
              <a:t> simpleMarqueeContext1;</a:t>
            </a:r>
          </a:p>
          <a:p>
            <a:r>
              <a:rPr lang="en-US" sz="1600" dirty="0" err="1">
                <a:solidFill>
                  <a:srgbClr val="FFFF00"/>
                </a:solidFill>
                <a:latin typeface="Calibri" pitchFamily="34" charset="0"/>
              </a:rPr>
              <a:t>setParent</a:t>
            </a:r>
            <a:r>
              <a:rPr lang="en-US" sz="1600" dirty="0">
                <a:solidFill>
                  <a:srgbClr val="FFFF00"/>
                </a:solidFill>
                <a:latin typeface="Calibri" pitchFamily="34" charset="0"/>
              </a:rPr>
              <a:t> Custom;</a:t>
            </a:r>
          </a:p>
          <a:p>
            <a:r>
              <a:rPr lang="en-US" sz="1600" dirty="0" err="1">
                <a:solidFill>
                  <a:srgbClr val="FFFF00"/>
                </a:solidFill>
                <a:latin typeface="Calibri" pitchFamily="34" charset="0"/>
              </a:rPr>
              <a:t>toolButton</a:t>
            </a:r>
            <a:r>
              <a:rPr lang="en-US" sz="1600" dirty="0">
                <a:solidFill>
                  <a:srgbClr val="FFFF00"/>
                </a:solidFill>
                <a:latin typeface="Calibri" pitchFamily="34" charset="0"/>
              </a:rPr>
              <a:t>	 -</a:t>
            </a:r>
            <a:r>
              <a:rPr lang="en-US" sz="1600" dirty="0" err="1">
                <a:solidFill>
                  <a:srgbClr val="FFFF00"/>
                </a:solidFill>
                <a:latin typeface="Calibri" pitchFamily="34" charset="0"/>
              </a:rPr>
              <a:t>cl</a:t>
            </a:r>
            <a:r>
              <a:rPr lang="en-US" sz="1600" dirty="0">
                <a:solidFill>
                  <a:srgbClr val="FFFF00"/>
                </a:solidFill>
                <a:latin typeface="Calibri" pitchFamily="34" charset="0"/>
              </a:rPr>
              <a:t>  </a:t>
            </a:r>
            <a:r>
              <a:rPr lang="en-US" sz="1600" dirty="0" err="1">
                <a:solidFill>
                  <a:srgbClr val="FFFF00"/>
                </a:solidFill>
                <a:latin typeface="Calibri" pitchFamily="34" charset="0"/>
              </a:rPr>
              <a:t>toolCluster</a:t>
            </a:r>
            <a:r>
              <a:rPr lang="en-US" sz="1600" dirty="0">
                <a:solidFill>
                  <a:srgbClr val="FFFF00"/>
                </a:solidFill>
                <a:latin typeface="Calibri" pitchFamily="34" charset="0"/>
              </a:rPr>
              <a:t>   -t simpleMarqueeContext1 </a:t>
            </a:r>
          </a:p>
          <a:p>
            <a:r>
              <a:rPr lang="en-US" sz="1600" dirty="0">
                <a:solidFill>
                  <a:srgbClr val="FFFF00"/>
                </a:solidFill>
                <a:latin typeface="Calibri" pitchFamily="34" charset="0"/>
              </a:rPr>
              <a:t>	 -i1 "simpleMarqueeTool.xpm" simpleMarqueeTool1;</a:t>
            </a:r>
            <a:endParaRPr lang="en-US" dirty="0">
              <a:solidFill>
                <a:srgbClr val="FFFF00"/>
              </a:solidFill>
              <a:latin typeface="Calibri" pitchFamily="34" charset="0"/>
            </a:endParaRPr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2057400" y="4328726"/>
            <a:ext cx="2209800" cy="330587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square" lIns="82550" tIns="41275" rIns="82550" bIns="41275" anchor="ctr">
            <a:spAutoFit/>
          </a:bodyPr>
          <a:lstStyle/>
          <a:p>
            <a:endParaRPr lang="en-US" sz="1400" dirty="0" smtClean="0"/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762000" y="3886200"/>
            <a:ext cx="2209800" cy="279509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square" lIns="82550" tIns="41275" rIns="82550" bIns="41275" anchor="ctr">
            <a:spAutoFit/>
          </a:bodyPr>
          <a:lstStyle/>
          <a:p>
            <a:endParaRPr lang="en-US" sz="1100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2" grpId="0"/>
      <p:bldP spid="5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MPxToolCommand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dirty="0" smtClean="0"/>
              <a:t>Commands executed from within a context</a:t>
            </a:r>
          </a:p>
          <a:p>
            <a:pPr>
              <a:buFontTx/>
              <a:buChar char="•"/>
            </a:pPr>
            <a:r>
              <a:rPr lang="en-US" dirty="0" smtClean="0"/>
              <a:t>Can also be executed from Maya command line</a:t>
            </a:r>
          </a:p>
          <a:p>
            <a:pPr>
              <a:buFontTx/>
              <a:buChar char="•"/>
            </a:pPr>
            <a:r>
              <a:rPr lang="en-US" dirty="0" smtClean="0"/>
              <a:t>Derived from </a:t>
            </a:r>
            <a:r>
              <a:rPr lang="en-US" dirty="0" err="1" smtClean="0"/>
              <a:t>MPxCommand</a:t>
            </a:r>
            <a:endParaRPr lang="en-US" dirty="0" smtClean="0"/>
          </a:p>
          <a:p>
            <a:pPr>
              <a:buFontTx/>
              <a:buChar char="•"/>
            </a:pPr>
            <a:r>
              <a:rPr lang="en-US" dirty="0" smtClean="0"/>
              <a:t>Support Undo / Redo / </a:t>
            </a:r>
            <a:r>
              <a:rPr lang="en-US" dirty="0" err="1" smtClean="0"/>
              <a:t>Journalling</a:t>
            </a:r>
            <a:endParaRPr lang="en-US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a Locator?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A </a:t>
            </a:r>
            <a:r>
              <a:rPr lang="en-CA" kern="1200" dirty="0" smtClean="0"/>
              <a:t>Maya locator </a:t>
            </a:r>
            <a:r>
              <a:rPr lang="en-CA" dirty="0" smtClean="0"/>
              <a:t>is a small icon like an x-y-z axis that marks a point in space.</a:t>
            </a:r>
          </a:p>
          <a:p>
            <a:pPr>
              <a:defRPr/>
            </a:pPr>
            <a:r>
              <a:rPr lang="en-CA" dirty="0" smtClean="0"/>
              <a:t> </a:t>
            </a:r>
          </a:p>
          <a:p>
            <a:pPr>
              <a:defRPr/>
            </a:pPr>
            <a:r>
              <a:rPr lang="en-US" dirty="0" smtClean="0"/>
              <a:t>Example: </a:t>
            </a:r>
            <a:r>
              <a:rPr lang="en-US" dirty="0" err="1" smtClean="0"/>
              <a:t>skeleton_Rigged.mb</a:t>
            </a:r>
            <a:endParaRPr lang="en-US" dirty="0" smtClean="0"/>
          </a:p>
        </p:txBody>
      </p:sp>
      <p:pic>
        <p:nvPicPr>
          <p:cNvPr id="4" name="Picture 4" descr="mne_bottom_ba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0469" y="5110832"/>
            <a:ext cx="7981950" cy="1046162"/>
          </a:xfrm>
          <a:prstGeom prst="rect">
            <a:avLst/>
          </a:prstGeom>
          <a:noFill/>
          <a:ln w="3175">
            <a:solidFill>
              <a:srgbClr val="DDDDDD"/>
            </a:solidFill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MPxToolCommand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endParaRPr lang="en-US" dirty="0" smtClean="0"/>
          </a:p>
          <a:p>
            <a:pPr>
              <a:buFontTx/>
              <a:buChar char="•"/>
            </a:pPr>
            <a:endParaRPr lang="en-US" dirty="0" smtClean="0"/>
          </a:p>
          <a:p>
            <a:pPr>
              <a:buFontTx/>
              <a:buChar char="•"/>
            </a:pPr>
            <a:endParaRPr lang="en-US" dirty="0" smtClean="0"/>
          </a:p>
          <a:p>
            <a:pPr>
              <a:buFontTx/>
              <a:buChar char="•"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7" name="Oval 6"/>
          <p:cNvSpPr/>
          <p:nvPr/>
        </p:nvSpPr>
        <p:spPr>
          <a:xfrm>
            <a:off x="3657600" y="2206625"/>
            <a:ext cx="2667000" cy="1381125"/>
          </a:xfrm>
          <a:prstGeom prst="ellipse">
            <a:avLst/>
          </a:prstGeom>
          <a:solidFill>
            <a:srgbClr val="FF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304800" y="2362200"/>
            <a:ext cx="2438400" cy="1066800"/>
          </a:xfrm>
          <a:prstGeom prst="roundRect">
            <a:avLst/>
          </a:prstGeom>
          <a:solidFill>
            <a:srgbClr val="99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04800" y="2713038"/>
            <a:ext cx="2590800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 err="1">
                <a:latin typeface="+mj-lt"/>
              </a:rPr>
              <a:t>MPxContextCommand</a:t>
            </a:r>
            <a:endParaRPr lang="en-US" dirty="0">
              <a:latin typeface="+mj-lt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2743200" y="3173413"/>
            <a:ext cx="914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99CC00"/>
                </a:solidFill>
              </a:rPr>
              <a:t>Create</a:t>
            </a:r>
            <a:r>
              <a:rPr lang="en-US" dirty="0"/>
              <a:t> 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4175125" y="2341563"/>
            <a:ext cx="152400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MPxContext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2895600" y="2874963"/>
            <a:ext cx="609600" cy="44450"/>
          </a:xfrm>
          <a:prstGeom prst="rightArrow">
            <a:avLst/>
          </a:prstGeom>
          <a:solidFill>
            <a:srgbClr val="99CC00"/>
          </a:solidFill>
          <a:ln>
            <a:solidFill>
              <a:srgbClr val="99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10800000">
            <a:off x="6400800" y="2919413"/>
            <a:ext cx="609600" cy="46037"/>
          </a:xfrm>
          <a:prstGeom prst="rightArrow">
            <a:avLst/>
          </a:prstGeom>
          <a:solidFill>
            <a:schemeClr val="accent1">
              <a:lumMod val="50000"/>
              <a:lumOff val="5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Hexagon 18"/>
          <p:cNvSpPr/>
          <p:nvPr/>
        </p:nvSpPr>
        <p:spPr>
          <a:xfrm>
            <a:off x="7010400" y="2295525"/>
            <a:ext cx="1752600" cy="1438275"/>
          </a:xfrm>
          <a:prstGeom prst="hexagon">
            <a:avLst>
              <a:gd name="adj" fmla="val 28476"/>
              <a:gd name="vf" fmla="val 115470"/>
            </a:avLst>
          </a:prstGeom>
          <a:solidFill>
            <a:schemeClr val="accent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519488" y="4567238"/>
            <a:ext cx="2881312" cy="1746250"/>
          </a:xfrm>
          <a:prstGeom prst="ellipse">
            <a:avLst/>
          </a:prstGeom>
          <a:solidFill>
            <a:srgbClr val="FF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0734" name="TextBox 21"/>
          <p:cNvSpPr txBox="1">
            <a:spLocks noChangeArrowheads="1"/>
          </p:cNvSpPr>
          <p:nvPr/>
        </p:nvSpPr>
        <p:spPr bwMode="auto">
          <a:xfrm>
            <a:off x="3810000" y="4657725"/>
            <a:ext cx="236220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 MPxToolCommand</a:t>
            </a: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3810000" y="2735263"/>
            <a:ext cx="25908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  Handle User Events</a:t>
            </a:r>
          </a:p>
        </p:txBody>
      </p:sp>
      <p:sp>
        <p:nvSpPr>
          <p:cNvPr id="22" name="Right Arrow 21"/>
          <p:cNvSpPr/>
          <p:nvPr/>
        </p:nvSpPr>
        <p:spPr>
          <a:xfrm rot="5400000">
            <a:off x="4533107" y="4091781"/>
            <a:ext cx="762000" cy="46037"/>
          </a:xfrm>
          <a:prstGeom prst="rightArrow">
            <a:avLst/>
          </a:prstGeom>
          <a:solidFill>
            <a:srgbClr val="FFAA00"/>
          </a:solidFill>
          <a:ln>
            <a:solidFill>
              <a:srgbClr val="FFA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4098925" y="3105150"/>
            <a:ext cx="20431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7030A0"/>
                </a:solidFill>
              </a:rPr>
              <a:t>Visual Feedback</a:t>
            </a:r>
          </a:p>
        </p:txBody>
      </p:sp>
      <p:sp>
        <p:nvSpPr>
          <p:cNvPr id="26" name="TextBox 21"/>
          <p:cNvSpPr txBox="1">
            <a:spLocks noChangeArrowheads="1"/>
          </p:cNvSpPr>
          <p:nvPr/>
        </p:nvSpPr>
        <p:spPr bwMode="auto">
          <a:xfrm>
            <a:off x="3519488" y="5030788"/>
            <a:ext cx="35052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Perform custom operations</a:t>
            </a:r>
          </a:p>
        </p:txBody>
      </p:sp>
      <p:sp>
        <p:nvSpPr>
          <p:cNvPr id="23" name="TextBox 21"/>
          <p:cNvSpPr txBox="1">
            <a:spLocks noChangeArrowheads="1"/>
          </p:cNvSpPr>
          <p:nvPr/>
        </p:nvSpPr>
        <p:spPr bwMode="auto">
          <a:xfrm>
            <a:off x="4267200" y="5767388"/>
            <a:ext cx="15240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Undo/redo</a:t>
            </a:r>
          </a:p>
        </p:txBody>
      </p:sp>
      <p:sp>
        <p:nvSpPr>
          <p:cNvPr id="27" name="TextBox 21"/>
          <p:cNvSpPr txBox="1">
            <a:spLocks noChangeArrowheads="1"/>
          </p:cNvSpPr>
          <p:nvPr/>
        </p:nvSpPr>
        <p:spPr bwMode="auto">
          <a:xfrm>
            <a:off x="4098925" y="5397500"/>
            <a:ext cx="20732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Cancel/Finalize</a:t>
            </a: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7162800" y="2505075"/>
            <a:ext cx="16002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/>
              <a:t>User Actions</a:t>
            </a:r>
          </a:p>
          <a:p>
            <a:r>
              <a:rPr lang="en-US" dirty="0"/>
              <a:t>mouse </a:t>
            </a:r>
            <a:r>
              <a:rPr lang="en-US" dirty="0" smtClean="0"/>
              <a:t>drag, </a:t>
            </a:r>
          </a:p>
          <a:p>
            <a:r>
              <a:rPr lang="en-US" dirty="0" err="1" smtClean="0"/>
              <a:t>keyboard,etc</a:t>
            </a: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0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/>
      <p:bldP spid="13" grpId="0"/>
      <p:bldP spid="15" grpId="0" animBg="1"/>
      <p:bldP spid="16" grpId="0" animBg="1"/>
      <p:bldP spid="19" grpId="0" animBg="1"/>
      <p:bldP spid="21" grpId="0" animBg="1"/>
      <p:bldP spid="30734" grpId="0"/>
      <p:bldP spid="18" grpId="0"/>
      <p:bldP spid="22" grpId="0" animBg="1"/>
      <p:bldP spid="25" grpId="0"/>
      <p:bldP spid="26" grpId="0"/>
      <p:bldP spid="23" grpId="0"/>
      <p:bldP spid="27" grpId="0"/>
      <p:bldP spid="2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MPxToolCommand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Derived from </a:t>
            </a:r>
            <a:r>
              <a:rPr lang="en-US" dirty="0" err="1" smtClean="0"/>
              <a:t>MPxCommand</a:t>
            </a:r>
            <a:r>
              <a:rPr lang="en-US" dirty="0" smtClean="0"/>
              <a:t>, special functions:</a:t>
            </a:r>
          </a:p>
          <a:p>
            <a:pPr>
              <a:buClr>
                <a:schemeClr val="accent1">
                  <a:lumMod val="50000"/>
                  <a:lumOff val="50000"/>
                </a:schemeClr>
              </a:buClr>
              <a:buFont typeface="Arial" pitchFamily="34" charset="0"/>
              <a:buChar char="•"/>
              <a:defRPr/>
            </a:pPr>
            <a:r>
              <a:rPr lang="en-US" sz="1800" dirty="0" err="1" smtClean="0"/>
              <a:t>MPxToolCommand</a:t>
            </a:r>
            <a:r>
              <a:rPr lang="en-US" sz="1800" dirty="0" smtClean="0"/>
              <a:t>::cancel()</a:t>
            </a:r>
          </a:p>
          <a:p>
            <a:pPr>
              <a:buClr>
                <a:schemeClr val="accent1">
                  <a:lumMod val="50000"/>
                  <a:lumOff val="50000"/>
                </a:schemeClr>
              </a:buClr>
              <a:buFont typeface="Arial" pitchFamily="34" charset="0"/>
              <a:buChar char="•"/>
              <a:defRPr/>
            </a:pPr>
            <a:r>
              <a:rPr lang="en-US" sz="1800" dirty="0" err="1" smtClean="0"/>
              <a:t>MPxToolCommand</a:t>
            </a:r>
            <a:r>
              <a:rPr lang="en-US" sz="1800" dirty="0" smtClean="0"/>
              <a:t>::finalize()</a:t>
            </a:r>
          </a:p>
          <a:p>
            <a:pPr>
              <a:buClr>
                <a:schemeClr val="accent1">
                  <a:lumMod val="50000"/>
                  <a:lumOff val="50000"/>
                </a:schemeClr>
              </a:buClr>
              <a:buFont typeface="Arial" pitchFamily="34" charset="0"/>
              <a:buChar char="•"/>
              <a:defRPr/>
            </a:pPr>
            <a:r>
              <a:rPr lang="en-US" sz="1800" dirty="0" err="1" smtClean="0"/>
              <a:t>MPxToolCommand</a:t>
            </a:r>
            <a:r>
              <a:rPr lang="en-US" sz="1800" dirty="0" smtClean="0"/>
              <a:t>::</a:t>
            </a:r>
            <a:r>
              <a:rPr lang="en-US" sz="1800" dirty="0" err="1" smtClean="0"/>
              <a:t>doFinalize</a:t>
            </a:r>
            <a:r>
              <a:rPr lang="en-US" sz="1800" dirty="0" smtClean="0"/>
              <a:t>(</a:t>
            </a:r>
            <a:r>
              <a:rPr lang="en-US" sz="1800" dirty="0" err="1" smtClean="0"/>
              <a:t>MArgList</a:t>
            </a:r>
            <a:r>
              <a:rPr lang="en-US" sz="1800" dirty="0" smtClean="0"/>
              <a:t> &amp; command)</a:t>
            </a:r>
          </a:p>
          <a:p>
            <a:pPr>
              <a:buClr>
                <a:schemeClr val="accent1">
                  <a:lumMod val="50000"/>
                  <a:lumOff val="50000"/>
                </a:schemeClr>
              </a:buClr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>
              <a:buClr>
                <a:schemeClr val="accent1">
                  <a:lumMod val="50000"/>
                  <a:lumOff val="50000"/>
                </a:schemeClr>
              </a:buClr>
              <a:defRPr/>
            </a:pPr>
            <a:endParaRPr lang="en-US" sz="1800" dirty="0" smtClean="0"/>
          </a:p>
          <a:p>
            <a:pPr>
              <a:buClr>
                <a:schemeClr val="accent1">
                  <a:lumMod val="50000"/>
                  <a:lumOff val="50000"/>
                </a:schemeClr>
              </a:buClr>
              <a:defRPr/>
            </a:pPr>
            <a:r>
              <a:rPr lang="en-US" dirty="0" smtClean="0"/>
              <a:t>Register </a:t>
            </a:r>
            <a:r>
              <a:rPr lang="en-US" dirty="0" err="1" smtClean="0"/>
              <a:t>MPxToolCommand</a:t>
            </a:r>
            <a:r>
              <a:rPr lang="en-US" dirty="0" smtClean="0"/>
              <a:t>:</a:t>
            </a:r>
          </a:p>
          <a:p>
            <a:pPr>
              <a:buClr>
                <a:schemeClr val="accent1">
                  <a:lumMod val="50000"/>
                  <a:lumOff val="50000"/>
                </a:schemeClr>
              </a:buClr>
              <a:defRPr/>
            </a:pPr>
            <a:endParaRPr lang="en-US" dirty="0" smtClean="0"/>
          </a:p>
          <a:p>
            <a:pPr>
              <a:buClr>
                <a:schemeClr val="accent1">
                  <a:lumMod val="50000"/>
                  <a:lumOff val="50000"/>
                </a:schemeClr>
              </a:buClr>
              <a:defRPr/>
            </a:pPr>
            <a:endParaRPr lang="en-US" sz="1800" dirty="0" smtClean="0"/>
          </a:p>
          <a:p>
            <a:pPr>
              <a:buClr>
                <a:schemeClr val="accent1">
                  <a:lumMod val="50000"/>
                  <a:lumOff val="50000"/>
                </a:schemeClr>
              </a:buClr>
              <a:defRPr/>
            </a:pPr>
            <a:endParaRPr lang="en-US" sz="1800" dirty="0" smtClean="0"/>
          </a:p>
          <a:p>
            <a:pPr>
              <a:buClr>
                <a:schemeClr val="accent1">
                  <a:lumMod val="50000"/>
                  <a:lumOff val="50000"/>
                </a:schemeClr>
              </a:buClr>
              <a:defRPr/>
            </a:pPr>
            <a:endParaRPr lang="en-US" sz="1800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19088" y="4191000"/>
            <a:ext cx="8534400" cy="218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 eaLnBrk="0" hangingPunct="0">
              <a:spcBef>
                <a:spcPct val="15000"/>
              </a:spcBef>
              <a:spcAft>
                <a:spcPct val="15000"/>
              </a:spcAft>
              <a:defRPr/>
            </a:pPr>
            <a:r>
              <a:rPr lang="en-US" sz="1600" kern="0" dirty="0" err="1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MStatus</a:t>
            </a:r>
            <a:r>
              <a:rPr lang="en-US" sz="1600" kern="0" dirty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 </a:t>
            </a:r>
            <a:r>
              <a:rPr lang="en-US" sz="1600" kern="0" dirty="0" err="1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initializePlugin</a:t>
            </a:r>
            <a:r>
              <a:rPr lang="en-US" sz="1600" kern="0" dirty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( </a:t>
            </a:r>
            <a:r>
              <a:rPr lang="en-US" sz="1600" kern="0" dirty="0" err="1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MObject</a:t>
            </a:r>
            <a:r>
              <a:rPr lang="en-US" sz="1600" kern="0" dirty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 </a:t>
            </a:r>
            <a:r>
              <a:rPr lang="en-US" sz="1600" kern="0" dirty="0" err="1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obj</a:t>
            </a:r>
            <a:r>
              <a:rPr lang="en-US" sz="1600" kern="0" dirty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 )</a:t>
            </a:r>
          </a:p>
          <a:p>
            <a:pPr marL="342900" indent="-342900" eaLnBrk="0" hangingPunct="0">
              <a:spcBef>
                <a:spcPct val="15000"/>
              </a:spcBef>
              <a:spcAft>
                <a:spcPct val="15000"/>
              </a:spcAft>
              <a:defRPr/>
            </a:pPr>
            <a:r>
              <a:rPr lang="en-US" sz="1600" kern="0" dirty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{	</a:t>
            </a:r>
            <a:r>
              <a:rPr lang="en-US" sz="1600" kern="0" dirty="0" err="1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MStatus</a:t>
            </a:r>
            <a:r>
              <a:rPr lang="en-US" sz="1600" kern="0" dirty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   status;</a:t>
            </a:r>
          </a:p>
          <a:p>
            <a:pPr marL="342900" indent="-342900" eaLnBrk="0" hangingPunct="0">
              <a:spcBef>
                <a:spcPct val="15000"/>
              </a:spcBef>
              <a:spcAft>
                <a:spcPct val="15000"/>
              </a:spcAft>
              <a:defRPr/>
            </a:pPr>
            <a:r>
              <a:rPr lang="en-US" sz="1600" kern="0" dirty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	</a:t>
            </a:r>
            <a:r>
              <a:rPr lang="en-US" sz="1600" kern="0" dirty="0" err="1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MFnPlugin</a:t>
            </a:r>
            <a:r>
              <a:rPr lang="en-US" sz="1600" kern="0" dirty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 </a:t>
            </a:r>
            <a:r>
              <a:rPr lang="en-US" sz="1600" kern="0" dirty="0" err="1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plugin</a:t>
            </a:r>
            <a:r>
              <a:rPr lang="en-US" sz="1600" kern="0" dirty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( </a:t>
            </a:r>
            <a:r>
              <a:rPr lang="en-US" sz="1600" kern="0" dirty="0" err="1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obj</a:t>
            </a:r>
            <a:r>
              <a:rPr lang="en-US" sz="1600" kern="0" dirty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, "", "2008", "Any");</a:t>
            </a:r>
          </a:p>
          <a:p>
            <a:pPr marL="342900" indent="-342900" eaLnBrk="0" hangingPunct="0">
              <a:spcBef>
                <a:spcPct val="15000"/>
              </a:spcBef>
              <a:spcAft>
                <a:spcPct val="15000"/>
              </a:spcAft>
              <a:defRPr/>
            </a:pPr>
            <a:r>
              <a:rPr lang="en-US" sz="1600" kern="0" dirty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	 status = </a:t>
            </a:r>
            <a:r>
              <a:rPr lang="en-US" sz="1600" kern="0" dirty="0" err="1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plugin.registerContextCommand</a:t>
            </a:r>
            <a:r>
              <a:rPr lang="en-US" sz="1600" kern="0" dirty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( “</a:t>
            </a:r>
            <a:r>
              <a:rPr lang="en-US" sz="1600" kern="0" dirty="0" err="1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helixToolContext</a:t>
            </a:r>
            <a:r>
              <a:rPr lang="en-US" sz="1600" kern="0" dirty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”, </a:t>
            </a:r>
            <a:r>
              <a:rPr lang="en-US" sz="1600" kern="0" dirty="0" err="1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helixContextCmd</a:t>
            </a:r>
            <a:r>
              <a:rPr lang="en-US" sz="1600" kern="0" dirty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::creator, “</a:t>
            </a:r>
            <a:r>
              <a:rPr lang="en-US" sz="1600" kern="0" dirty="0" err="1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helixToolCmd</a:t>
            </a:r>
            <a:r>
              <a:rPr lang="en-US" sz="1600" kern="0" dirty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”, </a:t>
            </a:r>
            <a:r>
              <a:rPr lang="en-US" sz="1600" kern="0" dirty="0" err="1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helixToolCmd</a:t>
            </a:r>
            <a:r>
              <a:rPr lang="en-US" sz="1600" kern="0" dirty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::creator, </a:t>
            </a:r>
            <a:r>
              <a:rPr lang="en-US" sz="1600" kern="0" dirty="0" err="1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helixToolCmd</a:t>
            </a:r>
            <a:r>
              <a:rPr lang="en-US" sz="1600" kern="0" dirty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::</a:t>
            </a:r>
            <a:r>
              <a:rPr lang="en-US" sz="1600" kern="0" dirty="0" err="1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newSyntax</a:t>
            </a:r>
            <a:r>
              <a:rPr lang="en-US" sz="1600" kern="0" dirty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);</a:t>
            </a:r>
          </a:p>
          <a:p>
            <a:pPr marL="342900" indent="-342900" eaLnBrk="0" hangingPunct="0">
              <a:spcBef>
                <a:spcPct val="15000"/>
              </a:spcBef>
              <a:spcAft>
                <a:spcPct val="15000"/>
              </a:spcAft>
              <a:defRPr/>
            </a:pPr>
            <a:r>
              <a:rPr lang="en-US" sz="1600" kern="0" dirty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	return status;</a:t>
            </a:r>
          </a:p>
          <a:p>
            <a:pPr marL="342900" indent="-342900" eaLnBrk="0" hangingPunct="0">
              <a:spcBef>
                <a:spcPct val="15000"/>
              </a:spcBef>
              <a:spcAft>
                <a:spcPct val="15000"/>
              </a:spcAft>
              <a:defRPr/>
            </a:pPr>
            <a:r>
              <a:rPr lang="en-US" sz="1600" kern="0" dirty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}</a:t>
            </a:r>
            <a:endParaRPr lang="en-US" sz="1400" kern="0" dirty="0">
              <a:solidFill>
                <a:srgbClr val="FFFF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5791200" y="5029200"/>
            <a:ext cx="2209800" cy="330587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square" lIns="82550" tIns="41275" rIns="82550" bIns="41275" anchor="ctr">
            <a:spAutoFit/>
          </a:bodyPr>
          <a:lstStyle/>
          <a:p>
            <a:endParaRPr lang="en-US" sz="1400" dirty="0" smtClean="0"/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4191000" y="5029200"/>
            <a:ext cx="1600200" cy="330587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square" lIns="82550" tIns="41275" rIns="82550" bIns="41275" anchor="ctr">
            <a:spAutoFit/>
          </a:bodyPr>
          <a:lstStyle/>
          <a:p>
            <a:endParaRPr lang="en-US" sz="1400" dirty="0" smtClean="0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319088" y="5346893"/>
            <a:ext cx="1600200" cy="330587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square" lIns="82550" tIns="41275" rIns="82550" bIns="41275" anchor="ctr">
            <a:spAutoFit/>
          </a:bodyPr>
          <a:lstStyle/>
          <a:p>
            <a:endParaRPr lang="en-US" sz="1400" dirty="0" smtClean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2057400" y="5346893"/>
            <a:ext cx="1828800" cy="330587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square" lIns="82550" tIns="41275" rIns="82550" bIns="41275" anchor="ctr">
            <a:spAutoFit/>
          </a:bodyPr>
          <a:lstStyle/>
          <a:p>
            <a:endParaRPr lang="en-US" sz="1400" dirty="0" smtClean="0"/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3886200" y="5359787"/>
            <a:ext cx="2362200" cy="330587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square" lIns="82550" tIns="41275" rIns="82550" bIns="41275" anchor="ctr">
            <a:spAutoFit/>
          </a:bodyPr>
          <a:lstStyle/>
          <a:p>
            <a:endParaRPr lang="en-US" sz="1400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helixContext.h</a:t>
            </a:r>
            <a:endParaRPr lang="en-US" dirty="0" smtClean="0"/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smtClean="0">
                <a:solidFill>
                  <a:srgbClr val="FFFF00"/>
                </a:solidFill>
                <a:latin typeface="Calibri" pitchFamily="34" charset="0"/>
              </a:rPr>
              <a:t>class helixContext : public MPxContext</a:t>
            </a:r>
          </a:p>
          <a:p>
            <a:r>
              <a:rPr lang="en-US" sz="1400" smtClean="0">
                <a:solidFill>
                  <a:srgbClr val="FFFF00"/>
                </a:solidFill>
                <a:latin typeface="Calibri" pitchFamily="34" charset="0"/>
              </a:rPr>
              <a:t>{</a:t>
            </a:r>
          </a:p>
          <a:p>
            <a:r>
              <a:rPr lang="en-US" sz="1400" smtClean="0">
                <a:solidFill>
                  <a:srgbClr val="FFFF00"/>
                </a:solidFill>
                <a:latin typeface="Calibri" pitchFamily="34" charset="0"/>
              </a:rPr>
              <a:t>public:</a:t>
            </a:r>
          </a:p>
          <a:p>
            <a:r>
              <a:rPr lang="en-US" sz="1400" smtClean="0">
                <a:solidFill>
                  <a:srgbClr val="FFFF00"/>
                </a:solidFill>
                <a:latin typeface="Calibri" pitchFamily="34" charset="0"/>
              </a:rPr>
              <a:t>	helixContext();</a:t>
            </a:r>
          </a:p>
          <a:p>
            <a:r>
              <a:rPr lang="en-US" sz="1400" smtClean="0">
                <a:solidFill>
                  <a:srgbClr val="FFFF00"/>
                </a:solidFill>
                <a:latin typeface="Calibri" pitchFamily="34" charset="0"/>
              </a:rPr>
              <a:t>	virtual void	toolOnSetup(MEvent &amp;event);</a:t>
            </a:r>
          </a:p>
          <a:p>
            <a:r>
              <a:rPr lang="en-US" sz="1400" smtClean="0">
                <a:solidFill>
                  <a:srgbClr val="FFFF00"/>
                </a:solidFill>
                <a:latin typeface="Calibri" pitchFamily="34" charset="0"/>
              </a:rPr>
              <a:t>	virtual MStatus         	doPress(MEvent &amp;event);</a:t>
            </a:r>
          </a:p>
          <a:p>
            <a:r>
              <a:rPr lang="en-US" sz="1400" smtClean="0">
                <a:solidFill>
                  <a:srgbClr val="FFFF00"/>
                </a:solidFill>
                <a:latin typeface="Calibri" pitchFamily="34" charset="0"/>
              </a:rPr>
              <a:t>	virtual MStatus 	doDrag(MEvent &amp;event);</a:t>
            </a:r>
          </a:p>
          <a:p>
            <a:r>
              <a:rPr lang="en-US" sz="1400" smtClean="0">
                <a:solidFill>
                  <a:srgbClr val="FFFF00"/>
                </a:solidFill>
                <a:latin typeface="Calibri" pitchFamily="34" charset="0"/>
              </a:rPr>
              <a:t>	virtual MStatus 	doRelease(MEvent &amp;event);</a:t>
            </a:r>
          </a:p>
          <a:p>
            <a:r>
              <a:rPr lang="en-US" sz="1400" smtClean="0">
                <a:solidFill>
                  <a:srgbClr val="FFFF00"/>
                </a:solidFill>
                <a:latin typeface="Calibri" pitchFamily="34" charset="0"/>
              </a:rPr>
              <a:t>	virtual MStatus 	doEnterRegion(MEvent &amp;event);</a:t>
            </a:r>
          </a:p>
          <a:p>
            <a:endParaRPr lang="en-US" sz="1400" smtClean="0">
              <a:solidFill>
                <a:srgbClr val="FFFF00"/>
              </a:solidFill>
              <a:latin typeface="Calibri" pitchFamily="34" charset="0"/>
            </a:endParaRPr>
          </a:p>
          <a:p>
            <a:r>
              <a:rPr lang="en-US" sz="1400" smtClean="0">
                <a:solidFill>
                  <a:srgbClr val="FFFF00"/>
                </a:solidFill>
                <a:latin typeface="Calibri" pitchFamily="34" charset="0"/>
              </a:rPr>
              <a:t>	virtual	void	getClassName(MString &amp; name) const;</a:t>
            </a:r>
          </a:p>
          <a:p>
            <a:endParaRPr lang="en-US" sz="1400" smtClean="0">
              <a:solidFill>
                <a:srgbClr val="FFFF00"/>
              </a:solidFill>
              <a:latin typeface="Calibri" pitchFamily="34" charset="0"/>
            </a:endParaRPr>
          </a:p>
          <a:p>
            <a:r>
              <a:rPr lang="en-US" sz="1400" smtClean="0">
                <a:solidFill>
                  <a:srgbClr val="FFFF00"/>
                </a:solidFill>
                <a:latin typeface="Calibri" pitchFamily="34" charset="0"/>
              </a:rPr>
              <a:t>	void		setNumCVs(unsigned newNumCVs);</a:t>
            </a:r>
          </a:p>
          <a:p>
            <a:r>
              <a:rPr lang="en-US" sz="1400" smtClean="0">
                <a:solidFill>
                  <a:srgbClr val="FFFF00"/>
                </a:solidFill>
                <a:latin typeface="Calibri" pitchFamily="34" charset="0"/>
              </a:rPr>
              <a:t>	unsigned	numCVs();</a:t>
            </a:r>
          </a:p>
          <a:p>
            <a:endParaRPr lang="en-US" sz="1400" smtClean="0">
              <a:solidFill>
                <a:srgbClr val="FFFF00"/>
              </a:solidFill>
              <a:latin typeface="Calibri" pitchFamily="34" charset="0"/>
            </a:endParaRPr>
          </a:p>
          <a:p>
            <a:r>
              <a:rPr lang="en-US" sz="1400" smtClean="0">
                <a:solidFill>
                  <a:srgbClr val="FFFF00"/>
                </a:solidFill>
                <a:latin typeface="Calibri" pitchFamily="34" charset="0"/>
              </a:rPr>
              <a:t>	… other functions or variable definintions….</a:t>
            </a:r>
          </a:p>
          <a:p>
            <a:r>
              <a:rPr lang="en-US" sz="1400" smtClean="0">
                <a:solidFill>
                  <a:srgbClr val="FFFF00"/>
                </a:solidFill>
                <a:latin typeface="Calibri" pitchFamily="34" charset="0"/>
              </a:rPr>
              <a:t>};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helixContext.cpp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>
          <a:xfrm>
            <a:off x="533400" y="1416050"/>
            <a:ext cx="8215313" cy="5119688"/>
          </a:xfrm>
        </p:spPr>
        <p:txBody>
          <a:bodyPr/>
          <a:lstStyle/>
          <a:p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MStatus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helixContext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::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doRelease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MEvent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&amp; event)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{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// Clear the overlay plane &amp; restore from overlay drawing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view.clearOverlayPlane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();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view.endOverlayDrawing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();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view.endGL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();</a:t>
            </a:r>
          </a:p>
          <a:p>
            <a:endParaRPr lang="en-US" sz="1400" dirty="0" smtClean="0">
              <a:solidFill>
                <a:srgbClr val="FFFF00"/>
              </a:solidFill>
              <a:latin typeface="Calibri" pitchFamily="34" charset="0"/>
            </a:endParaRP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helixToolCmd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*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cmd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= (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helixToolCmd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*)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newToolCommand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();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cmd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-&gt;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setPitch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 height/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numCV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);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cmd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-&gt;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setRadius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 radius );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cmd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-&gt;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setNumCVs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numCV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);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cmd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-&gt;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redoIt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();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cmd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-&gt;finalize();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return MS::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kSuccess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;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}</a:t>
            </a:r>
          </a:p>
        </p:txBody>
      </p:sp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762000" y="3276600"/>
            <a:ext cx="4572000" cy="330587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square" lIns="82550" tIns="41275" rIns="82550" bIns="41275" anchor="ctr">
            <a:spAutoFit/>
          </a:bodyPr>
          <a:lstStyle/>
          <a:p>
            <a:endParaRPr lang="en-US" sz="1400" dirty="0" smtClean="0"/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762000" y="4419600"/>
            <a:ext cx="3657600" cy="330587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square" lIns="82550" tIns="41275" rIns="82550" bIns="41275" anchor="ctr">
            <a:spAutoFit/>
          </a:bodyPr>
          <a:lstStyle/>
          <a:p>
            <a:endParaRPr lang="en-US" sz="1400" dirty="0" smtClean="0"/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762000" y="4737293"/>
            <a:ext cx="3657600" cy="330587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square" lIns="82550" tIns="41275" rIns="82550" bIns="41275" anchor="ctr">
            <a:spAutoFit/>
          </a:bodyPr>
          <a:lstStyle/>
          <a:p>
            <a:endParaRPr lang="en-US" sz="14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5638800" y="2652793"/>
            <a:ext cx="36576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 err="1" smtClean="0">
                <a:solidFill>
                  <a:schemeClr val="accent3"/>
                </a:solidFill>
              </a:rPr>
              <a:t>MPxContext</a:t>
            </a:r>
            <a:r>
              <a:rPr lang="en-US" sz="1600" dirty="0" smtClean="0">
                <a:solidFill>
                  <a:schemeClr val="accent3"/>
                </a:solidFill>
              </a:rPr>
              <a:t>::</a:t>
            </a:r>
            <a:r>
              <a:rPr lang="en-US" sz="1600" dirty="0" err="1" smtClean="0">
                <a:solidFill>
                  <a:schemeClr val="accent3"/>
                </a:solidFill>
              </a:rPr>
              <a:t>newToolCommand</a:t>
            </a:r>
            <a:r>
              <a:rPr lang="en-US" sz="1600" dirty="0" smtClean="0">
                <a:solidFill>
                  <a:schemeClr val="accent3"/>
                </a:solidFill>
              </a:rPr>
              <a:t>()</a:t>
            </a:r>
            <a:endParaRPr lang="en-US" sz="1600" dirty="0">
              <a:solidFill>
                <a:schemeClr val="accent3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 rot="19612363">
            <a:off x="5440829" y="3124756"/>
            <a:ext cx="390230" cy="49213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build="allAtOnce"/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helixToolCmd.h</a:t>
            </a:r>
            <a:endParaRPr lang="en-US" dirty="0" smtClean="0"/>
          </a:p>
        </p:txBody>
      </p:sp>
      <p:sp>
        <p:nvSpPr>
          <p:cNvPr id="45059" name="TextBox 3"/>
          <p:cNvSpPr txBox="1">
            <a:spLocks noChangeArrowheads="1"/>
          </p:cNvSpPr>
          <p:nvPr/>
        </p:nvSpPr>
        <p:spPr bwMode="auto">
          <a:xfrm>
            <a:off x="319088" y="1447800"/>
            <a:ext cx="7772400" cy="504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FFFF00"/>
                </a:solidFill>
                <a:latin typeface="Calibri" pitchFamily="34" charset="0"/>
              </a:rPr>
              <a:t>class </a:t>
            </a:r>
            <a:r>
              <a:rPr lang="en-US" sz="1400" dirty="0" err="1">
                <a:solidFill>
                  <a:srgbClr val="FFFF00"/>
                </a:solidFill>
                <a:latin typeface="Calibri" pitchFamily="34" charset="0"/>
              </a:rPr>
              <a:t>helixToolCmd</a:t>
            </a:r>
            <a:r>
              <a:rPr lang="en-US" sz="1400" dirty="0">
                <a:solidFill>
                  <a:srgbClr val="FFFF00"/>
                </a:solidFill>
                <a:latin typeface="Calibri" pitchFamily="34" charset="0"/>
              </a:rPr>
              <a:t> : public </a:t>
            </a:r>
            <a:r>
              <a:rPr lang="en-US" sz="1400" dirty="0" err="1">
                <a:solidFill>
                  <a:srgbClr val="FFFF00"/>
                </a:solidFill>
                <a:latin typeface="Calibri" pitchFamily="34" charset="0"/>
              </a:rPr>
              <a:t>MPxToolCommand</a:t>
            </a:r>
            <a:endParaRPr lang="en-US" sz="1400" dirty="0">
              <a:solidFill>
                <a:srgbClr val="FFFF00"/>
              </a:solidFill>
              <a:latin typeface="Calibri" pitchFamily="34" charset="0"/>
            </a:endParaRPr>
          </a:p>
          <a:p>
            <a:r>
              <a:rPr lang="en-US" sz="1400" dirty="0">
                <a:solidFill>
                  <a:srgbClr val="FFFF00"/>
                </a:solidFill>
                <a:latin typeface="Calibri" pitchFamily="34" charset="0"/>
              </a:rPr>
              <a:t>{</a:t>
            </a:r>
          </a:p>
          <a:p>
            <a:r>
              <a:rPr lang="en-US" sz="1400" dirty="0">
                <a:solidFill>
                  <a:srgbClr val="FFFF00"/>
                </a:solidFill>
                <a:latin typeface="Calibri" pitchFamily="34" charset="0"/>
              </a:rPr>
              <a:t>public:</a:t>
            </a:r>
          </a:p>
          <a:p>
            <a:r>
              <a:rPr lang="en-US" sz="1400" dirty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400" dirty="0" err="1">
                <a:solidFill>
                  <a:srgbClr val="FFFF00"/>
                </a:solidFill>
                <a:latin typeface="Calibri" pitchFamily="34" charset="0"/>
              </a:rPr>
              <a:t>helixToolCmd</a:t>
            </a:r>
            <a:r>
              <a:rPr lang="en-US" sz="1400" dirty="0">
                <a:solidFill>
                  <a:srgbClr val="FFFF00"/>
                </a:solidFill>
                <a:latin typeface="Calibri" pitchFamily="34" charset="0"/>
              </a:rPr>
              <a:t>(); </a:t>
            </a:r>
          </a:p>
          <a:p>
            <a:r>
              <a:rPr lang="en-US" sz="1400" dirty="0">
                <a:solidFill>
                  <a:srgbClr val="FFFF00"/>
                </a:solidFill>
                <a:latin typeface="Calibri" pitchFamily="34" charset="0"/>
              </a:rPr>
              <a:t>	virtual       ~</a:t>
            </a:r>
            <a:r>
              <a:rPr lang="en-US" sz="1400" dirty="0" err="1">
                <a:solidFill>
                  <a:srgbClr val="FFFF00"/>
                </a:solidFill>
                <a:latin typeface="Calibri" pitchFamily="34" charset="0"/>
              </a:rPr>
              <a:t>helixToolCmd</a:t>
            </a:r>
            <a:r>
              <a:rPr lang="en-US" sz="1400" dirty="0">
                <a:solidFill>
                  <a:srgbClr val="FFFF00"/>
                </a:solidFill>
                <a:latin typeface="Calibri" pitchFamily="34" charset="0"/>
              </a:rPr>
              <a:t>(); </a:t>
            </a:r>
          </a:p>
          <a:p>
            <a:r>
              <a:rPr lang="en-US" sz="1400" dirty="0">
                <a:solidFill>
                  <a:srgbClr val="FFFF00"/>
                </a:solidFill>
                <a:latin typeface="Calibri" pitchFamily="34" charset="0"/>
              </a:rPr>
              <a:t>	static void*	creator();</a:t>
            </a:r>
          </a:p>
          <a:p>
            <a:endParaRPr lang="en-US" sz="1400" dirty="0">
              <a:solidFill>
                <a:srgbClr val="FFFF00"/>
              </a:solidFill>
              <a:latin typeface="Calibri" pitchFamily="34" charset="0"/>
            </a:endParaRPr>
          </a:p>
          <a:p>
            <a:r>
              <a:rPr lang="en-US" sz="1400" dirty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400" dirty="0" err="1">
                <a:solidFill>
                  <a:srgbClr val="FFFF00"/>
                </a:solidFill>
                <a:latin typeface="Calibri" pitchFamily="34" charset="0"/>
              </a:rPr>
              <a:t>MStatus</a:t>
            </a:r>
            <a:r>
              <a:rPr lang="en-US" sz="1400" dirty="0">
                <a:solidFill>
                  <a:srgbClr val="FFFF00"/>
                </a:solidFill>
                <a:latin typeface="Calibri" pitchFamily="34" charset="0"/>
              </a:rPr>
              <a:t>		</a:t>
            </a:r>
            <a:r>
              <a:rPr lang="en-US" sz="1400" dirty="0" err="1">
                <a:solidFill>
                  <a:srgbClr val="FFFF00"/>
                </a:solidFill>
                <a:latin typeface="Calibri" pitchFamily="34" charset="0"/>
              </a:rPr>
              <a:t>doIt</a:t>
            </a:r>
            <a:r>
              <a:rPr lang="en-US" sz="1400" dirty="0">
                <a:solidFill>
                  <a:srgbClr val="FFFF00"/>
                </a:solidFill>
                <a:latin typeface="Calibri" pitchFamily="34" charset="0"/>
              </a:rPr>
              <a:t>(const </a:t>
            </a:r>
            <a:r>
              <a:rPr lang="en-US" sz="1400" dirty="0" err="1">
                <a:solidFill>
                  <a:srgbClr val="FFFF00"/>
                </a:solidFill>
                <a:latin typeface="Calibri" pitchFamily="34" charset="0"/>
              </a:rPr>
              <a:t>MArgList</a:t>
            </a:r>
            <a:r>
              <a:rPr lang="en-US" sz="1400" dirty="0">
                <a:solidFill>
                  <a:srgbClr val="FFFF00"/>
                </a:solidFill>
                <a:latin typeface="Calibri" pitchFamily="34" charset="0"/>
              </a:rPr>
              <a:t>&amp; </a:t>
            </a:r>
            <a:r>
              <a:rPr lang="en-US" sz="1400" dirty="0" err="1">
                <a:solidFill>
                  <a:srgbClr val="FFFF00"/>
                </a:solidFill>
                <a:latin typeface="Calibri" pitchFamily="34" charset="0"/>
              </a:rPr>
              <a:t>args</a:t>
            </a:r>
            <a:r>
              <a:rPr lang="en-US" sz="1400" dirty="0">
                <a:solidFill>
                  <a:srgbClr val="FFFF00"/>
                </a:solidFill>
                <a:latin typeface="Calibri" pitchFamily="34" charset="0"/>
              </a:rPr>
              <a:t>);</a:t>
            </a:r>
          </a:p>
          <a:p>
            <a:r>
              <a:rPr lang="en-US" sz="1400" dirty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400" dirty="0" err="1">
                <a:solidFill>
                  <a:srgbClr val="FFFF00"/>
                </a:solidFill>
                <a:latin typeface="Calibri" pitchFamily="34" charset="0"/>
              </a:rPr>
              <a:t>MStatus</a:t>
            </a:r>
            <a:r>
              <a:rPr lang="en-US" sz="1400" dirty="0">
                <a:solidFill>
                  <a:srgbClr val="FFFF00"/>
                </a:solidFill>
                <a:latin typeface="Calibri" pitchFamily="34" charset="0"/>
              </a:rPr>
              <a:t>		</a:t>
            </a:r>
            <a:r>
              <a:rPr lang="en-US" sz="1400" dirty="0" err="1">
                <a:solidFill>
                  <a:srgbClr val="FFFF00"/>
                </a:solidFill>
                <a:latin typeface="Calibri" pitchFamily="34" charset="0"/>
              </a:rPr>
              <a:t>parseArgs</a:t>
            </a:r>
            <a:r>
              <a:rPr lang="en-US" sz="1400" dirty="0">
                <a:solidFill>
                  <a:srgbClr val="FFFF00"/>
                </a:solidFill>
                <a:latin typeface="Calibri" pitchFamily="34" charset="0"/>
              </a:rPr>
              <a:t>(const </a:t>
            </a:r>
            <a:r>
              <a:rPr lang="en-US" sz="1400" dirty="0" err="1">
                <a:solidFill>
                  <a:srgbClr val="FFFF00"/>
                </a:solidFill>
                <a:latin typeface="Calibri" pitchFamily="34" charset="0"/>
              </a:rPr>
              <a:t>MArgList</a:t>
            </a:r>
            <a:r>
              <a:rPr lang="en-US" sz="1400" dirty="0">
                <a:solidFill>
                  <a:srgbClr val="FFFF00"/>
                </a:solidFill>
                <a:latin typeface="Calibri" pitchFamily="34" charset="0"/>
              </a:rPr>
              <a:t>&amp; </a:t>
            </a:r>
            <a:r>
              <a:rPr lang="en-US" sz="1400" dirty="0" err="1">
                <a:solidFill>
                  <a:srgbClr val="FFFF00"/>
                </a:solidFill>
                <a:latin typeface="Calibri" pitchFamily="34" charset="0"/>
              </a:rPr>
              <a:t>args</a:t>
            </a:r>
            <a:r>
              <a:rPr lang="en-US" sz="1400" dirty="0">
                <a:solidFill>
                  <a:srgbClr val="FFFF00"/>
                </a:solidFill>
                <a:latin typeface="Calibri" pitchFamily="34" charset="0"/>
              </a:rPr>
              <a:t>);</a:t>
            </a:r>
          </a:p>
          <a:p>
            <a:r>
              <a:rPr lang="en-US" sz="1400" dirty="0">
                <a:solidFill>
                  <a:srgbClr val="FFFF00"/>
                </a:solidFill>
                <a:latin typeface="Calibri" pitchFamily="34" charset="0"/>
              </a:rPr>
              <a:t>	static </a:t>
            </a:r>
            <a:r>
              <a:rPr lang="en-US" sz="1400" dirty="0" err="1">
                <a:solidFill>
                  <a:srgbClr val="FFFF00"/>
                </a:solidFill>
                <a:latin typeface="Calibri" pitchFamily="34" charset="0"/>
              </a:rPr>
              <a:t>MSyntax</a:t>
            </a:r>
            <a:r>
              <a:rPr lang="en-US" sz="1400" dirty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400" dirty="0" err="1">
                <a:solidFill>
                  <a:srgbClr val="FFFF00"/>
                </a:solidFill>
                <a:latin typeface="Calibri" pitchFamily="34" charset="0"/>
              </a:rPr>
              <a:t>newSyntax</a:t>
            </a:r>
            <a:r>
              <a:rPr lang="en-US" sz="1400" dirty="0">
                <a:solidFill>
                  <a:srgbClr val="FFFF00"/>
                </a:solidFill>
                <a:latin typeface="Calibri" pitchFamily="34" charset="0"/>
              </a:rPr>
              <a:t>();</a:t>
            </a:r>
          </a:p>
          <a:p>
            <a:endParaRPr lang="en-US" sz="1400" dirty="0">
              <a:solidFill>
                <a:srgbClr val="FFFF00"/>
              </a:solidFill>
              <a:latin typeface="Calibri" pitchFamily="34" charset="0"/>
            </a:endParaRPr>
          </a:p>
          <a:p>
            <a:r>
              <a:rPr lang="en-US" sz="1400" dirty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400" dirty="0" err="1">
                <a:solidFill>
                  <a:srgbClr val="FFFF00"/>
                </a:solidFill>
                <a:latin typeface="Calibri" pitchFamily="34" charset="0"/>
              </a:rPr>
              <a:t>MStatus</a:t>
            </a:r>
            <a:r>
              <a:rPr lang="en-US" sz="1400" dirty="0">
                <a:solidFill>
                  <a:srgbClr val="FFFF00"/>
                </a:solidFill>
                <a:latin typeface="Calibri" pitchFamily="34" charset="0"/>
              </a:rPr>
              <a:t>		</a:t>
            </a:r>
            <a:r>
              <a:rPr lang="en-US" sz="1400" dirty="0" err="1">
                <a:solidFill>
                  <a:srgbClr val="FFFF00"/>
                </a:solidFill>
                <a:latin typeface="Calibri" pitchFamily="34" charset="0"/>
              </a:rPr>
              <a:t>redoIt</a:t>
            </a:r>
            <a:r>
              <a:rPr lang="en-US" sz="1400" dirty="0">
                <a:solidFill>
                  <a:srgbClr val="FFFF00"/>
                </a:solidFill>
                <a:latin typeface="Calibri" pitchFamily="34" charset="0"/>
              </a:rPr>
              <a:t>();</a:t>
            </a:r>
          </a:p>
          <a:p>
            <a:r>
              <a:rPr lang="en-US" sz="1400" dirty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400" dirty="0" err="1">
                <a:solidFill>
                  <a:srgbClr val="FFFF00"/>
                </a:solidFill>
                <a:latin typeface="Calibri" pitchFamily="34" charset="0"/>
              </a:rPr>
              <a:t>MStatus</a:t>
            </a:r>
            <a:r>
              <a:rPr lang="en-US" sz="1400" dirty="0">
                <a:solidFill>
                  <a:srgbClr val="FFFF00"/>
                </a:solidFill>
                <a:latin typeface="Calibri" pitchFamily="34" charset="0"/>
              </a:rPr>
              <a:t>		</a:t>
            </a:r>
            <a:r>
              <a:rPr lang="en-US" sz="1400" dirty="0" err="1">
                <a:solidFill>
                  <a:srgbClr val="FFFF00"/>
                </a:solidFill>
                <a:latin typeface="Calibri" pitchFamily="34" charset="0"/>
              </a:rPr>
              <a:t>undoIt</a:t>
            </a:r>
            <a:r>
              <a:rPr lang="en-US" sz="1400" dirty="0">
                <a:solidFill>
                  <a:srgbClr val="FFFF00"/>
                </a:solidFill>
                <a:latin typeface="Calibri" pitchFamily="34" charset="0"/>
              </a:rPr>
              <a:t>();</a:t>
            </a:r>
          </a:p>
          <a:p>
            <a:r>
              <a:rPr lang="en-US" sz="1400" dirty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400" dirty="0" err="1">
                <a:solidFill>
                  <a:srgbClr val="FFFF00"/>
                </a:solidFill>
                <a:latin typeface="Calibri" pitchFamily="34" charset="0"/>
              </a:rPr>
              <a:t>bool</a:t>
            </a:r>
            <a:r>
              <a:rPr lang="en-US" sz="1400" dirty="0">
                <a:solidFill>
                  <a:srgbClr val="FFFF00"/>
                </a:solidFill>
                <a:latin typeface="Calibri" pitchFamily="34" charset="0"/>
              </a:rPr>
              <a:t>		</a:t>
            </a:r>
            <a:r>
              <a:rPr lang="en-US" sz="1400" dirty="0" err="1">
                <a:solidFill>
                  <a:srgbClr val="FFFF00"/>
                </a:solidFill>
                <a:latin typeface="Calibri" pitchFamily="34" charset="0"/>
              </a:rPr>
              <a:t>isUndoable</a:t>
            </a:r>
            <a:r>
              <a:rPr lang="en-US" sz="1400" dirty="0">
                <a:solidFill>
                  <a:srgbClr val="FFFF00"/>
                </a:solidFill>
                <a:latin typeface="Calibri" pitchFamily="34" charset="0"/>
              </a:rPr>
              <a:t>() const;</a:t>
            </a:r>
          </a:p>
          <a:p>
            <a:r>
              <a:rPr lang="en-US" sz="1400" dirty="0">
                <a:solidFill>
                  <a:srgbClr val="FFFF00"/>
                </a:solidFill>
                <a:latin typeface="Calibri" pitchFamily="34" charset="0"/>
              </a:rPr>
              <a:t>	</a:t>
            </a:r>
          </a:p>
          <a:p>
            <a:r>
              <a:rPr lang="en-US" sz="1400" dirty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400" dirty="0" err="1">
                <a:solidFill>
                  <a:srgbClr val="FFFF00"/>
                </a:solidFill>
                <a:latin typeface="Calibri" pitchFamily="34" charset="0"/>
              </a:rPr>
              <a:t>MStatus</a:t>
            </a:r>
            <a:r>
              <a:rPr lang="en-US" sz="1400" dirty="0">
                <a:solidFill>
                  <a:srgbClr val="FFFF00"/>
                </a:solidFill>
                <a:latin typeface="Calibri" pitchFamily="34" charset="0"/>
              </a:rPr>
              <a:t>		finalize();</a:t>
            </a:r>
          </a:p>
          <a:p>
            <a:r>
              <a:rPr lang="en-US" sz="1400" dirty="0">
                <a:solidFill>
                  <a:srgbClr val="FFFF00"/>
                </a:solidFill>
                <a:latin typeface="Calibri" pitchFamily="34" charset="0"/>
              </a:rPr>
              <a:t>	</a:t>
            </a:r>
          </a:p>
          <a:p>
            <a:r>
              <a:rPr lang="en-US" sz="1400" dirty="0">
                <a:solidFill>
                  <a:srgbClr val="FFFF00"/>
                </a:solidFill>
                <a:latin typeface="Calibri" pitchFamily="34" charset="0"/>
              </a:rPr>
              <a:t>	//Other help functions etc….</a:t>
            </a:r>
          </a:p>
          <a:p>
            <a:r>
              <a:rPr lang="en-US" sz="1400" dirty="0">
                <a:solidFill>
                  <a:srgbClr val="FFFF00"/>
                </a:solidFill>
                <a:latin typeface="Calibri" pitchFamily="34" charset="0"/>
              </a:rPr>
              <a:t>	void			</a:t>
            </a:r>
            <a:r>
              <a:rPr lang="en-US" sz="1400" dirty="0" err="1">
                <a:solidFill>
                  <a:srgbClr val="FFFF00"/>
                </a:solidFill>
                <a:latin typeface="Calibri" pitchFamily="34" charset="0"/>
              </a:rPr>
              <a:t>setRadius</a:t>
            </a:r>
            <a:r>
              <a:rPr lang="en-US" sz="1400" dirty="0">
                <a:solidFill>
                  <a:srgbClr val="FFFF00"/>
                </a:solidFill>
                <a:latin typeface="Calibri" pitchFamily="34" charset="0"/>
              </a:rPr>
              <a:t>(double </a:t>
            </a:r>
            <a:r>
              <a:rPr lang="en-US" sz="1400" dirty="0" err="1">
                <a:solidFill>
                  <a:srgbClr val="FFFF00"/>
                </a:solidFill>
                <a:latin typeface="Calibri" pitchFamily="34" charset="0"/>
              </a:rPr>
              <a:t>newRadius</a:t>
            </a:r>
            <a:r>
              <a:rPr lang="en-US" sz="1400" dirty="0">
                <a:solidFill>
                  <a:srgbClr val="FFFF00"/>
                </a:solidFill>
                <a:latin typeface="Calibri" pitchFamily="34" charset="0"/>
              </a:rPr>
              <a:t>);</a:t>
            </a:r>
          </a:p>
          <a:p>
            <a:r>
              <a:rPr lang="en-US" sz="1400" dirty="0">
                <a:solidFill>
                  <a:srgbClr val="FFFF00"/>
                </a:solidFill>
                <a:latin typeface="Calibri" pitchFamily="34" charset="0"/>
              </a:rPr>
              <a:t>	void			</a:t>
            </a:r>
            <a:r>
              <a:rPr lang="en-US" sz="1400" dirty="0" err="1">
                <a:solidFill>
                  <a:srgbClr val="FFFF00"/>
                </a:solidFill>
                <a:latin typeface="Calibri" pitchFamily="34" charset="0"/>
              </a:rPr>
              <a:t>setPitch</a:t>
            </a:r>
            <a:r>
              <a:rPr lang="en-US" sz="1400" dirty="0">
                <a:solidFill>
                  <a:srgbClr val="FFFF00"/>
                </a:solidFill>
                <a:latin typeface="Calibri" pitchFamily="34" charset="0"/>
              </a:rPr>
              <a:t>(double </a:t>
            </a:r>
            <a:r>
              <a:rPr lang="en-US" sz="1400" dirty="0" err="1">
                <a:solidFill>
                  <a:srgbClr val="FFFF00"/>
                </a:solidFill>
                <a:latin typeface="Calibri" pitchFamily="34" charset="0"/>
              </a:rPr>
              <a:t>newPitch</a:t>
            </a:r>
            <a:r>
              <a:rPr lang="en-US" sz="1400" dirty="0">
                <a:solidFill>
                  <a:srgbClr val="FFFF00"/>
                </a:solidFill>
                <a:latin typeface="Calibri" pitchFamily="34" charset="0"/>
              </a:rPr>
              <a:t>);</a:t>
            </a:r>
          </a:p>
          <a:p>
            <a:r>
              <a:rPr lang="en-US" sz="1400" dirty="0">
                <a:solidFill>
                  <a:srgbClr val="FFFF00"/>
                </a:solidFill>
                <a:latin typeface="Calibri" pitchFamily="34" charset="0"/>
              </a:rPr>
              <a:t>	…….</a:t>
            </a:r>
          </a:p>
          <a:p>
            <a:r>
              <a:rPr lang="en-US" sz="1400" dirty="0">
                <a:solidFill>
                  <a:srgbClr val="FFFF00"/>
                </a:solidFill>
                <a:latin typeface="Calibri" pitchFamily="34" charset="0"/>
              </a:rPr>
              <a:t>};</a:t>
            </a:r>
          </a:p>
          <a:p>
            <a:endParaRPr lang="en-US" sz="1400" dirty="0">
              <a:latin typeface="Calibri" pitchFamily="34" charset="0"/>
            </a:endParaRPr>
          </a:p>
        </p:txBody>
      </p:sp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1143000" y="4648200"/>
            <a:ext cx="2895600" cy="330587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square" lIns="82550" tIns="41275" rIns="82550" bIns="41275" anchor="ctr">
            <a:spAutoFit/>
          </a:bodyPr>
          <a:lstStyle/>
          <a:p>
            <a:endParaRPr lang="en-US" sz="1400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helixToolCmd.cpp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>
          <a:xfrm>
            <a:off x="319087" y="3262311"/>
            <a:ext cx="8215313" cy="3344069"/>
          </a:xfrm>
        </p:spPr>
        <p:txBody>
          <a:bodyPr/>
          <a:lstStyle/>
          <a:p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MStatus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helixToolCmd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::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parseArgs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(const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MArgList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&amp;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args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)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{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MStatus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status;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MArgDatabase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argData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(syntax(),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args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);	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if (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argData.isFlagSet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kPitchFlag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)) 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	status =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argData.getFlagArgument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kPitchFlag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, 0, pitch);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if (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argData.isFlagSet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kRadiusFlag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)) 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	status =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argData.getFlagArgument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kRadiusFlag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, 0, radius);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if (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argData.isFlagSet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kNumberCVsFlag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)) {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	status =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argData.getFlagArgument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kNumberCVsFlag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, 0,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numCV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);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return status;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}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19088" y="1174748"/>
            <a:ext cx="6157913" cy="208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MSyntax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helixToolCmd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::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newSyntax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(){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{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	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MSyntax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syntax;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	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syntax.addFlag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kPitchFlag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,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kPitchFlagLong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,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MSyntax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::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kDouble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);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syntax.addFlag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kRadiusFlag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,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kRadiusFlagLong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,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MSyntax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::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kDouble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);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syntax.addFlag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kNumberCVsFlag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,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kNumberCVsFlagLong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,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MSyntax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::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kUnsigned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);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	return syntax;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}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helixTool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6050"/>
            <a:ext cx="4648200" cy="4527550"/>
          </a:xfrm>
        </p:spPr>
        <p:txBody>
          <a:bodyPr/>
          <a:lstStyle/>
          <a:p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MStatus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helixToolCmd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::finalize()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{ 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MArgList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command;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command.addArg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commandString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());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command.addArg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MString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kRadiusFlag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));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command.addArg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(radius);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command.addArg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MString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kPitchFlag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));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command.addArg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(pitch);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command.addArg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MString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kNumberCVsFlag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));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command.addArg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((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int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)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numCV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);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return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MPxToolCommand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::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doFinalize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 command );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}</a:t>
            </a:r>
          </a:p>
          <a:p>
            <a:endParaRPr lang="en-US" dirty="0" smtClean="0"/>
          </a:p>
        </p:txBody>
      </p:sp>
      <p:sp>
        <p:nvSpPr>
          <p:cNvPr id="4" name="Right Arrow 3"/>
          <p:cNvSpPr/>
          <p:nvPr/>
        </p:nvSpPr>
        <p:spPr>
          <a:xfrm rot="21088656">
            <a:off x="3962400" y="2343150"/>
            <a:ext cx="776288" cy="49213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05400" y="2133600"/>
            <a:ext cx="16764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 err="1">
                <a:solidFill>
                  <a:schemeClr val="accent3"/>
                </a:solidFill>
              </a:rPr>
              <a:t>helixToolCmd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53200" y="2133600"/>
            <a:ext cx="6858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accent3"/>
                </a:solidFill>
              </a:rPr>
              <a:t>-r 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048500" y="2133600"/>
            <a:ext cx="8763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accent3"/>
                </a:solidFill>
              </a:rPr>
              <a:t>-p 10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58100" y="2133600"/>
            <a:ext cx="12573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accent3"/>
                </a:solidFill>
              </a:rPr>
              <a:t>-</a:t>
            </a:r>
            <a:r>
              <a:rPr lang="en-US" dirty="0" err="1">
                <a:solidFill>
                  <a:schemeClr val="accent3"/>
                </a:solidFill>
              </a:rPr>
              <a:t>ncv</a:t>
            </a:r>
            <a:r>
              <a:rPr lang="en-US" dirty="0">
                <a:solidFill>
                  <a:schemeClr val="accent3"/>
                </a:solidFill>
              </a:rPr>
              <a:t> 30;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762000" y="4191000"/>
            <a:ext cx="3657600" cy="330587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square" lIns="82550" tIns="41275" rIns="82550" bIns="41275" anchor="ctr">
            <a:spAutoFit/>
          </a:bodyPr>
          <a:lstStyle/>
          <a:p>
            <a:endParaRPr lang="en-US" sz="1400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build="allAtOnce"/>
      <p:bldP spid="6" grpId="0" build="allAtOnce"/>
      <p:bldP spid="7" grpId="0"/>
      <p:bldP spid="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Tool Representation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void </a:t>
            </a:r>
            <a:r>
              <a:rPr lang="en-CA" dirty="0" err="1" smtClean="0"/>
              <a:t>MPxContext</a:t>
            </a:r>
            <a:r>
              <a:rPr lang="en-CA" dirty="0" smtClean="0"/>
              <a:t>::</a:t>
            </a:r>
            <a:r>
              <a:rPr lang="en-CA" dirty="0" err="1" smtClean="0"/>
              <a:t>getClassName</a:t>
            </a:r>
            <a:r>
              <a:rPr lang="en-CA" dirty="0" smtClean="0"/>
              <a:t>( </a:t>
            </a:r>
            <a:r>
              <a:rPr lang="en-CA" dirty="0" err="1" smtClean="0"/>
              <a:t>MString</a:t>
            </a:r>
            <a:r>
              <a:rPr lang="en-CA" dirty="0" smtClean="0"/>
              <a:t> &amp;  name  )  const 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Tool Property Sheet MEL Scripts:</a:t>
            </a:r>
          </a:p>
          <a:p>
            <a:r>
              <a:rPr lang="en-US" dirty="0" smtClean="0"/>
              <a:t>	nameProperties.mel            </a:t>
            </a:r>
            <a:r>
              <a:rPr lang="en-CA" sz="20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helixProperties.mel</a:t>
            </a:r>
            <a:endParaRPr lang="en-US" sz="2000" dirty="0" smtClean="0"/>
          </a:p>
          <a:p>
            <a:r>
              <a:rPr lang="en-US" dirty="0" smtClean="0"/>
              <a:t>	nameValues.mel 	</a:t>
            </a:r>
            <a:r>
              <a:rPr lang="en-US" sz="2000" dirty="0" smtClean="0">
                <a:solidFill>
                  <a:srgbClr val="FFFF00"/>
                </a:solidFill>
              </a:rPr>
              <a:t>                    </a:t>
            </a:r>
            <a:r>
              <a:rPr lang="en-US" sz="2000" dirty="0" smtClean="0">
                <a:solidFill>
                  <a:srgbClr val="FFFF00"/>
                </a:solidFill>
                <a:latin typeface="Calibri" pitchFamily="34" charset="0"/>
              </a:rPr>
              <a:t>helixValues.mel</a:t>
            </a:r>
          </a:p>
          <a:p>
            <a:endParaRPr lang="en-US" dirty="0" smtClean="0"/>
          </a:p>
          <a:p>
            <a:r>
              <a:rPr lang="en-US" dirty="0" smtClean="0"/>
              <a:t>Image File: XPM file</a:t>
            </a:r>
          </a:p>
        </p:txBody>
      </p:sp>
      <p:sp>
        <p:nvSpPr>
          <p:cNvPr id="21508" name="TextBox 3"/>
          <p:cNvSpPr txBox="1">
            <a:spLocks noChangeArrowheads="1"/>
          </p:cNvSpPr>
          <p:nvPr/>
        </p:nvSpPr>
        <p:spPr bwMode="auto">
          <a:xfrm>
            <a:off x="533400" y="2057400"/>
            <a:ext cx="56626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void </a:t>
            </a:r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helixContext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 :: </a:t>
            </a:r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getClassName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(</a:t>
            </a:r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MString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 &amp; name) </a:t>
            </a:r>
            <a:r>
              <a:rPr lang="en-CA" sz="1400" dirty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const </a:t>
            </a:r>
          </a:p>
          <a:p>
            <a:r>
              <a:rPr lang="en-CA" sz="1400" dirty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{ </a:t>
            </a:r>
          </a:p>
          <a:p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     </a:t>
            </a:r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name.set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("helix");</a:t>
            </a:r>
            <a:endParaRPr lang="en-CA" sz="1400" dirty="0">
              <a:solidFill>
                <a:srgbClr val="FFFF00"/>
              </a:solidFill>
              <a:latin typeface="Calibri" pitchFamily="34" charset="0"/>
              <a:cs typeface="Courier New" pitchFamily="49" charset="0"/>
            </a:endParaRPr>
          </a:p>
          <a:p>
            <a:r>
              <a:rPr lang="en-CA" sz="1400" dirty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} </a:t>
            </a:r>
            <a:endParaRPr lang="en-US" sz="1400" dirty="0">
              <a:solidFill>
                <a:srgbClr val="FFFF00"/>
              </a:solidFill>
              <a:latin typeface="Calibri" pitchFamily="34" charset="0"/>
              <a:cs typeface="Courier New" pitchFamily="49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1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1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helixContextCmd.h</a:t>
            </a:r>
            <a:endParaRPr lang="en-US" dirty="0" smtClean="0"/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class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helixContextCmd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: public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MPxContextCommand</a:t>
            </a:r>
            <a:endParaRPr lang="en-US" sz="1400" dirty="0" smtClean="0">
              <a:solidFill>
                <a:srgbClr val="FFFF00"/>
              </a:solidFill>
              <a:latin typeface="Calibri" pitchFamily="34" charset="0"/>
            </a:endParaRP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{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public:	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helixContextCmd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();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virtual	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MStatus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	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doEditFlags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();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virtual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MStatus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	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doQueryFlags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();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virtual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MPxContext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*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makeObj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();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virtual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MStatus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	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appendSyntax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();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static void*		creator();</a:t>
            </a:r>
          </a:p>
          <a:p>
            <a:endParaRPr lang="en-US" sz="1400" dirty="0" smtClean="0">
              <a:solidFill>
                <a:srgbClr val="FFFF00"/>
              </a:solidFill>
              <a:latin typeface="Calibri" pitchFamily="34" charset="0"/>
            </a:endParaRP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protected: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helixContext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*		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fHelixContext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;</a:t>
            </a:r>
          </a:p>
          <a:p>
            <a:endParaRPr lang="en-US" sz="1400" dirty="0" smtClean="0">
              <a:solidFill>
                <a:srgbClr val="FFFF00"/>
              </a:solidFill>
              <a:latin typeface="Calibri" pitchFamily="34" charset="0"/>
            </a:endParaRP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};</a:t>
            </a:r>
          </a:p>
          <a:p>
            <a:endParaRPr lang="en-US" dirty="0" smtClean="0"/>
          </a:p>
        </p:txBody>
      </p:sp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2743200" y="2438400"/>
            <a:ext cx="2286000" cy="56895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square" lIns="82550" tIns="41275" rIns="82550" bIns="41275" anchor="ctr">
            <a:spAutoFit/>
          </a:bodyPr>
          <a:lstStyle/>
          <a:p>
            <a:endParaRPr lang="en-US" sz="1400" dirty="0" smtClean="0"/>
          </a:p>
          <a:p>
            <a:endParaRPr lang="en-US" sz="1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105400" y="1948934"/>
            <a:ext cx="3657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chemeClr val="accent3"/>
                </a:solidFill>
              </a:rPr>
              <a:t>work with tool property sheet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 rot="19612363">
            <a:off x="5087133" y="2362924"/>
            <a:ext cx="390230" cy="49213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build="allAtOnce"/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>
          <a:xfrm>
            <a:off x="565150" y="2855913"/>
            <a:ext cx="8083550" cy="995362"/>
          </a:xfrm>
        </p:spPr>
        <p:txBody>
          <a:bodyPr/>
          <a:lstStyle/>
          <a:p>
            <a:pPr algn="ctr" eaLnBrk="1" hangingPunct="1"/>
            <a:r>
              <a:rPr lang="en-US" sz="9700" dirty="0" smtClean="0"/>
              <a:t>Q &amp; A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MPxLocatorNode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319088" y="1752600"/>
            <a:ext cx="8215312" cy="4783138"/>
          </a:xfrm>
        </p:spPr>
        <p:txBody>
          <a:bodyPr/>
          <a:lstStyle/>
          <a:p>
            <a:r>
              <a:rPr lang="en-US" sz="2800" dirty="0" smtClean="0"/>
              <a:t>A class that allows users to draw 3D graphical elements in the Maya scene, which can be manipulated using Maya standard manipulators.</a:t>
            </a:r>
          </a:p>
          <a:p>
            <a:endParaRPr lang="en-US" sz="2800" dirty="0" smtClean="0"/>
          </a:p>
          <a:p>
            <a:r>
              <a:rPr lang="en-US" sz="2800" dirty="0" err="1" smtClean="0"/>
              <a:t>MPxLocatorNode</a:t>
            </a:r>
            <a:r>
              <a:rPr lang="en-US" sz="2800" dirty="0" smtClean="0"/>
              <a:t> Support</a:t>
            </a:r>
          </a:p>
          <a:p>
            <a:pPr lvl="2">
              <a:buFont typeface="Arial" pitchFamily="34" charset="0"/>
              <a:buChar char="•"/>
            </a:pPr>
            <a:r>
              <a:rPr lang="en-US" sz="2400" dirty="0" smtClean="0"/>
              <a:t>Drawing</a:t>
            </a:r>
          </a:p>
          <a:p>
            <a:pPr lvl="2">
              <a:buFont typeface="Arial" pitchFamily="34" charset="0"/>
              <a:buChar char="•"/>
            </a:pPr>
            <a:r>
              <a:rPr lang="en-US" sz="2400" dirty="0" smtClean="0"/>
              <a:t>Selection </a:t>
            </a:r>
          </a:p>
          <a:p>
            <a:endParaRPr lang="en-US" dirty="0" smtClean="0"/>
          </a:p>
          <a:p>
            <a:r>
              <a:rPr lang="en-US" sz="2800" dirty="0" smtClean="0"/>
              <a:t>Only in Maya viewport, NOT </a:t>
            </a:r>
            <a:r>
              <a:rPr lang="en-US" sz="2800" dirty="0" err="1" smtClean="0"/>
              <a:t>renderable</a:t>
            </a:r>
            <a:endParaRPr lang="en-US" sz="2800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565150" y="2855913"/>
            <a:ext cx="8083550" cy="995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7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Autodesk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MPxLocatorNode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Override the following methods:</a:t>
            </a:r>
          </a:p>
          <a:p>
            <a:pPr lvl="2">
              <a:buFont typeface="Arial" pitchFamily="34" charset="0"/>
              <a:buChar char="•"/>
            </a:pPr>
            <a:r>
              <a:rPr lang="en-US" sz="2200" dirty="0" smtClean="0"/>
              <a:t>draw()</a:t>
            </a:r>
          </a:p>
          <a:p>
            <a:pPr lvl="2">
              <a:buFont typeface="Arial" pitchFamily="34" charset="0"/>
              <a:buChar char="•"/>
            </a:pPr>
            <a:r>
              <a:rPr lang="en-US" sz="2200" dirty="0" err="1" smtClean="0"/>
              <a:t>IsBounded</a:t>
            </a:r>
            <a:r>
              <a:rPr lang="en-US" sz="2200" dirty="0" smtClean="0"/>
              <a:t>()</a:t>
            </a:r>
          </a:p>
          <a:p>
            <a:pPr lvl="2">
              <a:buFont typeface="Arial" pitchFamily="34" charset="0"/>
              <a:buChar char="•"/>
            </a:pPr>
            <a:r>
              <a:rPr lang="en-US" sz="2200" dirty="0" err="1" smtClean="0"/>
              <a:t>boundingBox</a:t>
            </a:r>
            <a:r>
              <a:rPr lang="en-US" sz="2200" dirty="0" smtClean="0"/>
              <a:t>()</a:t>
            </a:r>
          </a:p>
          <a:p>
            <a:endParaRPr lang="en-US" dirty="0" smtClean="0"/>
          </a:p>
          <a:p>
            <a:r>
              <a:rPr lang="en-US" sz="2800" dirty="0" smtClean="0"/>
              <a:t>Methods are called during</a:t>
            </a:r>
          </a:p>
          <a:p>
            <a:pPr lvl="2">
              <a:buFont typeface="Arial" pitchFamily="34" charset="0"/>
              <a:buChar char="•"/>
            </a:pPr>
            <a:r>
              <a:rPr lang="en-US" sz="2200" dirty="0" smtClean="0"/>
              <a:t>Refresh</a:t>
            </a:r>
          </a:p>
          <a:p>
            <a:pPr lvl="2">
              <a:buFont typeface="Arial" pitchFamily="34" charset="0"/>
              <a:buChar char="•"/>
            </a:pPr>
            <a:r>
              <a:rPr lang="en-US" sz="2200" dirty="0" smtClean="0"/>
              <a:t>Selection</a:t>
            </a:r>
          </a:p>
          <a:p>
            <a:endParaRPr lang="en-US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MPxLocatorNode::draw()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088" y="1279525"/>
            <a:ext cx="8215312" cy="5256213"/>
          </a:xfrm>
        </p:spPr>
        <p:txBody>
          <a:bodyPr/>
          <a:lstStyle/>
          <a:p>
            <a:pPr marL="342900" lvl="1" indent="-342900">
              <a:buClrTx/>
              <a:buSzTx/>
              <a:buFontTx/>
              <a:buChar char="•"/>
              <a:defRPr/>
            </a:pPr>
            <a:r>
              <a:rPr lang="en-US" sz="2400" dirty="0" smtClean="0"/>
              <a:t>void </a:t>
            </a:r>
            <a:r>
              <a:rPr lang="en-US" sz="2400" dirty="0" err="1" smtClean="0"/>
              <a:t>MPxLocatorNode</a:t>
            </a:r>
            <a:r>
              <a:rPr lang="en-US" sz="2400" dirty="0" smtClean="0"/>
              <a:t>:: draw ( M3dView &amp; view, const </a:t>
            </a:r>
            <a:r>
              <a:rPr lang="en-US" sz="2400" dirty="0" err="1" smtClean="0"/>
              <a:t>MDagPath</a:t>
            </a:r>
            <a:r>
              <a:rPr lang="en-US" sz="2400" dirty="0" smtClean="0"/>
              <a:t> &amp; path, M3dView::</a:t>
            </a:r>
            <a:r>
              <a:rPr lang="en-US" sz="2400" dirty="0" err="1" smtClean="0"/>
              <a:t>DisplayStyle</a:t>
            </a:r>
            <a:r>
              <a:rPr lang="en-US" sz="2400" dirty="0" smtClean="0"/>
              <a:t> style, M3dView::</a:t>
            </a:r>
            <a:r>
              <a:rPr lang="en-US" sz="2400" dirty="0" err="1" smtClean="0"/>
              <a:t>DisplayStatus</a:t>
            </a:r>
            <a:r>
              <a:rPr lang="en-US" sz="2400" dirty="0" smtClean="0"/>
              <a:t> status )</a:t>
            </a:r>
          </a:p>
          <a:p>
            <a:pPr marL="342900" lvl="1" indent="-342900">
              <a:buClrTx/>
              <a:buSzTx/>
              <a:buFontTx/>
              <a:buChar char="•"/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Two usage of this function:</a:t>
            </a:r>
          </a:p>
          <a:p>
            <a:pPr lvl="2">
              <a:buFont typeface="Arial" pitchFamily="34" charset="0"/>
              <a:buChar char="•"/>
              <a:defRPr/>
            </a:pPr>
            <a:r>
              <a:rPr lang="en-US" dirty="0" smtClean="0"/>
              <a:t>draw the node in current viewport</a:t>
            </a:r>
          </a:p>
          <a:p>
            <a:pPr lvl="2">
              <a:buFont typeface="Arial" pitchFamily="34" charset="0"/>
              <a:buChar char="•"/>
              <a:defRPr/>
            </a:pPr>
            <a:r>
              <a:rPr lang="en-US" dirty="0" smtClean="0"/>
              <a:t>Maya determine whether the node is selected</a:t>
            </a:r>
          </a:p>
          <a:p>
            <a:pPr>
              <a:defRPr/>
            </a:pPr>
            <a:endParaRPr lang="en-US" dirty="0" smtClean="0"/>
          </a:p>
          <a:p>
            <a:pPr marL="342900" lvl="2" indent="-342900">
              <a:buClrTx/>
              <a:buSzTx/>
              <a:buFontTx/>
              <a:buChar char="•"/>
              <a:defRPr/>
            </a:pPr>
            <a:r>
              <a:rPr lang="en-US" sz="2400" dirty="0" smtClean="0"/>
              <a:t>It should leave OpenGL in exactly the same state it was before this function is called. (use </a:t>
            </a:r>
            <a:r>
              <a:rPr lang="en-US" sz="2400" dirty="0" err="1" smtClean="0"/>
              <a:t>glPushAttrib</a:t>
            </a:r>
            <a:r>
              <a:rPr lang="en-US" sz="2400" dirty="0" smtClean="0"/>
              <a:t>())</a:t>
            </a:r>
          </a:p>
          <a:p>
            <a:pPr marL="342900" lvl="2" indent="-342900">
              <a:buClrTx/>
              <a:buSzTx/>
              <a:buFontTx/>
              <a:buChar char="•"/>
              <a:defRPr/>
            </a:pPr>
            <a:endParaRPr lang="en-US" sz="2400" dirty="0" smtClean="0"/>
          </a:p>
          <a:p>
            <a:pPr marL="342900" lvl="2" indent="-342900">
              <a:buClrTx/>
              <a:buSzTx/>
              <a:buFontTx/>
              <a:buChar char="•"/>
              <a:defRPr/>
            </a:pPr>
            <a:r>
              <a:rPr lang="en-US" sz="2400" dirty="0" smtClean="0"/>
              <a:t>Draw in local object space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MPxLocatorNode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Class Declaration: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1919090"/>
            <a:ext cx="82296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class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arrowLocator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: public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MPxLocatorNode</a:t>
            </a:r>
            <a:endParaRPr lang="en-US" sz="1400" dirty="0" smtClean="0">
              <a:solidFill>
                <a:srgbClr val="FFFF00"/>
              </a:solidFill>
              <a:latin typeface="Calibri" pitchFamily="34" charset="0"/>
            </a:endParaRP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{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public: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  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arrowLocator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();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          virtual  ~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arrowLocator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(); </a:t>
            </a:r>
          </a:p>
          <a:p>
            <a:endParaRPr lang="en-US" sz="1400" dirty="0" smtClean="0">
              <a:solidFill>
                <a:srgbClr val="FFFF00"/>
              </a:solidFill>
              <a:latin typeface="Calibri" pitchFamily="34" charset="0"/>
            </a:endParaRP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          virtual void  draw(M3dView &amp;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view,const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MDagPath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&amp; path,M3dView::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DisplayStyle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style, M3dView::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DisplayStatus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status);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          virtual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bool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 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isBounded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() const;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          virtual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MBoundingBox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boundingBox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() const;</a:t>
            </a:r>
          </a:p>
          <a:p>
            <a:endParaRPr lang="en-US" sz="1400" dirty="0" smtClean="0">
              <a:solidFill>
                <a:srgbClr val="FFFF00"/>
              </a:solidFill>
              <a:latin typeface="Calibri" pitchFamily="34" charset="0"/>
            </a:endParaRP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            static  void*	creator();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            static 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MStatus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initialize();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            virtual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MStatus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compute( const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MPlug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&amp; plug,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MDataBlock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&amp; data );</a:t>
            </a:r>
          </a:p>
          <a:p>
            <a:endParaRPr lang="en-US" sz="1400" dirty="0" smtClean="0">
              <a:solidFill>
                <a:srgbClr val="FFFF00"/>
              </a:solidFill>
              <a:latin typeface="Calibri" pitchFamily="34" charset="0"/>
            </a:endParaRP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public:</a:t>
            </a:r>
          </a:p>
          <a:p>
            <a:endParaRPr lang="en-US" sz="1400" dirty="0" smtClean="0">
              <a:solidFill>
                <a:srgbClr val="FFFF00"/>
              </a:solidFill>
              <a:latin typeface="Calibri" pitchFamily="34" charset="0"/>
            </a:endParaRP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            static	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MTypeId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id;</a:t>
            </a:r>
          </a:p>
          <a:p>
            <a:endParaRPr lang="en-US" sz="1400" dirty="0" smtClean="0">
              <a:solidFill>
                <a:srgbClr val="FFFF00"/>
              </a:solidFill>
              <a:latin typeface="Calibri" pitchFamily="34" charset="0"/>
            </a:endParaRP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            static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MObject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windDirection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; // this is an attribute representing the rotation angle</a:t>
            </a:r>
          </a:p>
          <a:p>
            <a:endParaRPr lang="en-US" sz="1400" dirty="0" smtClean="0">
              <a:solidFill>
                <a:srgbClr val="FFFF00"/>
              </a:solidFill>
              <a:latin typeface="Calibri" pitchFamily="34" charset="0"/>
            </a:endParaRP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};</a:t>
            </a:r>
            <a:endParaRPr lang="en-US" sz="1400" dirty="0">
              <a:solidFill>
                <a:srgbClr val="FFFF00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OpenGL Basics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OpenGL: Open Graphics Library, developed by SGI(Silicon Graphics Inc.) in 1992</a:t>
            </a:r>
          </a:p>
          <a:p>
            <a:endParaRPr lang="en-US" dirty="0" smtClean="0"/>
          </a:p>
          <a:p>
            <a:r>
              <a:rPr lang="en-US" dirty="0" smtClean="0"/>
              <a:t>A standard specification defining an API for writing applications that produce 2D and 3D computer graphics.</a:t>
            </a:r>
          </a:p>
          <a:p>
            <a:endParaRPr lang="en-US" dirty="0" smtClean="0"/>
          </a:p>
          <a:p>
            <a:r>
              <a:rPr lang="en-US" dirty="0" smtClean="0"/>
              <a:t>Widely used in video games, virtual reality, CAD, etc…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OpenGL Basics: Draw Primitives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3252" name="TextBox 3"/>
          <p:cNvSpPr txBox="1">
            <a:spLocks noChangeArrowheads="1"/>
          </p:cNvSpPr>
          <p:nvPr/>
        </p:nvSpPr>
        <p:spPr bwMode="auto">
          <a:xfrm>
            <a:off x="609600" y="2590800"/>
            <a:ext cx="373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  <a:latin typeface="Calibri" pitchFamily="34" charset="0"/>
              </a:rPr>
              <a:t>glColor3f(1.0, 1.0, 1.0); </a:t>
            </a:r>
          </a:p>
          <a:p>
            <a:endParaRPr lang="en-US" sz="1600" dirty="0">
              <a:solidFill>
                <a:srgbClr val="FFFF00"/>
              </a:solidFill>
              <a:latin typeface="Calibri" pitchFamily="34" charset="0"/>
            </a:endParaRPr>
          </a:p>
          <a:p>
            <a:endParaRPr lang="en-US" sz="1600" dirty="0" smtClean="0">
              <a:solidFill>
                <a:srgbClr val="FFFF00"/>
              </a:solidFill>
              <a:latin typeface="Calibri" pitchFamily="34" charset="0"/>
            </a:endParaRPr>
          </a:p>
          <a:p>
            <a:endParaRPr lang="en-US" sz="1600" dirty="0" smtClean="0">
              <a:solidFill>
                <a:srgbClr val="FFFF00"/>
              </a:solidFill>
              <a:latin typeface="Calibri" pitchFamily="34" charset="0"/>
            </a:endParaRPr>
          </a:p>
          <a:p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glBegin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(GL_POLYGON</a:t>
            </a:r>
            <a:r>
              <a:rPr lang="en-US" sz="1600" dirty="0">
                <a:solidFill>
                  <a:srgbClr val="FFFF00"/>
                </a:solidFill>
                <a:latin typeface="Calibri" pitchFamily="34" charset="0"/>
              </a:rPr>
              <a:t>);</a:t>
            </a:r>
          </a:p>
          <a:p>
            <a:r>
              <a:rPr lang="en-US" sz="1600" dirty="0">
                <a:solidFill>
                  <a:srgbClr val="FFFF00"/>
                </a:solidFill>
                <a:latin typeface="Calibri" pitchFamily="34" charset="0"/>
              </a:rPr>
              <a:t>    </a:t>
            </a:r>
          </a:p>
          <a:p>
            <a:r>
              <a:rPr lang="en-US" sz="1600" dirty="0">
                <a:solidFill>
                  <a:srgbClr val="FFFF00"/>
                </a:solidFill>
                <a:latin typeface="Calibri" pitchFamily="34" charset="0"/>
              </a:rPr>
              <a:t>     glVertex3f(0.0, 0.0, 1.0);    </a:t>
            </a:r>
          </a:p>
          <a:p>
            <a:r>
              <a:rPr lang="en-US" sz="1600" dirty="0">
                <a:solidFill>
                  <a:srgbClr val="FFFF00"/>
                </a:solidFill>
                <a:latin typeface="Calibri" pitchFamily="34" charset="0"/>
              </a:rPr>
              <a:t>     glVertex3f(0.0, 3.0, 1.0);    </a:t>
            </a:r>
          </a:p>
          <a:p>
            <a:r>
              <a:rPr lang="en-US" sz="1600" dirty="0">
                <a:solidFill>
                  <a:srgbClr val="FFFF00"/>
                </a:solidFill>
                <a:latin typeface="Calibri" pitchFamily="34" charset="0"/>
              </a:rPr>
              <a:t>     glVertex3f(3.0, 3.0, 2.0);    </a:t>
            </a:r>
          </a:p>
          <a:p>
            <a:r>
              <a:rPr lang="en-US" sz="1600" dirty="0">
                <a:solidFill>
                  <a:srgbClr val="FFFF00"/>
                </a:solidFill>
                <a:latin typeface="Calibri" pitchFamily="34" charset="0"/>
              </a:rPr>
              <a:t>     glVertex3f(4.0, 1.5, 2.0);    </a:t>
            </a:r>
          </a:p>
          <a:p>
            <a:r>
              <a:rPr lang="en-US" sz="1600" dirty="0">
                <a:solidFill>
                  <a:srgbClr val="FFFF00"/>
                </a:solidFill>
                <a:latin typeface="Calibri" pitchFamily="34" charset="0"/>
              </a:rPr>
              <a:t>     glVertex3f(3.0, 0.0, 0.0);</a:t>
            </a:r>
          </a:p>
          <a:p>
            <a:endParaRPr lang="en-US" sz="1600" dirty="0">
              <a:solidFill>
                <a:srgbClr val="FFFF00"/>
              </a:solidFill>
              <a:latin typeface="Calibri" pitchFamily="34" charset="0"/>
            </a:endParaRPr>
          </a:p>
          <a:p>
            <a:r>
              <a:rPr lang="en-US" sz="1600" dirty="0" err="1">
                <a:solidFill>
                  <a:srgbClr val="FFFF00"/>
                </a:solidFill>
                <a:latin typeface="Calibri" pitchFamily="34" charset="0"/>
              </a:rPr>
              <a:t>glEnd</a:t>
            </a:r>
            <a:r>
              <a:rPr lang="en-US" sz="1600" dirty="0">
                <a:solidFill>
                  <a:srgbClr val="FFFF00"/>
                </a:solidFill>
                <a:latin typeface="Calibri" pitchFamily="34" charset="0"/>
              </a:rPr>
              <a:t>();</a:t>
            </a:r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3681347" y="2195104"/>
            <a:ext cx="51816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bg1"/>
                </a:solidFill>
                <a:latin typeface="+mn-lt"/>
              </a:rPr>
              <a:t>Multiple commands for the same operation with different types of arguments</a:t>
            </a:r>
          </a:p>
        </p:txBody>
      </p:sp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3681347" y="1652300"/>
            <a:ext cx="29718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glColor3i </a:t>
            </a:r>
            <a:r>
              <a:rPr lang="en-US" sz="1600" dirty="0">
                <a:solidFill>
                  <a:srgbClr val="FFFF00"/>
                </a:solidFill>
                <a:latin typeface="Calibri" pitchFamily="34" charset="0"/>
              </a:rPr>
              <a:t>(1, 1, 1); </a:t>
            </a:r>
          </a:p>
          <a:p>
            <a:r>
              <a:rPr lang="en-US" sz="1600" dirty="0">
                <a:solidFill>
                  <a:srgbClr val="FFFF00"/>
                </a:solidFill>
                <a:latin typeface="Calibri" pitchFamily="34" charset="0"/>
              </a:rPr>
              <a:t>glColor3d (1.0, 1.0, 1.0); </a:t>
            </a:r>
          </a:p>
        </p:txBody>
      </p:sp>
      <p:sp>
        <p:nvSpPr>
          <p:cNvPr id="8" name="Right Arrow 7"/>
          <p:cNvSpPr/>
          <p:nvPr/>
        </p:nvSpPr>
        <p:spPr>
          <a:xfrm rot="19972697">
            <a:off x="2971800" y="2568575"/>
            <a:ext cx="609600" cy="44450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1743503" flipV="1">
            <a:off x="2576727" y="4091409"/>
            <a:ext cx="1363376" cy="45719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20489444">
            <a:off x="2334782" y="5430899"/>
            <a:ext cx="1320800" cy="46037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TextBox 3"/>
          <p:cNvSpPr txBox="1">
            <a:spLocks noChangeArrowheads="1"/>
          </p:cNvSpPr>
          <p:nvPr/>
        </p:nvSpPr>
        <p:spPr bwMode="auto">
          <a:xfrm>
            <a:off x="3681349" y="4625407"/>
            <a:ext cx="3200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bg1"/>
                </a:solidFill>
                <a:latin typeface="+mn-lt"/>
              </a:rPr>
              <a:t>Draw calls in between </a:t>
            </a:r>
          </a:p>
        </p:txBody>
      </p:sp>
      <p:sp>
        <p:nvSpPr>
          <p:cNvPr id="14" name="Right Arrow 13"/>
          <p:cNvSpPr/>
          <p:nvPr/>
        </p:nvSpPr>
        <p:spPr>
          <a:xfrm rot="1135584">
            <a:off x="2791163" y="3116087"/>
            <a:ext cx="1320800" cy="46037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TextBox 3"/>
          <p:cNvSpPr txBox="1">
            <a:spLocks noChangeArrowheads="1"/>
          </p:cNvSpPr>
          <p:nvPr/>
        </p:nvSpPr>
        <p:spPr bwMode="auto">
          <a:xfrm>
            <a:off x="4083726" y="3375083"/>
            <a:ext cx="3200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 smtClean="0">
                <a:solidFill>
                  <a:schemeClr val="bg1"/>
                </a:solidFill>
                <a:latin typeface="+mn-lt"/>
              </a:rPr>
              <a:t>State machine</a:t>
            </a:r>
            <a:endParaRPr lang="en-US" sz="2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609599" y="2590800"/>
            <a:ext cx="2041831" cy="330587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square" lIns="82550" tIns="41275" rIns="82550" bIns="41275" anchor="ctr">
            <a:spAutoFit/>
          </a:bodyPr>
          <a:lstStyle/>
          <a:p>
            <a:endParaRPr lang="en-US" sz="1400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 animBg="1"/>
      <p:bldP spid="11" grpId="0" animBg="1"/>
      <p:bldP spid="12" grpId="0" animBg="1"/>
      <p:bldP spid="13" grpId="0"/>
      <p:bldP spid="14" grpId="0" animBg="1"/>
      <p:bldP spid="15" grpId="0"/>
      <p:bldP spid="16" grpId="0" animBg="1"/>
    </p:bldLst>
  </p:timing>
</p:sld>
</file>

<file path=ppt/theme/theme1.xml><?xml version="1.0" encoding="utf-8"?>
<a:theme xmlns:a="http://schemas.openxmlformats.org/drawingml/2006/main" name="1_blank">
  <a:themeElements>
    <a:clrScheme name="1_blank 2">
      <a:dk1>
        <a:srgbClr val="000000"/>
      </a:dk1>
      <a:lt1>
        <a:srgbClr val="FFFFFF"/>
      </a:lt1>
      <a:dk2>
        <a:srgbClr val="000000"/>
      </a:dk2>
      <a:lt2>
        <a:srgbClr val="CCCCCC"/>
      </a:lt2>
      <a:accent1>
        <a:srgbClr val="003264"/>
      </a:accent1>
      <a:accent2>
        <a:srgbClr val="EE5500"/>
      </a:accent2>
      <a:accent3>
        <a:srgbClr val="FFFFFF"/>
      </a:accent3>
      <a:accent4>
        <a:srgbClr val="000000"/>
      </a:accent4>
      <a:accent5>
        <a:srgbClr val="AAADB8"/>
      </a:accent5>
      <a:accent6>
        <a:srgbClr val="D84C00"/>
      </a:accent6>
      <a:hlink>
        <a:srgbClr val="77BB11"/>
      </a:hlink>
      <a:folHlink>
        <a:srgbClr val="FFAA00"/>
      </a:folHlink>
    </a:clrScheme>
    <a:fontScheme name="1_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blank 1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00AADD"/>
        </a:accent1>
        <a:accent2>
          <a:srgbClr val="EE5500"/>
        </a:accent2>
        <a:accent3>
          <a:srgbClr val="FFFFFF"/>
        </a:accent3>
        <a:accent4>
          <a:srgbClr val="000000"/>
        </a:accent4>
        <a:accent5>
          <a:srgbClr val="AAD2EB"/>
        </a:accent5>
        <a:accent6>
          <a:srgbClr val="D84C00"/>
        </a:accent6>
        <a:hlink>
          <a:srgbClr val="77BB11"/>
        </a:hlink>
        <a:folHlink>
          <a:srgbClr val="FFAA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2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003264"/>
        </a:accent1>
        <a:accent2>
          <a:srgbClr val="EE5500"/>
        </a:accent2>
        <a:accent3>
          <a:srgbClr val="FFFFFF"/>
        </a:accent3>
        <a:accent4>
          <a:srgbClr val="000000"/>
        </a:accent4>
        <a:accent5>
          <a:srgbClr val="AAADB8"/>
        </a:accent5>
        <a:accent6>
          <a:srgbClr val="D84C00"/>
        </a:accent6>
        <a:hlink>
          <a:srgbClr val="77BB11"/>
        </a:hlink>
        <a:folHlink>
          <a:srgbClr val="FFAA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blank">
  <a:themeElements>
    <a:clrScheme name="1_blank 2">
      <a:dk1>
        <a:srgbClr val="000000"/>
      </a:dk1>
      <a:lt1>
        <a:srgbClr val="FFFFFF"/>
      </a:lt1>
      <a:dk2>
        <a:srgbClr val="000000"/>
      </a:dk2>
      <a:lt2>
        <a:srgbClr val="CCCCCC"/>
      </a:lt2>
      <a:accent1>
        <a:srgbClr val="003264"/>
      </a:accent1>
      <a:accent2>
        <a:srgbClr val="EE5500"/>
      </a:accent2>
      <a:accent3>
        <a:srgbClr val="FFFFFF"/>
      </a:accent3>
      <a:accent4>
        <a:srgbClr val="000000"/>
      </a:accent4>
      <a:accent5>
        <a:srgbClr val="AAADB8"/>
      </a:accent5>
      <a:accent6>
        <a:srgbClr val="D84C00"/>
      </a:accent6>
      <a:hlink>
        <a:srgbClr val="77BB11"/>
      </a:hlink>
      <a:folHlink>
        <a:srgbClr val="FFAA00"/>
      </a:folHlink>
    </a:clrScheme>
    <a:fontScheme name="1_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blank 1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00AADD"/>
        </a:accent1>
        <a:accent2>
          <a:srgbClr val="EE5500"/>
        </a:accent2>
        <a:accent3>
          <a:srgbClr val="FFFFFF"/>
        </a:accent3>
        <a:accent4>
          <a:srgbClr val="000000"/>
        </a:accent4>
        <a:accent5>
          <a:srgbClr val="AAD2EB"/>
        </a:accent5>
        <a:accent6>
          <a:srgbClr val="D84C00"/>
        </a:accent6>
        <a:hlink>
          <a:srgbClr val="77BB11"/>
        </a:hlink>
        <a:folHlink>
          <a:srgbClr val="FFAA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2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003264"/>
        </a:accent1>
        <a:accent2>
          <a:srgbClr val="EE5500"/>
        </a:accent2>
        <a:accent3>
          <a:srgbClr val="FFFFFF"/>
        </a:accent3>
        <a:accent4>
          <a:srgbClr val="000000"/>
        </a:accent4>
        <a:accent5>
          <a:srgbClr val="AAADB8"/>
        </a:accent5>
        <a:accent6>
          <a:srgbClr val="D84C00"/>
        </a:accent6>
        <a:hlink>
          <a:srgbClr val="77BB11"/>
        </a:hlink>
        <a:folHlink>
          <a:srgbClr val="FFAA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MacHD:Applications:Microsoft Office 2004:Templates:Presentations:Designs:Blank Presentation</Template>
  <TotalTime>8474</TotalTime>
  <Words>1062</Words>
  <Application>Microsoft Office PowerPoint</Application>
  <PresentationFormat>On-screen Show (4:3)</PresentationFormat>
  <Paragraphs>519</Paragraphs>
  <Slides>40</Slides>
  <Notes>40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42" baseType="lpstr">
      <vt:lpstr>1_blank</vt:lpstr>
      <vt:lpstr>2_blank</vt:lpstr>
      <vt:lpstr>Slide 1</vt:lpstr>
      <vt:lpstr>UI Tools</vt:lpstr>
      <vt:lpstr>What is a Locator?</vt:lpstr>
      <vt:lpstr>MPxLocatorNode</vt:lpstr>
      <vt:lpstr>MPxLocatorNode</vt:lpstr>
      <vt:lpstr>MPxLocatorNode::draw()</vt:lpstr>
      <vt:lpstr>MPxLocatorNode</vt:lpstr>
      <vt:lpstr>OpenGL Basics</vt:lpstr>
      <vt:lpstr>OpenGL Basics: Draw Primitives</vt:lpstr>
      <vt:lpstr>OpenGL Basics</vt:lpstr>
      <vt:lpstr>MPxLocatorNode::draw()</vt:lpstr>
      <vt:lpstr>MPxLocatorNode::boundingBox()</vt:lpstr>
      <vt:lpstr>MPxLocatorNode Registration</vt:lpstr>
      <vt:lpstr>Examples: arrowLocator</vt:lpstr>
      <vt:lpstr>Maya Context ( Tools )</vt:lpstr>
      <vt:lpstr>Features of “CV CurveTool”</vt:lpstr>
      <vt:lpstr>Custom Context</vt:lpstr>
      <vt:lpstr>MPxContext</vt:lpstr>
      <vt:lpstr>Custom Context Event:</vt:lpstr>
      <vt:lpstr>MEvent</vt:lpstr>
      <vt:lpstr>MCursor</vt:lpstr>
      <vt:lpstr>MPxContextCommand</vt:lpstr>
      <vt:lpstr>MPxContextCommand</vt:lpstr>
      <vt:lpstr>MPxContextCommand</vt:lpstr>
      <vt:lpstr>Example: simpleMarqueeTool</vt:lpstr>
      <vt:lpstr>Example: simpleMarqueeTool</vt:lpstr>
      <vt:lpstr>Example: simpleMarqueeTool</vt:lpstr>
      <vt:lpstr>Activate Custom Context</vt:lpstr>
      <vt:lpstr>MPxToolCommand</vt:lpstr>
      <vt:lpstr>MPxToolCommand</vt:lpstr>
      <vt:lpstr>MPxToolCommand</vt:lpstr>
      <vt:lpstr>Example: helixContext.h</vt:lpstr>
      <vt:lpstr>Example: helixContext.cpp</vt:lpstr>
      <vt:lpstr>Example: helixToolCmd.h</vt:lpstr>
      <vt:lpstr>Example: helixToolCmd.cpp</vt:lpstr>
      <vt:lpstr>Example: helixTool</vt:lpstr>
      <vt:lpstr>Tool Representation</vt:lpstr>
      <vt:lpstr>Example: helixContextCmd.h</vt:lpstr>
      <vt:lpstr>Q &amp; A</vt:lpstr>
      <vt:lpstr>Slide 40</vt:lpstr>
    </vt:vector>
  </TitlesOfParts>
  <Manager/>
  <Company>Autodesk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Media &amp; Entertainment Title Slide Maya Logo Image</dc:title>
  <dc:creator/>
  <cp:lastModifiedBy>wengn</cp:lastModifiedBy>
  <cp:revision>1016</cp:revision>
  <cp:lastPrinted>2006-08-09T23:46:43Z</cp:lastPrinted>
  <dcterms:created xsi:type="dcterms:W3CDTF">2005-11-04T16:28:13Z</dcterms:created>
  <dcterms:modified xsi:type="dcterms:W3CDTF">2009-04-21T14:13:39Z</dcterms:modified>
</cp:coreProperties>
</file>