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754" r:id="rId2"/>
  </p:sldMasterIdLst>
  <p:notesMasterIdLst>
    <p:notesMasterId r:id="rId35"/>
  </p:notesMasterIdLst>
  <p:handoutMasterIdLst>
    <p:handoutMasterId r:id="rId36"/>
  </p:handoutMasterIdLst>
  <p:sldIdLst>
    <p:sldId id="361" r:id="rId3"/>
    <p:sldId id="419" r:id="rId4"/>
    <p:sldId id="385" r:id="rId5"/>
    <p:sldId id="397" r:id="rId6"/>
    <p:sldId id="400" r:id="rId7"/>
    <p:sldId id="401" r:id="rId8"/>
    <p:sldId id="398" r:id="rId9"/>
    <p:sldId id="399" r:id="rId10"/>
    <p:sldId id="402" r:id="rId11"/>
    <p:sldId id="386" r:id="rId12"/>
    <p:sldId id="387" r:id="rId13"/>
    <p:sldId id="434" r:id="rId14"/>
    <p:sldId id="388" r:id="rId15"/>
    <p:sldId id="389" r:id="rId16"/>
    <p:sldId id="426" r:id="rId17"/>
    <p:sldId id="392" r:id="rId18"/>
    <p:sldId id="428" r:id="rId19"/>
    <p:sldId id="423" r:id="rId20"/>
    <p:sldId id="435" r:id="rId21"/>
    <p:sldId id="429" r:id="rId22"/>
    <p:sldId id="427" r:id="rId23"/>
    <p:sldId id="393" r:id="rId24"/>
    <p:sldId id="436" r:id="rId25"/>
    <p:sldId id="437" r:id="rId26"/>
    <p:sldId id="394" r:id="rId27"/>
    <p:sldId id="396" r:id="rId28"/>
    <p:sldId id="420" r:id="rId29"/>
    <p:sldId id="422" r:id="rId30"/>
    <p:sldId id="431" r:id="rId31"/>
    <p:sldId id="421" r:id="rId32"/>
    <p:sldId id="432" r:id="rId33"/>
    <p:sldId id="433" r:id="rId34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00"/>
    <a:srgbClr val="99CC00"/>
    <a:srgbClr val="DDDDDD"/>
    <a:srgbClr val="969696"/>
    <a:srgbClr val="B2B2B2"/>
    <a:srgbClr val="00AADD"/>
    <a:srgbClr val="EE0066"/>
    <a:srgbClr val="99338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612" autoAdjust="0"/>
    <p:restoredTop sz="69647" autoAdjust="0"/>
  </p:normalViewPr>
  <p:slideViewPr>
    <p:cSldViewPr snapToObjects="1">
      <p:cViewPr>
        <p:scale>
          <a:sx n="100" d="100"/>
          <a:sy n="100" d="100"/>
        </p:scale>
        <p:origin x="-806" y="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2885" y="-96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7AFB3010-EC7F-40B3-AE6C-433B993CC0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2100" y="692150"/>
            <a:ext cx="3905250" cy="269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70671FB3-AD55-4DE4-8788-9E80C113F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913321-DC45-459E-B08B-BD8F31A1BCC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  <a:p>
            <a:pPr eaLnBrk="1" hangingPunct="1"/>
            <a:endParaRPr lang="en-CA" dirty="0" smtClean="0"/>
          </a:p>
          <a:p>
            <a:pPr eaLnBrk="1" hangingPunct="1"/>
            <a:endParaRPr lang="en-CA" dirty="0" smtClean="0"/>
          </a:p>
          <a:p>
            <a:endParaRPr 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3F76EC-5B64-4D34-A383-12161447AE95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9062CF-8DAF-47F1-B7EB-8D45A38F218B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671FB3-AD55-4DE4-8788-9E80C113F53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113C4E-30EE-46AA-BA29-8CF7D038BF4A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DC9B51-D54B-42C9-8718-8A58667BBB7D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261C2-90A7-4E59-988E-073177DDC370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b="1" dirty="0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06AB81-C7D7-42F7-AA93-CCAFD98BEFFF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CA" dirty="0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261C2-90A7-4E59-988E-073177DDC370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73A0C6-7108-48CE-88B0-A7AFB7F71714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671FB3-AD55-4DE4-8788-9E80C113F53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04B0E1-3884-40D6-B74C-59F577DFFFF4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671FB3-AD55-4DE4-8788-9E80C113F53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CA" dirty="0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261C2-90A7-4E59-988E-073177DDC370}" type="slidenum">
              <a:rPr lang="en-US" smtClean="0">
                <a:solidFill>
                  <a:srgbClr val="000000"/>
                </a:solidFill>
              </a:rPr>
              <a:pPr/>
              <a:t>21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7C1167-247A-4FFA-A69A-7B0655E18DAC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671FB3-AD55-4DE4-8788-9E80C113F53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aseline="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671FB3-AD55-4DE4-8788-9E80C113F53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A09BE1-F49B-4F37-9F3A-909287FF59F7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546C86-EAA1-4B16-B086-2684D11BD61F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5AB6C0-0474-42F6-9E51-969BED1B984F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671FB3-AD55-4DE4-8788-9E80C113F53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671FB3-AD55-4DE4-8788-9E80C113F53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aseline="0" dirty="0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77174-8BC8-4F66-9946-5B2CC67D7CBF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671FB3-AD55-4DE4-8788-9E80C113F53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2E39A4-4BD2-4837-937A-687010B05FCC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671FB3-AD55-4DE4-8788-9E80C113F53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671FB3-AD55-4DE4-8788-9E80C113F53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dirty="0" smtClean="0"/>
          </a:p>
          <a:p>
            <a:endParaRPr lang="en-US" dirty="0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3F90BC-3FEB-49E5-A3DF-C3D1CBEB3E70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04F476-B341-45BC-B458-3DDBAA67E7DA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E96B33-6937-4762-B7E6-D8A9D5456E50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2009 Autodesk 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703F318A-978B-4CC7-B1FA-13C0DDF9DD92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2009 Autodesk 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98775BBA-F5A1-4A83-9F9A-18C562B9071B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2009 Autodesk 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E5C5B1D5-7A73-44AE-9455-095265B9894B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13" descr="bar_only_black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defRPr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2009 Autodesk 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1FC11FBB-1ABD-4CDC-8E6C-3F3316D179C8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sp>
        <p:nvSpPr>
          <p:cNvPr id="205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054" name="Picture 13" descr="bar_only_black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defRPr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0" descr="ME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9"/>
          <p:cNvSpPr>
            <a:spLocks noGrp="1" noChangeArrowheads="1"/>
          </p:cNvSpPr>
          <p:nvPr/>
        </p:nvSpPr>
        <p:spPr bwMode="auto">
          <a:xfrm>
            <a:off x="319088" y="2933700"/>
            <a:ext cx="76533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 sz="4000" smtClean="0">
                <a:solidFill>
                  <a:schemeClr val="bg1"/>
                </a:solidFill>
              </a:rPr>
              <a:t>Maya Manipulators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24" name="Rectangle 10"/>
          <p:cNvSpPr>
            <a:spLocks noGrp="1" noChangeArrowheads="1"/>
          </p:cNvSpPr>
          <p:nvPr/>
        </p:nvSpPr>
        <p:spPr bwMode="auto">
          <a:xfrm>
            <a:off x="319088" y="3622675"/>
            <a:ext cx="765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/>
            <a:r>
              <a:rPr lang="en-US" sz="2000">
                <a:solidFill>
                  <a:schemeClr val="bg1"/>
                </a:solidFill>
              </a:rPr>
              <a:t>Naiqi Weng</a:t>
            </a:r>
            <a:endParaRPr lang="en-US" sz="2000" b="1">
              <a:solidFill>
                <a:schemeClr val="bg1"/>
              </a:solidFill>
            </a:endParaRPr>
          </a:p>
          <a:p>
            <a:pPr eaLnBrk="0" hangingPunct="0"/>
            <a:r>
              <a:rPr lang="en-US" sz="1600">
                <a:solidFill>
                  <a:schemeClr val="bg1"/>
                </a:solidFill>
              </a:rPr>
              <a:t>Developer Consultant, ADN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Manipulator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2800" dirty="0" smtClean="0"/>
              <a:t>Maya Standard Manipulators</a:t>
            </a:r>
          </a:p>
          <a:p>
            <a:pPr>
              <a:buFontTx/>
              <a:buChar char="•"/>
            </a:pPr>
            <a:endParaRPr lang="en-US" sz="2800" dirty="0" smtClean="0"/>
          </a:p>
          <a:p>
            <a:pPr>
              <a:buFontTx/>
              <a:buChar char="•"/>
            </a:pPr>
            <a:r>
              <a:rPr lang="en-US" sz="2800" dirty="0" smtClean="0"/>
              <a:t>Derived from </a:t>
            </a:r>
            <a:r>
              <a:rPr lang="en-US" sz="2800" dirty="0" err="1" smtClean="0"/>
              <a:t>MPxManipContainer</a:t>
            </a:r>
            <a:endParaRPr lang="en-US" sz="2800" dirty="0" smtClean="0"/>
          </a:p>
          <a:p>
            <a:pPr marL="685800" lvl="2">
              <a:buSzPct val="100000"/>
              <a:buFont typeface="Arial" pitchFamily="34" charset="0"/>
              <a:buChar char="•"/>
            </a:pPr>
            <a:r>
              <a:rPr lang="en-US" dirty="0" smtClean="0"/>
              <a:t>Container rather than a proxy manipulator</a:t>
            </a:r>
          </a:p>
          <a:p>
            <a:pPr marL="685800" lvl="2">
              <a:buSzPct val="100000"/>
              <a:buFont typeface="Arial" pitchFamily="34" charset="0"/>
              <a:buChar char="•"/>
            </a:pPr>
            <a:r>
              <a:rPr lang="en-US" dirty="0" smtClean="0"/>
              <a:t>Can contain more than one base manipulator</a:t>
            </a:r>
          </a:p>
          <a:p>
            <a:pPr marL="685800" lvl="2">
              <a:buSzPct val="100000"/>
              <a:buFont typeface="Arial" pitchFamily="34" charset="0"/>
              <a:buChar char="•"/>
            </a:pPr>
            <a:r>
              <a:rPr lang="en-US" dirty="0" smtClean="0"/>
              <a:t>Basic workflow:</a:t>
            </a:r>
          </a:p>
          <a:p>
            <a:pPr marL="973137" lvl="3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 smtClean="0"/>
              <a:t>add base manipulators to container</a:t>
            </a:r>
          </a:p>
          <a:p>
            <a:pPr marL="973137" lvl="3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 smtClean="0"/>
              <a:t>Set up associations between base manipulators and attributes</a:t>
            </a:r>
          </a:p>
          <a:p>
            <a:pPr marL="685800" lvl="2">
              <a:buSzPct val="100000"/>
              <a:buFont typeface="Arial" pitchFamily="34" charset="0"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MPxManipContainer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2800" dirty="0" smtClean="0"/>
              <a:t>Specify </a:t>
            </a:r>
            <a:r>
              <a:rPr lang="en-US" sz="2800" dirty="0" err="1" smtClean="0">
                <a:cs typeface="Courier New" pitchFamily="49" charset="0"/>
              </a:rPr>
              <a:t>kManipContainer</a:t>
            </a:r>
            <a:r>
              <a:rPr lang="en-US" sz="2800" dirty="0" smtClean="0">
                <a:cs typeface="Courier New" pitchFamily="49" charset="0"/>
              </a:rPr>
              <a:t> </a:t>
            </a:r>
            <a:r>
              <a:rPr lang="en-US" sz="2800" dirty="0" smtClean="0"/>
              <a:t>when registering the node in </a:t>
            </a:r>
            <a:r>
              <a:rPr lang="en-US" sz="2800" dirty="0" err="1" smtClean="0"/>
              <a:t>initializePlugin</a:t>
            </a:r>
            <a:endParaRPr lang="en-US" sz="2800" dirty="0" smtClean="0"/>
          </a:p>
          <a:p>
            <a:endParaRPr lang="en-US" sz="1400" dirty="0" smtClean="0">
              <a:latin typeface="Calibri" pitchFamily="34" charset="0"/>
            </a:endParaRPr>
          </a:p>
          <a:p>
            <a:r>
              <a:rPr lang="en-US" sz="1400" dirty="0" smtClean="0"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initializePlugin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obj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) { 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...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plugin.registerNode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 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arrowLocatorManip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",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arrowLocatorManip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::id,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arrowLocatorManip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::creator,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arrowLocatorManip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::initialize,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MPxNode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kManipContainer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... 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} </a:t>
            </a:r>
            <a:endParaRPr lang="en-US" sz="1400" dirty="0" smtClean="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2800" dirty="0" smtClean="0"/>
              <a:t>Add OpenMayaUI.lib and opengl32.lib (optional) into linking libraries</a:t>
            </a:r>
          </a:p>
          <a:p>
            <a:pPr>
              <a:buFontTx/>
              <a:buChar char="•"/>
            </a:pPr>
            <a:endParaRPr lang="en-US" sz="1600" dirty="0" smtClean="0"/>
          </a:p>
          <a:p>
            <a:pPr>
              <a:buFontTx/>
              <a:buChar char="•"/>
            </a:pPr>
            <a:endParaRPr lang="en-US" sz="1600" dirty="0" smtClean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3352800" y="3505200"/>
            <a:ext cx="22098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arrowLocatorManip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class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arrowLocatorManip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: public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MPxManipContainer</a:t>
            </a: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public: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arrowLocatorManip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virtual	~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arrowLocatorManip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 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static  void*	creator();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static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initialize();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virtual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createChildren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virtual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connectToDependNode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&amp;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dependNode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virtual void	draw(M3dView &amp;view, 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MDagPath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&amp;path, M3dView::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DisplayStyle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style, M3dView::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DisplayStatus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status);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public: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static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MTypeId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id;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static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MDagPath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fDiscManip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};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533400" y="3657600"/>
            <a:ext cx="7543800" cy="1011624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MPxManipContainer</a:t>
            </a:r>
            <a:endParaRPr lang="en-US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824912" cy="5119688"/>
          </a:xfrm>
        </p:spPr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en-CA" sz="2800" dirty="0" smtClean="0"/>
              <a:t>Key functionalities:</a:t>
            </a:r>
            <a:endParaRPr lang="en-CA" dirty="0" smtClean="0"/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/>
              <a:t>add base manipulators: 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SzPct val="100000"/>
              <a:buNone/>
              <a:defRPr/>
            </a:pPr>
            <a:r>
              <a:rPr lang="en-US" sz="2400" dirty="0" smtClean="0"/>
              <a:t>			</a:t>
            </a:r>
            <a:r>
              <a:rPr lang="en-US" sz="2200" dirty="0" err="1" smtClean="0"/>
              <a:t>MPxManipContainer</a:t>
            </a:r>
            <a:r>
              <a:rPr lang="en-US" sz="2200" dirty="0" smtClean="0"/>
              <a:t>::</a:t>
            </a:r>
            <a:r>
              <a:rPr lang="en-CA" sz="2200" dirty="0" err="1" smtClean="0"/>
              <a:t>createChildren</a:t>
            </a:r>
            <a:r>
              <a:rPr lang="en-CA" sz="2200" dirty="0" smtClean="0"/>
              <a:t>()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SzPct val="100000"/>
              <a:buNone/>
              <a:defRPr/>
            </a:pPr>
            <a:endParaRPr lang="en-CA" sz="2400" dirty="0" smtClean="0"/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CA" sz="2400" dirty="0" smtClean="0"/>
              <a:t>make associations between manipulators and attributes on nodes: 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SzPct val="100000"/>
              <a:buNone/>
              <a:defRPr/>
            </a:pPr>
            <a:r>
              <a:rPr lang="en-CA" sz="2400" dirty="0" smtClean="0"/>
              <a:t>			</a:t>
            </a:r>
            <a:r>
              <a:rPr lang="en-CA" sz="2200" dirty="0" err="1" smtClean="0"/>
              <a:t>MPxManipContainer</a:t>
            </a:r>
            <a:r>
              <a:rPr lang="en-CA" sz="2200" dirty="0" smtClean="0"/>
              <a:t>::</a:t>
            </a:r>
            <a:r>
              <a:rPr lang="en-CA" sz="2200" dirty="0" err="1" smtClean="0"/>
              <a:t>connectToDependNode</a:t>
            </a:r>
            <a:r>
              <a:rPr lang="en-CA" sz="2200" dirty="0" smtClean="0"/>
              <a:t>()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/>
            </a:pPr>
            <a:endParaRPr lang="en-CA" sz="2400" dirty="0" smtClean="0"/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CA" sz="2400" dirty="0" smtClean="0"/>
              <a:t>customize the drawing of your manipulator: </a:t>
            </a:r>
          </a:p>
          <a:p>
            <a:pPr lvl="3">
              <a:buClr>
                <a:schemeClr val="accent1">
                  <a:lumMod val="50000"/>
                  <a:lumOff val="50000"/>
                </a:schemeClr>
              </a:buClr>
              <a:buSzPct val="100000"/>
              <a:defRPr/>
            </a:pPr>
            <a:r>
              <a:rPr lang="en-CA" dirty="0" smtClean="0"/>
              <a:t>		</a:t>
            </a:r>
            <a:r>
              <a:rPr lang="en-CA" sz="2200" dirty="0" err="1" smtClean="0"/>
              <a:t>MPxManipContainer</a:t>
            </a:r>
            <a:r>
              <a:rPr lang="en-CA" sz="2200" dirty="0" smtClean="0"/>
              <a:t>::draw()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8520112" cy="1143000"/>
          </a:xfrm>
        </p:spPr>
        <p:txBody>
          <a:bodyPr/>
          <a:lstStyle/>
          <a:p>
            <a:pPr lvl="2">
              <a:defRPr/>
            </a:pPr>
            <a:r>
              <a:rPr lang="en-US" dirty="0" smtClean="0">
                <a:latin typeface="+mj-lt"/>
              </a:rPr>
              <a:t>Add Base Manipulators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Clr>
                <a:schemeClr val="accent1">
                  <a:lumMod val="50000"/>
                  <a:lumOff val="50000"/>
                </a:schemeClr>
              </a:buClr>
              <a:buSzPct val="100000"/>
              <a:buNone/>
              <a:defRPr/>
            </a:pPr>
            <a:r>
              <a:rPr lang="en-US" sz="2400" dirty="0" smtClean="0"/>
              <a:t>	</a:t>
            </a:r>
            <a:r>
              <a:rPr lang="en-US" sz="2200" dirty="0" err="1" smtClean="0"/>
              <a:t>MPxManipContainer</a:t>
            </a:r>
            <a:r>
              <a:rPr lang="en-US" sz="2200" dirty="0" smtClean="0"/>
              <a:t>::</a:t>
            </a:r>
            <a:r>
              <a:rPr lang="en-CA" sz="2200" dirty="0" err="1" smtClean="0"/>
              <a:t>createChildren</a:t>
            </a:r>
            <a:r>
              <a:rPr lang="en-CA" sz="2200" dirty="0" smtClean="0"/>
              <a:t>()</a:t>
            </a:r>
          </a:p>
          <a:p>
            <a:endParaRPr lang="en-US" sz="1800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arrowLocatorManip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createChildren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() { 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...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MString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manipName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("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angleManip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");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MString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angleName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("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yRotation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");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fDiscManip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addDiscManip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manipName,angleName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); 	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MPoint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startPoint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(0.0, 0.0, 0.0);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MAngle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startAngle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(0.0,MAngle::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kDegrees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MFnDiscManip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fnDisc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fDiscManip,&amp;status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fnDisc.setCenterPoint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startPoint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fnDisc.setAngle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startAngle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  ... 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} 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752600" y="3505200"/>
            <a:ext cx="35814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7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73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990600" y="1676400"/>
            <a:ext cx="5029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/>
          <a:p>
            <a:pPr algn="ctr"/>
            <a:r>
              <a:rPr lang="en-US">
                <a:solidFill>
                  <a:srgbClr val="000000"/>
                </a:solidFill>
              </a:rPr>
              <a:t>Container Manipulator</a:t>
            </a: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990600" y="2209800"/>
            <a:ext cx="5029200" cy="4246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/>
          <a:p>
            <a:pPr algn="ctr"/>
            <a:endParaRPr lang="en-US">
              <a:solidFill>
                <a:srgbClr val="F8F8F8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24384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base </a:t>
            </a:r>
            <a:r>
              <a:rPr lang="en-US" sz="1600" dirty="0" err="1">
                <a:solidFill>
                  <a:srgbClr val="000000"/>
                </a:solidFill>
              </a:rPr>
              <a:t>manip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71600" y="2971800"/>
            <a:ext cx="10668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600" y="44196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base </a:t>
            </a:r>
            <a:r>
              <a:rPr lang="en-US" sz="1600" dirty="0" err="1">
                <a:solidFill>
                  <a:srgbClr val="000000"/>
                </a:solidFill>
              </a:rPr>
              <a:t>manip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71600" y="4953000"/>
            <a:ext cx="10668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000" y="3238500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0" y="5318125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86000" y="3712576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95600" y="3086100"/>
            <a:ext cx="2895600" cy="30099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95600" y="2514600"/>
            <a:ext cx="2895600" cy="5715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Converter</a:t>
            </a:r>
          </a:p>
        </p:txBody>
      </p:sp>
      <p:sp>
        <p:nvSpPr>
          <p:cNvPr id="59410" name="Oval 4"/>
          <p:cNvSpPr>
            <a:spLocks noChangeArrowheads="1"/>
          </p:cNvSpPr>
          <p:nvPr/>
        </p:nvSpPr>
        <p:spPr bwMode="auto">
          <a:xfrm>
            <a:off x="6858000" y="36576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node</a:t>
            </a:r>
          </a:p>
        </p:txBody>
      </p:sp>
      <p:sp>
        <p:nvSpPr>
          <p:cNvPr id="29" name="Rectangle 28"/>
          <p:cNvSpPr/>
          <p:nvPr/>
        </p:nvSpPr>
        <p:spPr>
          <a:xfrm rot="14208163">
            <a:off x="6773863" y="4202112"/>
            <a:ext cx="147638" cy="21431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11382698">
            <a:off x="7070725" y="4411663"/>
            <a:ext cx="149225" cy="2032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16494626">
            <a:off x="6686550" y="3922713"/>
            <a:ext cx="147638" cy="207962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95600" y="3598276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638800" y="3695700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00350" y="3086100"/>
            <a:ext cx="2000250" cy="228600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err="1">
                <a:solidFill>
                  <a:srgbClr val="000000"/>
                </a:solidFill>
              </a:rPr>
              <a:t>converterManipValue</a:t>
            </a:r>
            <a:r>
              <a:rPr lang="en-US" sz="1100" b="1" dirty="0">
                <a:solidFill>
                  <a:srgbClr val="000000"/>
                </a:solidFill>
              </a:rPr>
              <a:t> items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895600" y="4191000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38800" y="4419600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638800" y="5089525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95600" y="5203825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7" name="Straight Connector 66"/>
          <p:cNvCxnSpPr>
            <a:stCxn id="16" idx="3"/>
            <a:endCxn id="35" idx="1"/>
          </p:cNvCxnSpPr>
          <p:nvPr/>
        </p:nvCxnSpPr>
        <p:spPr>
          <a:xfrm>
            <a:off x="2438400" y="3352800"/>
            <a:ext cx="457200" cy="3597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0" idx="3"/>
            <a:endCxn id="52" idx="1"/>
          </p:cNvCxnSpPr>
          <p:nvPr/>
        </p:nvCxnSpPr>
        <p:spPr>
          <a:xfrm>
            <a:off x="2438400" y="3826876"/>
            <a:ext cx="457200" cy="47842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8" idx="3"/>
            <a:endCxn id="60" idx="1"/>
          </p:cNvCxnSpPr>
          <p:nvPr/>
        </p:nvCxnSpPr>
        <p:spPr>
          <a:xfrm flipV="1">
            <a:off x="2438400" y="5318125"/>
            <a:ext cx="457200" cy="1143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3" idx="3"/>
          </p:cNvCxnSpPr>
          <p:nvPr/>
        </p:nvCxnSpPr>
        <p:spPr>
          <a:xfrm>
            <a:off x="5791200" y="3810000"/>
            <a:ext cx="858838" cy="2286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3" idx="3"/>
            <a:endCxn id="29" idx="0"/>
          </p:cNvCxnSpPr>
          <p:nvPr/>
        </p:nvCxnSpPr>
        <p:spPr>
          <a:xfrm flipV="1">
            <a:off x="5791200" y="4367939"/>
            <a:ext cx="966814" cy="16596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9" idx="3"/>
            <a:endCxn id="30" idx="0"/>
          </p:cNvCxnSpPr>
          <p:nvPr/>
        </p:nvCxnSpPr>
        <p:spPr>
          <a:xfrm flipV="1">
            <a:off x="5791200" y="4613407"/>
            <a:ext cx="1336998" cy="590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10800000" flipV="1">
            <a:off x="3048000" y="3276600"/>
            <a:ext cx="304800" cy="26670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095375" y="5745163"/>
            <a:ext cx="1695450" cy="228600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err="1">
                <a:solidFill>
                  <a:srgbClr val="000000"/>
                </a:solidFill>
              </a:rPr>
              <a:t>m</a:t>
            </a:r>
            <a:r>
              <a:rPr lang="en-US" sz="1100" b="1" dirty="0" err="1" smtClean="0">
                <a:solidFill>
                  <a:srgbClr val="000000"/>
                </a:solidFill>
              </a:rPr>
              <a:t>anipValue</a:t>
            </a:r>
            <a:r>
              <a:rPr lang="en-US" sz="1100" b="1" dirty="0" smtClean="0">
                <a:solidFill>
                  <a:srgbClr val="000000"/>
                </a:solidFill>
              </a:rPr>
              <a:t> </a:t>
            </a:r>
          </a:p>
          <a:p>
            <a:pPr algn="ctr">
              <a:defRPr/>
            </a:pPr>
            <a:r>
              <a:rPr lang="en-US" sz="1100" b="1" dirty="0" smtClean="0">
                <a:solidFill>
                  <a:srgbClr val="000000"/>
                </a:solidFill>
              </a:rPr>
              <a:t>items</a:t>
            </a:r>
            <a:endParaRPr lang="en-US" sz="1100" b="1" dirty="0">
              <a:solidFill>
                <a:srgbClr val="000000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1981200" y="5432425"/>
            <a:ext cx="304800" cy="2444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3733800" y="5630863"/>
            <a:ext cx="2133600" cy="228600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err="1">
                <a:solidFill>
                  <a:srgbClr val="000000"/>
                </a:solidFill>
              </a:rPr>
              <a:t>converterPlugValue</a:t>
            </a:r>
            <a:r>
              <a:rPr lang="en-US" sz="1100" b="1" dirty="0">
                <a:solidFill>
                  <a:srgbClr val="000000"/>
                </a:solidFill>
              </a:rPr>
              <a:t> items</a:t>
            </a:r>
          </a:p>
        </p:txBody>
      </p:sp>
      <p:cxnSp>
        <p:nvCxnSpPr>
          <p:cNvPr id="109" name="Straight Connector 108"/>
          <p:cNvCxnSpPr/>
          <p:nvPr/>
        </p:nvCxnSpPr>
        <p:spPr>
          <a:xfrm rot="5400000">
            <a:off x="5381625" y="5422900"/>
            <a:ext cx="304800" cy="9525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7512050" y="4768851"/>
            <a:ext cx="717550" cy="228600"/>
          </a:xfrm>
          <a:prstGeom prst="rect">
            <a:avLst/>
          </a:prstGeom>
          <a:solidFill>
            <a:schemeClr val="tx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rgbClr val="FFFFFF"/>
                </a:solidFill>
              </a:rPr>
              <a:t>plug</a:t>
            </a:r>
          </a:p>
        </p:txBody>
      </p:sp>
      <p:cxnSp>
        <p:nvCxnSpPr>
          <p:cNvPr id="114" name="Straight Connector 113"/>
          <p:cNvCxnSpPr/>
          <p:nvPr/>
        </p:nvCxnSpPr>
        <p:spPr>
          <a:xfrm rot="10800000">
            <a:off x="7235825" y="4551363"/>
            <a:ext cx="469900" cy="217487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35" idx="3"/>
            <a:endCxn id="43" idx="1"/>
          </p:cNvCxnSpPr>
          <p:nvPr/>
        </p:nvCxnSpPr>
        <p:spPr>
          <a:xfrm>
            <a:off x="3048000" y="3712576"/>
            <a:ext cx="2590800" cy="97424"/>
          </a:xfrm>
          <a:prstGeom prst="curvedConnector3">
            <a:avLst>
              <a:gd name="adj1" fmla="val 50000"/>
            </a:avLst>
          </a:prstGeom>
          <a:ln cap="flat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60" idx="3"/>
            <a:endCxn id="59" idx="1"/>
          </p:cNvCxnSpPr>
          <p:nvPr/>
        </p:nvCxnSpPr>
        <p:spPr>
          <a:xfrm flipV="1">
            <a:off x="3048000" y="5203825"/>
            <a:ext cx="2590800" cy="114300"/>
          </a:xfrm>
          <a:prstGeom prst="curvedConnector3">
            <a:avLst>
              <a:gd name="adj1" fmla="val 50000"/>
            </a:avLst>
          </a:prstGeom>
          <a:ln cap="flat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52" idx="3"/>
            <a:endCxn id="53" idx="1"/>
          </p:cNvCxnSpPr>
          <p:nvPr/>
        </p:nvCxnSpPr>
        <p:spPr>
          <a:xfrm>
            <a:off x="3048000" y="4305300"/>
            <a:ext cx="2590800" cy="228600"/>
          </a:xfrm>
          <a:prstGeom prst="curvedConnector3">
            <a:avLst>
              <a:gd name="adj1" fmla="val 50000"/>
            </a:avLst>
          </a:prstGeom>
          <a:ln cap="flat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076700" y="3480940"/>
            <a:ext cx="53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?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76700" y="4065657"/>
            <a:ext cx="53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?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076700" y="4849882"/>
            <a:ext cx="53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?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8215312" cy="1143000"/>
          </a:xfrm>
        </p:spPr>
        <p:txBody>
          <a:bodyPr/>
          <a:lstStyle/>
          <a:p>
            <a:r>
              <a:rPr lang="en-US" dirty="0" smtClean="0"/>
              <a:t>Communications between Manipulators and Nodes </a:t>
            </a:r>
          </a:p>
        </p:txBody>
      </p:sp>
      <p:sp>
        <p:nvSpPr>
          <p:cNvPr id="45" name="AutoShape 7"/>
          <p:cNvSpPr>
            <a:spLocks noChangeArrowheads="1"/>
          </p:cNvSpPr>
          <p:nvPr/>
        </p:nvSpPr>
        <p:spPr bwMode="auto">
          <a:xfrm>
            <a:off x="2895600" y="3022213"/>
            <a:ext cx="19050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46" name="AutoShape 7"/>
          <p:cNvSpPr>
            <a:spLocks noChangeArrowheads="1"/>
          </p:cNvSpPr>
          <p:nvPr/>
        </p:nvSpPr>
        <p:spPr bwMode="auto">
          <a:xfrm>
            <a:off x="3886200" y="5579869"/>
            <a:ext cx="19050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47" name="AutoShape 7"/>
          <p:cNvSpPr>
            <a:spLocks noChangeArrowheads="1"/>
          </p:cNvSpPr>
          <p:nvPr/>
        </p:nvSpPr>
        <p:spPr bwMode="auto">
          <a:xfrm>
            <a:off x="1447800" y="5694169"/>
            <a:ext cx="9144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48" name="AutoShape 7"/>
          <p:cNvSpPr>
            <a:spLocks noChangeArrowheads="1"/>
          </p:cNvSpPr>
          <p:nvPr/>
        </p:nvSpPr>
        <p:spPr bwMode="auto">
          <a:xfrm>
            <a:off x="7620000" y="4758938"/>
            <a:ext cx="5334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5" grpId="0" animBg="1"/>
      <p:bldP spid="43" grpId="0" animBg="1"/>
      <p:bldP spid="52" grpId="0" animBg="1"/>
      <p:bldP spid="53" grpId="0" animBg="1"/>
      <p:bldP spid="59" grpId="0" animBg="1"/>
      <p:bldP spid="60" grpId="0" animBg="1"/>
      <p:bldP spid="96" grpId="0"/>
      <p:bldP spid="108" grpId="0"/>
      <p:bldP spid="113" grpId="0" animBg="1"/>
      <p:bldP spid="90" grpId="0"/>
      <p:bldP spid="91" grpId="0"/>
      <p:bldP spid="92" grpId="0"/>
      <p:bldP spid="45" grpId="0" animBg="1"/>
      <p:bldP spid="46" grpId="0" animBg="1"/>
      <p:bldP spid="47" grpId="0" animBg="1"/>
      <p:bldP spid="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Communications between Manipulators and Nodes 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319088" y="1600200"/>
            <a:ext cx="8215312" cy="493553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800" dirty="0" smtClean="0"/>
              <a:t>Two types:</a:t>
            </a:r>
            <a:endParaRPr lang="en-US" sz="2400" dirty="0" smtClean="0"/>
          </a:p>
          <a:p>
            <a:pPr lvl="2">
              <a:buFont typeface="Arial" charset="0"/>
              <a:buChar char="•"/>
            </a:pPr>
            <a:r>
              <a:rPr lang="en-US" sz="2400" dirty="0" smtClean="0"/>
              <a:t>One-to-one association</a:t>
            </a:r>
          </a:p>
          <a:p>
            <a:pPr lvl="2">
              <a:buFont typeface="Arial" charset="0"/>
              <a:buChar char="•"/>
            </a:pPr>
            <a:endParaRPr lang="en-US" sz="2400" dirty="0" smtClean="0"/>
          </a:p>
          <a:p>
            <a:pPr lvl="2">
              <a:buFont typeface="Arial" charset="0"/>
              <a:buChar char="•"/>
            </a:pPr>
            <a:r>
              <a:rPr lang="en-US" sz="2400" dirty="0" smtClean="0"/>
              <a:t>Conversion functions</a:t>
            </a:r>
          </a:p>
          <a:p>
            <a:endParaRPr lang="en-US" sz="2800" dirty="0" smtClean="0"/>
          </a:p>
          <a:p>
            <a:pPr>
              <a:buFontTx/>
              <a:buChar char="•"/>
            </a:pPr>
            <a:r>
              <a:rPr lang="en-CA" sz="2800" dirty="0" err="1" smtClean="0"/>
              <a:t>MPxManipContainer</a:t>
            </a:r>
            <a:r>
              <a:rPr lang="en-CA" sz="2800" dirty="0" smtClean="0"/>
              <a:t>::</a:t>
            </a:r>
            <a:r>
              <a:rPr lang="en-CA" sz="2800" dirty="0" err="1" smtClean="0"/>
              <a:t>connectToDependNode</a:t>
            </a:r>
            <a:r>
              <a:rPr lang="en-CA" sz="2800" dirty="0" smtClean="0"/>
              <a:t>()</a:t>
            </a:r>
            <a:endParaRPr lang="en-US" sz="2800" dirty="0" smtClean="0"/>
          </a:p>
          <a:p>
            <a:pPr>
              <a:buFontTx/>
              <a:buChar char="•"/>
            </a:pP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990600" y="1676400"/>
            <a:ext cx="5029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/>
          <a:p>
            <a:pPr algn="ctr"/>
            <a:r>
              <a:rPr lang="en-US">
                <a:solidFill>
                  <a:srgbClr val="000000"/>
                </a:solidFill>
              </a:rPr>
              <a:t>Container Manipulator</a:t>
            </a: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990600" y="2209800"/>
            <a:ext cx="5029200" cy="4246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/>
          <a:p>
            <a:pPr algn="ctr"/>
            <a:endParaRPr lang="en-US">
              <a:solidFill>
                <a:srgbClr val="F8F8F8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24384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base </a:t>
            </a:r>
            <a:r>
              <a:rPr lang="en-US" sz="1600" dirty="0" err="1">
                <a:solidFill>
                  <a:srgbClr val="000000"/>
                </a:solidFill>
              </a:rPr>
              <a:t>manip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71600" y="2971800"/>
            <a:ext cx="10668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600" y="44196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base </a:t>
            </a:r>
            <a:r>
              <a:rPr lang="en-US" sz="1600" dirty="0" err="1">
                <a:solidFill>
                  <a:srgbClr val="000000"/>
                </a:solidFill>
              </a:rPr>
              <a:t>manip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71600" y="4953000"/>
            <a:ext cx="10668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000" y="3238500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0" y="5318125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86000" y="3712576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95600" y="3086100"/>
            <a:ext cx="2895600" cy="30099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95600" y="2514600"/>
            <a:ext cx="2895600" cy="5715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Converter</a:t>
            </a:r>
          </a:p>
        </p:txBody>
      </p:sp>
      <p:sp>
        <p:nvSpPr>
          <p:cNvPr id="59410" name="Oval 4"/>
          <p:cNvSpPr>
            <a:spLocks noChangeArrowheads="1"/>
          </p:cNvSpPr>
          <p:nvPr/>
        </p:nvSpPr>
        <p:spPr bwMode="auto">
          <a:xfrm>
            <a:off x="6858000" y="36576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node</a:t>
            </a:r>
          </a:p>
        </p:txBody>
      </p:sp>
      <p:sp>
        <p:nvSpPr>
          <p:cNvPr id="29" name="Rectangle 28"/>
          <p:cNvSpPr/>
          <p:nvPr/>
        </p:nvSpPr>
        <p:spPr>
          <a:xfrm rot="14208163">
            <a:off x="6773863" y="4202112"/>
            <a:ext cx="147638" cy="21431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11382698">
            <a:off x="7070725" y="4411663"/>
            <a:ext cx="149225" cy="2032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16494626">
            <a:off x="6686550" y="3922713"/>
            <a:ext cx="147638" cy="207962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95600" y="3598276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638800" y="3695700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00350" y="3086100"/>
            <a:ext cx="2000250" cy="228600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err="1">
                <a:solidFill>
                  <a:srgbClr val="000000"/>
                </a:solidFill>
              </a:rPr>
              <a:t>converterManipValue</a:t>
            </a:r>
            <a:r>
              <a:rPr lang="en-US" sz="1100" b="1" dirty="0">
                <a:solidFill>
                  <a:srgbClr val="000000"/>
                </a:solidFill>
              </a:rPr>
              <a:t> items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895600" y="4191000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38800" y="4419600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638800" y="5089525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95600" y="5203825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7" name="Straight Connector 66"/>
          <p:cNvCxnSpPr>
            <a:stCxn id="16" idx="3"/>
            <a:endCxn id="35" idx="1"/>
          </p:cNvCxnSpPr>
          <p:nvPr/>
        </p:nvCxnSpPr>
        <p:spPr>
          <a:xfrm>
            <a:off x="2438400" y="3352800"/>
            <a:ext cx="457200" cy="3597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0" idx="3"/>
            <a:endCxn id="52" idx="1"/>
          </p:cNvCxnSpPr>
          <p:nvPr/>
        </p:nvCxnSpPr>
        <p:spPr>
          <a:xfrm>
            <a:off x="2438400" y="3826876"/>
            <a:ext cx="457200" cy="47842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8" idx="3"/>
            <a:endCxn id="60" idx="1"/>
          </p:cNvCxnSpPr>
          <p:nvPr/>
        </p:nvCxnSpPr>
        <p:spPr>
          <a:xfrm flipV="1">
            <a:off x="2438400" y="5318125"/>
            <a:ext cx="457200" cy="1143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3" idx="3"/>
          </p:cNvCxnSpPr>
          <p:nvPr/>
        </p:nvCxnSpPr>
        <p:spPr>
          <a:xfrm>
            <a:off x="5791200" y="3810000"/>
            <a:ext cx="858838" cy="2286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3" idx="3"/>
            <a:endCxn id="29" idx="0"/>
          </p:cNvCxnSpPr>
          <p:nvPr/>
        </p:nvCxnSpPr>
        <p:spPr>
          <a:xfrm flipV="1">
            <a:off x="5791200" y="4367939"/>
            <a:ext cx="966814" cy="16596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9" idx="3"/>
            <a:endCxn id="30" idx="0"/>
          </p:cNvCxnSpPr>
          <p:nvPr/>
        </p:nvCxnSpPr>
        <p:spPr>
          <a:xfrm flipV="1">
            <a:off x="5791200" y="4613407"/>
            <a:ext cx="1336998" cy="590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10800000" flipV="1">
            <a:off x="3048000" y="3276600"/>
            <a:ext cx="304800" cy="26670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095375" y="5745163"/>
            <a:ext cx="1695450" cy="228600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err="1">
                <a:solidFill>
                  <a:srgbClr val="000000"/>
                </a:solidFill>
              </a:rPr>
              <a:t>m</a:t>
            </a:r>
            <a:r>
              <a:rPr lang="en-US" sz="1100" b="1" dirty="0" err="1" smtClean="0">
                <a:solidFill>
                  <a:srgbClr val="000000"/>
                </a:solidFill>
              </a:rPr>
              <a:t>anipValue</a:t>
            </a:r>
            <a:r>
              <a:rPr lang="en-US" sz="1100" b="1" dirty="0" smtClean="0">
                <a:solidFill>
                  <a:srgbClr val="000000"/>
                </a:solidFill>
              </a:rPr>
              <a:t> </a:t>
            </a:r>
          </a:p>
          <a:p>
            <a:pPr algn="ctr">
              <a:defRPr/>
            </a:pPr>
            <a:r>
              <a:rPr lang="en-US" sz="1100" b="1" dirty="0" smtClean="0">
                <a:solidFill>
                  <a:srgbClr val="000000"/>
                </a:solidFill>
              </a:rPr>
              <a:t>items</a:t>
            </a:r>
            <a:endParaRPr lang="en-US" sz="1100" b="1" dirty="0">
              <a:solidFill>
                <a:srgbClr val="000000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1981200" y="5432425"/>
            <a:ext cx="304800" cy="2444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3733800" y="5630863"/>
            <a:ext cx="2133600" cy="228600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err="1">
                <a:solidFill>
                  <a:srgbClr val="000000"/>
                </a:solidFill>
              </a:rPr>
              <a:t>converterPlugValue</a:t>
            </a:r>
            <a:r>
              <a:rPr lang="en-US" sz="1100" b="1" dirty="0">
                <a:solidFill>
                  <a:srgbClr val="000000"/>
                </a:solidFill>
              </a:rPr>
              <a:t> items</a:t>
            </a:r>
          </a:p>
        </p:txBody>
      </p:sp>
      <p:cxnSp>
        <p:nvCxnSpPr>
          <p:cNvPr id="109" name="Straight Connector 108"/>
          <p:cNvCxnSpPr/>
          <p:nvPr/>
        </p:nvCxnSpPr>
        <p:spPr>
          <a:xfrm rot="5400000">
            <a:off x="5381625" y="5422900"/>
            <a:ext cx="304800" cy="9525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7512050" y="4768851"/>
            <a:ext cx="717550" cy="228600"/>
          </a:xfrm>
          <a:prstGeom prst="rect">
            <a:avLst/>
          </a:prstGeom>
          <a:solidFill>
            <a:schemeClr val="tx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rgbClr val="FFFFFF"/>
                </a:solidFill>
              </a:rPr>
              <a:t>plug</a:t>
            </a:r>
          </a:p>
        </p:txBody>
      </p:sp>
      <p:cxnSp>
        <p:nvCxnSpPr>
          <p:cNvPr id="114" name="Straight Connector 113"/>
          <p:cNvCxnSpPr/>
          <p:nvPr/>
        </p:nvCxnSpPr>
        <p:spPr>
          <a:xfrm rot="10800000">
            <a:off x="7235825" y="4551363"/>
            <a:ext cx="469900" cy="217487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8215312" cy="1143000"/>
          </a:xfrm>
        </p:spPr>
        <p:txBody>
          <a:bodyPr/>
          <a:lstStyle/>
          <a:p>
            <a:r>
              <a:rPr lang="en-US" dirty="0" smtClean="0"/>
              <a:t>Communications between Manipulators and Nodes </a:t>
            </a:r>
          </a:p>
        </p:txBody>
      </p:sp>
      <p:cxnSp>
        <p:nvCxnSpPr>
          <p:cNvPr id="45" name="Straight Connector 44"/>
          <p:cNvCxnSpPr>
            <a:stCxn id="47" idx="0"/>
            <a:endCxn id="46" idx="0"/>
          </p:cNvCxnSpPr>
          <p:nvPr/>
        </p:nvCxnSpPr>
        <p:spPr>
          <a:xfrm rot="16200000" flipH="1">
            <a:off x="4323262" y="3008813"/>
            <a:ext cx="21224" cy="165735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18"/>
          <p:cNvSpPr>
            <a:spLocks noChangeShapeType="1"/>
          </p:cNvSpPr>
          <p:nvPr/>
        </p:nvSpPr>
        <p:spPr bwMode="auto">
          <a:xfrm flipV="1">
            <a:off x="5162550" y="3802381"/>
            <a:ext cx="476250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lg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8"/>
          <p:cNvSpPr>
            <a:spLocks noChangeShapeType="1"/>
          </p:cNvSpPr>
          <p:nvPr/>
        </p:nvSpPr>
        <p:spPr bwMode="auto">
          <a:xfrm flipH="1" flipV="1">
            <a:off x="3047998" y="3695700"/>
            <a:ext cx="457201" cy="13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lg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505199" y="3543300"/>
            <a:ext cx="1524000" cy="228600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rgbClr val="000000"/>
                </a:solidFill>
              </a:rPr>
              <a:t>one-to-one association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One-to-one Association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19088" y="1066800"/>
            <a:ext cx="8215312" cy="5468938"/>
          </a:xfrm>
        </p:spPr>
        <p:txBody>
          <a:bodyPr/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One-to-one associations are established through methods on the manipulator classes derived from MFnManip3D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Every standard manipulator has functions called “</a:t>
            </a:r>
            <a:r>
              <a:rPr lang="en-US" dirty="0" err="1" smtClean="0"/>
              <a:t>connectTo</a:t>
            </a:r>
            <a:r>
              <a:rPr lang="en-US" dirty="0" smtClean="0"/>
              <a:t>**Plug”</a:t>
            </a:r>
          </a:p>
          <a:p>
            <a:pPr>
              <a:buFontTx/>
              <a:buChar char="•"/>
            </a:pPr>
            <a:endParaRPr lang="en-US" sz="1400" dirty="0" smtClean="0"/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Tx/>
              <a:buChar char="•"/>
            </a:pPr>
            <a:r>
              <a:rPr lang="en-US" sz="1400" dirty="0" err="1" smtClean="0"/>
              <a:t>MFnFreePointTriadManip</a:t>
            </a:r>
            <a:r>
              <a:rPr lang="en-US" sz="1400" dirty="0" smtClean="0"/>
              <a:t>::</a:t>
            </a:r>
            <a:r>
              <a:rPr lang="en-US" sz="1400" dirty="0" err="1" smtClean="0"/>
              <a:t>connectToPointPlug</a:t>
            </a:r>
            <a:endParaRPr lang="en-US" sz="1400" dirty="0" smtClean="0"/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Tx/>
              <a:buChar char="•"/>
            </a:pPr>
            <a:r>
              <a:rPr lang="en-US" sz="1400" dirty="0" err="1" smtClean="0"/>
              <a:t>MFnDirectionManip</a:t>
            </a:r>
            <a:r>
              <a:rPr lang="en-US" sz="1400" dirty="0" smtClean="0"/>
              <a:t>::</a:t>
            </a:r>
            <a:r>
              <a:rPr lang="en-US" sz="1400" dirty="0" err="1" smtClean="0"/>
              <a:t>connectToDirectionPlug</a:t>
            </a:r>
            <a:endParaRPr lang="en-US" sz="1400" dirty="0" smtClean="0"/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Tx/>
              <a:buChar char="•"/>
            </a:pPr>
            <a:r>
              <a:rPr lang="en-US" sz="1400" dirty="0" err="1" smtClean="0"/>
              <a:t>MFnDistanceManip</a:t>
            </a:r>
            <a:r>
              <a:rPr lang="en-US" sz="1400" dirty="0" smtClean="0"/>
              <a:t>::</a:t>
            </a:r>
            <a:r>
              <a:rPr lang="en-US" sz="1400" dirty="0" err="1" smtClean="0"/>
              <a:t>connectToDistancePlug</a:t>
            </a:r>
            <a:endParaRPr lang="en-US" sz="1400" dirty="0" smtClean="0"/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Tx/>
              <a:buChar char="•"/>
            </a:pPr>
            <a:r>
              <a:rPr lang="en-US" sz="1400" dirty="0" err="1" smtClean="0"/>
              <a:t>MFnPointOnCurveManip</a:t>
            </a:r>
            <a:r>
              <a:rPr lang="en-US" sz="1400" dirty="0" smtClean="0"/>
              <a:t>::</a:t>
            </a:r>
            <a:r>
              <a:rPr lang="en-US" sz="1400" dirty="0" err="1" smtClean="0"/>
              <a:t>connectToCurvePlug</a:t>
            </a:r>
            <a:endParaRPr lang="en-US" sz="1400" dirty="0" smtClean="0"/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Tx/>
              <a:buChar char="•"/>
            </a:pPr>
            <a:r>
              <a:rPr lang="en-US" sz="1400" dirty="0" smtClean="0"/>
              <a:t>…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Tx/>
              <a:buChar char="•"/>
            </a:pPr>
            <a:r>
              <a:rPr lang="en-US" sz="1400" dirty="0" smtClean="0"/>
              <a:t>….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Tx/>
              <a:buChar char="•"/>
            </a:pPr>
            <a:r>
              <a:rPr lang="en-US" sz="1400" dirty="0" err="1" smtClean="0"/>
              <a:t>MFnScaleManip</a:t>
            </a:r>
            <a:r>
              <a:rPr lang="en-US" sz="1400" dirty="0" smtClean="0"/>
              <a:t>::</a:t>
            </a:r>
            <a:r>
              <a:rPr lang="en-US" sz="1400" dirty="0" err="1" smtClean="0"/>
              <a:t>connectToScaleCenterPlug</a:t>
            </a:r>
            <a:endParaRPr lang="en-US" sz="1400" dirty="0" smtClean="0"/>
          </a:p>
          <a:p>
            <a:pPr>
              <a:buFontTx/>
              <a:buChar char="•"/>
            </a:pPr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arrowLocatorManip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arrowLocatorManip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connectToDependNode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&amp;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dependNode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status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kSuccess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//Connect the plug with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manip</a:t>
            </a: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MFnDependencyNode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fnDepNode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dependNode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rotationPlug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fnDepNode.findPlug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windDirection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"),&amp;status);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MFnDiscManip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fnDisc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fDiscManip,&amp;status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status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fnDisc.connectToAnglePlug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rotationPlug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status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finishAddingManips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status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MPxManipContainer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connectToDependNode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dependNode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return status;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}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4191000" y="1416050"/>
            <a:ext cx="23622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09600" y="4449519"/>
            <a:ext cx="22098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09600" y="4780106"/>
            <a:ext cx="51054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714500" y="3886200"/>
            <a:ext cx="26289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Maya Manipulators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2800" dirty="0" smtClean="0"/>
              <a:t>What is a manipulator?</a:t>
            </a:r>
          </a:p>
          <a:p>
            <a:pPr>
              <a:buFontTx/>
              <a:buChar char="•"/>
            </a:pPr>
            <a:endParaRPr lang="en-US" sz="2800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A node that draws itself using 3D graphical elements that respond to user events. An intuitive way to change a node’s attribute.</a:t>
            </a:r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sz="2800" dirty="0" smtClean="0"/>
              <a:t>Examples: </a:t>
            </a:r>
            <a:r>
              <a:rPr lang="en-US" sz="2800" dirty="0" err="1" smtClean="0"/>
              <a:t>swissArmyManip</a:t>
            </a:r>
            <a:endParaRPr lang="en-US" sz="28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arrowLocatorManip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In this project, you will need to create a manipulator on the </a:t>
            </a:r>
            <a:r>
              <a:rPr lang="en-US" dirty="0" err="1" smtClean="0"/>
              <a:t>arrowLocator</a:t>
            </a:r>
            <a:r>
              <a:rPr lang="en-US" dirty="0" smtClean="0"/>
              <a:t> and set up the one-to-one relationship between the manipulator item value and the plug value on your node.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990600" y="1676400"/>
            <a:ext cx="5029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/>
          <a:p>
            <a:pPr algn="ctr"/>
            <a:r>
              <a:rPr lang="en-US">
                <a:solidFill>
                  <a:srgbClr val="000000"/>
                </a:solidFill>
              </a:rPr>
              <a:t>Container Manipulator</a:t>
            </a: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990600" y="2209800"/>
            <a:ext cx="5029200" cy="4246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/>
          <a:p>
            <a:pPr algn="ctr"/>
            <a:endParaRPr lang="en-US">
              <a:solidFill>
                <a:srgbClr val="F8F8F8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24384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base </a:t>
            </a:r>
            <a:r>
              <a:rPr lang="en-US" sz="1600" dirty="0" err="1">
                <a:solidFill>
                  <a:srgbClr val="000000"/>
                </a:solidFill>
              </a:rPr>
              <a:t>manip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71600" y="2971800"/>
            <a:ext cx="10668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600" y="44196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base </a:t>
            </a:r>
            <a:r>
              <a:rPr lang="en-US" sz="1600" dirty="0" err="1">
                <a:solidFill>
                  <a:srgbClr val="000000"/>
                </a:solidFill>
              </a:rPr>
              <a:t>manip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71600" y="4953000"/>
            <a:ext cx="10668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000" y="3238500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0" y="5318125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86000" y="3712576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95600" y="3086100"/>
            <a:ext cx="2895600" cy="30099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95600" y="2514600"/>
            <a:ext cx="2895600" cy="5715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Converter</a:t>
            </a:r>
          </a:p>
        </p:txBody>
      </p:sp>
      <p:sp>
        <p:nvSpPr>
          <p:cNvPr id="59410" name="Oval 4"/>
          <p:cNvSpPr>
            <a:spLocks noChangeArrowheads="1"/>
          </p:cNvSpPr>
          <p:nvPr/>
        </p:nvSpPr>
        <p:spPr bwMode="auto">
          <a:xfrm>
            <a:off x="6858000" y="36576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node</a:t>
            </a:r>
          </a:p>
        </p:txBody>
      </p:sp>
      <p:sp>
        <p:nvSpPr>
          <p:cNvPr id="29" name="Rectangle 28"/>
          <p:cNvSpPr/>
          <p:nvPr/>
        </p:nvSpPr>
        <p:spPr>
          <a:xfrm rot="14208163">
            <a:off x="6773863" y="4202112"/>
            <a:ext cx="147638" cy="21431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11382698">
            <a:off x="7070725" y="4411663"/>
            <a:ext cx="149225" cy="2032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16494626">
            <a:off x="6686550" y="3922713"/>
            <a:ext cx="147638" cy="207962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95600" y="3598276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638800" y="3695700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00350" y="3086100"/>
            <a:ext cx="2000250" cy="228600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err="1">
                <a:solidFill>
                  <a:srgbClr val="000000"/>
                </a:solidFill>
              </a:rPr>
              <a:t>converterManipValue</a:t>
            </a:r>
            <a:r>
              <a:rPr lang="en-US" sz="1100" b="1" dirty="0">
                <a:solidFill>
                  <a:srgbClr val="000000"/>
                </a:solidFill>
              </a:rPr>
              <a:t> items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895600" y="4191000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38800" y="4419600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638800" y="5089525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95600" y="5203825"/>
            <a:ext cx="152400" cy="2286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7" name="Straight Connector 66"/>
          <p:cNvCxnSpPr>
            <a:stCxn id="16" idx="3"/>
            <a:endCxn id="35" idx="1"/>
          </p:cNvCxnSpPr>
          <p:nvPr/>
        </p:nvCxnSpPr>
        <p:spPr>
          <a:xfrm>
            <a:off x="2438400" y="3352800"/>
            <a:ext cx="457200" cy="3597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0" idx="3"/>
            <a:endCxn id="52" idx="1"/>
          </p:cNvCxnSpPr>
          <p:nvPr/>
        </p:nvCxnSpPr>
        <p:spPr>
          <a:xfrm>
            <a:off x="2438400" y="3826876"/>
            <a:ext cx="457200" cy="47842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8" idx="3"/>
            <a:endCxn id="60" idx="1"/>
          </p:cNvCxnSpPr>
          <p:nvPr/>
        </p:nvCxnSpPr>
        <p:spPr>
          <a:xfrm flipV="1">
            <a:off x="2438400" y="5318125"/>
            <a:ext cx="457200" cy="1143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3" idx="3"/>
          </p:cNvCxnSpPr>
          <p:nvPr/>
        </p:nvCxnSpPr>
        <p:spPr>
          <a:xfrm>
            <a:off x="5791200" y="3810000"/>
            <a:ext cx="858838" cy="2286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3" idx="3"/>
            <a:endCxn id="29" idx="0"/>
          </p:cNvCxnSpPr>
          <p:nvPr/>
        </p:nvCxnSpPr>
        <p:spPr>
          <a:xfrm flipV="1">
            <a:off x="5791200" y="4367939"/>
            <a:ext cx="966814" cy="16596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9" idx="3"/>
            <a:endCxn id="30" idx="0"/>
          </p:cNvCxnSpPr>
          <p:nvPr/>
        </p:nvCxnSpPr>
        <p:spPr>
          <a:xfrm flipV="1">
            <a:off x="5791200" y="4613407"/>
            <a:ext cx="1336998" cy="590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10800000" flipV="1">
            <a:off x="3048000" y="3276600"/>
            <a:ext cx="304800" cy="26670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095375" y="5745163"/>
            <a:ext cx="1695450" cy="228600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err="1">
                <a:solidFill>
                  <a:srgbClr val="000000"/>
                </a:solidFill>
              </a:rPr>
              <a:t>m</a:t>
            </a:r>
            <a:r>
              <a:rPr lang="en-US" sz="1100" b="1" dirty="0" err="1" smtClean="0">
                <a:solidFill>
                  <a:srgbClr val="000000"/>
                </a:solidFill>
              </a:rPr>
              <a:t>anipValue</a:t>
            </a:r>
            <a:r>
              <a:rPr lang="en-US" sz="1100" b="1" dirty="0" smtClean="0">
                <a:solidFill>
                  <a:srgbClr val="000000"/>
                </a:solidFill>
              </a:rPr>
              <a:t> </a:t>
            </a:r>
          </a:p>
          <a:p>
            <a:pPr algn="ctr">
              <a:defRPr/>
            </a:pPr>
            <a:r>
              <a:rPr lang="en-US" sz="1100" b="1" dirty="0" smtClean="0">
                <a:solidFill>
                  <a:srgbClr val="000000"/>
                </a:solidFill>
              </a:rPr>
              <a:t>items</a:t>
            </a:r>
            <a:endParaRPr lang="en-US" sz="1100" b="1" dirty="0">
              <a:solidFill>
                <a:srgbClr val="000000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1981200" y="5432425"/>
            <a:ext cx="304800" cy="2444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3733800" y="5630863"/>
            <a:ext cx="2133600" cy="228600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err="1">
                <a:solidFill>
                  <a:srgbClr val="000000"/>
                </a:solidFill>
              </a:rPr>
              <a:t>converterPlugValue</a:t>
            </a:r>
            <a:r>
              <a:rPr lang="en-US" sz="1100" b="1" dirty="0">
                <a:solidFill>
                  <a:srgbClr val="000000"/>
                </a:solidFill>
              </a:rPr>
              <a:t> items</a:t>
            </a:r>
          </a:p>
        </p:txBody>
      </p:sp>
      <p:cxnSp>
        <p:nvCxnSpPr>
          <p:cNvPr id="109" name="Straight Connector 108"/>
          <p:cNvCxnSpPr/>
          <p:nvPr/>
        </p:nvCxnSpPr>
        <p:spPr>
          <a:xfrm rot="5400000">
            <a:off x="5381625" y="5422900"/>
            <a:ext cx="304800" cy="9525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7512050" y="4768851"/>
            <a:ext cx="717550" cy="228600"/>
          </a:xfrm>
          <a:prstGeom prst="rect">
            <a:avLst/>
          </a:prstGeom>
          <a:solidFill>
            <a:schemeClr val="tx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rgbClr val="FFFFFF"/>
                </a:solidFill>
              </a:rPr>
              <a:t>plug</a:t>
            </a:r>
          </a:p>
        </p:txBody>
      </p:sp>
      <p:cxnSp>
        <p:nvCxnSpPr>
          <p:cNvPr id="114" name="Straight Connector 113"/>
          <p:cNvCxnSpPr/>
          <p:nvPr/>
        </p:nvCxnSpPr>
        <p:spPr>
          <a:xfrm rot="10800000">
            <a:off x="7235825" y="4551363"/>
            <a:ext cx="469900" cy="217487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8215312" cy="1143000"/>
          </a:xfrm>
        </p:spPr>
        <p:txBody>
          <a:bodyPr/>
          <a:lstStyle/>
          <a:p>
            <a:r>
              <a:rPr lang="en-US" dirty="0" smtClean="0"/>
              <a:t>Communications between Manipulators and Nodes </a:t>
            </a:r>
          </a:p>
        </p:txBody>
      </p:sp>
      <p:cxnSp>
        <p:nvCxnSpPr>
          <p:cNvPr id="45" name="Straight Connector 44"/>
          <p:cNvCxnSpPr>
            <a:stCxn id="47" idx="0"/>
            <a:endCxn id="46" idx="0"/>
          </p:cNvCxnSpPr>
          <p:nvPr/>
        </p:nvCxnSpPr>
        <p:spPr>
          <a:xfrm rot="16200000" flipH="1">
            <a:off x="4323262" y="3008813"/>
            <a:ext cx="21224" cy="165735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18"/>
          <p:cNvSpPr>
            <a:spLocks noChangeShapeType="1"/>
          </p:cNvSpPr>
          <p:nvPr/>
        </p:nvSpPr>
        <p:spPr bwMode="auto">
          <a:xfrm flipV="1">
            <a:off x="5162550" y="3802381"/>
            <a:ext cx="476250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lg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8"/>
          <p:cNvSpPr>
            <a:spLocks noChangeShapeType="1"/>
          </p:cNvSpPr>
          <p:nvPr/>
        </p:nvSpPr>
        <p:spPr bwMode="auto">
          <a:xfrm flipH="1" flipV="1">
            <a:off x="3047998" y="3695700"/>
            <a:ext cx="457201" cy="13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lg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638550" y="3581400"/>
            <a:ext cx="1524000" cy="228600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rgbClr val="000000"/>
                </a:solidFill>
              </a:rPr>
              <a:t>one-to-one association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52800" y="4114800"/>
            <a:ext cx="1828800" cy="43656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rgbClr val="000000"/>
                </a:solidFill>
              </a:rPr>
              <a:t>Conversion function (</a:t>
            </a:r>
            <a:r>
              <a:rPr lang="en-US" sz="1000" dirty="0" err="1">
                <a:solidFill>
                  <a:srgbClr val="000000"/>
                </a:solidFill>
              </a:rPr>
              <a:t>manipToPlug</a:t>
            </a:r>
            <a:r>
              <a:rPr lang="en-US" sz="10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7" name="Line 18"/>
          <p:cNvSpPr>
            <a:spLocks noChangeShapeType="1"/>
          </p:cNvSpPr>
          <p:nvPr/>
        </p:nvSpPr>
        <p:spPr bwMode="auto">
          <a:xfrm>
            <a:off x="3047998" y="4298950"/>
            <a:ext cx="304802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lg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18"/>
          <p:cNvSpPr>
            <a:spLocks noChangeShapeType="1"/>
          </p:cNvSpPr>
          <p:nvPr/>
        </p:nvSpPr>
        <p:spPr bwMode="auto">
          <a:xfrm>
            <a:off x="5181600" y="4367939"/>
            <a:ext cx="457200" cy="1834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lg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352800" y="5031582"/>
            <a:ext cx="1828800" cy="43656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rgbClr val="000000"/>
                </a:solidFill>
              </a:rPr>
              <a:t>Conversion function (</a:t>
            </a:r>
            <a:r>
              <a:rPr lang="en-US" sz="1000" dirty="0" err="1">
                <a:solidFill>
                  <a:srgbClr val="000000"/>
                </a:solidFill>
              </a:rPr>
              <a:t>plugToManip</a:t>
            </a:r>
            <a:r>
              <a:rPr lang="en-US" sz="10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62" name="Line 18"/>
          <p:cNvSpPr>
            <a:spLocks noChangeShapeType="1"/>
          </p:cNvSpPr>
          <p:nvPr/>
        </p:nvSpPr>
        <p:spPr bwMode="auto">
          <a:xfrm flipH="1">
            <a:off x="5162550" y="5203825"/>
            <a:ext cx="476250" cy="46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lg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18"/>
          <p:cNvSpPr>
            <a:spLocks noChangeShapeType="1"/>
          </p:cNvSpPr>
          <p:nvPr/>
        </p:nvSpPr>
        <p:spPr bwMode="auto">
          <a:xfrm flipH="1">
            <a:off x="3047998" y="5249863"/>
            <a:ext cx="304802" cy="68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lg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61" grpId="0" animBg="1"/>
      <p:bldP spid="62" grpId="0" animBg="1"/>
      <p:bldP spid="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Conversion Functions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Convert between manipulator values and plug values</a:t>
            </a:r>
          </a:p>
          <a:p>
            <a:pPr>
              <a:buFontTx/>
              <a:buChar char="•"/>
            </a:pPr>
            <a:r>
              <a:rPr lang="en-US" dirty="0" smtClean="0"/>
              <a:t>Implemented as callback methods</a:t>
            </a:r>
          </a:p>
          <a:p>
            <a:pPr>
              <a:buFontTx/>
              <a:buChar char="•"/>
            </a:pPr>
            <a:r>
              <a:rPr lang="en-US" dirty="0" smtClean="0"/>
              <a:t>Two kinds of conversion callbacks:</a:t>
            </a:r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manipToPlug</a:t>
            </a:r>
            <a:endParaRPr lang="en-US" dirty="0" smtClean="0"/>
          </a:p>
          <a:p>
            <a:pPr lvl="3">
              <a:buFont typeface="Arial" charset="0"/>
              <a:buChar char="•"/>
            </a:pPr>
            <a:r>
              <a:rPr lang="en-US" dirty="0" err="1" smtClean="0"/>
              <a:t>addManipToPlugConversionCallback</a:t>
            </a:r>
            <a:r>
              <a:rPr lang="en-US" dirty="0" smtClean="0"/>
              <a:t> (</a:t>
            </a:r>
            <a:r>
              <a:rPr lang="en-US" dirty="0" err="1" smtClean="0"/>
              <a:t>MPlug</a:t>
            </a:r>
            <a:r>
              <a:rPr lang="en-US" dirty="0" smtClean="0"/>
              <a:t> &amp;plug, </a:t>
            </a:r>
            <a:r>
              <a:rPr lang="en-US" dirty="0" err="1" smtClean="0"/>
              <a:t>manipToPlugConversionCallback</a:t>
            </a:r>
            <a:r>
              <a:rPr lang="en-US" dirty="0" smtClean="0"/>
              <a:t> callback)</a:t>
            </a:r>
          </a:p>
          <a:p>
            <a:pPr lvl="3"/>
            <a:r>
              <a:rPr lang="en-CA" dirty="0" smtClean="0"/>
              <a:t>	</a:t>
            </a:r>
            <a:endParaRPr lang="en-US" sz="1400" dirty="0" smtClean="0"/>
          </a:p>
          <a:p>
            <a:pPr lvl="3">
              <a:buFont typeface="Arial" charset="0"/>
              <a:buChar char="•"/>
            </a:pPr>
            <a:endParaRPr lang="en-US" dirty="0" smtClean="0"/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plugToManip</a:t>
            </a:r>
            <a:endParaRPr lang="en-US" dirty="0" smtClean="0"/>
          </a:p>
          <a:p>
            <a:pPr lvl="3">
              <a:buFont typeface="Arial" charset="0"/>
              <a:buChar char="•"/>
            </a:pPr>
            <a:r>
              <a:rPr lang="en-US" dirty="0" err="1" smtClean="0"/>
              <a:t>addPlugToManipConversionCallback</a:t>
            </a:r>
            <a:r>
              <a:rPr lang="en-US" dirty="0" smtClean="0"/>
              <a:t> (unsigned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manipIndex</a:t>
            </a:r>
            <a:r>
              <a:rPr lang="en-US" dirty="0" smtClean="0"/>
              <a:t>, </a:t>
            </a:r>
            <a:r>
              <a:rPr lang="en-US" dirty="0" err="1" smtClean="0"/>
              <a:t>plugToManipConversionCallback</a:t>
            </a:r>
            <a:r>
              <a:rPr lang="en-US" dirty="0" smtClean="0"/>
              <a:t> callback)</a:t>
            </a:r>
          </a:p>
          <a:p>
            <a:pPr lvl="3">
              <a:buFont typeface="Arial" charset="0"/>
              <a:buChar char="•"/>
            </a:pPr>
            <a:endParaRPr lang="en-US" dirty="0" smtClean="0"/>
          </a:p>
          <a:p>
            <a:pPr lvl="3">
              <a:buFont typeface="Arial" charset="0"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err="1" smtClean="0"/>
              <a:t>MManipData</a:t>
            </a:r>
            <a:endParaRPr lang="en-US" dirty="0" smtClean="0"/>
          </a:p>
          <a:p>
            <a:pPr lvl="3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95400" y="3812976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 smtClean="0">
                <a:solidFill>
                  <a:srgbClr val="FFFF00"/>
                </a:solidFill>
              </a:rPr>
              <a:t>converterManipValues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5410200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 smtClean="0">
                <a:solidFill>
                  <a:srgbClr val="FFFF00"/>
                </a:solidFill>
              </a:rPr>
              <a:t>converterPlugValues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0" y="5410200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 smtClean="0">
                <a:solidFill>
                  <a:srgbClr val="FFFF00"/>
                </a:solidFill>
              </a:rPr>
              <a:t>converterManipValues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0" y="3812976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 smtClean="0">
                <a:solidFill>
                  <a:srgbClr val="FFFF00"/>
                </a:solidFill>
              </a:rPr>
              <a:t>converterPlugValues</a:t>
            </a:r>
            <a:endParaRPr lang="en-US" sz="1400" dirty="0">
              <a:solidFill>
                <a:srgbClr val="FFFF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76600" y="3962400"/>
            <a:ext cx="381000" cy="1588"/>
          </a:xfrm>
          <a:prstGeom prst="straightConnector1">
            <a:avLst/>
          </a:prstGeom>
          <a:ln>
            <a:solidFill>
              <a:srgbClr val="FFFF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76600" y="5562600"/>
            <a:ext cx="381000" cy="1588"/>
          </a:xfrm>
          <a:prstGeom prst="straightConnector1">
            <a:avLst/>
          </a:prstGeom>
          <a:ln>
            <a:solidFill>
              <a:srgbClr val="FFFF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295400" y="3414285"/>
            <a:ext cx="42672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1295400" y="5011509"/>
            <a:ext cx="42672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Example:arrowLocatorManip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6050"/>
            <a:ext cx="8610600" cy="5119688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arrowLocatorManip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connectToDependNode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&amp;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dependNode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{        ….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MFnDependencyNode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fnDepNode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dependNode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rotationPlug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fnDepNode.findPlug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windDirection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"),&amp;status);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MFnDiscManip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fnDisc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fDiscManip,&amp;status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status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fnDisc.connectToAnglePlug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rotationPlug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unsigned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int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centerPointIndex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fnDisc.centerIndex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(&amp;status);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addPlugToManipConversionCallback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centerPointIndex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plugToManipConversionCallback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)&amp;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arrowLocatorManip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centerPointCallback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  ….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3124200" y="4114800"/>
            <a:ext cx="12954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971800" y="4432493"/>
            <a:ext cx="32004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Example:arrowLocatorManip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MManipData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arrowLocatorManip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centerPointCallback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(unsigned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int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manipIndex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status;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//Retrieve world space translation of the locator node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parentTransform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fNodePath.transform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(&amp;status);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MDagPath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transformPath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MDagPath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getAPathTo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parentTransform,transformPath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MFnTransform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fnTrans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transformPath,&amp;status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MVector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translation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fnTrans.getTranslation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MSpace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kWorld,&amp;status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MFnNumericData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numData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numDataValue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numData.create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MFnNumericData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::k3Double,&amp;status);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status = numData.setData3Double(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translation.x,translation.y,translation.z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MManipData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manipData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numDataValue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return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manipData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}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319088" y="1279525"/>
            <a:ext cx="976312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MPxManipContainer::</a:t>
            </a:r>
            <a:r>
              <a:rPr lang="en-CA" smtClean="0"/>
              <a:t>draw()</a:t>
            </a:r>
            <a:endParaRPr lang="en-US" smtClean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void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moveManip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::draw(M3dView &amp;view, const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MDagPath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&amp;path, M3dView::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DisplayStyle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style, M3dView::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DispalyStatus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status) { 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MPxManipContainer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::draw(view, path, style, status); 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view.beginGL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(); 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MPoint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textPos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(0, 0, 0); 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char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[100]; 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sprintf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, "Stretch Me!"); 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MString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distanceText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); 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view.drawText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distanceText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textPos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, M3dView::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kLeft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); 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view.endGL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(); 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} 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533400" y="2286000"/>
            <a:ext cx="48768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Invoke manipulators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Show Manipulator tool</a:t>
            </a:r>
          </a:p>
          <a:p>
            <a:pPr lvl="2">
              <a:buFontTx/>
              <a:buChar char="•"/>
            </a:pPr>
            <a:r>
              <a:rPr lang="en-US" dirty="0" smtClean="0"/>
              <a:t>Manipulator named after node type name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		</a:t>
            </a:r>
            <a:r>
              <a:rPr lang="en-US" dirty="0" err="1" smtClean="0"/>
              <a:t>arrowLocator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arrowLocatorManip</a:t>
            </a:r>
            <a:endParaRPr lang="en-US" dirty="0" smtClean="0">
              <a:sym typeface="Wingdings" pitchFamily="2" charset="2"/>
            </a:endParaRPr>
          </a:p>
          <a:p>
            <a:pPr lvl="2">
              <a:buFontTx/>
              <a:buChar char="•"/>
            </a:pPr>
            <a:r>
              <a:rPr lang="en-US" dirty="0" smtClean="0">
                <a:sym typeface="Wingdings" pitchFamily="2" charset="2"/>
              </a:rPr>
              <a:t>In custom node’s initialize(), call 	</a:t>
            </a:r>
            <a:r>
              <a:rPr lang="en-US" dirty="0" err="1" smtClean="0"/>
              <a:t>MPxManipContainer</a:t>
            </a:r>
            <a:r>
              <a:rPr lang="en-US" dirty="0" smtClean="0"/>
              <a:t>::</a:t>
            </a:r>
            <a:r>
              <a:rPr lang="en-US" dirty="0" err="1" smtClean="0"/>
              <a:t>addToManipConnectTable</a:t>
            </a:r>
            <a:r>
              <a:rPr lang="en-US" dirty="0" smtClean="0"/>
              <a:t>(</a:t>
            </a:r>
            <a:r>
              <a:rPr lang="en-US" dirty="0" err="1" smtClean="0"/>
              <a:t>MTypeId</a:t>
            </a:r>
            <a:r>
              <a:rPr lang="en-US" dirty="0" smtClean="0"/>
              <a:t> &amp;id)</a:t>
            </a:r>
          </a:p>
          <a:p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Custom Context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Manipulators and Contexts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000" dirty="0" err="1" smtClean="0"/>
              <a:t>MPxManipContainer</a:t>
            </a:r>
            <a:r>
              <a:rPr lang="en-US" sz="2000" dirty="0" smtClean="0"/>
              <a:t>::</a:t>
            </a:r>
            <a:r>
              <a:rPr lang="en-US" sz="2000" dirty="0" err="1" smtClean="0"/>
              <a:t>newManipulator</a:t>
            </a:r>
            <a:r>
              <a:rPr lang="en-US" sz="2000" dirty="0" smtClean="0"/>
              <a:t> ( const </a:t>
            </a:r>
            <a:r>
              <a:rPr lang="en-US" sz="2000" dirty="0" err="1" smtClean="0"/>
              <a:t>MString</a:t>
            </a:r>
            <a:r>
              <a:rPr lang="en-US" sz="2000" dirty="0" smtClean="0"/>
              <a:t> &amp;  </a:t>
            </a:r>
            <a:r>
              <a:rPr lang="en-US" sz="2000" dirty="0" err="1" smtClean="0"/>
              <a:t>manipName</a:t>
            </a:r>
            <a:r>
              <a:rPr lang="en-US" sz="2000" dirty="0" smtClean="0"/>
              <a:t>, </a:t>
            </a:r>
            <a:r>
              <a:rPr lang="en-US" sz="2000" dirty="0" err="1" smtClean="0"/>
              <a:t>MObject</a:t>
            </a:r>
            <a:r>
              <a:rPr lang="en-US" sz="2000" dirty="0" smtClean="0"/>
              <a:t> &amp;  </a:t>
            </a:r>
            <a:r>
              <a:rPr lang="en-US" sz="2000" dirty="0" err="1" smtClean="0"/>
              <a:t>manipObject</a:t>
            </a:r>
            <a:r>
              <a:rPr lang="en-US" sz="2000" dirty="0" smtClean="0"/>
              <a:t>, </a:t>
            </a:r>
            <a:r>
              <a:rPr lang="en-US" sz="2000" dirty="0" err="1" smtClean="0"/>
              <a:t>MStatus</a:t>
            </a:r>
            <a:r>
              <a:rPr lang="en-US" sz="2000" dirty="0" smtClean="0"/>
              <a:t> *  </a:t>
            </a:r>
            <a:r>
              <a:rPr lang="en-US" sz="2000" dirty="0" err="1" smtClean="0"/>
              <a:t>ReturnStatus</a:t>
            </a:r>
            <a:r>
              <a:rPr lang="en-US" sz="2000" dirty="0" smtClean="0"/>
              <a:t> = NULL   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addManipulator</a:t>
            </a:r>
            <a:r>
              <a:rPr lang="en-US" sz="2000" dirty="0" smtClean="0"/>
              <a:t>(const </a:t>
            </a:r>
            <a:r>
              <a:rPr lang="en-US" sz="2000" dirty="0" err="1" smtClean="0"/>
              <a:t>MObject</a:t>
            </a:r>
            <a:r>
              <a:rPr lang="en-US" sz="2000" dirty="0" smtClean="0"/>
              <a:t> &amp;manipulator)</a:t>
            </a:r>
          </a:p>
          <a:p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deleteManipulators</a:t>
            </a:r>
            <a:r>
              <a:rPr lang="en-US" sz="2000" dirty="0" smtClean="0"/>
              <a:t>()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toolOnSetup</a:t>
            </a:r>
            <a:r>
              <a:rPr lang="en-US" sz="2000" dirty="0" smtClean="0"/>
              <a:t>()</a:t>
            </a:r>
          </a:p>
          <a:p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toolOffCleanup</a:t>
            </a:r>
            <a:r>
              <a:rPr lang="en-US" sz="2000" dirty="0" smtClean="0"/>
              <a:t>()</a:t>
            </a:r>
          </a:p>
          <a:p>
            <a:endParaRPr lang="en-US" sz="2000" dirty="0" smtClean="0"/>
          </a:p>
        </p:txBody>
      </p:sp>
      <p:sp>
        <p:nvSpPr>
          <p:cNvPr id="4" name="Down Arrow 3"/>
          <p:cNvSpPr/>
          <p:nvPr/>
        </p:nvSpPr>
        <p:spPr bwMode="auto">
          <a:xfrm rot="17356212">
            <a:off x="4240574" y="2090992"/>
            <a:ext cx="81114" cy="1833771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09600" y="2192109"/>
            <a:ext cx="28194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343400" y="3348756"/>
            <a:ext cx="25908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moveManip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458200" cy="384175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MCallbackId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id1;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void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moveContext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toolOnSetup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MEvent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&amp;)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{	….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updateManipulators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(this);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status;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id1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MModelMessage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addCallback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MModelMessage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kActiveListModified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updateManipulators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 this, &amp;status);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….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}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 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void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moveContext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toolOffCleanup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	...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	status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MModelMessage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removeCallback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(id1);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	...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}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 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 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 </a:t>
            </a:r>
          </a:p>
          <a:p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838200" y="2261542"/>
            <a:ext cx="19812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400800" y="2909822"/>
            <a:ext cx="15240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moveManip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7848600" cy="4146550"/>
          </a:xfrm>
        </p:spPr>
        <p:txBody>
          <a:bodyPr/>
          <a:lstStyle/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void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MoveManipContext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updateManipulators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(void * data)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...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moveContext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*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ctxPtr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moveContext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*) data;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ctxPtr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-&gt;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deleteManipulators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...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// for each object selected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manipName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moveManip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");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manipObject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ctxPtr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-&gt;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moveM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moveManip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*)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moveManip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newManipulator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manipName,manipObject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...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ctxPtr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-&gt;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addManipulator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manipObject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...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ctxPtr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-&gt;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moveM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-&gt;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connectToDependNode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dependNode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...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}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3505200" y="3962400"/>
            <a:ext cx="43434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600200" y="4572000"/>
            <a:ext cx="23622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Base Manipulators &amp; API class: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sz="2000" dirty="0" smtClean="0"/>
              <a:t>Maya Standard Manipulators: MFnManip3D</a:t>
            </a:r>
          </a:p>
          <a:p>
            <a:pPr marL="0" indent="0" eaLnBrk="1" hangingPunct="1"/>
            <a:endParaRPr lang="en-US" sz="2000" dirty="0" smtClean="0"/>
          </a:p>
          <a:p>
            <a:pPr marL="347663" lvl="2" indent="0" eaLnBrk="1" hangingPunct="1">
              <a:buClr>
                <a:schemeClr val="accent1">
                  <a:lumMod val="50000"/>
                  <a:lumOff val="50000"/>
                </a:schemeClr>
              </a:buClr>
              <a:buSzPct val="100000"/>
              <a:buFontTx/>
              <a:buChar char="•"/>
            </a:pPr>
            <a:r>
              <a:rPr lang="en-US" sz="1600" dirty="0" smtClean="0"/>
              <a:t>  </a:t>
            </a:r>
            <a:r>
              <a:rPr lang="en-US" sz="1600" dirty="0" err="1" smtClean="0"/>
              <a:t>FreePointTriadManip</a:t>
            </a:r>
            <a:r>
              <a:rPr lang="en-US" sz="1600" dirty="0" smtClean="0"/>
              <a:t>: </a:t>
            </a:r>
            <a:r>
              <a:rPr lang="en-US" sz="1600" dirty="0" err="1" smtClean="0"/>
              <a:t>MFnFreePointTriadManip</a:t>
            </a:r>
            <a:endParaRPr lang="en-US" sz="1600" dirty="0" smtClean="0"/>
          </a:p>
          <a:p>
            <a:pPr marL="347663" lvl="2" indent="0" eaLnBrk="1" hangingPunct="1">
              <a:buClr>
                <a:schemeClr val="accent1">
                  <a:lumMod val="50000"/>
                  <a:lumOff val="50000"/>
                </a:schemeClr>
              </a:buClr>
              <a:buSzPct val="100000"/>
              <a:buFontTx/>
              <a:buChar char="•"/>
            </a:pPr>
            <a:r>
              <a:rPr lang="en-US" sz="1600" dirty="0" smtClean="0"/>
              <a:t>  </a:t>
            </a:r>
            <a:r>
              <a:rPr lang="en-US" sz="1600" dirty="0" err="1" smtClean="0"/>
              <a:t>RotateManip</a:t>
            </a:r>
            <a:r>
              <a:rPr lang="en-US" sz="1600" dirty="0" smtClean="0"/>
              <a:t>: </a:t>
            </a:r>
            <a:r>
              <a:rPr lang="en-US" sz="1600" dirty="0" err="1" smtClean="0"/>
              <a:t>MFnRotateManip</a:t>
            </a:r>
            <a:r>
              <a:rPr lang="en-US" sz="1600" dirty="0" smtClean="0"/>
              <a:t> </a:t>
            </a:r>
          </a:p>
          <a:p>
            <a:pPr marL="347663" lvl="2" indent="0" eaLnBrk="1" hangingPunct="1">
              <a:buClr>
                <a:schemeClr val="accent1">
                  <a:lumMod val="50000"/>
                  <a:lumOff val="50000"/>
                </a:schemeClr>
              </a:buClr>
              <a:buSzPct val="100000"/>
              <a:buFontTx/>
              <a:buChar char="•"/>
            </a:pPr>
            <a:r>
              <a:rPr lang="en-US" sz="1600" dirty="0" smtClean="0"/>
              <a:t>  </a:t>
            </a:r>
            <a:r>
              <a:rPr lang="en-US" sz="1600" dirty="0" err="1" smtClean="0"/>
              <a:t>ScaleManip</a:t>
            </a:r>
            <a:r>
              <a:rPr lang="en-US" sz="1600" dirty="0" smtClean="0"/>
              <a:t>: </a:t>
            </a:r>
            <a:r>
              <a:rPr lang="en-US" sz="1600" dirty="0" err="1" smtClean="0"/>
              <a:t>MFnScaleManip</a:t>
            </a:r>
            <a:r>
              <a:rPr lang="en-US" sz="1600" dirty="0" smtClean="0"/>
              <a:t> </a:t>
            </a:r>
          </a:p>
          <a:p>
            <a:pPr marL="347663" lvl="2" indent="0" eaLnBrk="1" hangingPunct="1">
              <a:buClr>
                <a:schemeClr val="accent1">
                  <a:lumMod val="50000"/>
                  <a:lumOff val="50000"/>
                </a:schemeClr>
              </a:buClr>
              <a:buSzPct val="100000"/>
              <a:buFontTx/>
              <a:buChar char="•"/>
            </a:pPr>
            <a:r>
              <a:rPr lang="en-US" sz="1600" dirty="0" smtClean="0"/>
              <a:t>  </a:t>
            </a:r>
            <a:r>
              <a:rPr lang="en-US" sz="1600" dirty="0" err="1" smtClean="0"/>
              <a:t>DirectionManip</a:t>
            </a:r>
            <a:r>
              <a:rPr lang="en-US" sz="1600" dirty="0" smtClean="0"/>
              <a:t>: </a:t>
            </a:r>
            <a:r>
              <a:rPr lang="en-US" sz="1600" dirty="0" err="1" smtClean="0"/>
              <a:t>MFnDirectionManip</a:t>
            </a:r>
            <a:r>
              <a:rPr lang="en-US" sz="1600" dirty="0" smtClean="0"/>
              <a:t> </a:t>
            </a:r>
          </a:p>
          <a:p>
            <a:pPr marL="347663" lvl="2" indent="0" eaLnBrk="1" hangingPunct="1">
              <a:buClr>
                <a:schemeClr val="accent1">
                  <a:lumMod val="50000"/>
                  <a:lumOff val="50000"/>
                </a:schemeClr>
              </a:buClr>
              <a:buSzPct val="100000"/>
              <a:buFontTx/>
              <a:buChar char="•"/>
            </a:pPr>
            <a:r>
              <a:rPr lang="en-US" sz="1600" dirty="0" smtClean="0"/>
              <a:t>  </a:t>
            </a:r>
            <a:r>
              <a:rPr lang="en-US" sz="1600" dirty="0" err="1" smtClean="0"/>
              <a:t>DistanceManip</a:t>
            </a:r>
            <a:r>
              <a:rPr lang="en-US" sz="1600" dirty="0" smtClean="0"/>
              <a:t>: </a:t>
            </a:r>
            <a:r>
              <a:rPr lang="en-US" sz="1600" dirty="0" err="1" smtClean="0"/>
              <a:t>MFnDistanceManip</a:t>
            </a:r>
            <a:r>
              <a:rPr lang="en-US" sz="1600" dirty="0" smtClean="0"/>
              <a:t> </a:t>
            </a:r>
          </a:p>
          <a:p>
            <a:pPr marL="347663" lvl="2" indent="0" eaLnBrk="1" hangingPunct="1">
              <a:buClr>
                <a:schemeClr val="accent1">
                  <a:lumMod val="50000"/>
                  <a:lumOff val="50000"/>
                </a:schemeClr>
              </a:buClr>
              <a:buSzPct val="100000"/>
              <a:buFontTx/>
              <a:buChar char="•"/>
            </a:pPr>
            <a:r>
              <a:rPr lang="en-US" sz="1600" dirty="0" smtClean="0"/>
              <a:t>  </a:t>
            </a:r>
            <a:r>
              <a:rPr lang="en-US" sz="1600" dirty="0" err="1" smtClean="0"/>
              <a:t>DiscManip</a:t>
            </a:r>
            <a:r>
              <a:rPr lang="en-US" sz="1600" dirty="0" smtClean="0"/>
              <a:t>: </a:t>
            </a:r>
            <a:r>
              <a:rPr lang="en-US" sz="1600" dirty="0" err="1" smtClean="0"/>
              <a:t>MFnDiscManip</a:t>
            </a:r>
            <a:endParaRPr lang="en-US" sz="1600" dirty="0" smtClean="0"/>
          </a:p>
          <a:p>
            <a:pPr marL="347663" lvl="2" indent="0" eaLnBrk="1" hangingPunct="1">
              <a:buClr>
                <a:schemeClr val="accent1">
                  <a:lumMod val="50000"/>
                  <a:lumOff val="50000"/>
                </a:schemeClr>
              </a:buClr>
              <a:buSzPct val="100000"/>
              <a:buFontTx/>
              <a:buChar char="•"/>
            </a:pPr>
            <a:r>
              <a:rPr lang="en-US" sz="1600" dirty="0" smtClean="0"/>
              <a:t>  </a:t>
            </a:r>
            <a:r>
              <a:rPr lang="en-US" sz="1600" dirty="0" err="1" smtClean="0"/>
              <a:t>PointOnCurveManip</a:t>
            </a:r>
            <a:r>
              <a:rPr lang="en-US" sz="1600" dirty="0" smtClean="0"/>
              <a:t>: </a:t>
            </a:r>
            <a:r>
              <a:rPr lang="en-US" sz="1600" dirty="0" err="1" smtClean="0"/>
              <a:t>MFnPointOnCurveManip</a:t>
            </a:r>
            <a:r>
              <a:rPr lang="en-US" sz="1600" dirty="0" smtClean="0"/>
              <a:t> </a:t>
            </a:r>
          </a:p>
          <a:p>
            <a:pPr marL="347663" lvl="2" indent="0" eaLnBrk="1" hangingPunct="1">
              <a:buClr>
                <a:schemeClr val="accent1">
                  <a:lumMod val="50000"/>
                  <a:lumOff val="50000"/>
                </a:schemeClr>
              </a:buClr>
              <a:buSzPct val="100000"/>
              <a:buFontTx/>
              <a:buChar char="•"/>
            </a:pPr>
            <a:r>
              <a:rPr lang="en-US" sz="1600" dirty="0" smtClean="0"/>
              <a:t>  </a:t>
            </a:r>
            <a:r>
              <a:rPr lang="en-US" sz="1600" dirty="0" err="1" smtClean="0"/>
              <a:t>PointOnSurfaceManip</a:t>
            </a:r>
            <a:r>
              <a:rPr lang="en-US" sz="1600" dirty="0" smtClean="0"/>
              <a:t>: </a:t>
            </a:r>
            <a:r>
              <a:rPr lang="en-US" sz="1600" dirty="0" err="1" smtClean="0"/>
              <a:t>MFnPointOnSurfaceManip</a:t>
            </a:r>
            <a:r>
              <a:rPr lang="en-US" sz="1600" dirty="0" smtClean="0"/>
              <a:t>  </a:t>
            </a:r>
          </a:p>
          <a:p>
            <a:pPr marL="347663" lvl="2" indent="0" eaLnBrk="1" hangingPunct="1">
              <a:buClr>
                <a:schemeClr val="accent1">
                  <a:lumMod val="50000"/>
                  <a:lumOff val="50000"/>
                </a:schemeClr>
              </a:buClr>
              <a:buSzPct val="100000"/>
              <a:buFontTx/>
              <a:buChar char="•"/>
            </a:pPr>
            <a:r>
              <a:rPr lang="en-US" sz="1600" dirty="0" smtClean="0"/>
              <a:t>  </a:t>
            </a:r>
            <a:r>
              <a:rPr lang="en-US" sz="1600" dirty="0" err="1" smtClean="0"/>
              <a:t>CircleSweepManip</a:t>
            </a:r>
            <a:r>
              <a:rPr lang="en-US" sz="1600" dirty="0" smtClean="0"/>
              <a:t>: </a:t>
            </a:r>
            <a:r>
              <a:rPr lang="en-US" sz="1600" dirty="0" err="1" smtClean="0"/>
              <a:t>MFnCircleSweepManip</a:t>
            </a:r>
            <a:r>
              <a:rPr lang="en-US" sz="1600" dirty="0" smtClean="0"/>
              <a:t> </a:t>
            </a:r>
          </a:p>
          <a:p>
            <a:pPr marL="347663" lvl="2" indent="0" eaLnBrk="1" hangingPunct="1">
              <a:buClr>
                <a:schemeClr val="accent1">
                  <a:lumMod val="50000"/>
                  <a:lumOff val="50000"/>
                </a:schemeClr>
              </a:buClr>
              <a:buSzPct val="100000"/>
              <a:buFontTx/>
              <a:buChar char="•"/>
            </a:pPr>
            <a:r>
              <a:rPr lang="en-US" sz="1600" dirty="0" smtClean="0"/>
              <a:t>  </a:t>
            </a:r>
            <a:r>
              <a:rPr lang="en-US" sz="1600" dirty="0" err="1" smtClean="0"/>
              <a:t>ToggleManip</a:t>
            </a:r>
            <a:r>
              <a:rPr lang="en-US" sz="1600" dirty="0" smtClean="0"/>
              <a:t>: </a:t>
            </a:r>
            <a:r>
              <a:rPr lang="en-US" sz="1600" dirty="0" err="1" smtClean="0"/>
              <a:t>MFnToggleManip</a:t>
            </a:r>
            <a:r>
              <a:rPr lang="en-US" sz="1600" dirty="0" smtClean="0"/>
              <a:t> </a:t>
            </a:r>
          </a:p>
          <a:p>
            <a:pPr marL="347663" lvl="2" indent="0" eaLnBrk="1" hangingPunct="1">
              <a:buClr>
                <a:schemeClr val="accent1">
                  <a:lumMod val="50000"/>
                  <a:lumOff val="50000"/>
                </a:schemeClr>
              </a:buClr>
              <a:buSzPct val="100000"/>
              <a:buFontTx/>
              <a:buChar char="•"/>
            </a:pPr>
            <a:r>
              <a:rPr lang="en-US" sz="1600" dirty="0" smtClean="0"/>
              <a:t>  </a:t>
            </a:r>
            <a:r>
              <a:rPr lang="en-US" sz="1600" dirty="0" err="1" smtClean="0"/>
              <a:t>StateManip</a:t>
            </a:r>
            <a:r>
              <a:rPr lang="en-US" sz="1600" dirty="0" smtClean="0"/>
              <a:t>: </a:t>
            </a:r>
            <a:r>
              <a:rPr lang="en-US" sz="1600" dirty="0" err="1" smtClean="0"/>
              <a:t>MFnStateManip</a:t>
            </a:r>
            <a:r>
              <a:rPr lang="en-US" sz="1600" dirty="0" smtClean="0"/>
              <a:t> </a:t>
            </a:r>
          </a:p>
          <a:p>
            <a:pPr marL="347663" lvl="2" indent="0" eaLnBrk="1" hangingPunct="1">
              <a:buClr>
                <a:schemeClr val="accent1">
                  <a:lumMod val="50000"/>
                  <a:lumOff val="50000"/>
                </a:schemeClr>
              </a:buClr>
              <a:buSzPct val="100000"/>
              <a:buFontTx/>
              <a:buChar char="•"/>
            </a:pPr>
            <a:r>
              <a:rPr lang="en-US" sz="1600" dirty="0" smtClean="0"/>
              <a:t>  </a:t>
            </a:r>
            <a:r>
              <a:rPr lang="en-US" sz="1600" dirty="0" err="1" smtClean="0"/>
              <a:t>CurveSegmentManip</a:t>
            </a:r>
            <a:r>
              <a:rPr lang="en-US" sz="1600" dirty="0" smtClean="0"/>
              <a:t>: </a:t>
            </a:r>
            <a:r>
              <a:rPr lang="en-US" sz="1600" dirty="0" err="1" smtClean="0"/>
              <a:t>MFnCurveSegmentManip</a:t>
            </a:r>
            <a:r>
              <a:rPr lang="en-US" sz="1600" dirty="0" smtClean="0"/>
              <a:t> 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Limitation</a:t>
            </a:r>
            <a:endParaRPr lang="en-US" dirty="0"/>
          </a:p>
        </p:txBody>
      </p:sp>
      <p:sp>
        <p:nvSpPr>
          <p:cNvPr id="4" name="Footer Placeholder 3"/>
          <p:cNvSpPr txBox="1">
            <a:spLocks/>
          </p:cNvSpPr>
          <p:nvPr/>
        </p:nvSpPr>
        <p:spPr>
          <a:xfrm>
            <a:off x="319088" y="6535738"/>
            <a:ext cx="4113212" cy="2317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Autodesk Media &amp; Entertainment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19088" y="136525"/>
            <a:ext cx="76819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468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19088" y="1416050"/>
            <a:ext cx="7681912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7663" marR="0" lvl="1" indent="-233363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AADD"/>
              </a:buClr>
              <a:buSzPct val="80000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Cannot create a custom manipulator that:</a:t>
            </a:r>
          </a:p>
          <a:p>
            <a:pPr marL="685800" lvl="2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00AADD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000" kern="0" dirty="0" smtClean="0">
                <a:solidFill>
                  <a:schemeClr val="bg1"/>
                </a:solidFill>
              </a:rPr>
              <a:t>Plug-in draws itself</a:t>
            </a:r>
          </a:p>
          <a:p>
            <a:pPr marL="685800" lvl="2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00AADD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000" kern="0" dirty="0" smtClean="0">
                <a:solidFill>
                  <a:schemeClr val="bg1"/>
                </a:solidFill>
              </a:rPr>
              <a:t>Maya performs selection on manipulator components</a:t>
            </a:r>
          </a:p>
          <a:p>
            <a:pPr marL="347663" marR="0" lvl="1" indent="-233363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AADD"/>
              </a:buClr>
              <a:buSzPct val="80000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</a:endParaRPr>
          </a:p>
          <a:p>
            <a:pPr marL="347663" lvl="1" indent="-233363" eaLnBrk="0" hangingPunct="0">
              <a:spcBef>
                <a:spcPct val="15000"/>
              </a:spcBef>
              <a:spcAft>
                <a:spcPct val="15000"/>
              </a:spcAft>
              <a:buClr>
                <a:srgbClr val="00AADD"/>
              </a:buClr>
              <a:buSzPct val="80000"/>
              <a:defRPr/>
            </a:pPr>
            <a:endParaRPr lang="en-US" sz="2000" kern="0" dirty="0" smtClean="0">
              <a:solidFill>
                <a:schemeClr val="bg1"/>
              </a:solidFill>
            </a:endParaRPr>
          </a:p>
          <a:p>
            <a:pPr marL="347663" lvl="1" indent="-233363" eaLnBrk="0" hangingPunct="0">
              <a:spcBef>
                <a:spcPct val="15000"/>
              </a:spcBef>
              <a:spcAft>
                <a:spcPct val="15000"/>
              </a:spcAft>
              <a:buClr>
                <a:srgbClr val="00AADD"/>
              </a:buClr>
              <a:buSzPct val="80000"/>
              <a:defRPr/>
            </a:pPr>
            <a:r>
              <a:rPr lang="en-US" sz="2000" kern="0" dirty="0" err="1" smtClean="0">
                <a:solidFill>
                  <a:schemeClr val="bg1"/>
                </a:solidFill>
              </a:rPr>
              <a:t>MPxManipulatorNode</a:t>
            </a:r>
            <a:r>
              <a:rPr lang="en-US" sz="2000" kern="0" dirty="0" smtClean="0">
                <a:solidFill>
                  <a:schemeClr val="bg1"/>
                </a:solidFill>
              </a:rPr>
              <a:t>: </a:t>
            </a:r>
            <a:r>
              <a:rPr lang="en-US" sz="2000" kern="0" dirty="0" err="1" smtClean="0">
                <a:solidFill>
                  <a:schemeClr val="bg1"/>
                </a:solidFill>
              </a:rPr>
              <a:t>openGL</a:t>
            </a:r>
            <a:r>
              <a:rPr lang="en-US" sz="2000" kern="0" dirty="0" smtClean="0">
                <a:solidFill>
                  <a:schemeClr val="bg1"/>
                </a:solidFill>
              </a:rPr>
              <a:t> draw and selection</a:t>
            </a:r>
          </a:p>
          <a:p>
            <a:pPr marL="347663" marR="0" lvl="1" indent="-233363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AADD"/>
              </a:buClr>
              <a:buSzPct val="80000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7" name="Picture 4" descr="mne_bottom_b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088" y="5351463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565150" y="2855913"/>
            <a:ext cx="8083550" cy="995362"/>
          </a:xfrm>
        </p:spPr>
        <p:txBody>
          <a:bodyPr/>
          <a:lstStyle/>
          <a:p>
            <a:pPr algn="ctr" eaLnBrk="1" hangingPunct="1"/>
            <a:r>
              <a:rPr lang="en-US" sz="9700" dirty="0" smtClean="0"/>
              <a:t>Q &amp; 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65150" y="2855913"/>
            <a:ext cx="80835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Autodesk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FreePointTriadManip</a:t>
            </a:r>
            <a:endParaRPr lang="en-US" dirty="0" smtClean="0"/>
          </a:p>
        </p:txBody>
      </p:sp>
      <p:pic>
        <p:nvPicPr>
          <p:cNvPr id="48131" name="Content Placeholder 5" descr="moveManip.JP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967038" y="3008313"/>
            <a:ext cx="2919412" cy="1935162"/>
          </a:xfr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RotateManip</a:t>
            </a:r>
          </a:p>
        </p:txBody>
      </p:sp>
      <p:pic>
        <p:nvPicPr>
          <p:cNvPr id="49155" name="Content Placeholder 3" descr="rotateManip.JP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903538" y="2913063"/>
            <a:ext cx="3048000" cy="2125662"/>
          </a:xfr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ScaleManip</a:t>
            </a:r>
          </a:p>
        </p:txBody>
      </p:sp>
      <p:pic>
        <p:nvPicPr>
          <p:cNvPr id="50179" name="Content Placeholder 3" descr="scaleManip.JP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214688" y="3171825"/>
            <a:ext cx="2424112" cy="1608138"/>
          </a:xfr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DirectionManip</a:t>
            </a:r>
          </a:p>
        </p:txBody>
      </p:sp>
      <p:pic>
        <p:nvPicPr>
          <p:cNvPr id="51203" name="Content Placeholder 3" descr="spotLight.JP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005138" y="3163888"/>
            <a:ext cx="2843212" cy="1624012"/>
          </a:xfr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DistanceManip</a:t>
            </a:r>
          </a:p>
        </p:txBody>
      </p:sp>
      <p:pic>
        <p:nvPicPr>
          <p:cNvPr id="52227" name="Content Placeholder 5" descr="distanceManip.JP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021013" y="3248025"/>
            <a:ext cx="2811462" cy="1455738"/>
          </a:xfr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DiscManip</a:t>
            </a:r>
          </a:p>
        </p:txBody>
      </p:sp>
      <p:pic>
        <p:nvPicPr>
          <p:cNvPr id="53251" name="Content Placeholder 3" descr="discManip.JP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590800" y="3352800"/>
            <a:ext cx="4038600" cy="1625600"/>
          </a:xfr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MacHD:Applications:Microsoft Office 2004:Templates:Presentations:Designs:Blank Presentation</Template>
  <TotalTime>7339</TotalTime>
  <Words>616</Words>
  <Application>Microsoft Office PowerPoint</Application>
  <PresentationFormat>On-screen Show (4:3)</PresentationFormat>
  <Paragraphs>336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1_blank</vt:lpstr>
      <vt:lpstr>2_blank</vt:lpstr>
      <vt:lpstr>Slide 1</vt:lpstr>
      <vt:lpstr>Maya Manipulators</vt:lpstr>
      <vt:lpstr>Base Manipulators &amp; API class:</vt:lpstr>
      <vt:lpstr>FreePointTriadManip</vt:lpstr>
      <vt:lpstr>RotateManip</vt:lpstr>
      <vt:lpstr>ScaleManip</vt:lpstr>
      <vt:lpstr>DirectionManip</vt:lpstr>
      <vt:lpstr>DistanceManip</vt:lpstr>
      <vt:lpstr>DiscManip</vt:lpstr>
      <vt:lpstr>Custom Manipulator</vt:lpstr>
      <vt:lpstr>MPxManipContainer</vt:lpstr>
      <vt:lpstr>Example: arrowLocatorManip</vt:lpstr>
      <vt:lpstr>MPxManipContainer</vt:lpstr>
      <vt:lpstr>Add Base Manipulators</vt:lpstr>
      <vt:lpstr>Communications between Manipulators and Nodes </vt:lpstr>
      <vt:lpstr>Communications between Manipulators and Nodes </vt:lpstr>
      <vt:lpstr>Communications between Manipulators and Nodes </vt:lpstr>
      <vt:lpstr>One-to-one Association</vt:lpstr>
      <vt:lpstr>Example: arrowLocatorManip</vt:lpstr>
      <vt:lpstr>Example: arrowLocatorManip</vt:lpstr>
      <vt:lpstr>Communications between Manipulators and Nodes </vt:lpstr>
      <vt:lpstr>Conversion Functions</vt:lpstr>
      <vt:lpstr>Example:arrowLocatorManip </vt:lpstr>
      <vt:lpstr>Example:arrowLocatorManip</vt:lpstr>
      <vt:lpstr>MPxManipContainer::draw()</vt:lpstr>
      <vt:lpstr>Invoke manipulators</vt:lpstr>
      <vt:lpstr>Manipulators and Contexts</vt:lpstr>
      <vt:lpstr>Example: moveManip project</vt:lpstr>
      <vt:lpstr>Example: moveManip project</vt:lpstr>
      <vt:lpstr>Major Limitation</vt:lpstr>
      <vt:lpstr>Q &amp; A</vt:lpstr>
      <vt:lpstr>Slide 32</vt:lpstr>
    </vt:vector>
  </TitlesOfParts>
  <Manager/>
  <Company>Autodesk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Entertainment Title Slide Maya Logo Image</dc:title>
  <dc:creator/>
  <cp:lastModifiedBy>wengn</cp:lastModifiedBy>
  <cp:revision>757</cp:revision>
  <cp:lastPrinted>2006-08-09T23:46:43Z</cp:lastPrinted>
  <dcterms:created xsi:type="dcterms:W3CDTF">2005-11-04T16:28:13Z</dcterms:created>
  <dcterms:modified xsi:type="dcterms:W3CDTF">2009-04-22T13:49:17Z</dcterms:modified>
</cp:coreProperties>
</file>