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7"/>
  </p:notesMasterIdLst>
  <p:handoutMasterIdLst>
    <p:handoutMasterId r:id="rId38"/>
  </p:handoutMasterIdLst>
  <p:sldIdLst>
    <p:sldId id="361" r:id="rId2"/>
    <p:sldId id="410" r:id="rId3"/>
    <p:sldId id="362" r:id="rId4"/>
    <p:sldId id="411" r:id="rId5"/>
    <p:sldId id="365" r:id="rId6"/>
    <p:sldId id="412" r:id="rId7"/>
    <p:sldId id="366" r:id="rId8"/>
    <p:sldId id="423" r:id="rId9"/>
    <p:sldId id="424" r:id="rId10"/>
    <p:sldId id="374" r:id="rId11"/>
    <p:sldId id="430" r:id="rId12"/>
    <p:sldId id="421" r:id="rId13"/>
    <p:sldId id="384" r:id="rId14"/>
    <p:sldId id="369" r:id="rId15"/>
    <p:sldId id="370" r:id="rId16"/>
    <p:sldId id="371" r:id="rId17"/>
    <p:sldId id="376" r:id="rId18"/>
    <p:sldId id="386" r:id="rId19"/>
    <p:sldId id="375" r:id="rId20"/>
    <p:sldId id="377" r:id="rId21"/>
    <p:sldId id="428" r:id="rId22"/>
    <p:sldId id="389" r:id="rId23"/>
    <p:sldId id="390" r:id="rId24"/>
    <p:sldId id="391" r:id="rId25"/>
    <p:sldId id="392" r:id="rId26"/>
    <p:sldId id="393" r:id="rId27"/>
    <p:sldId id="394" r:id="rId28"/>
    <p:sldId id="396" r:id="rId29"/>
    <p:sldId id="397" r:id="rId30"/>
    <p:sldId id="431" r:id="rId31"/>
    <p:sldId id="432" r:id="rId32"/>
    <p:sldId id="400" r:id="rId33"/>
    <p:sldId id="436" r:id="rId34"/>
    <p:sldId id="433" r:id="rId35"/>
    <p:sldId id="434" r:id="rId36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69696"/>
    <a:srgbClr val="B2B2B2"/>
    <a:srgbClr val="00AADD"/>
    <a:srgbClr val="EE0066"/>
    <a:srgbClr val="993388"/>
    <a:srgbClr val="000D1A"/>
    <a:srgbClr val="FFAA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32" autoAdjust="0"/>
    <p:restoredTop sz="80457" autoAdjust="0"/>
  </p:normalViewPr>
  <p:slideViewPr>
    <p:cSldViewPr snapToObjects="1">
      <p:cViewPr>
        <p:scale>
          <a:sx n="77" d="100"/>
          <a:sy n="77" d="100"/>
        </p:scale>
        <p:origin x="-1555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2885" y="-96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7DCC66DD-13AF-44E3-A375-2A40AB77F0D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227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65764908-0B36-43AF-94B3-E6D3817810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CC08F-86E3-489A-A14D-3FA59C58E3A2}" type="slidenum">
              <a:rPr lang="en-US"/>
              <a:pPr/>
              <a:t>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CA" dirty="0" smtClean="0"/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64908-0B36-43AF-94B3-E6D3817810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21573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1574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14C1CA5E-8B86-4C7C-B478-7365A0157785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pic>
        <p:nvPicPr>
          <p:cNvPr id="621577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r>
              <a:rPr lang="en-US" sz="800" dirty="0">
                <a:solidFill>
                  <a:srgbClr val="595959"/>
                </a:solidFill>
              </a:rPr>
              <a:t>© </a:t>
            </a:r>
            <a:r>
              <a:rPr lang="en-US" sz="800" dirty="0" smtClean="0">
                <a:solidFill>
                  <a:srgbClr val="595959"/>
                </a:solidFill>
              </a:rPr>
              <a:t>2009 </a:t>
            </a:r>
            <a:r>
              <a:rPr lang="en-US" sz="800" dirty="0">
                <a:solidFill>
                  <a:srgbClr val="595959"/>
                </a:solidFill>
              </a:rPr>
              <a:t>Autodesk </a:t>
            </a:r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C5FC758A-FD19-41BE-8AB8-965E06F3A8F1}" type="slidenum">
              <a:rPr lang="en-US" sz="800">
                <a:solidFill>
                  <a:srgbClr val="595959"/>
                </a:solidFill>
              </a:rPr>
              <a:pPr eaLnBrk="0" hangingPunct="0"/>
              <a:t>‹#›</a:t>
            </a:fld>
            <a:endParaRPr lang="en-US" sz="800">
              <a:solidFill>
                <a:srgbClr val="595959"/>
              </a:solidFill>
            </a:endParaRPr>
          </a:p>
        </p:txBody>
      </p:sp>
      <p:sp>
        <p:nvSpPr>
          <p:cNvPr id="6205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20557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txStyles>
    <p:titleStyle>
      <a:lvl1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15000"/>
        </a:spcBef>
        <a:spcAft>
          <a:spcPct val="1500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fontAlgn="base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fontAlgn="base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defRPr>
          <a:solidFill>
            <a:schemeClr val="bg1"/>
          </a:solidFill>
          <a:latin typeface="+mn-lt"/>
        </a:defRPr>
      </a:lvl4pPr>
      <a:lvl5pPr marL="17145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224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605193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/>
            <a:r>
              <a:rPr lang="en-US" sz="4000" dirty="0" smtClean="0">
                <a:solidFill>
                  <a:schemeClr val="bg1"/>
                </a:solidFill>
              </a:rPr>
              <a:t>Python in Maya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5194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eaLnBrk="0" hangingPunct="0"/>
            <a:r>
              <a:rPr lang="en-US" sz="2000" dirty="0" err="1" smtClean="0">
                <a:solidFill>
                  <a:schemeClr val="bg1"/>
                </a:solidFill>
              </a:rPr>
              <a:t>Naiqi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dirty="0" smtClean="0">
                <a:solidFill>
                  <a:schemeClr val="bg1"/>
                </a:solidFill>
              </a:rPr>
              <a:t>Developer Consultant, 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API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>
                <a:cs typeface="Arial" charset="0"/>
              </a:rPr>
              <a:t>Python API is a thin wrapper around C++ API</a:t>
            </a:r>
            <a:endParaRPr lang="en-US" sz="2800" dirty="0">
              <a:solidFill>
                <a:srgbClr val="FFFFFF"/>
              </a:solidFill>
              <a:cs typeface="Arial" charset="0"/>
            </a:endParaRP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FFFFFF"/>
                </a:solidFill>
                <a:cs typeface="Arial" charset="0"/>
              </a:rPr>
              <a:t>Full support of C++ Maya API functionality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FFFFFF"/>
                </a:solidFill>
                <a:cs typeface="Arial" charset="0"/>
              </a:rPr>
              <a:t>SWIG based bindings created from header files</a:t>
            </a:r>
            <a:endParaRPr lang="en-US" sz="2800" dirty="0" smtClean="0"/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Modules: </a:t>
            </a:r>
            <a:r>
              <a:rPr lang="en-US" dirty="0" smtClean="0"/>
              <a:t>$MAYA_LOCATION/Python/lib/site-packages/</a:t>
            </a:r>
            <a:r>
              <a:rPr lang="en-US" dirty="0" err="1" smtClean="0"/>
              <a:t>maya</a:t>
            </a:r>
            <a:endParaRPr lang="en-US" dirty="0" smtClean="0"/>
          </a:p>
          <a:p>
            <a:pPr marL="741363" lvl="2">
              <a:buFont typeface="Arial" charset="0"/>
              <a:buChar char="•"/>
            </a:pPr>
            <a:r>
              <a:rPr lang="en-US" dirty="0" smtClean="0"/>
              <a:t>OpenMaya.pyc</a:t>
            </a:r>
          </a:p>
          <a:p>
            <a:pPr marL="741363" lvl="2">
              <a:buFont typeface="Arial" charset="0"/>
              <a:buChar char="•"/>
            </a:pPr>
            <a:r>
              <a:rPr lang="en-US" dirty="0" smtClean="0"/>
              <a:t>OpenMayaAnim.pyc</a:t>
            </a:r>
          </a:p>
          <a:p>
            <a:pPr marL="741363" lvl="2">
              <a:buFont typeface="Arial" charset="0"/>
              <a:buChar char="•"/>
            </a:pPr>
            <a:r>
              <a:rPr lang="en-US" dirty="0" smtClean="0"/>
              <a:t>OpenMayaRender.pyc</a:t>
            </a:r>
          </a:p>
          <a:p>
            <a:pPr marL="741363" lvl="2">
              <a:buFont typeface="Arial" charset="0"/>
              <a:buChar char="•"/>
            </a:pPr>
            <a:r>
              <a:rPr lang="en-US" dirty="0" smtClean="0"/>
              <a:t>OpenMayaFX.pyc</a:t>
            </a:r>
          </a:p>
          <a:p>
            <a:pPr marL="741363" lvl="2">
              <a:buFont typeface="Arial" charset="0"/>
              <a:buChar char="•"/>
            </a:pPr>
            <a:r>
              <a:rPr lang="en-US" dirty="0" smtClean="0"/>
              <a:t>OpenMayaUI.pyc</a:t>
            </a:r>
          </a:p>
          <a:p>
            <a:pPr marL="741363" lvl="2">
              <a:buFont typeface="Arial" charset="0"/>
              <a:buChar char="•"/>
            </a:pPr>
            <a:r>
              <a:rPr lang="en-US" dirty="0" smtClean="0"/>
              <a:t>OpenMayaMPx.pyc</a:t>
            </a:r>
          </a:p>
          <a:p>
            <a:pPr marL="741363" lvl="2">
              <a:buFont typeface="Arial" charset="0"/>
              <a:buChar char="•"/>
            </a:pPr>
            <a:r>
              <a:rPr lang="en-US" dirty="0" smtClean="0"/>
              <a:t>OpenMayaCloth.pyc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90600" y="5486400"/>
            <a:ext cx="3609975" cy="50084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B4FF"/>
            </a:solidFill>
            <a:round/>
            <a:headEnd/>
            <a:tailEnd/>
          </a:ln>
        </p:spPr>
        <p:txBody>
          <a:bodyPr wrap="square" lIns="82550" tIns="41275" rIns="82550" bIns="4127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 Python API share the same documentation with C++ API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Documentation in API Guide</a:t>
            </a: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buFont typeface="Arial" pitchFamily="34" charset="0"/>
              <a:buChar char="•"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pythonDo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654620"/>
            <a:ext cx="6096000" cy="3048982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90600" y="48006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71500" y="4426922"/>
            <a:ext cx="419100" cy="29015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3725615"/>
            <a:ext cx="1371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CC0000"/>
                </a:solidFill>
              </a:rPr>
              <a:t>Python API Introduction</a:t>
            </a:r>
            <a:endParaRPr lang="en-US" sz="1400" b="1" dirty="0">
              <a:solidFill>
                <a:srgbClr val="CC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19600" y="4096435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5943600" y="4300937"/>
            <a:ext cx="457200" cy="191886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400800" y="4492823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CC0000"/>
                </a:solidFill>
              </a:rPr>
              <a:t>Python API Docs</a:t>
            </a:r>
            <a:endParaRPr lang="en-US" sz="14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  No Python-specific API class documentation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Methods not supported in Python: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Marked by: NO SCRIPT SUPPORT</a:t>
            </a:r>
          </a:p>
          <a:p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In most cases, alternate forms are provided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Devkit</a:t>
            </a:r>
            <a:r>
              <a:rPr lang="en-US" dirty="0" smtClean="0"/>
              <a:t> examples translated from C++ to Python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MAYA_INSTALLATION_PATH/</a:t>
            </a:r>
            <a:r>
              <a:rPr lang="en-US" dirty="0" err="1" smtClean="0"/>
              <a:t>devkit</a:t>
            </a:r>
            <a:r>
              <a:rPr lang="en-US" dirty="0" smtClean="0"/>
              <a:t>/plug-ins/scripted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MAYA_INSTALLATION_PATH/</a:t>
            </a:r>
            <a:r>
              <a:rPr lang="en-US" dirty="0" err="1" smtClean="0"/>
              <a:t>devkit</a:t>
            </a:r>
            <a:r>
              <a:rPr lang="en-US" dirty="0" smtClean="0"/>
              <a:t>/applications/scripted</a:t>
            </a:r>
          </a:p>
          <a:p>
            <a:pPr lvl="2"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</a:t>
            </a:r>
            <a:r>
              <a:rPr lang="en-US" smtClean="0"/>
              <a:t>Python API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Define a Python module containing </a:t>
            </a:r>
            <a:r>
              <a:rPr lang="en-US" dirty="0" err="1" smtClean="0"/>
              <a:t>initializePlugin</a:t>
            </a:r>
            <a:r>
              <a:rPr lang="en-US" dirty="0" smtClean="0"/>
              <a:t>(), </a:t>
            </a:r>
            <a:r>
              <a:rPr lang="en-US" dirty="0" err="1" smtClean="0"/>
              <a:t>uninitializePlugin</a:t>
            </a:r>
            <a:r>
              <a:rPr lang="en-US" dirty="0" smtClean="0"/>
              <a:t>() functions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import necessary modules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def </a:t>
            </a:r>
            <a:r>
              <a:rPr lang="en-US" sz="2000" dirty="0" err="1" smtClean="0"/>
              <a:t>initializePlugin</a:t>
            </a:r>
            <a:r>
              <a:rPr lang="en-US" sz="2000" dirty="0" smtClean="0"/>
              <a:t>(</a:t>
            </a:r>
            <a:r>
              <a:rPr lang="en-US" sz="2000" dirty="0" err="1" smtClean="0"/>
              <a:t>mobject</a:t>
            </a:r>
            <a:r>
              <a:rPr lang="en-US" sz="2000" dirty="0" smtClean="0"/>
              <a:t>): ….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en-US" sz="2000" dirty="0" smtClean="0"/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r>
              <a:rPr lang="en-US" sz="2000" dirty="0" smtClean="0"/>
              <a:t>def </a:t>
            </a:r>
            <a:r>
              <a:rPr lang="en-US" sz="2000" dirty="0" err="1" smtClean="0"/>
              <a:t>uninitializePlugin</a:t>
            </a:r>
            <a:r>
              <a:rPr lang="en-US" sz="2000" dirty="0" smtClean="0"/>
              <a:t>(</a:t>
            </a:r>
            <a:r>
              <a:rPr lang="en-US" sz="2000" dirty="0" err="1" smtClean="0"/>
              <a:t>mobject</a:t>
            </a:r>
            <a:r>
              <a:rPr lang="en-US" sz="2000" dirty="0" smtClean="0"/>
              <a:t>): ….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  </a:t>
            </a:r>
            <a:r>
              <a:rPr lang="en-US" sz="2400" dirty="0" smtClean="0"/>
              <a:t>Import necessary modules:</a:t>
            </a:r>
          </a:p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endParaRPr lang="en-US" sz="2800" dirty="0" smtClean="0"/>
          </a:p>
          <a:p>
            <a:pPr marL="74136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</a:t>
            </a:r>
            <a:endParaRPr lang="en-US" dirty="0">
              <a:solidFill>
                <a:srgbClr val="FFFF00"/>
              </a:solidFill>
            </a:endParaRPr>
          </a:p>
          <a:p>
            <a:pPr marL="74136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maya.OpenMayaMPx</a:t>
            </a:r>
            <a:r>
              <a:rPr lang="en-US" dirty="0">
                <a:solidFill>
                  <a:srgbClr val="FFFF00"/>
                </a:solidFill>
              </a:rPr>
              <a:t> as </a:t>
            </a:r>
            <a:r>
              <a:rPr lang="en-US" dirty="0" err="1">
                <a:solidFill>
                  <a:srgbClr val="FFFF00"/>
                </a:solidFill>
              </a:rPr>
              <a:t>OpenMayaMPx</a:t>
            </a:r>
            <a:endParaRPr lang="en-US" dirty="0">
              <a:solidFill>
                <a:srgbClr val="FFFF00"/>
              </a:solidFill>
            </a:endParaRPr>
          </a:p>
          <a:p>
            <a:pPr marL="741363" lvl="2" indent="-16986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import sys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Scripted plug-in initialization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# </a:t>
            </a:r>
            <a:r>
              <a:rPr lang="en-US" dirty="0">
                <a:solidFill>
                  <a:srgbClr val="FFFF00"/>
                </a:solidFill>
              </a:rPr>
              <a:t>Initialize the script plug-in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def </a:t>
            </a:r>
            <a:r>
              <a:rPr lang="en-US" dirty="0" err="1">
                <a:solidFill>
                  <a:srgbClr val="FFFF00"/>
                </a:solidFill>
              </a:rPr>
              <a:t>initializePlugin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    	</a:t>
            </a:r>
            <a:r>
              <a:rPr lang="en-US" dirty="0" err="1">
                <a:solidFill>
                  <a:srgbClr val="FFFF00"/>
                </a:solidFill>
              </a:rPr>
              <a:t>mplugin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OpenMayaMPx.MFnPlugin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    try: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              </a:t>
            </a:r>
            <a:r>
              <a:rPr lang="en-US" dirty="0" err="1">
                <a:solidFill>
                  <a:srgbClr val="FFFF00"/>
                </a:solidFill>
              </a:rPr>
              <a:t>mplugin.registerCommand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foo</a:t>
            </a:r>
            <a:r>
              <a:rPr lang="en-US" dirty="0" smtClean="0">
                <a:solidFill>
                  <a:srgbClr val="FFFF00"/>
                </a:solidFill>
              </a:rPr>
              <a:t>”, </a:t>
            </a:r>
            <a:r>
              <a:rPr lang="en-US" dirty="0" err="1">
                <a:solidFill>
                  <a:srgbClr val="FFFF00"/>
                </a:solidFill>
              </a:rPr>
              <a:t>cmdCreator</a:t>
            </a:r>
            <a:r>
              <a:rPr lang="en-US" dirty="0">
                <a:solidFill>
                  <a:srgbClr val="FFFF00"/>
                </a:solidFill>
              </a:rPr>
              <a:t> )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      </a:t>
            </a:r>
            <a:r>
              <a:rPr lang="en-US" dirty="0">
                <a:solidFill>
                  <a:srgbClr val="FFFF00"/>
                </a:solidFill>
              </a:rPr>
              <a:t>except: </a:t>
            </a:r>
            <a:endParaRPr lang="en-US" dirty="0" smtClean="0">
              <a:solidFill>
                <a:srgbClr val="FFFF00"/>
              </a:solidFill>
            </a:endParaRP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              </a:t>
            </a:r>
            <a:r>
              <a:rPr lang="en-US" dirty="0" err="1">
                <a:solidFill>
                  <a:srgbClr val="FFFF00"/>
                </a:solidFill>
              </a:rPr>
              <a:t>sys.stderr.write</a:t>
            </a:r>
            <a:r>
              <a:rPr lang="en-US" dirty="0">
                <a:solidFill>
                  <a:srgbClr val="FFFF00"/>
                </a:solidFill>
              </a:rPr>
              <a:t>( "Failed to register command: %s\n" % </a:t>
            </a:r>
            <a:r>
              <a:rPr lang="en-US" dirty="0" err="1">
                <a:solidFill>
                  <a:srgbClr val="FFFF00"/>
                </a:solidFill>
              </a:rPr>
              <a:t>kPluginCmdName</a:t>
            </a:r>
            <a:r>
              <a:rPr lang="en-US" dirty="0">
                <a:solidFill>
                  <a:srgbClr val="FFFF00"/>
                </a:solidFill>
              </a:rPr>
              <a:t> 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        raise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95400" y="3527023"/>
            <a:ext cx="5562600" cy="50084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B4FF"/>
            </a:solidFill>
            <a:round/>
            <a:headEnd/>
            <a:tailEnd/>
          </a:ln>
        </p:spPr>
        <p:txBody>
          <a:bodyPr wrap="square" lIns="82550" tIns="41275" rIns="82550" bIns="4127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Scripted plug-in </a:t>
            </a:r>
            <a:r>
              <a:rPr lang="en-US" sz="2400" dirty="0" err="1" smtClean="0"/>
              <a:t>uninitialization</a:t>
            </a:r>
            <a:endParaRPr lang="en-US" sz="2400" dirty="0" smtClean="0"/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def </a:t>
            </a:r>
            <a:r>
              <a:rPr lang="en-US" dirty="0" err="1">
                <a:solidFill>
                  <a:srgbClr val="FFFF00"/>
                </a:solidFill>
              </a:rPr>
              <a:t>uninitializePlugin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	</a:t>
            </a:r>
            <a:r>
              <a:rPr lang="en-US" dirty="0" err="1" smtClean="0">
                <a:solidFill>
                  <a:srgbClr val="FFFF00"/>
                </a:solidFill>
              </a:rPr>
              <a:t>mplugin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err="1">
                <a:solidFill>
                  <a:srgbClr val="FFFF00"/>
                </a:solidFill>
              </a:rPr>
              <a:t>OpenMayaMPx.MFnPlugin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mobject</a:t>
            </a:r>
            <a:r>
              <a:rPr lang="en-US" dirty="0">
                <a:solidFill>
                  <a:srgbClr val="FFFF00"/>
                </a:solidFill>
              </a:rPr>
              <a:t>)    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try</a:t>
            </a:r>
            <a:r>
              <a:rPr lang="en-US" dirty="0">
                <a:solidFill>
                  <a:srgbClr val="FFFF00"/>
                </a:solidFill>
              </a:rPr>
              <a:t>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mplugin.deregisterCommand</a:t>
            </a:r>
            <a:r>
              <a:rPr lang="en-US" dirty="0">
                <a:solidFill>
                  <a:srgbClr val="FFFF00"/>
                </a:solidFill>
              </a:rPr>
              <a:t>(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foo</a:t>
            </a:r>
            <a:r>
              <a:rPr lang="en-US" dirty="0" smtClean="0">
                <a:solidFill>
                  <a:srgbClr val="FFFF00"/>
                </a:solidFill>
              </a:rPr>
              <a:t>” </a:t>
            </a:r>
            <a:r>
              <a:rPr lang="en-US" dirty="0">
                <a:solidFill>
                  <a:srgbClr val="FFFF00"/>
                </a:solidFill>
              </a:rPr>
              <a:t>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except: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</a:rPr>
              <a:t>		</a:t>
            </a:r>
            <a:r>
              <a:rPr lang="en-US" dirty="0" err="1">
                <a:solidFill>
                  <a:srgbClr val="FFFF00"/>
                </a:solidFill>
              </a:rPr>
              <a:t>sys.stderr.write</a:t>
            </a:r>
            <a:r>
              <a:rPr lang="en-US" dirty="0">
                <a:solidFill>
                  <a:srgbClr val="FFFF00"/>
                </a:solidFill>
              </a:rPr>
              <a:t>( "Failed to unregister command: %s\n" % </a:t>
            </a:r>
            <a:r>
              <a:rPr lang="en-US" dirty="0" err="1">
                <a:solidFill>
                  <a:srgbClr val="FFFF00"/>
                </a:solidFill>
              </a:rPr>
              <a:t>kPluginCmdName</a:t>
            </a:r>
            <a:r>
              <a:rPr lang="en-US" dirty="0">
                <a:solidFill>
                  <a:srgbClr val="FFFF00"/>
                </a:solidFill>
              </a:rPr>
              <a:t> ) </a:t>
            </a: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FF00"/>
                </a:solidFill>
              </a:rPr>
              <a:t>		raise</a:t>
            </a:r>
            <a:endParaRPr lang="en-US" dirty="0">
              <a:solidFill>
                <a:srgbClr val="FFFF00"/>
              </a:solidFill>
            </a:endParaRPr>
          </a:p>
          <a:p>
            <a:pPr marL="284163" lvl="1" indent="-169863">
              <a:buClr>
                <a:schemeClr val="accent1"/>
              </a:buClr>
              <a:buNone/>
            </a:pPr>
            <a:r>
              <a:rPr lang="en-US" sz="2800" dirty="0" smtClean="0"/>
              <a:t>	 </a:t>
            </a:r>
          </a:p>
          <a:p>
            <a:endParaRPr lang="en-US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905000" y="3026177"/>
            <a:ext cx="4648200" cy="50084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B4FF"/>
            </a:solidFill>
            <a:round/>
            <a:headEnd/>
            <a:tailEnd/>
          </a:ln>
        </p:spPr>
        <p:txBody>
          <a:bodyPr wrap="square" lIns="82550" tIns="41275" rIns="82550" bIns="4127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FFFF"/>
                </a:solidFill>
              </a:rPr>
              <a:t>Class </a:t>
            </a:r>
            <a:r>
              <a:rPr lang="en-US" dirty="0" smtClean="0">
                <a:solidFill>
                  <a:srgbClr val="FFFFFF"/>
                </a:solidFill>
              </a:rPr>
              <a:t>Implementation: </a:t>
            </a:r>
            <a:r>
              <a:rPr lang="en-US" dirty="0" smtClean="0"/>
              <a:t>Similar </a:t>
            </a:r>
            <a:r>
              <a:rPr lang="en-US" dirty="0"/>
              <a:t>setup to C++ </a:t>
            </a:r>
            <a:r>
              <a:rPr lang="en-US" dirty="0" smtClean="0"/>
              <a:t>plug-ins</a:t>
            </a: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 smtClean="0">
              <a:solidFill>
                <a:srgbClr val="FFFF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r>
              <a:rPr lang="en-US" sz="2000" dirty="0" smtClean="0">
                <a:solidFill>
                  <a:srgbClr val="FFFF00"/>
                </a:solidFill>
              </a:rPr>
              <a:t>class </a:t>
            </a:r>
            <a:r>
              <a:rPr lang="en-US" sz="2000" dirty="0" err="1">
                <a:solidFill>
                  <a:srgbClr val="FFFF00"/>
                </a:solidFill>
              </a:rPr>
              <a:t>scriptedCommand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OpenMayaMPx.MPxCommand</a:t>
            </a:r>
            <a:r>
              <a:rPr lang="en-US" sz="2000" dirty="0">
                <a:solidFill>
                  <a:srgbClr val="FFFF00"/>
                </a:solidFill>
              </a:rPr>
              <a:t>):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r>
              <a:rPr lang="en-US" sz="2000" dirty="0">
                <a:solidFill>
                  <a:srgbClr val="FFFF00"/>
                </a:solidFill>
              </a:rPr>
              <a:t> 	def __init__(self): 	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r>
              <a:rPr lang="en-US" sz="2000" dirty="0">
                <a:solidFill>
                  <a:srgbClr val="FFFF00"/>
                </a:solidFill>
              </a:rPr>
              <a:t>		</a:t>
            </a:r>
            <a:r>
              <a:rPr lang="en-US" sz="2000" dirty="0" err="1">
                <a:solidFill>
                  <a:srgbClr val="FFFF00"/>
                </a:solidFill>
              </a:rPr>
              <a:t>OpenMayaMPx.MPxCommand.__init</a:t>
            </a:r>
            <a:r>
              <a:rPr lang="en-US" sz="2000" dirty="0">
                <a:solidFill>
                  <a:srgbClr val="FFFF00"/>
                </a:solidFill>
              </a:rPr>
              <a:t>__(self) 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r>
              <a:rPr lang="en-US" sz="2000" dirty="0">
                <a:solidFill>
                  <a:srgbClr val="FFFF00"/>
                </a:solidFill>
              </a:rPr>
              <a:t>	def </a:t>
            </a:r>
            <a:r>
              <a:rPr lang="en-US" sz="2000" dirty="0" err="1">
                <a:solidFill>
                  <a:srgbClr val="FFFF00"/>
                </a:solidFill>
              </a:rPr>
              <a:t>doIt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self,argList</a:t>
            </a:r>
            <a:r>
              <a:rPr lang="en-US" sz="2000" dirty="0">
                <a:solidFill>
                  <a:srgbClr val="FFFF00"/>
                </a:solidFill>
              </a:rPr>
              <a:t>): 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r>
              <a:rPr lang="en-US" sz="2000" dirty="0">
                <a:solidFill>
                  <a:srgbClr val="FFFF00"/>
                </a:solidFill>
              </a:rPr>
              <a:t>		print "Hello World!" </a:t>
            </a:r>
            <a:endParaRPr lang="en-US" sz="2000" dirty="0" smtClean="0">
              <a:solidFill>
                <a:srgbClr val="FFFF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Parameter</a:t>
            </a:r>
            <a:r>
              <a:rPr lang="en-US" dirty="0"/>
              <a:t>: </a:t>
            </a:r>
            <a:r>
              <a:rPr lang="en-US" b="1" dirty="0"/>
              <a:t>self</a:t>
            </a:r>
            <a:r>
              <a:rPr lang="en-US" dirty="0"/>
              <a:t> same as </a:t>
            </a:r>
            <a:r>
              <a:rPr lang="en-US" b="1" dirty="0"/>
              <a:t>this</a:t>
            </a:r>
            <a:r>
              <a:rPr lang="en-US" dirty="0"/>
              <a:t> in C++</a:t>
            </a:r>
          </a:p>
          <a:p>
            <a:pPr marL="342900" indent="-342900">
              <a:spcBef>
                <a:spcPct val="20000"/>
              </a:spcBef>
              <a:buClr>
                <a:srgbClr val="ED1B23"/>
              </a:buClr>
              <a:defRPr/>
            </a:pP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dirty="0" smtClean="0"/>
              <a:t>Creator Functions: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endParaRPr lang="en-US" dirty="0" smtClean="0"/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Similar to C++ plug-ins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Pass Python function to </a:t>
            </a:r>
            <a:r>
              <a:rPr lang="en-US" sz="2400" dirty="0" err="1" smtClean="0"/>
              <a:t>MFnPlugin</a:t>
            </a:r>
            <a:r>
              <a:rPr lang="en-US" sz="2400" dirty="0" smtClean="0"/>
              <a:t> methods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…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mplugin.registerCommand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foo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”,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1">
              <a:spcBef>
                <a:spcPct val="20000"/>
              </a:spcBef>
              <a:buClr>
                <a:schemeClr val="bg1"/>
              </a:buClr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…</a:t>
            </a:r>
            <a:endParaRPr lang="en-US" sz="1600" b="1" dirty="0" smtClean="0">
              <a:latin typeface="Calibri" pitchFamily="34" charset="0"/>
            </a:endParaRPr>
          </a:p>
          <a:p>
            <a:pPr lvl="1">
              <a:spcBef>
                <a:spcPct val="2000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400" dirty="0" smtClean="0"/>
              <a:t>Ownership is important</a:t>
            </a:r>
            <a:endParaRPr lang="en-US" sz="24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Maya Python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30000"/>
              </a:spcBef>
              <a:buClr>
                <a:schemeClr val="accent1"/>
              </a:buClr>
              <a:buSzPct val="80000"/>
              <a:defRPr/>
            </a:pPr>
            <a:r>
              <a:rPr lang="en-US" dirty="0" smtClean="0"/>
              <a:t>Ownership is important</a:t>
            </a:r>
          </a:p>
          <a:p>
            <a:pPr eaLnBrk="1" hangingPunct="1">
              <a:spcBef>
                <a:spcPct val="20000"/>
              </a:spcBef>
              <a:buClr>
                <a:schemeClr val="bg1"/>
              </a:buClr>
            </a:pPr>
            <a:r>
              <a:rPr lang="en-US" dirty="0" err="1" smtClean="0"/>
              <a:t>OpenMayaMPx.asMPxPtr</a:t>
            </a:r>
            <a:r>
              <a:rPr lang="en-US" dirty="0" smtClean="0"/>
              <a:t>() transfer ownership of newly-created command or node objects to Maya</a:t>
            </a:r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lvl="3" eaLnBrk="0" hangingPunct="0">
              <a:spcBef>
                <a:spcPct val="30000"/>
              </a:spcBef>
              <a:buClr>
                <a:schemeClr val="accent1"/>
              </a:buClr>
              <a:defRPr/>
            </a:pPr>
            <a:r>
              <a:rPr lang="en-CA" sz="2000" dirty="0">
                <a:solidFill>
                  <a:srgbClr val="FFFF00"/>
                </a:solidFill>
              </a:rPr>
              <a:t>class </a:t>
            </a:r>
            <a:r>
              <a:rPr lang="en-CA" sz="2000" dirty="0" err="1">
                <a:solidFill>
                  <a:srgbClr val="FFFF00"/>
                </a:solidFill>
              </a:rPr>
              <a:t>scriptedCommand</a:t>
            </a:r>
            <a:r>
              <a:rPr lang="en-CA" sz="2000" dirty="0">
                <a:solidFill>
                  <a:srgbClr val="FFFF00"/>
                </a:solidFill>
              </a:rPr>
              <a:t>(</a:t>
            </a:r>
            <a:r>
              <a:rPr lang="en-CA" sz="2000" dirty="0" err="1">
                <a:solidFill>
                  <a:srgbClr val="FFFF00"/>
                </a:solidFill>
              </a:rPr>
              <a:t>OpenMayaMPx.MPxCommand</a:t>
            </a:r>
            <a:r>
              <a:rPr lang="en-CA" sz="2000" dirty="0">
                <a:solidFill>
                  <a:srgbClr val="FFFF00"/>
                </a:solidFill>
              </a:rPr>
              <a:t>): </a:t>
            </a:r>
          </a:p>
          <a:p>
            <a:pPr lvl="3" eaLnBrk="0" hangingPunct="0">
              <a:spcBef>
                <a:spcPct val="30000"/>
              </a:spcBef>
              <a:defRPr/>
            </a:pPr>
            <a:r>
              <a:rPr lang="en-CA" sz="2000" dirty="0">
                <a:solidFill>
                  <a:srgbClr val="FFFF00"/>
                </a:solidFill>
              </a:rPr>
              <a:t>	</a:t>
            </a:r>
            <a:r>
              <a:rPr lang="en-CA" sz="2000" dirty="0" smtClean="0">
                <a:solidFill>
                  <a:srgbClr val="FFFF00"/>
                </a:solidFill>
              </a:rPr>
              <a:t>….</a:t>
            </a:r>
            <a:endParaRPr lang="en-CA" sz="2000" dirty="0">
              <a:solidFill>
                <a:srgbClr val="FFFF00"/>
              </a:solidFill>
            </a:endParaRPr>
          </a:p>
          <a:p>
            <a:pPr lvl="3" eaLnBrk="0" hangingPunct="0">
              <a:spcBef>
                <a:spcPct val="30000"/>
              </a:spcBef>
              <a:defRPr/>
            </a:pPr>
            <a:r>
              <a:rPr lang="en-CA" sz="2000" dirty="0">
                <a:solidFill>
                  <a:srgbClr val="FFFF00"/>
                </a:solidFill>
              </a:rPr>
              <a:t> def </a:t>
            </a:r>
            <a:r>
              <a:rPr lang="en-CA" sz="2000" dirty="0" err="1">
                <a:solidFill>
                  <a:srgbClr val="FFFF00"/>
                </a:solidFill>
              </a:rPr>
              <a:t>cmdCreator</a:t>
            </a:r>
            <a:r>
              <a:rPr lang="en-CA" sz="2000" dirty="0">
                <a:solidFill>
                  <a:srgbClr val="FFFF00"/>
                </a:solidFill>
              </a:rPr>
              <a:t>(): </a:t>
            </a:r>
          </a:p>
          <a:p>
            <a:pPr lvl="3" eaLnBrk="0" hangingPunct="0">
              <a:spcBef>
                <a:spcPct val="30000"/>
              </a:spcBef>
              <a:defRPr/>
            </a:pPr>
            <a:r>
              <a:rPr lang="en-CA" sz="2000" dirty="0">
                <a:solidFill>
                  <a:srgbClr val="FFFF00"/>
                </a:solidFill>
              </a:rPr>
              <a:t>	return </a:t>
            </a:r>
            <a:r>
              <a:rPr lang="en-CA" sz="2000" dirty="0" err="1">
                <a:solidFill>
                  <a:srgbClr val="FFFF00"/>
                </a:solidFill>
              </a:rPr>
              <a:t>OpenMayaMPx.asMPxPtr</a:t>
            </a:r>
            <a:r>
              <a:rPr lang="en-CA" sz="2000" dirty="0">
                <a:solidFill>
                  <a:srgbClr val="FFFF00"/>
                </a:solidFill>
              </a:rPr>
              <a:t>( </a:t>
            </a:r>
            <a:r>
              <a:rPr lang="en-CA" sz="2000" dirty="0" err="1">
                <a:solidFill>
                  <a:srgbClr val="FFFF00"/>
                </a:solidFill>
              </a:rPr>
              <a:t>scriptedCommand</a:t>
            </a:r>
            <a:r>
              <a:rPr lang="en-CA" sz="2000" dirty="0">
                <a:solidFill>
                  <a:srgbClr val="FFFF00"/>
                </a:solidFill>
              </a:rPr>
              <a:t>() 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Introduction of Maya Python integration</a:t>
            </a:r>
          </a:p>
          <a:p>
            <a:r>
              <a:rPr lang="en-US" dirty="0" smtClean="0"/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Different types of Python Application in Maya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Python API Tricky Spots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</a:t>
            </a:r>
            <a:r>
              <a:rPr lang="en-US" dirty="0" err="1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buClr>
                <a:schemeClr val="bg1"/>
              </a:buClr>
              <a:buSzPct val="100000"/>
              <a:buFontTx/>
              <a:buChar char="•"/>
              <a:defRPr/>
            </a:pPr>
            <a:r>
              <a:rPr lang="en-US" sz="2000" dirty="0">
                <a:solidFill>
                  <a:srgbClr val="FFFFFF"/>
                </a:solidFill>
              </a:rPr>
              <a:t>Load from Plug-in Manager or </a:t>
            </a:r>
            <a:r>
              <a:rPr lang="en-US" sz="2000" dirty="0" err="1">
                <a:solidFill>
                  <a:srgbClr val="FFFFFF"/>
                </a:solidFill>
              </a:rPr>
              <a:t>loadPlugin</a:t>
            </a:r>
            <a:r>
              <a:rPr lang="en-US" sz="2000" dirty="0">
                <a:solidFill>
                  <a:srgbClr val="FFFFFF"/>
                </a:solidFill>
              </a:rPr>
              <a:t> command</a:t>
            </a:r>
          </a:p>
          <a:p>
            <a:pPr lvl="3" eaLnBrk="0" hangingPunct="0">
              <a:buClr>
                <a:srgbClr val="FFFFFF"/>
              </a:buClr>
              <a:defRPr/>
            </a:pPr>
            <a:endParaRPr lang="en-US" sz="2000" b="1" dirty="0">
              <a:solidFill>
                <a:srgbClr val="FFFFFF"/>
              </a:solidFill>
              <a:latin typeface="Courier New" pitchFamily="49" charset="0"/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maya.cmds.loadPlugin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( 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cs typeface="Arial" pitchFamily="34" charset="0"/>
              </a:rPr>
              <a:t>" )</a:t>
            </a:r>
          </a:p>
          <a:p>
            <a:pPr lvl="3" eaLnBrk="0" hangingPunct="0">
              <a:buClr>
                <a:srgbClr val="FFFFFF"/>
              </a:buClr>
              <a:defRPr/>
            </a:pP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pPr lvl="3" eaLnBrk="0" hangingPunct="0">
              <a:buClr>
                <a:srgbClr val="FFFFFF"/>
              </a:buClr>
              <a:defRPr/>
            </a:pPr>
            <a:r>
              <a:rPr lang="en-US" sz="2000" dirty="0" err="1">
                <a:solidFill>
                  <a:srgbClr val="FFFF00"/>
                </a:solidFill>
                <a:cs typeface="Arial" pitchFamily="34" charset="0"/>
              </a:rPr>
              <a:t>maya.cmds.unloadPlugin</a:t>
            </a:r>
            <a:r>
              <a:rPr lang="en-US" sz="2000" dirty="0" smtClean="0">
                <a:solidFill>
                  <a:srgbClr val="FFFF00"/>
                </a:solidFill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"foo.py</a:t>
            </a:r>
            <a:r>
              <a:rPr lang="en-US" sz="20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" )</a:t>
            </a:r>
            <a:endParaRPr lang="en-US" sz="2000" dirty="0">
              <a:solidFill>
                <a:srgbClr val="FFFF00"/>
              </a:solidFill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sz="2800" b="1" dirty="0" smtClean="0"/>
              <a:t>Differences between C++ and Python API</a:t>
            </a:r>
            <a:endParaRPr lang="en-US" sz="2800" b="1" dirty="0"/>
          </a:p>
        </p:txBody>
      </p:sp>
      <p:pic>
        <p:nvPicPr>
          <p:cNvPr id="4" name="Picture 4" descr="mne_bottom_b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469" y="5110832"/>
            <a:ext cx="7981950" cy="1046162"/>
          </a:xfrm>
          <a:prstGeom prst="rect">
            <a:avLst/>
          </a:prstGeom>
          <a:noFill/>
          <a:ln w="3175">
            <a:solidFill>
              <a:srgbClr val="DDDDDD"/>
            </a:solidFill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No </a:t>
            </a:r>
            <a:r>
              <a:rPr lang="en-US" dirty="0" err="1">
                <a:solidFill>
                  <a:srgbClr val="FFFFFF"/>
                </a:solidFill>
              </a:rPr>
              <a:t>MStatus</a:t>
            </a:r>
            <a:r>
              <a:rPr lang="en-US" dirty="0">
                <a:solidFill>
                  <a:srgbClr val="FFFFFF"/>
                </a:solidFill>
              </a:rPr>
              <a:t> class - use exceptions instead</a:t>
            </a:r>
          </a:p>
          <a:p>
            <a:pPr marL="342900" lvl="0" indent="-342900" eaLnBrk="0" hangingPunct="0"/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</a:p>
          <a:p>
            <a:pPr marL="342900" lvl="0" indent="-342900" eaLnBrk="0" hangingPunct="0"/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 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try: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fnPlugin.registerCommand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spLs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except: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"Command registration failed")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		raise</a:t>
            </a:r>
          </a:p>
          <a:p>
            <a:pPr marL="342900" lvl="0" indent="-342900" eaLnBrk="0" hangingPunct="0"/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Catch error if </a:t>
            </a:r>
            <a:r>
              <a:rPr lang="en-US" dirty="0" err="1">
                <a:solidFill>
                  <a:srgbClr val="FFFFFF"/>
                </a:solidFill>
              </a:rPr>
              <a:t>registerCommand</a:t>
            </a:r>
            <a:r>
              <a:rPr lang="en-US" dirty="0">
                <a:solidFill>
                  <a:srgbClr val="FFFFFF"/>
                </a:solidFill>
              </a:rPr>
              <a:t>() fails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Detect error but allow code to keep running</a:t>
            </a:r>
          </a:p>
          <a:p>
            <a:pPr marL="342900" lvl="0" indent="-342900" eaLnBrk="0" hangingPunct="0"/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</a:t>
            </a:r>
          </a:p>
          <a:p>
            <a:pPr marL="342900" lvl="0" indent="-342900" eaLnBrk="0" hangingPunct="0"/>
            <a:r>
              <a:rPr lang="en-US" sz="1800" b="1" dirty="0">
                <a:solidFill>
                  <a:srgbClr val="FFFFFF"/>
                </a:solidFill>
                <a:latin typeface="Courier New" pitchFamily="49" charset="0"/>
              </a:rPr>
              <a:t>	 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try: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fnPlugin.registerCommand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“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spLs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cmdCreator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except: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   </a:t>
            </a:r>
            <a:r>
              <a:rPr lang="en-US" sz="1600" b="1" dirty="0" err="1">
                <a:solidFill>
                  <a:srgbClr val="FFFF00"/>
                </a:solidFill>
                <a:latin typeface="Calibri" pitchFamily="34" charset="0"/>
              </a:rPr>
              <a:t>sys.stderr.write</a:t>
            </a: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( "Command registration failed")</a:t>
            </a:r>
          </a:p>
          <a:p>
            <a:pPr lvl="2" eaLnBrk="0" hangingPunct="0">
              <a:buNone/>
            </a:pPr>
            <a:r>
              <a:rPr lang="en-US" sz="1600" b="1" dirty="0">
                <a:solidFill>
                  <a:srgbClr val="FFFF00"/>
                </a:solidFill>
                <a:latin typeface="Calibri" pitchFamily="34" charset="0"/>
              </a:rPr>
              <a:t>		pass</a:t>
            </a:r>
          </a:p>
          <a:p>
            <a:pPr marL="342900" lvl="0" indent="-342900" eaLnBrk="0" hangingPunct="0"/>
            <a:endParaRPr lang="en-US" b="1" dirty="0">
              <a:solidFill>
                <a:srgbClr val="FFFFFF"/>
              </a:solidFill>
              <a:latin typeface="Courier New" pitchFamily="49" charset="0"/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Keyword pass used instead of raise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MString</a:t>
            </a:r>
            <a:r>
              <a:rPr lang="en-US" sz="2000" dirty="0" smtClean="0"/>
              <a:t> and </a:t>
            </a:r>
            <a:r>
              <a:rPr lang="en-US" sz="2000" dirty="0" err="1" smtClean="0"/>
              <a:t>MStringArray</a:t>
            </a:r>
            <a:r>
              <a:rPr lang="en-US" sz="2000" dirty="0" smtClean="0"/>
              <a:t> classes have been replaced by Python native strings and string lists</a:t>
            </a:r>
          </a:p>
          <a:p>
            <a:endParaRPr lang="en-US" sz="2000" dirty="0" smtClean="0"/>
          </a:p>
          <a:p>
            <a:pPr lvl="3"/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maya.OpenMaya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as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om.MSelectionList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om.MGlobal.getSelectionListByName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persp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path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om.MDagPath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sel.getDagPath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(0, path )</a:t>
            </a: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path.fullPathName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print "Path is %s" %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# 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Path is |</a:t>
            </a:r>
            <a:r>
              <a:rPr lang="en-US" sz="1600" b="1" i="1" dirty="0" err="1" smtClean="0">
                <a:solidFill>
                  <a:srgbClr val="FFFF00"/>
                </a:solidFill>
                <a:latin typeface="Calibri" pitchFamily="34" charset="0"/>
              </a:rPr>
              <a:t>persp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 #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/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/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= []</a:t>
            </a: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sel.getSelectionStrings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myStrings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print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myStrings</a:t>
            </a: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/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# [</a:t>
            </a:r>
            <a:r>
              <a:rPr lang="en-US" sz="1600" b="1" i="1" dirty="0" err="1" smtClean="0">
                <a:solidFill>
                  <a:srgbClr val="FFFF00"/>
                </a:solidFill>
                <a:latin typeface="Calibri" pitchFamily="34" charset="0"/>
              </a:rPr>
              <a:t>u'persp</a:t>
            </a:r>
            <a:r>
              <a:rPr lang="en-US" sz="1600" b="1" i="1" dirty="0" smtClean="0">
                <a:solidFill>
                  <a:srgbClr val="FFFF00"/>
                </a:solidFill>
                <a:latin typeface="Calibri" pitchFamily="34" charset="0"/>
              </a:rPr>
              <a:t>'] #</a:t>
            </a:r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Python does not have a concept of pointers</a:t>
            </a:r>
          </a:p>
          <a:p>
            <a:pPr marL="342900" lvl="0" indent="-342900" eaLnBrk="0" hangingPunct="0">
              <a:buFontTx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Use </a:t>
            </a:r>
            <a:r>
              <a:rPr lang="en-US" sz="2000" dirty="0" err="1">
                <a:solidFill>
                  <a:srgbClr val="FFFFFF"/>
                </a:solidFill>
              </a:rPr>
              <a:t>MScriptUtils</a:t>
            </a:r>
            <a:r>
              <a:rPr lang="en-US" sz="2000" dirty="0">
                <a:solidFill>
                  <a:srgbClr val="FFFFFF"/>
                </a:solidFill>
              </a:rPr>
              <a:t> for working with pointers and references</a:t>
            </a:r>
          </a:p>
          <a:p>
            <a:pPr lvl="2" eaLnBrk="0" hangingPunct="0">
              <a:buFont typeface="Arial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Reference treated as a pointer</a:t>
            </a:r>
          </a:p>
          <a:p>
            <a:pPr marL="342900" lvl="0" indent="-342900" eaLnBrk="0" hangingPunct="0">
              <a:buFontTx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MScriptUtils</a:t>
            </a:r>
            <a:endParaRPr lang="en-US" sz="2000" dirty="0">
              <a:solidFill>
                <a:srgbClr val="FFFFFF"/>
              </a:solidFill>
            </a:endParaRPr>
          </a:p>
          <a:p>
            <a:pPr lvl="2" eaLnBrk="0" hangingPunct="0">
              <a:buFont typeface="Arial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creates objects that can be passed as pointer or reference parameters</a:t>
            </a:r>
          </a:p>
          <a:p>
            <a:pPr lvl="2" eaLnBrk="0" hangingPunct="0">
              <a:buFont typeface="Arial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convenience methods for transferring values between these objects and native Python </a:t>
            </a:r>
            <a:r>
              <a:rPr lang="en-US" sz="1800" dirty="0" err="1">
                <a:solidFill>
                  <a:srgbClr val="FFFFFF"/>
                </a:solidFill>
              </a:rPr>
              <a:t>datatypes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800" b="1" dirty="0" smtClean="0">
                <a:solidFill>
                  <a:srgbClr val="FFFF00"/>
                </a:solidFill>
                <a:latin typeface="Calibri" pitchFamily="34" charset="0"/>
              </a:rPr>
              <a:t>C++) 	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MImage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getSize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( unsigned 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&amp; width, unsigned </a:t>
            </a:r>
            <a:r>
              <a:rPr lang="en-US" sz="1800" dirty="0" err="1" smtClean="0">
                <a:solidFill>
                  <a:srgbClr val="FFFF00"/>
                </a:solidFill>
                <a:latin typeface="Calibri" pitchFamily="34" charset="0"/>
              </a:rPr>
              <a:t>int</a:t>
            </a:r>
            <a:r>
              <a:rPr lang="en-US" sz="1800" dirty="0" smtClean="0">
                <a:solidFill>
                  <a:srgbClr val="FFFF00"/>
                </a:solidFill>
                <a:latin typeface="Calibri" pitchFamily="34" charset="0"/>
              </a:rPr>
              <a:t>&amp; height )</a:t>
            </a:r>
          </a:p>
          <a:p>
            <a:pPr>
              <a:buFontTx/>
              <a:buNone/>
            </a:pP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Calibri" pitchFamily="34" charset="0"/>
              </a:rPr>
              <a:t>(Python)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981200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img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OpenMaya.MImage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img.create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( 512, 256 )</a:t>
            </a:r>
          </a:p>
          <a:p>
            <a:pPr>
              <a:buFontTx/>
              <a:buNone/>
            </a:pPr>
            <a:endParaRPr lang="en-US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util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util2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util.asUintPtr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() # creates a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object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= util2.asUintPtr() # creates another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object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OpenMaya.MScriptUtil.setUint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0 )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OpenMaya.MScriptUtil.setUint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0 )</a:t>
            </a:r>
          </a:p>
          <a:p>
            <a:pPr>
              <a:buFontTx/>
              <a:buNone/>
            </a:pP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img.getSize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width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OpenMaya.MScriptUtil.getUint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wPtr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 # 512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height =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OpenMaya.MScriptUtil.getUint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dirty="0" err="1" smtClean="0">
                <a:solidFill>
                  <a:srgbClr val="FFFF00"/>
                </a:solidFill>
                <a:latin typeface="Calibri" pitchFamily="34" charset="0"/>
              </a:rPr>
              <a:t>hPtr</a:t>
            </a: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 ) # 256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vs. C++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buFontTx/>
              <a:buChar char="•"/>
            </a:pPr>
            <a:r>
              <a:rPr lang="en-US" dirty="0" err="1" smtClean="0">
                <a:solidFill>
                  <a:srgbClr val="FFFFFF"/>
                </a:solidFill>
              </a:rPr>
              <a:t>MPxCommand</a:t>
            </a:r>
            <a:r>
              <a:rPr lang="en-US" dirty="0" smtClean="0">
                <a:solidFill>
                  <a:srgbClr val="FFFFFF"/>
                </a:solidFill>
              </a:rPr>
              <a:t> has to use </a:t>
            </a:r>
            <a:r>
              <a:rPr lang="en-US" dirty="0" err="1" smtClean="0">
                <a:solidFill>
                  <a:srgbClr val="FFFFFF"/>
                </a:solidFill>
              </a:rPr>
              <a:t>MSyntax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In C++, it is possible to use the argument parameter (</a:t>
            </a:r>
            <a:r>
              <a:rPr lang="en-US" sz="2000" dirty="0" err="1" smtClean="0"/>
              <a:t>MArgList</a:t>
            </a:r>
            <a:r>
              <a:rPr lang="en-US" sz="2000" dirty="0" smtClean="0"/>
              <a:t>) of </a:t>
            </a:r>
            <a:r>
              <a:rPr lang="en-US" sz="2000" dirty="0" err="1" smtClean="0"/>
              <a:t>MPxCommand</a:t>
            </a:r>
            <a:r>
              <a:rPr lang="en-US" sz="2000" dirty="0" smtClean="0"/>
              <a:t>::</a:t>
            </a:r>
            <a:r>
              <a:rPr lang="en-US" sz="2000" dirty="0" err="1" smtClean="0"/>
              <a:t>doIt</a:t>
            </a:r>
            <a:r>
              <a:rPr lang="en-US" sz="2000" dirty="0" smtClean="0"/>
              <a:t>() to parse arguments.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In Python, you must use the </a:t>
            </a:r>
            <a:r>
              <a:rPr lang="en-US" sz="2000" dirty="0" err="1" smtClean="0"/>
              <a:t>MSyntax</a:t>
            </a:r>
            <a:r>
              <a:rPr lang="en-US" sz="2000" dirty="0" smtClean="0"/>
              <a:t> and </a:t>
            </a:r>
            <a:r>
              <a:rPr lang="en-US" sz="2000" dirty="0" err="1" smtClean="0"/>
              <a:t>MArgParser</a:t>
            </a:r>
            <a:r>
              <a:rPr lang="en-US" sz="2000" dirty="0" smtClean="0"/>
              <a:t> classes to support arguments within a scripted </a:t>
            </a:r>
            <a:r>
              <a:rPr lang="en-US" sz="2000" dirty="0" err="1" smtClean="0"/>
              <a:t>MPxCommand</a:t>
            </a:r>
            <a:r>
              <a:rPr lang="en-US" sz="2000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/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With Python, the line between a "script" and a "plug-in" is blurred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Can access </a:t>
            </a:r>
            <a:r>
              <a:rPr lang="en-US" dirty="0" err="1">
                <a:solidFill>
                  <a:srgbClr val="FFFFFF"/>
                </a:solidFill>
              </a:rPr>
              <a:t>maya.OpenMaya</a:t>
            </a:r>
            <a:r>
              <a:rPr lang="en-US" dirty="0">
                <a:solidFill>
                  <a:srgbClr val="FFFFFF"/>
                </a:solidFill>
              </a:rPr>
              <a:t>* API classes outside of a scripted plug-in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Most code translates readily from C++ to Python </a:t>
            </a:r>
            <a:r>
              <a:rPr lang="en-US" sz="1400" dirty="0" smtClean="0">
                <a:solidFill>
                  <a:srgbClr val="FFFF00"/>
                </a:solidFill>
              </a:rPr>
              <a:t>	</a:t>
            </a:r>
          </a:p>
          <a:p>
            <a:pPr lvl="1">
              <a:buClr>
                <a:schemeClr val="bg1"/>
              </a:buClr>
              <a:buSzPct val="100000"/>
              <a:buNone/>
            </a:pP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Clr>
                <a:schemeClr val="bg1"/>
              </a:buClr>
              <a:buSzPct val="100000"/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DG modifier to change perspective camera </a:t>
            </a:r>
            <a:r>
              <a:rPr lang="en-US" sz="1400" dirty="0" err="1" smtClean="0">
                <a:solidFill>
                  <a:srgbClr val="FFFF00"/>
                </a:solidFill>
              </a:rPr>
              <a:t>translateX</a:t>
            </a: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import </a:t>
            </a:r>
            <a:r>
              <a:rPr lang="en-US" sz="1400" dirty="0" err="1" smtClean="0">
                <a:solidFill>
                  <a:srgbClr val="FFFF00"/>
                </a:solidFill>
              </a:rPr>
              <a:t>maya.OpenMaya</a:t>
            </a:r>
            <a:r>
              <a:rPr lang="en-US" sz="1400" dirty="0" smtClean="0">
                <a:solidFill>
                  <a:srgbClr val="FFFF00"/>
                </a:solidFill>
              </a:rPr>
              <a:t> as </a:t>
            </a:r>
            <a:r>
              <a:rPr lang="en-US" sz="1400" dirty="0" err="1" smtClean="0">
                <a:solidFill>
                  <a:srgbClr val="FFFF00"/>
                </a:solidFill>
              </a:rPr>
              <a:t>om</a:t>
            </a:r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sel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om.MSelectionList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om.MGlobal.getSelectionListByName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persp</a:t>
            </a:r>
            <a:r>
              <a:rPr lang="en-US" sz="1400" dirty="0" smtClean="0">
                <a:solidFill>
                  <a:srgbClr val="FFFF00"/>
                </a:solidFill>
              </a:rPr>
              <a:t>“, </a:t>
            </a:r>
            <a:r>
              <a:rPr lang="en-US" sz="1400" dirty="0" err="1" smtClean="0">
                <a:solidFill>
                  <a:srgbClr val="FFFF00"/>
                </a:solidFill>
              </a:rPr>
              <a:t>sel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dagPath</a:t>
            </a:r>
            <a:r>
              <a:rPr lang="en-US" sz="1400" dirty="0" smtClean="0">
                <a:solidFill>
                  <a:srgbClr val="FFFF00"/>
                </a:solidFill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</a:rPr>
              <a:t>om.MDagPath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sel.getDagPath</a:t>
            </a:r>
            <a:r>
              <a:rPr lang="en-US" sz="1400" dirty="0" smtClean="0">
                <a:solidFill>
                  <a:srgbClr val="FFFF00"/>
                </a:solidFill>
              </a:rPr>
              <a:t>( 0, </a:t>
            </a:r>
            <a:r>
              <a:rPr lang="en-US" sz="1400" dirty="0" err="1" smtClean="0">
                <a:solidFill>
                  <a:srgbClr val="FFFF00"/>
                </a:solidFill>
              </a:rPr>
              <a:t>dagPath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dagPath.fullPathName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|</a:t>
            </a:r>
            <a:r>
              <a:rPr lang="en-US" sz="1400" dirty="0" err="1" smtClean="0">
                <a:solidFill>
                  <a:srgbClr val="FFFF00"/>
                </a:solidFill>
              </a:rPr>
              <a:t>persp</a:t>
            </a:r>
            <a:r>
              <a:rPr lang="en-US" sz="1400" dirty="0" smtClean="0">
                <a:solidFill>
                  <a:srgbClr val="FFFF00"/>
                </a:solidFill>
              </a:rPr>
              <a:t> #</a:t>
            </a:r>
          </a:p>
          <a:p>
            <a:pPr lvl="1"/>
            <a:endParaRPr lang="en-US" sz="1400" dirty="0" smtClean="0">
              <a:solidFill>
                <a:srgbClr val="FFFF00"/>
              </a:solidFill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mod = </a:t>
            </a:r>
            <a:r>
              <a:rPr lang="en-US" sz="1400" dirty="0" err="1" smtClean="0">
                <a:solidFill>
                  <a:srgbClr val="FFFF00"/>
                </a:solidFill>
              </a:rPr>
              <a:t>om.MDGModifier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mod.commandToExecute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setAttr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persp.tx</a:t>
            </a:r>
            <a:r>
              <a:rPr lang="en-US" sz="1400" dirty="0" smtClean="0">
                <a:solidFill>
                  <a:srgbClr val="FFFF00"/>
                </a:solidFill>
              </a:rPr>
              <a:t> 5"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mod.doIt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maya.cmds.getAttr</a:t>
            </a:r>
            <a:r>
              <a:rPr lang="en-US" sz="1400" dirty="0" smtClean="0">
                <a:solidFill>
                  <a:srgbClr val="FFFF00"/>
                </a:solidFill>
              </a:rPr>
              <a:t>( "</a:t>
            </a:r>
            <a:r>
              <a:rPr lang="en-US" sz="1400" dirty="0" err="1" smtClean="0">
                <a:solidFill>
                  <a:srgbClr val="FFFF00"/>
                </a:solidFill>
              </a:rPr>
              <a:t>persp.tx</a:t>
            </a:r>
            <a:r>
              <a:rPr lang="en-US" sz="1400" dirty="0" smtClean="0">
                <a:solidFill>
                  <a:srgbClr val="FFFF00"/>
                </a:solidFill>
              </a:rPr>
              <a:t>"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5 #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mod.undoIt</a:t>
            </a:r>
            <a:r>
              <a:rPr lang="en-US" sz="1400" dirty="0" smtClean="0">
                <a:solidFill>
                  <a:srgbClr val="FFFF00"/>
                </a:solidFill>
              </a:rPr>
              <a:t>()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</a:rPr>
              <a:t>		# Result: 28 #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 Maya: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Scripting language, rapid prototyping 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Objective-oriented programming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Flexible and Versatile</a:t>
            </a:r>
          </a:p>
          <a:p>
            <a:pPr marL="741363"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Server framework</a:t>
            </a:r>
          </a:p>
          <a:p>
            <a:pPr marL="741363"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System programming</a:t>
            </a:r>
          </a:p>
          <a:p>
            <a:pPr marL="741363" lvl="2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dirty="0" smtClean="0"/>
              <a:t>Database tools 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Large number of shared standard libraries</a:t>
            </a:r>
          </a:p>
          <a:p>
            <a:pPr lvl="1">
              <a:buClr>
                <a:schemeClr val="bg1"/>
              </a:buClr>
              <a:buSzPct val="100000"/>
              <a:buFont typeface="Arial" charset="0"/>
              <a:buChar char="•"/>
            </a:pPr>
            <a:r>
              <a:rPr lang="en-US" sz="2800" dirty="0" smtClean="0"/>
              <a:t>Cross Platform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Clr>
                <a:schemeClr val="bg1"/>
              </a:buClr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Module is used to define closely related functionality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Use Python "import" command to bring in modules</a:t>
            </a:r>
          </a:p>
          <a:p>
            <a:pPr lvl="2">
              <a:buNone/>
            </a:pPr>
            <a:r>
              <a:rPr lang="en-US" dirty="0" smtClean="0"/>
              <a:t>		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2"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myModule.myFunction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# Result: 1 #</a:t>
            </a:r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endParaRPr lang="en-US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reload" command updates module:</a:t>
            </a:r>
          </a:p>
          <a:p>
            <a:pPr lvl="2"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		reload(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myModule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)</a:t>
            </a:r>
          </a:p>
          <a:p>
            <a:pPr>
              <a:buFontTx/>
              <a:buNone/>
            </a:pPr>
            <a:endParaRPr lang="en-US" dirty="0" smtClean="0"/>
          </a:p>
          <a:p>
            <a:pPr lvl="2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smtClean="0"/>
              <a:t>Module must be available in path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b="1" dirty="0">
                <a:solidFill>
                  <a:srgbClr val="FFFFFF"/>
                </a:solidFill>
              </a:rPr>
              <a:t>PYTHONPATH</a:t>
            </a:r>
            <a:r>
              <a:rPr lang="en-US" dirty="0">
                <a:solidFill>
                  <a:srgbClr val="FFFFFF"/>
                </a:solidFill>
              </a:rPr>
              <a:t> defines search path for scripts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Includes standard Maya script paths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Update at startup via Maya.env file</a:t>
            </a: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Update from Python:</a:t>
            </a:r>
          </a:p>
          <a:p>
            <a:pPr lvl="2" eaLnBrk="0" hangingPunct="0">
              <a:buNone/>
            </a:pPr>
            <a:r>
              <a:rPr lang="en-US" b="1" dirty="0" smtClean="0">
                <a:solidFill>
                  <a:srgbClr val="FFFFFF"/>
                </a:solidFill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import </a:t>
            </a:r>
            <a:r>
              <a:rPr lang="en-US" sz="1400" b="1" dirty="0">
                <a:solidFill>
                  <a:srgbClr val="FFFF00"/>
                </a:solidFill>
                <a:latin typeface="Calibri" pitchFamily="34" charset="0"/>
              </a:rPr>
              <a:t>sys</a:t>
            </a:r>
          </a:p>
          <a:p>
            <a:pPr lvl="2" eaLnBrk="0" hangingPunct="0"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sys.path.append</a:t>
            </a:r>
            <a:r>
              <a:rPr lang="en-US" sz="1400" b="1" dirty="0">
                <a:solidFill>
                  <a:srgbClr val="FFFF00"/>
                </a:solidFill>
                <a:latin typeface="Calibri" pitchFamily="34" charset="0"/>
              </a:rPr>
              <a:t>( "C:/scripts" )</a:t>
            </a:r>
            <a:r>
              <a:rPr lang="en-US" sz="1400" dirty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API Scripts: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Careful about undo</a:t>
            </a:r>
          </a:p>
          <a:p>
            <a:pPr lvl="2" eaLnBrk="0" hangingPunct="0"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API functionality is not automatically undoable in the same way that MEL commands are</a:t>
            </a:r>
          </a:p>
          <a:p>
            <a:pPr lvl="2" eaLnBrk="0" hangingPunct="0"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With Python API code operating outside of an </a:t>
            </a:r>
            <a:r>
              <a:rPr lang="en-US" dirty="0" err="1">
                <a:solidFill>
                  <a:srgbClr val="FFFFFF"/>
                </a:solidFill>
              </a:rPr>
              <a:t>MPxCommand</a:t>
            </a:r>
            <a:r>
              <a:rPr lang="en-US" dirty="0">
                <a:solidFill>
                  <a:srgbClr val="FFFFFF"/>
                </a:solidFill>
              </a:rPr>
              <a:t>-derived class, there is no formal interface to allow you to implement your own undo </a:t>
            </a:r>
            <a:r>
              <a:rPr lang="en-US" dirty="0" err="1">
                <a:solidFill>
                  <a:srgbClr val="FFFFFF"/>
                </a:solidFill>
              </a:rPr>
              <a:t>behaviour</a:t>
            </a: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lvl="0" indent="-342900" eaLnBrk="0" hangingPunct="0">
              <a:buFontTx/>
              <a:buChar char="•"/>
            </a:pPr>
            <a:r>
              <a:rPr lang="en-US" dirty="0">
                <a:solidFill>
                  <a:srgbClr val="FFFFFF"/>
                </a:solidFill>
              </a:rPr>
              <a:t>Careful with scripted plug-ins</a:t>
            </a:r>
          </a:p>
          <a:p>
            <a:pPr lvl="2" eaLnBrk="0" hangingPunct="0"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Importing the .</a:t>
            </a:r>
            <a:r>
              <a:rPr lang="en-US" dirty="0" err="1">
                <a:solidFill>
                  <a:srgbClr val="FFFFFF"/>
                </a:solidFill>
              </a:rPr>
              <a:t>py</a:t>
            </a:r>
            <a:r>
              <a:rPr lang="en-US" dirty="0">
                <a:solidFill>
                  <a:srgbClr val="FFFFFF"/>
                </a:solidFill>
              </a:rPr>
              <a:t> file is not the same as loading it from the Plug-in Manager</a:t>
            </a:r>
          </a:p>
          <a:p>
            <a:pPr lvl="2" eaLnBrk="0" hangingPunct="0"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Will not register new commands/nodes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sineNode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project, we will create a custom node “</a:t>
            </a:r>
            <a:r>
              <a:rPr lang="en-US" dirty="0" err="1" smtClean="0"/>
              <a:t>spSineNode</a:t>
            </a:r>
            <a:r>
              <a:rPr lang="en-US" dirty="0" smtClean="0"/>
              <a:t>” in python, this node has an input attribute “input” and an output attribute ”output”, the “output” is a sine calculation of “input”.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features of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White space defines scope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Class methods defined within class definition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Python objects are references/pointers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Garbage collection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Namespaces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For Maya 2009,Python version: 2.5.1</a:t>
            </a:r>
          </a:p>
          <a:p>
            <a:pPr lvl="2">
              <a:buFont typeface="Arial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Version matching: </a:t>
            </a:r>
            <a:endParaRPr lang="en-US" dirty="0" smtClean="0">
              <a:solidFill>
                <a:srgbClr val="FFFFFF"/>
              </a:solidFill>
            </a:endParaRPr>
          </a:p>
          <a:p>
            <a:pPr lvl="3">
              <a:buFont typeface="Arial" charset="0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import </a:t>
            </a:r>
            <a:r>
              <a:rPr lang="en-US" dirty="0">
                <a:solidFill>
                  <a:srgbClr val="FFFFFF"/>
                </a:solidFill>
              </a:rPr>
              <a:t>sys</a:t>
            </a:r>
          </a:p>
          <a:p>
            <a:pPr lvl="3">
              <a:buFont typeface="Arial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Print </a:t>
            </a:r>
            <a:r>
              <a:rPr lang="en-US" dirty="0" err="1">
                <a:solidFill>
                  <a:srgbClr val="FFFFFF"/>
                </a:solidFill>
              </a:rPr>
              <a:t>sys.version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Usages of Python in Maya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Maya Python scripts: </a:t>
            </a:r>
          </a:p>
          <a:p>
            <a:pPr marL="495300" lvl="1" indent="-3810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access standard "Maya commands" from Python</a:t>
            </a:r>
          </a:p>
          <a:p>
            <a:pPr marL="495300" lvl="1" indent="-3810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like MEL scripts written in Python</a:t>
            </a:r>
          </a:p>
          <a:p>
            <a:pPr marL="495300" lvl="1" indent="-381000">
              <a:lnSpc>
                <a:spcPct val="80000"/>
              </a:lnSpc>
            </a:pPr>
            <a:endParaRPr lang="en-US" dirty="0">
              <a:solidFill>
                <a:srgbClr val="FFFFFF"/>
              </a:solidFill>
              <a:cs typeface="Arial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Maya Python API Scripted Plug-ins</a:t>
            </a:r>
          </a:p>
          <a:p>
            <a:pPr marL="495300" lvl="1" indent="-3810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cs typeface="Arial" charset="0"/>
              </a:rPr>
              <a:t>define new commands, nodes, etc using Python</a:t>
            </a:r>
          </a:p>
          <a:p>
            <a:pPr marL="495300" lvl="1" indent="-3810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FFFF"/>
                </a:solidFill>
                <a:cs typeface="Arial" charset="0"/>
              </a:rPr>
              <a:t>like C++ plug-ins written in Python</a:t>
            </a:r>
          </a:p>
          <a:p>
            <a:pPr marL="495300" lvl="1" indent="-381000">
              <a:lnSpc>
                <a:spcPct val="80000"/>
              </a:lnSpc>
              <a:buFont typeface="Arial" pitchFamily="34" charset="0"/>
              <a:buChar char="•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Maya </a:t>
            </a:r>
            <a:r>
              <a:rPr lang="en-US" sz="2000" b="1" dirty="0">
                <a:solidFill>
                  <a:srgbClr val="FFFFFF"/>
                </a:solidFill>
              </a:rPr>
              <a:t>Python API Scripts</a:t>
            </a:r>
          </a:p>
          <a:p>
            <a:pPr marL="495300" lvl="1" indent="-3810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write scripts that access functionality previously available only through the C++ API</a:t>
            </a:r>
          </a:p>
          <a:p>
            <a:pPr marL="495300" lvl="1" indent="-381000">
              <a:lnSpc>
                <a:spcPct val="80000"/>
              </a:lnSpc>
              <a:buNone/>
            </a:pPr>
            <a:endParaRPr lang="en-US" dirty="0">
              <a:solidFill>
                <a:srgbClr val="FFFFFF"/>
              </a:solidFill>
              <a:cs typeface="Arial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Maya Python Standalone Apps</a:t>
            </a:r>
          </a:p>
          <a:p>
            <a:pPr marL="495300" lvl="1" indent="-3810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like </a:t>
            </a:r>
            <a:r>
              <a:rPr lang="en-US" dirty="0" err="1">
                <a:solidFill>
                  <a:srgbClr val="FFFFFF"/>
                </a:solidFill>
                <a:cs typeface="Arial" charset="0"/>
              </a:rPr>
              <a:t>MLibrary</a:t>
            </a:r>
            <a:r>
              <a:rPr lang="en-US" dirty="0">
                <a:solidFill>
                  <a:srgbClr val="FFFFFF"/>
                </a:solidFill>
                <a:cs typeface="Arial" charset="0"/>
              </a:rPr>
              <a:t>-based C++ apps, but written in Python</a:t>
            </a:r>
          </a:p>
          <a:p>
            <a:pPr marL="842963" lvl="2" indent="-381000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Non UI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New “Python command” docs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" name="Picture 4" descr="pythonDo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394218"/>
            <a:ext cx="8382000" cy="4272000"/>
          </a:xfrm>
          <a:prstGeom prst="rect">
            <a:avLst/>
          </a:prstGeom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24400" y="41148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9088" y="6019800"/>
            <a:ext cx="1524000" cy="15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6400800" y="3875156"/>
            <a:ext cx="381000" cy="3385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553200" y="3567379"/>
            <a:ext cx="2438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rgbClr val="CC0000"/>
                </a:solidFill>
              </a:rPr>
              <a:t>Python command Docs</a:t>
            </a:r>
            <a:endParaRPr lang="en-US" sz="14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Maya 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 All </a:t>
            </a:r>
            <a:r>
              <a:rPr lang="en-US" dirty="0">
                <a:solidFill>
                  <a:srgbClr val="FFFFFF"/>
                </a:solidFill>
              </a:rPr>
              <a:t>"Maya Commands" (previously called "MEL Commands") now accessible from Python </a:t>
            </a:r>
          </a:p>
          <a:p>
            <a:pPr>
              <a:buFontTx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Tx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  Exposed </a:t>
            </a:r>
            <a:r>
              <a:rPr lang="en-US" dirty="0">
                <a:solidFill>
                  <a:srgbClr val="FFFFFF"/>
                </a:solidFill>
              </a:rPr>
              <a:t>through the </a:t>
            </a:r>
            <a:r>
              <a:rPr lang="en-US" dirty="0" err="1">
                <a:solidFill>
                  <a:srgbClr val="FFFFFF"/>
                </a:solidFill>
              </a:rPr>
              <a:t>maya.cmds</a:t>
            </a:r>
            <a:r>
              <a:rPr lang="en-US" dirty="0">
                <a:solidFill>
                  <a:srgbClr val="FFFFFF"/>
                </a:solidFill>
              </a:rPr>
              <a:t> module:</a:t>
            </a:r>
          </a:p>
          <a:p>
            <a:r>
              <a:rPr lang="en-US" sz="14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</a:rPr>
              <a:t> </a:t>
            </a:r>
          </a:p>
          <a:p>
            <a:r>
              <a:rPr lang="en-US" sz="1800" dirty="0" smtClean="0">
                <a:solidFill>
                  <a:srgbClr val="FFFFFF"/>
                </a:solidFill>
                <a:cs typeface="Arial" charset="0"/>
              </a:rPr>
              <a:t>        MEL: </a:t>
            </a:r>
          </a:p>
          <a:p>
            <a:r>
              <a:rPr lang="en-US" sz="1400" b="1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select pCube1;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ls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–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;</a:t>
            </a:r>
          </a:p>
          <a:p>
            <a:endParaRPr lang="en-US" sz="1400" b="1" dirty="0" smtClean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r>
              <a:rPr lang="en-US" sz="1800" dirty="0" smtClean="0">
                <a:solidFill>
                  <a:srgbClr val="FFFFFF"/>
                </a:solidFill>
                <a:cs typeface="Arial" charset="0"/>
              </a:rPr>
              <a:t>        Python:     </a:t>
            </a:r>
          </a:p>
          <a:p>
            <a:endParaRPr lang="en-US" sz="1400" b="1" dirty="0" smtClean="0">
              <a:solidFill>
                <a:srgbClr val="FFFFFF"/>
              </a:solidFill>
              <a:latin typeface="Calibri" pitchFamily="34" charset="0"/>
              <a:cs typeface="Arial" charset="0"/>
            </a:endParaRPr>
          </a:p>
          <a:p>
            <a:r>
              <a:rPr lang="en-US" sz="1400" dirty="0" smtClean="0">
                <a:solidFill>
                  <a:srgbClr val="FFFFFF"/>
                </a:solidFill>
                <a:latin typeface="Calibri" pitchFamily="34" charset="0"/>
                <a:cs typeface="Arial" charset="0"/>
              </a:rPr>
              <a:t>         	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import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maya.cmds</a:t>
            </a:r>
            <a:endParaRPr lang="en-US" sz="1400" dirty="0" smtClean="0">
              <a:solidFill>
                <a:srgbClr val="FFFF00"/>
              </a:solidFill>
              <a:latin typeface="Calibri" pitchFamily="34" charset="0"/>
              <a:cs typeface="Arial" charset="0"/>
            </a:endParaRP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maya.cmds.select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( “pCube1“ )</a:t>
            </a:r>
          </a:p>
          <a:p>
            <a:pPr lvl="1"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		maya.cmds.ls(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sl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=True 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Python/MEL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Invoke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MEL from Python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	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solidFill>
                  <a:srgbClr val="FFFF00"/>
                </a:solidFill>
              </a:rPr>
              <a:t>import maya.mel</a:t>
            </a:r>
          </a:p>
          <a:p>
            <a:pPr marL="342900" indent="-342900" eaLnBrk="0" hangingPunct="0">
              <a:defRPr/>
            </a:pPr>
            <a:r>
              <a:rPr lang="en-US" sz="1600" b="1" dirty="0">
                <a:solidFill>
                  <a:srgbClr val="FFFF00"/>
                </a:solidFill>
              </a:rPr>
              <a:t>		</a:t>
            </a:r>
            <a:r>
              <a:rPr lang="en-US" sz="1600" b="1" dirty="0" err="1">
                <a:solidFill>
                  <a:srgbClr val="FFFF00"/>
                </a:solidFill>
              </a:rPr>
              <a:t>maya.mel.eval</a:t>
            </a:r>
            <a:r>
              <a:rPr lang="en-US" sz="1600" b="1" dirty="0">
                <a:solidFill>
                  <a:srgbClr val="FFFF00"/>
                </a:solidFill>
              </a:rPr>
              <a:t>( "</a:t>
            </a:r>
            <a:r>
              <a:rPr lang="en-US" sz="1600" b="1" dirty="0" err="1">
                <a:solidFill>
                  <a:srgbClr val="FFFF00"/>
                </a:solidFill>
              </a:rPr>
              <a:t>ls</a:t>
            </a:r>
            <a:r>
              <a:rPr lang="en-US" sz="1600" b="1" dirty="0">
                <a:solidFill>
                  <a:srgbClr val="FFFF00"/>
                </a:solidFill>
              </a:rPr>
              <a:t> -</a:t>
            </a:r>
            <a:r>
              <a:rPr lang="en-US" sz="1600" b="1" dirty="0" err="1">
                <a:solidFill>
                  <a:srgbClr val="FFFF00"/>
                </a:solidFill>
              </a:rPr>
              <a:t>sl</a:t>
            </a:r>
            <a:r>
              <a:rPr lang="en-US" sz="1600" b="1" dirty="0">
                <a:solidFill>
                  <a:srgbClr val="FFFF00"/>
                </a:solidFill>
              </a:rPr>
              <a:t>" )</a:t>
            </a:r>
          </a:p>
          <a:p>
            <a:pPr marL="342900" indent="-342900" eaLnBrk="0" hangingPunct="0">
              <a:defRPr/>
            </a:pPr>
            <a:r>
              <a:rPr lang="en-US" sz="1600" b="1" dirty="0">
                <a:solidFill>
                  <a:srgbClr val="FFFF00"/>
                </a:solidFill>
              </a:rPr>
              <a:t>	          # Result: ['pSphere1'] #</a:t>
            </a:r>
            <a:endParaRPr lang="en-US" sz="1600" dirty="0">
              <a:solidFill>
                <a:srgbClr val="FFFF00"/>
              </a:solidFill>
              <a:cs typeface="Arial" pitchFamily="34" charset="0"/>
            </a:endParaRPr>
          </a:p>
          <a:p>
            <a:pPr marL="284163" lvl="1" indent="-169863">
              <a:buClr>
                <a:schemeClr val="accent1"/>
              </a:buClr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4163" lvl="1" indent="-169863">
              <a:buClr>
                <a:schemeClr val="bg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Invoke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Python from MEL:</a:t>
            </a:r>
          </a:p>
          <a:p>
            <a:pPr marL="284163" lvl="1" indent="-169863">
              <a:buClr>
                <a:schemeClr val="accent1"/>
              </a:buClr>
              <a:buNone/>
              <a:defRPr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		“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python” </a:t>
            </a:r>
            <a:r>
              <a:rPr lang="en-US" dirty="0">
                <a:latin typeface="Arial" pitchFamily="34" charset="0"/>
                <a:cs typeface="Arial" pitchFamily="34" charset="0"/>
              </a:rPr>
              <a:t>command</a:t>
            </a:r>
          </a:p>
          <a:p>
            <a:pPr lvl="2" eaLnBrk="0" hangingPunct="0">
              <a:buNone/>
              <a:defRPr/>
            </a:pPr>
            <a:r>
              <a:rPr lang="en-US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dirty="0" smtClean="0">
                <a:solidFill>
                  <a:srgbClr val="FFFF00"/>
                </a:solidFill>
                <a:cs typeface="Arial" pitchFamily="34" charset="0"/>
              </a:rPr>
              <a:t>string 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$</a:t>
            </a:r>
            <a:r>
              <a:rPr lang="en-US" sz="1600" dirty="0" err="1">
                <a:solidFill>
                  <a:srgbClr val="FFFF00"/>
                </a:solidFill>
                <a:cs typeface="Arial" pitchFamily="34" charset="0"/>
              </a:rPr>
              <a:t>foo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[] = python( "['</a:t>
            </a:r>
            <a:r>
              <a:rPr lang="en-US" sz="1600" dirty="0" err="1">
                <a:solidFill>
                  <a:srgbClr val="FFFF00"/>
                </a:solidFill>
                <a:cs typeface="Arial" pitchFamily="34" charset="0"/>
              </a:rPr>
              <a:t>a','b','c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']" );</a:t>
            </a:r>
          </a:p>
          <a:p>
            <a:pPr lvl="2" eaLnBrk="0" hangingPunct="0">
              <a:buNone/>
              <a:defRPr/>
            </a:pP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        size($</a:t>
            </a:r>
            <a:r>
              <a:rPr lang="en-US" sz="1600" dirty="0" err="1">
                <a:solidFill>
                  <a:srgbClr val="FFFF00"/>
                </a:solidFill>
                <a:cs typeface="Arial" pitchFamily="34" charset="0"/>
              </a:rPr>
              <a:t>foo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);</a:t>
            </a:r>
          </a:p>
          <a:p>
            <a:pPr lvl="2" eaLnBrk="0" hangingPunct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cs typeface="Arial" pitchFamily="34" charset="0"/>
              </a:rPr>
              <a:t>       </a:t>
            </a:r>
            <a:r>
              <a:rPr lang="en-US" sz="1600" dirty="0">
                <a:solidFill>
                  <a:srgbClr val="FFFF00"/>
                </a:solidFill>
                <a:cs typeface="Arial" pitchFamily="34" charset="0"/>
              </a:rPr>
              <a:t>// Result: 3 //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Python/MEL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Python information from MEL</a:t>
            </a:r>
          </a:p>
          <a:p>
            <a:pPr>
              <a:buFontTx/>
              <a:buNone/>
            </a:pPr>
            <a:r>
              <a:rPr lang="en-US" b="1" dirty="0" smtClean="0"/>
              <a:t>Python:</a:t>
            </a:r>
          </a:p>
          <a:p>
            <a:pPr lvl="1"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class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MyFile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: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	_f = "mytestfile.txt"</a:t>
            </a:r>
          </a:p>
          <a:p>
            <a:pPr lvl="1">
              <a:buNone/>
            </a:pPr>
            <a:endParaRPr lang="en-US" sz="1600" b="1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1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mf = 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MyFile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MEL: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string $f = python("</a:t>
            </a:r>
            <a:r>
              <a:rPr lang="en-US" sz="1600" b="1" dirty="0" err="1" smtClean="0">
                <a:solidFill>
                  <a:srgbClr val="FFFF00"/>
                </a:solidFill>
                <a:latin typeface="Calibri" pitchFamily="34" charset="0"/>
              </a:rPr>
              <a:t>mf._f</a:t>
            </a: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");</a:t>
            </a:r>
          </a:p>
          <a:p>
            <a:pPr lvl="1">
              <a:buNone/>
            </a:pPr>
            <a:r>
              <a:rPr lang="en-US" sz="1600" b="1" dirty="0" smtClean="0">
                <a:solidFill>
                  <a:srgbClr val="FFFF00"/>
                </a:solidFill>
                <a:latin typeface="Calibri" pitchFamily="34" charset="0"/>
              </a:rPr>
              <a:t>	print $f;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5272</TotalTime>
  <Words>969</Words>
  <Application>Microsoft Office PowerPoint</Application>
  <PresentationFormat>On-screen Show (4:3)</PresentationFormat>
  <Paragraphs>350</Paragraphs>
  <Slides>35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1_blank</vt:lpstr>
      <vt:lpstr>Slide 1</vt:lpstr>
      <vt:lpstr>Agenda</vt:lpstr>
      <vt:lpstr>Python in Maya: Motivation</vt:lpstr>
      <vt:lpstr>Distinguishing features of Python</vt:lpstr>
      <vt:lpstr>Usages of Python in Maya</vt:lpstr>
      <vt:lpstr>Maya Python Documentation</vt:lpstr>
      <vt:lpstr>Maya Python Scripts</vt:lpstr>
      <vt:lpstr>Python/MEL communication</vt:lpstr>
      <vt:lpstr>Python/MEL communication </vt:lpstr>
      <vt:lpstr>Maya API Python</vt:lpstr>
      <vt:lpstr>API Documentation</vt:lpstr>
      <vt:lpstr>Python API Documentation</vt:lpstr>
      <vt:lpstr>Maya Python API Plug-ins</vt:lpstr>
      <vt:lpstr>Maya Python Plug-ins</vt:lpstr>
      <vt:lpstr>Maya Python Plug-ins</vt:lpstr>
      <vt:lpstr>Maya Python Plug-ins</vt:lpstr>
      <vt:lpstr>Maya Python Plug-ins</vt:lpstr>
      <vt:lpstr>Maya Python Plug-ins</vt:lpstr>
      <vt:lpstr>  Maya Python Plug-ins</vt:lpstr>
      <vt:lpstr>Maya Python Plugins</vt:lpstr>
      <vt:lpstr>Slide 21</vt:lpstr>
      <vt:lpstr>Python API vs. C++ API</vt:lpstr>
      <vt:lpstr>Python API vs. C++ API</vt:lpstr>
      <vt:lpstr>Python API vs. C++ API</vt:lpstr>
      <vt:lpstr>Python API vs. C++ API</vt:lpstr>
      <vt:lpstr>Python API vs. C++ API</vt:lpstr>
      <vt:lpstr>Python API vs. C++ API</vt:lpstr>
      <vt:lpstr>Python API Scripts</vt:lpstr>
      <vt:lpstr>Python API Scripts: Example</vt:lpstr>
      <vt:lpstr>Script Modules</vt:lpstr>
      <vt:lpstr>Scripts Path</vt:lpstr>
      <vt:lpstr>Python API Scripts: Caveats</vt:lpstr>
      <vt:lpstr>Example: sineNode</vt:lpstr>
      <vt:lpstr>Q &amp; A</vt:lpstr>
      <vt:lpstr>Slide 35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506</cp:revision>
  <cp:lastPrinted>2006-08-09T23:46:43Z</cp:lastPrinted>
  <dcterms:created xsi:type="dcterms:W3CDTF">2005-11-04T16:28:13Z</dcterms:created>
  <dcterms:modified xsi:type="dcterms:W3CDTF">2009-04-22T22:15:33Z</dcterms:modified>
</cp:coreProperties>
</file>