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361" r:id="rId2"/>
    <p:sldId id="580" r:id="rId3"/>
    <p:sldId id="511" r:id="rId4"/>
    <p:sldId id="512" r:id="rId5"/>
    <p:sldId id="474" r:id="rId6"/>
    <p:sldId id="545" r:id="rId7"/>
    <p:sldId id="473" r:id="rId8"/>
    <p:sldId id="478" r:id="rId9"/>
    <p:sldId id="554" r:id="rId10"/>
    <p:sldId id="555" r:id="rId11"/>
    <p:sldId id="575" r:id="rId12"/>
    <p:sldId id="576" r:id="rId13"/>
    <p:sldId id="577" r:id="rId14"/>
    <p:sldId id="581" r:id="rId15"/>
    <p:sldId id="481" r:id="rId16"/>
    <p:sldId id="482" r:id="rId17"/>
    <p:sldId id="573" r:id="rId18"/>
    <p:sldId id="579" r:id="rId19"/>
    <p:sldId id="574" r:id="rId20"/>
    <p:sldId id="524" r:id="rId21"/>
    <p:sldId id="486" r:id="rId22"/>
    <p:sldId id="485" r:id="rId23"/>
    <p:sldId id="582" r:id="rId24"/>
    <p:sldId id="583" r:id="rId25"/>
    <p:sldId id="591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2" r:id="rId34"/>
    <p:sldId id="593" r:id="rId35"/>
    <p:sldId id="637" r:id="rId36"/>
    <p:sldId id="638" r:id="rId37"/>
    <p:sldId id="639" r:id="rId38"/>
    <p:sldId id="640" r:id="rId39"/>
    <p:sldId id="470" r:id="rId4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86759" autoAdjust="0"/>
  </p:normalViewPr>
  <p:slideViewPr>
    <p:cSldViewPr snapToObjects="1">
      <p:cViewPr varScale="1">
        <p:scale>
          <a:sx n="90" d="100"/>
          <a:sy n="90" d="100"/>
        </p:scale>
        <p:origin x="-16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A0DA7-3A41-45AE-9EBF-7F2C69EDD464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86118E-A248-4977-A722-1CDE094A0457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Technical Documentation</a:t>
          </a:r>
          <a:endParaRPr lang="en-US" b="1" dirty="0">
            <a:latin typeface="+mn-lt"/>
          </a:endParaRPr>
        </a:p>
      </dgm:t>
    </dgm:pt>
    <dgm:pt modelId="{679D7908-5C64-43C0-BF2C-5F6024973E22}" type="parTrans" cxnId="{1E2328B5-075A-4761-8CDA-4B707C8B29B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37DDB1-8CDA-42A3-977C-4044882034E9}" type="sibTrans" cxnId="{1E2328B5-075A-4761-8CDA-4B707C8B29B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4FDB1EC-22BD-4834-A011-61242B442709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Commands</a:t>
          </a:r>
          <a:endParaRPr lang="en-US" b="1" dirty="0">
            <a:latin typeface="+mn-lt"/>
          </a:endParaRPr>
        </a:p>
      </dgm:t>
    </dgm:pt>
    <dgm:pt modelId="{478AC6F7-3B59-49E3-9A61-621F22901623}" type="parTrans" cxnId="{2A5C70E3-7CF0-401A-82A7-F012D8A4047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5BDA009-0774-4D6E-94A4-B694783646EF}" type="sibTrans" cxnId="{2A5C70E3-7CF0-401A-82A7-F012D8A4047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10DC090-F43A-4D4A-8560-D72B068601B0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Commands Python</a:t>
          </a:r>
        </a:p>
      </dgm:t>
    </dgm:pt>
    <dgm:pt modelId="{EE4B584F-ADBA-46EB-86E5-C9D48C1C38FE}" type="parTrans" cxnId="{1A1C7CCB-B000-40CD-8243-1DECF34DE5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14753DB-3A32-4206-868A-28DDEED5DF5F}" type="sibTrans" cxnId="{1A1C7CCB-B000-40CD-8243-1DECF34DE5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7D5640F-A81D-4E43-AB9A-C814243F6308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Nodes</a:t>
          </a:r>
        </a:p>
      </dgm:t>
    </dgm:pt>
    <dgm:pt modelId="{88926557-7E43-47A2-9FE6-928EC0A89691}" type="parTrans" cxnId="{D2E0F4FC-3722-4552-AD4B-CCFB54A7260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3340FC9-6C82-448C-8488-45AD6236060C}" type="sibTrans" cxnId="{D2E0F4FC-3722-4552-AD4B-CCFB54A7260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E0E5DF3-16A7-4CD8-8F4A-7032A2CC2B4A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API</a:t>
          </a:r>
        </a:p>
      </dgm:t>
    </dgm:pt>
    <dgm:pt modelId="{2057E5FA-038C-4F85-B326-E80CEA4DAD7B}" type="parTrans" cxnId="{BFA80874-2FCF-4F7D-98E3-C03540DE485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7A5A9A8-8469-47C2-86F7-BD2492603AAC}" type="sibTrans" cxnId="{BFA80874-2FCF-4F7D-98E3-C03540DE485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A1D0D5D-CB87-422A-B6F5-A9BACA4FE1D5}" type="pres">
      <dgm:prSet presAssocID="{656A0DA7-3A41-45AE-9EBF-7F2C69EDD4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BB8B1A-992C-457D-8EF8-D6ED92593262}" type="pres">
      <dgm:prSet presAssocID="{8B86118E-A248-4977-A722-1CDE094A0457}" presName="root" presStyleCnt="0"/>
      <dgm:spPr/>
      <dgm:t>
        <a:bodyPr/>
        <a:lstStyle/>
        <a:p>
          <a:endParaRPr lang="en-US"/>
        </a:p>
      </dgm:t>
    </dgm:pt>
    <dgm:pt modelId="{45EF8CDA-95D5-4C6F-9D1C-C7C7E4DDB034}" type="pres">
      <dgm:prSet presAssocID="{8B86118E-A248-4977-A722-1CDE094A0457}" presName="rootComposite" presStyleCnt="0"/>
      <dgm:spPr/>
      <dgm:t>
        <a:bodyPr/>
        <a:lstStyle/>
        <a:p>
          <a:endParaRPr lang="en-US"/>
        </a:p>
      </dgm:t>
    </dgm:pt>
    <dgm:pt modelId="{EE0B45BB-1713-44BE-B650-F436A164F568}" type="pres">
      <dgm:prSet presAssocID="{8B86118E-A248-4977-A722-1CDE094A0457}" presName="rootText" presStyleLbl="node1" presStyleIdx="0" presStyleCnt="1"/>
      <dgm:spPr/>
      <dgm:t>
        <a:bodyPr/>
        <a:lstStyle/>
        <a:p>
          <a:endParaRPr lang="en-US"/>
        </a:p>
      </dgm:t>
    </dgm:pt>
    <dgm:pt modelId="{F9CA0557-8496-4AA4-99B1-5547789DF0F1}" type="pres">
      <dgm:prSet presAssocID="{8B86118E-A248-4977-A722-1CDE094A0457}" presName="rootConnector" presStyleLbl="node1" presStyleIdx="0" presStyleCnt="1"/>
      <dgm:spPr/>
      <dgm:t>
        <a:bodyPr/>
        <a:lstStyle/>
        <a:p>
          <a:endParaRPr lang="en-US"/>
        </a:p>
      </dgm:t>
    </dgm:pt>
    <dgm:pt modelId="{297F2C73-6426-42EC-B9EE-0753385FD471}" type="pres">
      <dgm:prSet presAssocID="{8B86118E-A248-4977-A722-1CDE094A0457}" presName="childShape" presStyleCnt="0"/>
      <dgm:spPr/>
      <dgm:t>
        <a:bodyPr/>
        <a:lstStyle/>
        <a:p>
          <a:endParaRPr lang="en-US"/>
        </a:p>
      </dgm:t>
    </dgm:pt>
    <dgm:pt modelId="{821329AB-3695-421C-AABA-BC9537A52A17}" type="pres">
      <dgm:prSet presAssocID="{478AC6F7-3B59-49E3-9A61-621F22901623}" presName="Name13" presStyleLbl="parChTrans1D2" presStyleIdx="0" presStyleCnt="4"/>
      <dgm:spPr/>
      <dgm:t>
        <a:bodyPr/>
        <a:lstStyle/>
        <a:p>
          <a:endParaRPr lang="en-US"/>
        </a:p>
      </dgm:t>
    </dgm:pt>
    <dgm:pt modelId="{20443554-3012-4354-AE88-5A46F76A98B8}" type="pres">
      <dgm:prSet presAssocID="{A4FDB1EC-22BD-4834-A011-61242B442709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20C7-595D-4374-895C-426F2025D6B5}" type="pres">
      <dgm:prSet presAssocID="{EE4B584F-ADBA-46EB-86E5-C9D48C1C38FE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F278FEE-C9E6-423A-BD2E-FFC26BA022F5}" type="pres">
      <dgm:prSet presAssocID="{310DC090-F43A-4D4A-8560-D72B068601B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CFEFB-56E8-49C2-9342-EA66E0180744}" type="pres">
      <dgm:prSet presAssocID="{88926557-7E43-47A2-9FE6-928EC0A8969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292C04F-0EA0-4744-AB4D-2A370B503272}" type="pres">
      <dgm:prSet presAssocID="{57D5640F-A81D-4E43-AB9A-C814243F630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D350E-7513-41E4-9C75-AED8AFBFEE08}" type="pres">
      <dgm:prSet presAssocID="{2057E5FA-038C-4F85-B326-E80CEA4DAD7B}" presName="Name13" presStyleLbl="parChTrans1D2" presStyleIdx="3" presStyleCnt="4"/>
      <dgm:spPr/>
      <dgm:t>
        <a:bodyPr/>
        <a:lstStyle/>
        <a:p>
          <a:endParaRPr lang="en-US"/>
        </a:p>
      </dgm:t>
    </dgm:pt>
    <dgm:pt modelId="{B3EC02C0-9C95-4D71-890A-AC0723445822}" type="pres">
      <dgm:prSet presAssocID="{4E0E5DF3-16A7-4CD8-8F4A-7032A2CC2B4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292F3-4B2A-4D02-A9BB-B10CBD3C1734}" type="presOf" srcId="{656A0DA7-3A41-45AE-9EBF-7F2C69EDD464}" destId="{DA1D0D5D-CB87-422A-B6F5-A9BACA4FE1D5}" srcOrd="0" destOrd="0" presId="urn:microsoft.com/office/officeart/2005/8/layout/hierarchy3"/>
    <dgm:cxn modelId="{BFA80874-2FCF-4F7D-98E3-C03540DE4850}" srcId="{8B86118E-A248-4977-A722-1CDE094A0457}" destId="{4E0E5DF3-16A7-4CD8-8F4A-7032A2CC2B4A}" srcOrd="3" destOrd="0" parTransId="{2057E5FA-038C-4F85-B326-E80CEA4DAD7B}" sibTransId="{27A5A9A8-8469-47C2-86F7-BD2492603AAC}"/>
    <dgm:cxn modelId="{1E2328B5-075A-4761-8CDA-4B707C8B29B4}" srcId="{656A0DA7-3A41-45AE-9EBF-7F2C69EDD464}" destId="{8B86118E-A248-4977-A722-1CDE094A0457}" srcOrd="0" destOrd="0" parTransId="{679D7908-5C64-43C0-BF2C-5F6024973E22}" sibTransId="{AA37DDB1-8CDA-42A3-977C-4044882034E9}"/>
    <dgm:cxn modelId="{47D1ECD7-8438-42C9-9511-EDB9CC57F28A}" type="presOf" srcId="{8B86118E-A248-4977-A722-1CDE094A0457}" destId="{F9CA0557-8496-4AA4-99B1-5547789DF0F1}" srcOrd="1" destOrd="0" presId="urn:microsoft.com/office/officeart/2005/8/layout/hierarchy3"/>
    <dgm:cxn modelId="{20211B1E-36C8-424B-B519-6CD32AC079BF}" type="presOf" srcId="{478AC6F7-3B59-49E3-9A61-621F22901623}" destId="{821329AB-3695-421C-AABA-BC9537A52A17}" srcOrd="0" destOrd="0" presId="urn:microsoft.com/office/officeart/2005/8/layout/hierarchy3"/>
    <dgm:cxn modelId="{A0F15AD2-3A99-4515-9C1C-E0E68F149FF6}" type="presOf" srcId="{8B86118E-A248-4977-A722-1CDE094A0457}" destId="{EE0B45BB-1713-44BE-B650-F436A164F568}" srcOrd="0" destOrd="0" presId="urn:microsoft.com/office/officeart/2005/8/layout/hierarchy3"/>
    <dgm:cxn modelId="{BEC54AC0-0F14-4889-9570-5F03AFA99B5E}" type="presOf" srcId="{4E0E5DF3-16A7-4CD8-8F4A-7032A2CC2B4A}" destId="{B3EC02C0-9C95-4D71-890A-AC0723445822}" srcOrd="0" destOrd="0" presId="urn:microsoft.com/office/officeart/2005/8/layout/hierarchy3"/>
    <dgm:cxn modelId="{3096806A-4615-4644-BACE-F151C13934C6}" type="presOf" srcId="{2057E5FA-038C-4F85-B326-E80CEA4DAD7B}" destId="{A97D350E-7513-41E4-9C75-AED8AFBFEE08}" srcOrd="0" destOrd="0" presId="urn:microsoft.com/office/officeart/2005/8/layout/hierarchy3"/>
    <dgm:cxn modelId="{AD68D201-F843-4D98-AB6B-5BCA3EC2CB95}" type="presOf" srcId="{57D5640F-A81D-4E43-AB9A-C814243F6308}" destId="{F292C04F-0EA0-4744-AB4D-2A370B503272}" srcOrd="0" destOrd="0" presId="urn:microsoft.com/office/officeart/2005/8/layout/hierarchy3"/>
    <dgm:cxn modelId="{84396F74-5558-430F-B536-BC82F6B11B40}" type="presOf" srcId="{EE4B584F-ADBA-46EB-86E5-C9D48C1C38FE}" destId="{411620C7-595D-4374-895C-426F2025D6B5}" srcOrd="0" destOrd="0" presId="urn:microsoft.com/office/officeart/2005/8/layout/hierarchy3"/>
    <dgm:cxn modelId="{A5608A0E-154A-44BA-8EF8-EEE1F04E699F}" type="presOf" srcId="{88926557-7E43-47A2-9FE6-928EC0A89691}" destId="{0C5CFEFB-56E8-49C2-9342-EA66E0180744}" srcOrd="0" destOrd="0" presId="urn:microsoft.com/office/officeart/2005/8/layout/hierarchy3"/>
    <dgm:cxn modelId="{1A1C7CCB-B000-40CD-8243-1DECF34DE52A}" srcId="{8B86118E-A248-4977-A722-1CDE094A0457}" destId="{310DC090-F43A-4D4A-8560-D72B068601B0}" srcOrd="1" destOrd="0" parTransId="{EE4B584F-ADBA-46EB-86E5-C9D48C1C38FE}" sibTransId="{514753DB-3A32-4206-868A-28DDEED5DF5F}"/>
    <dgm:cxn modelId="{2A5C70E3-7CF0-401A-82A7-F012D8A40475}" srcId="{8B86118E-A248-4977-A722-1CDE094A0457}" destId="{A4FDB1EC-22BD-4834-A011-61242B442709}" srcOrd="0" destOrd="0" parTransId="{478AC6F7-3B59-49E3-9A61-621F22901623}" sibTransId="{D5BDA009-0774-4D6E-94A4-B694783646EF}"/>
    <dgm:cxn modelId="{BEBA4AA0-8841-4545-8FCF-3FA88BF6E493}" type="presOf" srcId="{A4FDB1EC-22BD-4834-A011-61242B442709}" destId="{20443554-3012-4354-AE88-5A46F76A98B8}" srcOrd="0" destOrd="0" presId="urn:microsoft.com/office/officeart/2005/8/layout/hierarchy3"/>
    <dgm:cxn modelId="{894F0355-5595-46AD-9719-FF116228EFDE}" type="presOf" srcId="{310DC090-F43A-4D4A-8560-D72B068601B0}" destId="{8F278FEE-C9E6-423A-BD2E-FFC26BA022F5}" srcOrd="0" destOrd="0" presId="urn:microsoft.com/office/officeart/2005/8/layout/hierarchy3"/>
    <dgm:cxn modelId="{D2E0F4FC-3722-4552-AD4B-CCFB54A72606}" srcId="{8B86118E-A248-4977-A722-1CDE094A0457}" destId="{57D5640F-A81D-4E43-AB9A-C814243F6308}" srcOrd="2" destOrd="0" parTransId="{88926557-7E43-47A2-9FE6-928EC0A89691}" sibTransId="{E3340FC9-6C82-448C-8488-45AD6236060C}"/>
    <dgm:cxn modelId="{41A8D574-B3B2-4962-9455-49DC21A5EC2B}" type="presParOf" srcId="{DA1D0D5D-CB87-422A-B6F5-A9BACA4FE1D5}" destId="{CDBB8B1A-992C-457D-8EF8-D6ED92593262}" srcOrd="0" destOrd="0" presId="urn:microsoft.com/office/officeart/2005/8/layout/hierarchy3"/>
    <dgm:cxn modelId="{2CD97C1C-4120-4BC6-97E3-20DD0630E5A3}" type="presParOf" srcId="{CDBB8B1A-992C-457D-8EF8-D6ED92593262}" destId="{45EF8CDA-95D5-4C6F-9D1C-C7C7E4DDB034}" srcOrd="0" destOrd="0" presId="urn:microsoft.com/office/officeart/2005/8/layout/hierarchy3"/>
    <dgm:cxn modelId="{4D2C24DD-3C23-4293-AE1B-47A7A2EBA5C5}" type="presParOf" srcId="{45EF8CDA-95D5-4C6F-9D1C-C7C7E4DDB034}" destId="{EE0B45BB-1713-44BE-B650-F436A164F568}" srcOrd="0" destOrd="0" presId="urn:microsoft.com/office/officeart/2005/8/layout/hierarchy3"/>
    <dgm:cxn modelId="{65937D21-7685-4F4E-A446-C1787F0E9CB7}" type="presParOf" srcId="{45EF8CDA-95D5-4C6F-9D1C-C7C7E4DDB034}" destId="{F9CA0557-8496-4AA4-99B1-5547789DF0F1}" srcOrd="1" destOrd="0" presId="urn:microsoft.com/office/officeart/2005/8/layout/hierarchy3"/>
    <dgm:cxn modelId="{9DD66542-6CDB-4FF3-9745-94F712B113B0}" type="presParOf" srcId="{CDBB8B1A-992C-457D-8EF8-D6ED92593262}" destId="{297F2C73-6426-42EC-B9EE-0753385FD471}" srcOrd="1" destOrd="0" presId="urn:microsoft.com/office/officeart/2005/8/layout/hierarchy3"/>
    <dgm:cxn modelId="{0CC0E339-6FF2-482E-A541-A8F5CBF66B9B}" type="presParOf" srcId="{297F2C73-6426-42EC-B9EE-0753385FD471}" destId="{821329AB-3695-421C-AABA-BC9537A52A17}" srcOrd="0" destOrd="0" presId="urn:microsoft.com/office/officeart/2005/8/layout/hierarchy3"/>
    <dgm:cxn modelId="{F9FF4B88-84A1-4F37-AEDE-B3BE51767999}" type="presParOf" srcId="{297F2C73-6426-42EC-B9EE-0753385FD471}" destId="{20443554-3012-4354-AE88-5A46F76A98B8}" srcOrd="1" destOrd="0" presId="urn:microsoft.com/office/officeart/2005/8/layout/hierarchy3"/>
    <dgm:cxn modelId="{1191B16A-DDD6-466B-988D-0A1C3E88F42E}" type="presParOf" srcId="{297F2C73-6426-42EC-B9EE-0753385FD471}" destId="{411620C7-595D-4374-895C-426F2025D6B5}" srcOrd="2" destOrd="0" presId="urn:microsoft.com/office/officeart/2005/8/layout/hierarchy3"/>
    <dgm:cxn modelId="{F1258A4E-D917-4717-9187-9FE976ADA954}" type="presParOf" srcId="{297F2C73-6426-42EC-B9EE-0753385FD471}" destId="{8F278FEE-C9E6-423A-BD2E-FFC26BA022F5}" srcOrd="3" destOrd="0" presId="urn:microsoft.com/office/officeart/2005/8/layout/hierarchy3"/>
    <dgm:cxn modelId="{6E1A6D3E-02E6-4ACC-BCBB-6C612E8726B6}" type="presParOf" srcId="{297F2C73-6426-42EC-B9EE-0753385FD471}" destId="{0C5CFEFB-56E8-49C2-9342-EA66E0180744}" srcOrd="4" destOrd="0" presId="urn:microsoft.com/office/officeart/2005/8/layout/hierarchy3"/>
    <dgm:cxn modelId="{307A175C-5621-43FC-9F11-411555CF4C4E}" type="presParOf" srcId="{297F2C73-6426-42EC-B9EE-0753385FD471}" destId="{F292C04F-0EA0-4744-AB4D-2A370B503272}" srcOrd="5" destOrd="0" presId="urn:microsoft.com/office/officeart/2005/8/layout/hierarchy3"/>
    <dgm:cxn modelId="{B9421730-5F61-4328-A3A1-49621A244E34}" type="presParOf" srcId="{297F2C73-6426-42EC-B9EE-0753385FD471}" destId="{A97D350E-7513-41E4-9C75-AED8AFBFEE08}" srcOrd="6" destOrd="0" presId="urn:microsoft.com/office/officeart/2005/8/layout/hierarchy3"/>
    <dgm:cxn modelId="{A191DE99-55EF-496C-9108-F1C1A4DDA1DB}" type="presParOf" srcId="{297F2C73-6426-42EC-B9EE-0753385FD471}" destId="{B3EC02C0-9C95-4D71-890A-AC072344582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0B45BB-1713-44BE-B650-F436A164F568}">
      <dsp:nvSpPr>
        <dsp:cNvPr id="0" name=""/>
        <dsp:cNvSpPr/>
      </dsp:nvSpPr>
      <dsp:spPr>
        <a:xfrm>
          <a:off x="735285" y="3993"/>
          <a:ext cx="1653629" cy="826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</a:rPr>
            <a:t>Technical Documentation</a:t>
          </a:r>
          <a:endParaRPr lang="en-US" sz="1600" b="1" kern="1200" dirty="0">
            <a:latin typeface="+mn-lt"/>
          </a:endParaRPr>
        </a:p>
      </dsp:txBody>
      <dsp:txXfrm>
        <a:off x="735285" y="3993"/>
        <a:ext cx="1653629" cy="826814"/>
      </dsp:txXfrm>
    </dsp:sp>
    <dsp:sp modelId="{821329AB-3695-421C-AABA-BC9537A52A17}">
      <dsp:nvSpPr>
        <dsp:cNvPr id="0" name=""/>
        <dsp:cNvSpPr/>
      </dsp:nvSpPr>
      <dsp:spPr>
        <a:xfrm>
          <a:off x="900648" y="830808"/>
          <a:ext cx="165362" cy="620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110"/>
              </a:lnTo>
              <a:lnTo>
                <a:pt x="165362" y="62011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43554-3012-4354-AE88-5A46F76A98B8}">
      <dsp:nvSpPr>
        <dsp:cNvPr id="0" name=""/>
        <dsp:cNvSpPr/>
      </dsp:nvSpPr>
      <dsp:spPr>
        <a:xfrm>
          <a:off x="1066011" y="1037511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Commands</a:t>
          </a:r>
          <a:endParaRPr lang="en-US" sz="1700" b="1" kern="1200" dirty="0">
            <a:latin typeface="+mn-lt"/>
          </a:endParaRPr>
        </a:p>
      </dsp:txBody>
      <dsp:txXfrm>
        <a:off x="1066011" y="1037511"/>
        <a:ext cx="1322903" cy="826814"/>
      </dsp:txXfrm>
    </dsp:sp>
    <dsp:sp modelId="{411620C7-595D-4374-895C-426F2025D6B5}">
      <dsp:nvSpPr>
        <dsp:cNvPr id="0" name=""/>
        <dsp:cNvSpPr/>
      </dsp:nvSpPr>
      <dsp:spPr>
        <a:xfrm>
          <a:off x="900648" y="830808"/>
          <a:ext cx="165362" cy="165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629"/>
              </a:lnTo>
              <a:lnTo>
                <a:pt x="165362" y="165362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78FEE-C9E6-423A-BD2E-FFC26BA022F5}">
      <dsp:nvSpPr>
        <dsp:cNvPr id="0" name=""/>
        <dsp:cNvSpPr/>
      </dsp:nvSpPr>
      <dsp:spPr>
        <a:xfrm>
          <a:off x="1066011" y="2071030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Commands Python</a:t>
          </a:r>
        </a:p>
      </dsp:txBody>
      <dsp:txXfrm>
        <a:off x="1066011" y="2071030"/>
        <a:ext cx="1322903" cy="826814"/>
      </dsp:txXfrm>
    </dsp:sp>
    <dsp:sp modelId="{0C5CFEFB-56E8-49C2-9342-EA66E0180744}">
      <dsp:nvSpPr>
        <dsp:cNvPr id="0" name=""/>
        <dsp:cNvSpPr/>
      </dsp:nvSpPr>
      <dsp:spPr>
        <a:xfrm>
          <a:off x="900648" y="830808"/>
          <a:ext cx="165362" cy="2687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147"/>
              </a:lnTo>
              <a:lnTo>
                <a:pt x="165362" y="26871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2C04F-0EA0-4744-AB4D-2A370B503272}">
      <dsp:nvSpPr>
        <dsp:cNvPr id="0" name=""/>
        <dsp:cNvSpPr/>
      </dsp:nvSpPr>
      <dsp:spPr>
        <a:xfrm>
          <a:off x="1066011" y="3104548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Nodes</a:t>
          </a:r>
        </a:p>
      </dsp:txBody>
      <dsp:txXfrm>
        <a:off x="1066011" y="3104548"/>
        <a:ext cx="1322903" cy="826814"/>
      </dsp:txXfrm>
    </dsp:sp>
    <dsp:sp modelId="{A97D350E-7513-41E4-9C75-AED8AFBFEE08}">
      <dsp:nvSpPr>
        <dsp:cNvPr id="0" name=""/>
        <dsp:cNvSpPr/>
      </dsp:nvSpPr>
      <dsp:spPr>
        <a:xfrm>
          <a:off x="900648" y="830808"/>
          <a:ext cx="165362" cy="372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665"/>
              </a:lnTo>
              <a:lnTo>
                <a:pt x="165362" y="372066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C02C0-9C95-4D71-890A-AC0723445822}">
      <dsp:nvSpPr>
        <dsp:cNvPr id="0" name=""/>
        <dsp:cNvSpPr/>
      </dsp:nvSpPr>
      <dsp:spPr>
        <a:xfrm>
          <a:off x="1066011" y="4138066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API</a:t>
          </a:r>
        </a:p>
      </dsp:txBody>
      <dsp:txXfrm>
        <a:off x="1066011" y="4138066"/>
        <a:ext cx="1322903" cy="826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g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solidFill>
            <a:srgbClr val="FFFFFF"/>
          </a:solidFill>
          <a:ln/>
        </p:spPr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Describe the different types of Python scripts that you can write for Maya, and explain how they correspond to the way you would previously have done things with MEL/C++.  The rest of the talk will be going over these areas one at a time.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16088" y="692150"/>
            <a:ext cx="3597275" cy="2698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Simplified Wrapper and Interface Generator</a:t>
            </a:r>
            <a:endParaRPr lang="en-US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tool that easily allows a developer to wrap C/C++ functions for use with scripting languages. Currently supports Python, Perl, and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Tomorrow’s session is a mix of match of everything.</a:t>
            </a:r>
          </a:p>
          <a:p>
            <a:endParaRPr lang="en-US" dirty="0" smtClean="0"/>
          </a:p>
          <a:p>
            <a:r>
              <a:rPr lang="en-US" dirty="0" smtClean="0"/>
              <a:t>Internal mechanism, rules, It is a reinforcement, we will also talk about array attribute</a:t>
            </a:r>
          </a:p>
          <a:p>
            <a:endParaRPr lang="en-US" dirty="0" smtClean="0"/>
          </a:p>
          <a:p>
            <a:pPr>
              <a:defRPr/>
            </a:pPr>
            <a:r>
              <a:rPr lang="en-US" dirty="0" smtClean="0"/>
              <a:t>Python has become a very popular language and its integration with Maya helps a lot of TDs and artists improving their workflow.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1078" y="691516"/>
            <a:ext cx="3606748" cy="269882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not supported in Python:</a:t>
            </a:r>
          </a:p>
          <a:p>
            <a:pPr lvl="2"/>
            <a:r>
              <a:rPr lang="en-US" dirty="0" smtClean="0"/>
              <a:t> Marked by: </a:t>
            </a:r>
            <a:r>
              <a:rPr lang="en-US" b="1" i="1" dirty="0" smtClean="0"/>
              <a:t>NO SCRIPT SUPPORT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 most cases, alternate forms are provided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Devkit examples translated from C++ to Python</a:t>
            </a:r>
          </a:p>
          <a:p>
            <a:pPr lvl="2"/>
            <a:r>
              <a:rPr lang="en-US" dirty="0" smtClean="0"/>
              <a:t>Demonstrate how to map features to Python (devkit/plug-ins/scripted)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Discussed using </a:t>
            </a:r>
            <a:r>
              <a:rPr lang="en-US" dirty="0" err="1" smtClean="0"/>
              <a:t>maya.cmds</a:t>
            </a:r>
            <a:r>
              <a:rPr lang="en-US" dirty="0" smtClean="0"/>
              <a:t> in Script Editor and modules and </a:t>
            </a:r>
            <a:r>
              <a:rPr lang="en-US" dirty="0" err="1" smtClean="0"/>
              <a:t>maya.OpenMaya</a:t>
            </a:r>
            <a:r>
              <a:rPr lang="en-US" dirty="0" smtClean="0"/>
              <a:t>* in Python scripted plug-ins separately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Same usage distinctions as C++/MEL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With Python, the line between a "script" and a "plug-in" is blurred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Can access </a:t>
            </a:r>
            <a:r>
              <a:rPr lang="en-US" dirty="0" err="1" smtClean="0"/>
              <a:t>maya.OpenMaya</a:t>
            </a:r>
            <a:r>
              <a:rPr lang="en-US" dirty="0" smtClean="0"/>
              <a:t>* API classes outside of a scripted plug-in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Clr>
                <a:srgbClr val="ED1B23"/>
              </a:buClr>
            </a:pPr>
            <a:r>
              <a:rPr lang="en-US" dirty="0" smtClean="0"/>
              <a:t>Modern language with a wide range of easily added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8889" y="1939479"/>
            <a:ext cx="6859837" cy="324562"/>
          </a:xfrm>
          <a:prstGeom prst="rect">
            <a:avLst/>
          </a:prstGeom>
          <a:noFill/>
        </p:spPr>
        <p:txBody>
          <a:bodyPr wrap="square" lIns="47037" tIns="23518" rIns="47037" bIns="23518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</a:t>
            </a:r>
            <a:r>
              <a:rPr lang="en-US" sz="4000" dirty="0" smtClean="0">
                <a:solidFill>
                  <a:schemeClr val="bg1"/>
                </a:solidFill>
              </a:rPr>
              <a:t>Programming </a:t>
            </a:r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Maya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800" dirty="0" smtClean="0"/>
              <a:t>Language Options:</a:t>
            </a:r>
          </a:p>
          <a:p>
            <a:pPr lvl="1" eaLnBrk="1" hangingPunct="1">
              <a:buClr>
                <a:schemeClr val="bg1"/>
              </a:buClr>
              <a:buSzPct val="100000"/>
              <a:buNone/>
            </a:pPr>
            <a:endParaRPr lang="en-US" sz="2800" dirty="0" smtClean="0"/>
          </a:p>
          <a:p>
            <a:pPr marL="976313" lvl="2" indent="-514350" eaLnBrk="1" hangingPunct="1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Maya Embedded Language (MEL)</a:t>
            </a:r>
          </a:p>
          <a:p>
            <a:pPr marL="976313" lvl="2" indent="-514350" eaLnBrk="1" hangingPunct="1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C++ </a:t>
            </a:r>
          </a:p>
          <a:p>
            <a:pPr marL="976313" lvl="2" indent="-514350" eaLnBrk="1" hangingPunct="1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Python scripting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dirty="0" smtClean="0"/>
          </a:p>
          <a:p>
            <a:pPr lvl="2" eaLnBrk="1" hangingPunct="1"/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MEL™ (Maya Embedded Language) is a scripting language at the heart of Maya. </a:t>
            </a:r>
          </a:p>
          <a:p>
            <a:endParaRPr lang="en-US" dirty="0" smtClean="0"/>
          </a:p>
          <a:p>
            <a:r>
              <a:rPr lang="en-US" dirty="0" smtClean="0"/>
              <a:t>Maya’s user interface is created using MEL, and MEL provides an easy way to extend the functionality of Maya. </a:t>
            </a:r>
          </a:p>
          <a:p>
            <a:endParaRPr lang="en-US" dirty="0" smtClean="0"/>
          </a:p>
          <a:p>
            <a:r>
              <a:rPr lang="en-US" dirty="0" smtClean="0"/>
              <a:t>Everything you can do using Maya’s graphical interface can be automated and extended using MEL. </a:t>
            </a:r>
          </a:p>
          <a:p>
            <a:endParaRPr lang="en-US" dirty="0" smtClean="0"/>
          </a:p>
          <a:p>
            <a:r>
              <a:rPr lang="en-US" dirty="0" smtClean="0"/>
              <a:t>Familiarity with MEL can deepen your understanding of and expertise with Maya.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 API increases Maya’s power, customizing and extending Maya in many ways that you never thought possible. </a:t>
            </a:r>
          </a:p>
          <a:p>
            <a:endParaRPr lang="en-US" dirty="0" smtClean="0"/>
          </a:p>
          <a:p>
            <a:r>
              <a:rPr lang="en-US" dirty="0" smtClean="0"/>
              <a:t>It provides functionality for querying and changing the Maya model along with the ability to add new Maya objects to the Maya model. </a:t>
            </a:r>
          </a:p>
          <a:p>
            <a:endParaRPr lang="en-US" dirty="0" smtClean="0"/>
          </a:p>
          <a:p>
            <a:r>
              <a:rPr lang="en-US" dirty="0" smtClean="0"/>
              <a:t>You can use the Maya API to implement two types of code resources: plug-ins which extends the functionality of Maya, and standalones such as console applications which can access and manipulate a Maya model.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Scripting &amp;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Python™ is a powerful and popular object-oriented scripting language. 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the introduction of Python into Maya 8.5, we now provide Python support for calling the Maya commands.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addition, we support the Maya Python API which allows developers to write Maya plug-ins and stand-alone applications without having to learn C++.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integration of Python in Maya empowers production facilities to better integrate Autodesk Maya into your production pipeline.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838200" y="1371600"/>
            <a:ext cx="7315200" cy="48768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7" rIns="91435" bIns="45717"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23" idx="2"/>
          </p:cNvCxnSpPr>
          <p:nvPr/>
        </p:nvCxnSpPr>
        <p:spPr>
          <a:xfrm rot="5400000">
            <a:off x="2464089" y="4216687"/>
            <a:ext cx="40634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 Diagonal Corner Rectangle 4"/>
          <p:cNvSpPr/>
          <p:nvPr/>
        </p:nvSpPr>
        <p:spPr>
          <a:xfrm>
            <a:off x="1295400" y="3048000"/>
            <a:ext cx="35052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 MEL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191000" y="2743200"/>
            <a:ext cx="3505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C++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295400" y="4648200"/>
            <a:ext cx="35052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191000" y="4343400"/>
            <a:ext cx="3505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665809" y="4038203"/>
            <a:ext cx="3046412" cy="238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276203" y="4038203"/>
            <a:ext cx="3047206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5702478"/>
            <a:ext cx="3226410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Maya Application</a:t>
            </a:r>
            <a:endParaRPr lang="en-US" sz="2800" b="1" dirty="0"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4378721" y="2018903"/>
            <a:ext cx="227806" cy="6096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1600200"/>
            <a:ext cx="2286000" cy="58477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Overlapping Functionality</a:t>
            </a:r>
            <a:endParaRPr lang="en-US" sz="1600" b="1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134497" y="2781697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2629297" y="3085703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00046"/>
            <a:ext cx="2286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Same class docs</a:t>
            </a:r>
            <a:endParaRPr lang="en-US" sz="1600" b="1" dirty="0"/>
          </a:p>
        </p:txBody>
      </p:sp>
      <p:sp>
        <p:nvSpPr>
          <p:cNvPr id="29" name="Left Brace 28"/>
          <p:cNvSpPr/>
          <p:nvPr/>
        </p:nvSpPr>
        <p:spPr>
          <a:xfrm rot="5400000">
            <a:off x="2629297" y="1485503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6112879" y="2192923"/>
            <a:ext cx="271045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2346117"/>
            <a:ext cx="2286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MEL command docs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3928646"/>
            <a:ext cx="2667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Python command docs</a:t>
            </a:r>
            <a:endParaRPr lang="en-US" sz="1600" b="1" dirty="0"/>
          </a:p>
        </p:txBody>
      </p:sp>
      <p:cxnSp>
        <p:nvCxnSpPr>
          <p:cNvPr id="31" name="Straight Connector 30"/>
          <p:cNvCxnSpPr>
            <a:endCxn id="23" idx="0"/>
          </p:cNvCxnSpPr>
          <p:nvPr/>
        </p:nvCxnSpPr>
        <p:spPr>
          <a:xfrm rot="5400000">
            <a:off x="4381501" y="1485899"/>
            <a:ext cx="2286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5685" y="1547500"/>
            <a:ext cx="3253523" cy="38471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900" b="1" u="sng" dirty="0" smtClean="0"/>
              <a:t>SCRIPTING CHOICES</a:t>
            </a:r>
            <a:endParaRPr lang="en-US" sz="1900" b="1" u="sng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5400" y="1600200"/>
            <a:ext cx="2286000" cy="38471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900" b="1" u="sng" dirty="0" smtClean="0"/>
              <a:t>API CHOICES</a:t>
            </a:r>
            <a:endParaRPr lang="en-US" sz="1900" b="1" u="sng" dirty="0">
              <a:latin typeface="+mn-lt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How they fit into Maya</a:t>
            </a:r>
            <a:endParaRPr lang="en-US" sz="4500" b="1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Can be 10+ faster than Python</a:t>
            </a:r>
          </a:p>
          <a:p>
            <a:pPr lvl="0"/>
            <a:r>
              <a:rPr lang="en-US" sz="2800" dirty="0" smtClean="0"/>
              <a:t>Slightly more </a:t>
            </a:r>
            <a:r>
              <a:rPr lang="en-US" sz="2800" dirty="0"/>
              <a:t>classes and function </a:t>
            </a:r>
            <a:r>
              <a:rPr lang="en-US" sz="2800" dirty="0" smtClean="0"/>
              <a:t>exposed</a:t>
            </a:r>
            <a:endParaRPr lang="en-US" sz="2800" dirty="0"/>
          </a:p>
          <a:p>
            <a:pPr lvl="0"/>
            <a:r>
              <a:rPr lang="en-US" sz="2800" dirty="0" smtClean="0"/>
              <a:t>Casting </a:t>
            </a:r>
            <a:r>
              <a:rPr lang="en-US" sz="2800" dirty="0"/>
              <a:t>objects to a more specialized class to access specific functions </a:t>
            </a:r>
          </a:p>
          <a:p>
            <a:pPr lvl="0"/>
            <a:r>
              <a:rPr lang="en-US" sz="2800" dirty="0" smtClean="0"/>
              <a:t>More devkit samples and resources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 resources needed to start developing, such as Visual Studio</a:t>
            </a:r>
          </a:p>
          <a:p>
            <a:pPr lvl="0"/>
            <a:r>
              <a:rPr lang="en-US" smtClean="0"/>
              <a:t>Quick </a:t>
            </a:r>
            <a:r>
              <a:rPr lang="en-US" dirty="0"/>
              <a:t>prototyping for tools</a:t>
            </a:r>
          </a:p>
          <a:p>
            <a:pPr lvl="0"/>
            <a:r>
              <a:rPr lang="en-US" dirty="0"/>
              <a:t>No need of hassle with </a:t>
            </a:r>
            <a:r>
              <a:rPr lang="en-US" dirty="0" smtClean="0"/>
              <a:t>pointers</a:t>
            </a:r>
          </a:p>
          <a:p>
            <a:pPr lvl="0"/>
            <a:r>
              <a:rPr lang="en-US" dirty="0" smtClean="0"/>
              <a:t>Easily move between API and Scripting capabilities in Maya all with in the same plug-in or script</a:t>
            </a:r>
          </a:p>
          <a:p>
            <a:pPr lvl="0"/>
            <a:r>
              <a:rPr lang="en-US" dirty="0" smtClean="0"/>
              <a:t>Tons of free modules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3338512" cy="1143000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81112"/>
            <a:ext cx="8215312" cy="5119688"/>
          </a:xfrm>
        </p:spPr>
        <p:txBody>
          <a:bodyPr/>
          <a:lstStyle/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Customers Requested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Object Oriented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Open Source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Mostly Interpreted no Compiler Needed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Used for Both Standalone programs and Scripting Applications</a:t>
            </a:r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Advantages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Quicker Development Cycle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Extremely Portable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No need to recompile code every release</a:t>
            </a:r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Disadvantages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Slower than a fully compiled language like C++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Discloser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Maya: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Scripting language, rapid prototyping 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Objective-oriented programming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Flexible and Versatile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Server framework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System programming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Database tools 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Large number of shared standard libraries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Cross Platform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Distinguishing features of Python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White </a:t>
            </a:r>
            <a:r>
              <a:rPr lang="en-US" sz="2800" dirty="0" smtClean="0"/>
              <a:t>space defines scope</a:t>
            </a:r>
          </a:p>
          <a:p>
            <a:pPr lvl="2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Class methods defined within class definition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Python objects are references/pointers</a:t>
            </a:r>
          </a:p>
          <a:p>
            <a:pPr lvl="2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Garbage collection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Namespaces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9785" y="208511"/>
            <a:ext cx="822971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pic>
        <p:nvPicPr>
          <p:cNvPr id="5" name="Picture 4" descr="UGlogo_gr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540" y="1198936"/>
            <a:ext cx="3600450" cy="3618573"/>
          </a:xfrm>
          <a:prstGeom prst="rect">
            <a:avLst/>
          </a:prstGeom>
        </p:spPr>
      </p:pic>
      <p:pic>
        <p:nvPicPr>
          <p:cNvPr id="6" name="Picture 5" descr="logo1_981_47702251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6139" y="513136"/>
            <a:ext cx="2857500" cy="1428750"/>
          </a:xfrm>
          <a:prstGeom prst="rect">
            <a:avLst/>
          </a:prstGeom>
        </p:spPr>
      </p:pic>
      <p:pic>
        <p:nvPicPr>
          <p:cNvPr id="7" name="Picture 6" descr="sybase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40" y="4856536"/>
            <a:ext cx="2962275" cy="923925"/>
          </a:xfrm>
          <a:prstGeom prst="rect">
            <a:avLst/>
          </a:prstGeom>
        </p:spPr>
      </p:pic>
      <p:pic>
        <p:nvPicPr>
          <p:cNvPr id="8" name="Picture 7" descr="lenovo%20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6139" y="1884736"/>
            <a:ext cx="4013388" cy="2624138"/>
          </a:xfrm>
          <a:prstGeom prst="rect">
            <a:avLst/>
          </a:prstGeom>
        </p:spPr>
      </p:pic>
      <p:pic>
        <p:nvPicPr>
          <p:cNvPr id="9" name="Picture 8" descr="ALIAS%20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7739" y="4780335"/>
            <a:ext cx="2222500" cy="1473200"/>
          </a:xfrm>
          <a:prstGeom prst="rect">
            <a:avLst/>
          </a:prstGeom>
        </p:spPr>
      </p:pic>
      <p:pic>
        <p:nvPicPr>
          <p:cNvPr id="10" name="Picture 9" descr="autodesk-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7340" y="3484936"/>
            <a:ext cx="5034643" cy="1879600"/>
          </a:xfrm>
          <a:prstGeom prst="rect">
            <a:avLst/>
          </a:prstGeom>
        </p:spPr>
      </p:pic>
      <p:grpSp>
        <p:nvGrpSpPr>
          <p:cNvPr id="3" name="Group 9"/>
          <p:cNvGrpSpPr/>
          <p:nvPr/>
        </p:nvGrpSpPr>
        <p:grpSpPr>
          <a:xfrm>
            <a:off x="1514473" y="1077125"/>
            <a:ext cx="5432854" cy="5473934"/>
            <a:chOff x="3235473" y="3397288"/>
            <a:chExt cx="2619702" cy="2639432"/>
          </a:xfrm>
        </p:grpSpPr>
        <p:pic>
          <p:nvPicPr>
            <p:cNvPr id="12" name="Picture 2" descr="C:\My Documents\0. Working Folder\MotionBuilder\MotionBldr09_Flexshot3-d_final\PPT\MotionBldr09_Flexshot3-d-24.png"/>
            <p:cNvPicPr>
              <a:picLocks noChangeAspect="1" noChangeArrowheads="1"/>
            </p:cNvPicPr>
            <p:nvPr/>
          </p:nvPicPr>
          <p:blipFill>
            <a:blip r:embed="rId8" cstate="print"/>
            <a:srcRect l="23137" r="17256"/>
            <a:stretch>
              <a:fillRect/>
            </a:stretch>
          </p:blipFill>
          <p:spPr bwMode="auto">
            <a:xfrm>
              <a:off x="3235473" y="3472890"/>
              <a:ext cx="1528233" cy="2563830"/>
            </a:xfrm>
            <a:prstGeom prst="rect">
              <a:avLst/>
            </a:prstGeom>
            <a:noFill/>
          </p:spPr>
        </p:pic>
        <p:pic>
          <p:nvPicPr>
            <p:cNvPr id="13" name="Picture 12" descr="Maya09_Flexshot3-d-24bt.png"/>
            <p:cNvPicPr>
              <a:picLocks noChangeAspect="1"/>
            </p:cNvPicPr>
            <p:nvPr/>
          </p:nvPicPr>
          <p:blipFill>
            <a:blip r:embed="rId9" cstate="print"/>
            <a:srcRect l="25989" r="19145"/>
            <a:stretch>
              <a:fillRect/>
            </a:stretch>
          </p:blipFill>
          <p:spPr>
            <a:xfrm>
              <a:off x="4407375" y="3397288"/>
              <a:ext cx="1447800" cy="2638831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Python in Maya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scripts: 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access standard "Maya commands" from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like MEL scripts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API Scripts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write scripts that access functionality previously available only through the C++ API</a:t>
            </a: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endParaRPr lang="en-US" sz="2000" b="1" dirty="0" smtClean="0"/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API Scripted Plug-ins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define new commands, nodes, etc using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like C++ plug-ins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Standalone Apps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like </a:t>
            </a:r>
            <a:r>
              <a:rPr lang="en-US" sz="1800" dirty="0" err="1" smtClean="0"/>
              <a:t>MLibrary</a:t>
            </a:r>
            <a:r>
              <a:rPr lang="en-US" sz="1800" dirty="0" smtClean="0"/>
              <a:t>-based C++ applications, but written in Python</a:t>
            </a:r>
          </a:p>
          <a:p>
            <a:pPr marL="842963" lvl="2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Non UI</a:t>
            </a:r>
          </a:p>
          <a:p>
            <a:pPr marL="495300" lvl="1" indent="-381000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715000" y="1279525"/>
          <a:ext cx="31242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38200" y="1371600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Maya 2009 Installation Guide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1279525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Learning Resources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293144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 Guide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4320382"/>
            <a:ext cx="1676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Developer Resources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5334000"/>
            <a:ext cx="1676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mental ray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3306763"/>
            <a:ext cx="1676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What’s New</a:t>
            </a:r>
            <a:endParaRPr lang="en-US" sz="1600" b="1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Current Version of Documentation located here: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www.autodesk.com/Maya under Documentation Link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www.autodesk.com/developMaya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 Documentation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Navigating the Installation Folder</a:t>
            </a:r>
          </a:p>
          <a:p>
            <a:pPr marL="228600" lvl="5" algn="ctr"/>
            <a:r>
              <a:rPr lang="en-US" sz="2800" dirty="0" smtClean="0"/>
              <a:t>With Respect to Programming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Maya Install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Default installation locations:</a:t>
            </a:r>
          </a:p>
          <a:p>
            <a:pPr marL="917575">
              <a:buNone/>
            </a:pPr>
            <a:r>
              <a:rPr lang="en-US" i="1" dirty="0" smtClean="0"/>
              <a:t>	</a:t>
            </a:r>
            <a:r>
              <a:rPr lang="en-US" sz="2000" i="1" dirty="0" smtClean="0"/>
              <a:t>C:\Program Files\Autodesk\Maya 2010</a:t>
            </a:r>
          </a:p>
          <a:p>
            <a:pPr marL="917575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C:\My Documents\</a:t>
            </a:r>
            <a:r>
              <a:rPr lang="en-US" sz="2000" i="1" dirty="0" err="1" smtClean="0"/>
              <a:t>maya</a:t>
            </a:r>
            <a:r>
              <a:rPr lang="en-US" sz="2000" i="1" dirty="0" smtClean="0"/>
              <a:t>\2010</a:t>
            </a:r>
          </a:p>
          <a:p>
            <a:endParaRPr lang="en-US" dirty="0" smtClean="0"/>
          </a:p>
          <a:p>
            <a:r>
              <a:rPr lang="en-US" dirty="0" smtClean="0"/>
              <a:t>7 Key Programming Related Folders: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devkit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Docs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Include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lib</a:t>
            </a:r>
          </a:p>
          <a:p>
            <a:pPr marL="911225" lvl="1">
              <a:buClr>
                <a:schemeClr val="bg1"/>
              </a:buClr>
            </a:pPr>
            <a:r>
              <a:rPr lang="en-US" dirty="0" err="1" smtClean="0"/>
              <a:t>mentalray</a:t>
            </a:r>
            <a:endParaRPr lang="en-US" dirty="0" smtClean="0"/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Python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scripts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C++ Plug-in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Files\Autodesk\Maya2010\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</a:t>
            </a:r>
          </a:p>
          <a:p>
            <a:pPr marL="284163" lvl="1" indent="-169863">
              <a:buClr>
                <a:srgbClr val="00B4FF"/>
              </a:buCl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C++ Standalone Application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Files\Autodesk\Maya2010\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\applications</a:t>
            </a:r>
          </a:p>
          <a:p>
            <a:pPr marL="627063" lvl="2" indent="-169863">
              <a:buClr>
                <a:srgbClr val="00B4FF"/>
              </a:buClr>
              <a:buFont typeface="Arial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Python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Files\Autodesk\Maya2010\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\plug-ins\ scripted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Files\Autodesk\Maya2010\</a:t>
            </a:r>
            <a:r>
              <a:rPr lang="en-US" dirty="0" err="1" smtClean="0"/>
              <a:t>devkit</a:t>
            </a:r>
            <a:r>
              <a:rPr lang="en-US" dirty="0" smtClean="0"/>
              <a:t>\applications\scripted</a:t>
            </a:r>
            <a:endParaRPr lang="en-US" dirty="0" smtClean="0">
              <a:solidFill>
                <a:srgbClr val="FFFFFF"/>
              </a:solidFill>
            </a:endParaRPr>
          </a:p>
          <a:p>
            <a:pPr marL="627063" lvl="2" indent="-169863">
              <a:buClr>
                <a:srgbClr val="00B4FF"/>
              </a:buClr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Exploring the Programming Docs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 API Documentation contains a wealth of information on all aspects of the API.</a:t>
            </a:r>
          </a:p>
          <a:p>
            <a:endParaRPr lang="en-US" dirty="0"/>
          </a:p>
        </p:txBody>
      </p:sp>
      <p:pic>
        <p:nvPicPr>
          <p:cNvPr id="4" name="Picture 3" descr="API 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286000"/>
            <a:ext cx="7986712" cy="4373165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43000" y="28194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914400" y="2895598"/>
            <a:ext cx="228600" cy="15240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29718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API Docs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9200" y="635635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23900" y="6127750"/>
            <a:ext cx="4191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" y="5542975"/>
            <a:ext cx="137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API </a:t>
            </a:r>
            <a:r>
              <a:rPr lang="en-US" sz="1600" b="1" dirty="0" smtClean="0">
                <a:solidFill>
                  <a:srgbClr val="CC0000"/>
                </a:solidFill>
              </a:rPr>
              <a:t>Reference</a:t>
            </a:r>
            <a:endParaRPr lang="en-US" sz="16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example-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9088" y="1447800"/>
            <a:ext cx="8215312" cy="4277320"/>
          </a:xfr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81000" y="3733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1943100" y="3924297"/>
            <a:ext cx="419100" cy="34290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09800" y="4267200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Example </a:t>
            </a:r>
            <a:r>
              <a:rPr lang="en-US" sz="1600" b="1" dirty="0">
                <a:solidFill>
                  <a:srgbClr val="CC0000"/>
                </a:solidFill>
              </a:rPr>
              <a:t>Docs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Technical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Documents on MEL, Python, Nodes and API Classes</a:t>
            </a:r>
            <a:endParaRPr lang="en-US" dirty="0"/>
          </a:p>
        </p:txBody>
      </p:sp>
      <p:pic>
        <p:nvPicPr>
          <p:cNvPr id="10" name="Picture 9" descr="techincal 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8153400" cy="4474052"/>
          </a:xfrm>
          <a:prstGeom prst="rect">
            <a:avLst/>
          </a:prstGeom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3352800"/>
            <a:ext cx="15240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0" y="2946112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Technical Documents</a:t>
            </a:r>
            <a:endParaRPr lang="en-US" sz="1600" b="1" dirty="0">
              <a:solidFill>
                <a:srgbClr val="CC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515100" y="3238500"/>
            <a:ext cx="3429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Morning: </a:t>
            </a:r>
            <a:r>
              <a:rPr lang="en-US" dirty="0" smtClean="0"/>
              <a:t>	</a:t>
            </a:r>
          </a:p>
          <a:p>
            <a:pPr lvl="3">
              <a:buNone/>
            </a:pPr>
            <a:r>
              <a:rPr lang="en-US" sz="2400" dirty="0" smtClean="0"/>
              <a:t>		Maya API Overview</a:t>
            </a:r>
          </a:p>
          <a:p>
            <a:pPr lvl="3">
              <a:buNone/>
            </a:pPr>
            <a:r>
              <a:rPr lang="en-US" sz="2400" dirty="0" smtClean="0"/>
              <a:t>		Maya Nodes Part 1</a:t>
            </a:r>
          </a:p>
          <a:p>
            <a:r>
              <a:rPr lang="en-US" sz="2800" dirty="0" smtClean="0"/>
              <a:t>Afternoon:	</a:t>
            </a:r>
            <a:r>
              <a:rPr lang="en-US" dirty="0" smtClean="0"/>
              <a:t>	</a:t>
            </a:r>
          </a:p>
          <a:p>
            <a:pPr lvl="4">
              <a:buNone/>
            </a:pPr>
            <a:r>
              <a:rPr lang="en-US" sz="2400" dirty="0" smtClean="0"/>
              <a:t>		Maya Nodes Part 2</a:t>
            </a:r>
          </a:p>
          <a:p>
            <a:pPr lvl="4">
              <a:buNone/>
            </a:pPr>
            <a:r>
              <a:rPr lang="en-US" sz="2400" dirty="0" smtClean="0"/>
              <a:t>		Commands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 Python API share the same documentation with C++ API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Documentation in API Guide</a:t>
            </a: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python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450" y="2654620"/>
            <a:ext cx="6096000" cy="3048982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90600" y="48006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" y="4426922"/>
            <a:ext cx="419100" cy="29015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3725615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API Introduction</a:t>
            </a:r>
            <a:endParaRPr lang="en-US" sz="1400" b="1" dirty="0">
              <a:solidFill>
                <a:srgbClr val="CC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19600" y="4096435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5943600" y="4300937"/>
            <a:ext cx="457200" cy="191886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00800" y="4492823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API Docs</a:t>
            </a:r>
            <a:endParaRPr lang="en-US" sz="1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New “Python command” docs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4" descr="python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2394218"/>
            <a:ext cx="8382000" cy="4272000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24400" y="4114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9088" y="6019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6400800" y="3875156"/>
            <a:ext cx="381000" cy="3385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53200" y="3567379"/>
            <a:ext cx="2438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command Docs</a:t>
            </a:r>
            <a:endParaRPr lang="en-US" sz="1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 No Python-specific API class documentation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Methods not supported in Python: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Marked by: NO SCRIPT SUPPORT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In most cases, alternate forms are provided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How to execute Python in Maya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Script Editor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Shelf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Command Line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Plug-in Manager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Python modules of Maya from a standalone Python interpreter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Comment your code, so that you and others can clearly read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introduction comments at the top of your code, so the code is informative.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your variables appropriately, so it is again clear to 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spaces, it makes easier to read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know!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Let us know about Maya defects or Wish list items:</a:t>
            </a:r>
          </a:p>
          <a:p>
            <a:pPr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Log software defects here: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www.autodesk.com/maya-bugreport</a:t>
            </a:r>
          </a:p>
          <a:p>
            <a:pPr>
              <a:buClr>
                <a:schemeClr val="bg1"/>
              </a:buClr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Log software wish list items here: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www.autodesk.com/maya-sug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who use Python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None/>
            </a:pPr>
            <a:r>
              <a:rPr lang="en-US" b="1" dirty="0" smtClean="0"/>
              <a:t>Other Autodesk Products: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MotionBuilder: real-time animation product.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FBX: Autodesk File Format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Wiretap: access to media managed on Autodesk® Stone® file systems without the need to convert files or copy media across the network.</a:t>
            </a:r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Non-Autodesk: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Youtube, Google, NASA and Air Canada's reservation management system.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tabLst>
                <a:tab pos="5832475" algn="l"/>
              </a:tabLst>
              <a:defRPr/>
            </a:pPr>
            <a:r>
              <a:rPr lang="en-US" sz="2800" dirty="0" smtClean="0"/>
              <a:t>Maya Developer Center</a:t>
            </a:r>
            <a:endParaRPr lang="en-US" sz="2800" dirty="0" smtClean="0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marL="627063" lvl="2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http://www.autodesk.com/developmaya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Maya API White Paper’s (provided)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DevTV (Webcast)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Questions and Problems: ADN</a:t>
            </a:r>
            <a:endParaRPr lang="en-US" dirty="0" smtClean="0"/>
          </a:p>
          <a:p>
            <a:pPr marL="515938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	http://www.autodesk.com/adn</a:t>
            </a:r>
            <a:endParaRPr lang="en-US" sz="2800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Recommended Maya API Programming Books: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David A. D. Gould. </a:t>
            </a:r>
            <a:r>
              <a:rPr lang="en-US" i="1" dirty="0" smtClean="0"/>
              <a:t>Complete Maya Programming, Volume 1</a:t>
            </a:r>
            <a:r>
              <a:rPr lang="en-US" dirty="0" smtClean="0"/>
              <a:t>. Morgan Kaufmann Publishers, San Francisco, 2003. ISBN:1-55860-835-4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The AREA || 3D Community Forums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Morning:</a:t>
            </a:r>
          </a:p>
          <a:p>
            <a:pPr lvl="3">
              <a:buNone/>
            </a:pPr>
            <a:r>
              <a:rPr lang="en-US" sz="2400" dirty="0" smtClean="0"/>
              <a:t>		A Closer Look at the Dependency Graph</a:t>
            </a:r>
          </a:p>
          <a:p>
            <a:pPr lvl="3">
              <a:buNone/>
            </a:pPr>
            <a:r>
              <a:rPr lang="en-US" sz="2400" dirty="0" smtClean="0"/>
              <a:t>		Miscellaneous Tools</a:t>
            </a:r>
          </a:p>
          <a:p>
            <a:r>
              <a:rPr lang="en-US" sz="2800" dirty="0" smtClean="0"/>
              <a:t>Afternoon:</a:t>
            </a:r>
          </a:p>
          <a:p>
            <a:pPr lvl="3">
              <a:buNone/>
            </a:pPr>
            <a:r>
              <a:rPr lang="en-US" sz="2400" dirty="0" smtClean="0"/>
              <a:t>		Manipulators</a:t>
            </a:r>
          </a:p>
          <a:p>
            <a:pPr lvl="3">
              <a:buNone/>
            </a:pPr>
            <a:r>
              <a:rPr lang="en-US" sz="2400" dirty="0" smtClean="0"/>
              <a:t>		Advanced Python Topics</a:t>
            </a:r>
          </a:p>
          <a:p>
            <a:pPr lvl="3">
              <a:buNone/>
            </a:pPr>
            <a:r>
              <a:rPr lang="en-US" sz="2400" dirty="0" smtClean="0"/>
              <a:t>		What’s New in the API for 2011 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228600"/>
            <a:ext cx="6553200" cy="914400"/>
          </a:xfrm>
        </p:spPr>
        <p:txBody>
          <a:bodyPr/>
          <a:lstStyle/>
          <a:p>
            <a:r>
              <a:rPr lang="en-US" dirty="0" smtClean="0"/>
              <a:t>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use Programming</a:t>
            </a:r>
          </a:p>
          <a:p>
            <a:pPr lvl="0"/>
            <a:r>
              <a:rPr lang="en-US" dirty="0" smtClean="0"/>
              <a:t>Overview of Maya Languages</a:t>
            </a:r>
          </a:p>
          <a:p>
            <a:pPr lvl="0"/>
            <a:r>
              <a:rPr lang="en-US" dirty="0" smtClean="0"/>
              <a:t>Uses for Python in Maya</a:t>
            </a:r>
          </a:p>
          <a:p>
            <a:pPr lvl="0"/>
            <a:r>
              <a:rPr lang="en-US" dirty="0" smtClean="0"/>
              <a:t>Help Documentation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Navigating the Installation Folder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Looking at how the documentation works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How to execute Python in Maya</a:t>
            </a:r>
          </a:p>
          <a:p>
            <a:pPr lvl="0"/>
            <a:r>
              <a:rPr lang="en-US" dirty="0" smtClean="0"/>
              <a:t>Logging Bugs and Suggestion Features</a:t>
            </a:r>
          </a:p>
          <a:p>
            <a:pPr lvl="0"/>
            <a:r>
              <a:rPr lang="en-US" dirty="0" smtClean="0"/>
              <a:t>Available Resources</a:t>
            </a:r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Let’s Get Started</a:t>
            </a:r>
          </a:p>
          <a:p>
            <a:pPr marL="228600" lvl="5" algn="ctr"/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Autodesk Maya </a:t>
            </a:r>
            <a:r>
              <a:rPr lang="en-US" dirty="0" smtClean="0"/>
              <a:t>2010</a:t>
            </a:r>
            <a:endParaRPr lang="en-US" sz="3600" dirty="0"/>
          </a:p>
        </p:txBody>
      </p:sp>
      <p:pic>
        <p:nvPicPr>
          <p:cNvPr id="5" name="Picture 4" descr="MayaScreenSh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3508" y="1143000"/>
            <a:ext cx="5914092" cy="53642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Programming </a:t>
            </a:r>
            <a:r>
              <a:rPr lang="en-US"/>
              <a:t>in </a:t>
            </a:r>
            <a:r>
              <a:rPr lang="en-US" smtClean="0"/>
              <a:t>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Automate repetitive, time-consuming tasks and extend </a:t>
            </a:r>
            <a:r>
              <a:rPr lang="en-US" sz="2800" dirty="0" smtClean="0"/>
              <a:t>features</a:t>
            </a:r>
            <a:endParaRPr lang="en-US" sz="2800" dirty="0"/>
          </a:p>
          <a:p>
            <a:pPr lvl="0"/>
            <a:r>
              <a:rPr lang="en-US" sz="2800" dirty="0" smtClean="0"/>
              <a:t>Uses popular</a:t>
            </a:r>
            <a:r>
              <a:rPr lang="en-US" sz="2800" dirty="0"/>
              <a:t>, easy-to-use Python scripting </a:t>
            </a:r>
            <a:r>
              <a:rPr lang="en-US" sz="2800" dirty="0" smtClean="0"/>
              <a:t>language</a:t>
            </a:r>
            <a:endParaRPr lang="en-US" sz="2800" dirty="0"/>
          </a:p>
          <a:p>
            <a:pPr lvl="0"/>
            <a:r>
              <a:rPr lang="en-US" sz="2800" dirty="0"/>
              <a:t>The </a:t>
            </a:r>
            <a:r>
              <a:rPr lang="en-US" sz="2800" dirty="0" smtClean="0"/>
              <a:t>C++ API to </a:t>
            </a:r>
            <a:r>
              <a:rPr lang="en-US" sz="2800" dirty="0"/>
              <a:t>create custom tools and features that plug directly into </a:t>
            </a:r>
            <a:r>
              <a:rPr lang="en-US" sz="2800" dirty="0" smtClean="0"/>
              <a:t>Maya</a:t>
            </a:r>
            <a:endParaRPr lang="en-US" sz="2800" dirty="0"/>
          </a:p>
          <a:p>
            <a:pPr lvl="0"/>
            <a:r>
              <a:rPr lang="en-US" sz="2800" dirty="0" smtClean="0"/>
              <a:t>Create </a:t>
            </a:r>
            <a:r>
              <a:rPr lang="en-US" sz="2800" dirty="0"/>
              <a:t>project-specific functionality, </a:t>
            </a:r>
            <a:r>
              <a:rPr lang="en-US" sz="2800" dirty="0" smtClean="0"/>
              <a:t>for specific </a:t>
            </a:r>
            <a:r>
              <a:rPr lang="en-US" sz="2800" dirty="0"/>
              <a:t>workflows and </a:t>
            </a:r>
            <a:r>
              <a:rPr lang="en-US" sz="2800" dirty="0" smtClean="0"/>
              <a:t>requirements.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Overview of Maya Languages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8903</TotalTime>
  <Words>1307</Words>
  <Application>Microsoft Office PowerPoint</Application>
  <PresentationFormat>On-screen Show (4:3)</PresentationFormat>
  <Paragraphs>301</Paragraphs>
  <Slides>39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1_blank</vt:lpstr>
      <vt:lpstr>Slide 1</vt:lpstr>
      <vt:lpstr>Biography</vt:lpstr>
      <vt:lpstr>Day One:</vt:lpstr>
      <vt:lpstr>Day Two</vt:lpstr>
      <vt:lpstr>Session Agenda</vt:lpstr>
      <vt:lpstr>Slide 6</vt:lpstr>
      <vt:lpstr>Welcome to Autodesk Maya 2010</vt:lpstr>
      <vt:lpstr>Why use Programming in Maya</vt:lpstr>
      <vt:lpstr>Slide 9</vt:lpstr>
      <vt:lpstr>Programming In Maya Possibilities</vt:lpstr>
      <vt:lpstr>MEL Scripting</vt:lpstr>
      <vt:lpstr>Maya C++ API</vt:lpstr>
      <vt:lpstr>Python Scripting &amp; API</vt:lpstr>
      <vt:lpstr>Slide 14</vt:lpstr>
      <vt:lpstr>Advantages of C++ API</vt:lpstr>
      <vt:lpstr>Advantages of Scripting</vt:lpstr>
      <vt:lpstr>Why Python?</vt:lpstr>
      <vt:lpstr>Python in Maya: Motivation</vt:lpstr>
      <vt:lpstr>Distinguishing features of Python</vt:lpstr>
      <vt:lpstr>Uses for Python in Maya</vt:lpstr>
      <vt:lpstr>Documentation Structure</vt:lpstr>
      <vt:lpstr>Slide 22</vt:lpstr>
      <vt:lpstr>Slide 23</vt:lpstr>
      <vt:lpstr>Navigating Maya Install Folders</vt:lpstr>
      <vt:lpstr>Examples</vt:lpstr>
      <vt:lpstr>Slide 26</vt:lpstr>
      <vt:lpstr>Maya API Resources</vt:lpstr>
      <vt:lpstr>Examples</vt:lpstr>
      <vt:lpstr>Maya Technical Resources</vt:lpstr>
      <vt:lpstr>Python API Documentation</vt:lpstr>
      <vt:lpstr>Maya Python Documentation</vt:lpstr>
      <vt:lpstr>Python API Documentation</vt:lpstr>
      <vt:lpstr>Slide 33</vt:lpstr>
      <vt:lpstr>How to Execute Python</vt:lpstr>
      <vt:lpstr>Helpful Coding Standards</vt:lpstr>
      <vt:lpstr>Let us know!</vt:lpstr>
      <vt:lpstr>Others who use Python</vt:lpstr>
      <vt:lpstr>Maya API Resources</vt:lpstr>
      <vt:lpstr>Slide 39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1023</cp:revision>
  <cp:lastPrinted>2006-08-09T23:46:43Z</cp:lastPrinted>
  <dcterms:created xsi:type="dcterms:W3CDTF">2005-11-04T16:28:13Z</dcterms:created>
  <dcterms:modified xsi:type="dcterms:W3CDTF">2010-04-09T22:03:37Z</dcterms:modified>
</cp:coreProperties>
</file>