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8"/>
  </p:notesMasterIdLst>
  <p:handoutMasterIdLst>
    <p:handoutMasterId r:id="rId49"/>
  </p:handoutMasterIdLst>
  <p:sldIdLst>
    <p:sldId id="361" r:id="rId2"/>
    <p:sldId id="363" r:id="rId3"/>
    <p:sldId id="531" r:id="rId4"/>
    <p:sldId id="424" r:id="rId5"/>
    <p:sldId id="489" r:id="rId6"/>
    <p:sldId id="538" r:id="rId7"/>
    <p:sldId id="537" r:id="rId8"/>
    <p:sldId id="539" r:id="rId9"/>
    <p:sldId id="486" r:id="rId10"/>
    <p:sldId id="501" r:id="rId11"/>
    <p:sldId id="502" r:id="rId12"/>
    <p:sldId id="428" r:id="rId13"/>
    <p:sldId id="490" r:id="rId14"/>
    <p:sldId id="461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40" r:id="rId23"/>
    <p:sldId id="488" r:id="rId24"/>
    <p:sldId id="483" r:id="rId25"/>
    <p:sldId id="533" r:id="rId26"/>
    <p:sldId id="532" r:id="rId27"/>
    <p:sldId id="444" r:id="rId28"/>
    <p:sldId id="431" r:id="rId29"/>
    <p:sldId id="535" r:id="rId30"/>
    <p:sldId id="549" r:id="rId31"/>
    <p:sldId id="484" r:id="rId32"/>
    <p:sldId id="550" r:id="rId33"/>
    <p:sldId id="510" r:id="rId34"/>
    <p:sldId id="453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51" r:id="rId43"/>
    <p:sldId id="529" r:id="rId44"/>
    <p:sldId id="516" r:id="rId45"/>
    <p:sldId id="517" r:id="rId46"/>
    <p:sldId id="470" r:id="rId4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77209" autoAdjust="0"/>
  </p:normalViewPr>
  <p:slideViewPr>
    <p:cSldViewPr snapToObjects="1">
      <p:cViewPr varScale="1">
        <p:scale>
          <a:sx n="79" d="100"/>
          <a:sy n="79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There are two purposes/ reasons for this special event: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Introduce Maya Api and promote the usage among developers in production 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since our</a:t>
            </a:r>
            <a:r>
              <a:rPr lang="en-US" baseline="0" dirty="0" smtClean="0"/>
              <a:t> ADN </a:t>
            </a:r>
            <a:r>
              <a:rPr lang="en-US" dirty="0" smtClean="0"/>
              <a:t>program is relatively new to the our animation  and game customers, let more people be aware of our ADN program and its value.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  <a:p>
            <a:r>
              <a:rPr lang="en-US" dirty="0" smtClean="0"/>
              <a:t>Where to find DAG node: </a:t>
            </a:r>
            <a:r>
              <a:rPr lang="en-US" dirty="0" err="1" smtClean="0"/>
              <a:t>Hypergraph</a:t>
            </a:r>
            <a:r>
              <a:rPr lang="en-US" dirty="0" smtClean="0"/>
              <a:t>: - DAG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There is a special type of DG nodes, called “</a:t>
            </a:r>
            <a:r>
              <a:rPr lang="en-US" dirty="0" err="1" smtClean="0"/>
              <a:t>DAG”nodes</a:t>
            </a:r>
            <a:r>
              <a:rPr lang="en-US" dirty="0" smtClean="0"/>
              <a:t>. Define parent-child relationship</a:t>
            </a:r>
            <a:endParaRPr lang="en-US" b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On top of that is MEL commands layer, command engine layer.</a:t>
            </a:r>
            <a:r>
              <a:rPr lang="en-CA" dirty="0" smtClean="0"/>
              <a:t>  User can send MEL commands to Maya directly through this layer.  This layer talk to Maya core to finish user-specified tasks.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take advantage of DG design and extend Maya’s functionality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huge benefit of this is that it makes Maya very flexible and extensible, </a:t>
            </a:r>
          </a:p>
          <a:p>
            <a:r>
              <a:rPr lang="en-US" dirty="0" smtClean="0"/>
              <a:t>Also it protects Maya from possible misuse.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1078" y="691516"/>
            <a:ext cx="3606748" cy="269882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not supported in Python:</a:t>
            </a:r>
          </a:p>
          <a:p>
            <a:pPr lvl="2"/>
            <a:r>
              <a:rPr lang="en-US" dirty="0" smtClean="0"/>
              <a:t> Marked by: </a:t>
            </a:r>
            <a:r>
              <a:rPr lang="en-US" b="1" i="1" dirty="0" smtClean="0"/>
              <a:t>NO SCRIPT SUPPORT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most cases, alternate forms are provided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Devkit examples translated from C++ to Python</a:t>
            </a:r>
          </a:p>
          <a:p>
            <a:pPr lvl="2"/>
            <a:r>
              <a:rPr lang="en-US" dirty="0" smtClean="0"/>
              <a:t>Demonstrate how to map features to Python (devkit/plug-ins/scripted)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Discussed using </a:t>
            </a:r>
            <a:r>
              <a:rPr lang="en-US" dirty="0" err="1" smtClean="0"/>
              <a:t>maya.cmds</a:t>
            </a:r>
            <a:r>
              <a:rPr lang="en-US" dirty="0" smtClean="0"/>
              <a:t> in Script Editor and modules and </a:t>
            </a:r>
            <a:r>
              <a:rPr lang="en-US" dirty="0" err="1" smtClean="0"/>
              <a:t>maya.OpenMaya</a:t>
            </a:r>
            <a:r>
              <a:rPr lang="en-US" dirty="0" smtClean="0"/>
              <a:t>* in Python scripted plug-ins separately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Same usage distinctions as C++/MEL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With Python, the line between a "script" and a "plug-in" is blurred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Can access </a:t>
            </a:r>
            <a:r>
              <a:rPr lang="en-US" dirty="0" err="1" smtClean="0"/>
              <a:t>maya.OpenMaya</a:t>
            </a:r>
            <a:r>
              <a:rPr lang="en-US" dirty="0" smtClean="0"/>
              <a:t>* API classes outside of a scripted plug-in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C9E8-91B0-4041-AA69-728A1208496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Everybody knows where to look at Dependency Graph, right? </a:t>
            </a:r>
            <a:r>
              <a:rPr lang="en-US" dirty="0" err="1" smtClean="0"/>
              <a:t>Hypergraph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is a graphical representation of the relationship between objects in current Maya scene.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0" r:id="rId14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revolving surface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995363" y="2805113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dirty="0"/>
              <a:t>Curve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143250" y="2806700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/>
              <a:t>Revolve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324475" y="2816225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/>
              <a:t>Surface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433638" y="3449638"/>
            <a:ext cx="7096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608513" y="3463925"/>
            <a:ext cx="7096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Documentation</a:t>
            </a:r>
            <a:endParaRPr lang="en-US" dirty="0"/>
          </a:p>
        </p:txBody>
      </p:sp>
      <p:pic>
        <p:nvPicPr>
          <p:cNvPr id="4" name="Content Placeholder 3" descr="techincal 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721881"/>
            <a:ext cx="8215312" cy="4508025"/>
          </a:xfr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33900" y="3124200"/>
            <a:ext cx="1524000" cy="1524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DAG(Directed Acyclic Graph)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15910" y="1416050"/>
            <a:ext cx="8062912" cy="5119688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Char char="•"/>
            </a:pPr>
            <a:r>
              <a:rPr lang="en-US" dirty="0" smtClean="0"/>
              <a:t>DAG nodes are special dependency graph nodes that form a scene hierarchy (parenting).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ounded Rectangle 59"/>
          <p:cNvSpPr/>
          <p:nvPr/>
        </p:nvSpPr>
        <p:spPr bwMode="auto">
          <a:xfrm>
            <a:off x="3786951" y="2849567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dirty="0" smtClean="0"/>
              <a:t>Car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2138421" y="3812459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u="none" dirty="0" smtClean="0"/>
              <a:t>seats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776764" y="3812460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u="none" dirty="0" smtClean="0"/>
              <a:t>f</a:t>
            </a:r>
            <a:r>
              <a:rPr lang="en-US" b="1" dirty="0" smtClean="0"/>
              <a:t>rame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5172566" y="3781285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dirty="0" smtClean="0"/>
              <a:t>tires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386652" y="4855013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2120944" y="4841159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792887" y="4837695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4045978" y="4876516"/>
            <a:ext cx="342900" cy="810491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5085814" y="4823840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5740442" y="4813449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6301551" y="4792667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862660" y="4792668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60" idx="2"/>
          </p:cNvCxnSpPr>
          <p:nvPr/>
        </p:nvCxnSpPr>
        <p:spPr bwMode="auto">
          <a:xfrm rot="16200000" flipH="1">
            <a:off x="4826043" y="2823589"/>
            <a:ext cx="432955" cy="1482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60" idx="2"/>
            <a:endCxn id="62" idx="0"/>
          </p:cNvCxnSpPr>
          <p:nvPr/>
        </p:nvCxnSpPr>
        <p:spPr bwMode="auto">
          <a:xfrm rot="5400000">
            <a:off x="4064144" y="3575302"/>
            <a:ext cx="464129" cy="10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0" idx="2"/>
          </p:cNvCxnSpPr>
          <p:nvPr/>
        </p:nvCxnSpPr>
        <p:spPr bwMode="auto">
          <a:xfrm rot="5400000">
            <a:off x="3293383" y="2804540"/>
            <a:ext cx="464128" cy="1551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endCxn id="64" idx="0"/>
          </p:cNvCxnSpPr>
          <p:nvPr/>
        </p:nvCxnSpPr>
        <p:spPr bwMode="auto">
          <a:xfrm rot="5400000">
            <a:off x="1881953" y="3987372"/>
            <a:ext cx="543791" cy="1191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endCxn id="65" idx="0"/>
          </p:cNvCxnSpPr>
          <p:nvPr/>
        </p:nvCxnSpPr>
        <p:spPr bwMode="auto">
          <a:xfrm rot="5400000">
            <a:off x="2256026" y="4347589"/>
            <a:ext cx="529937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endCxn id="66" idx="0"/>
          </p:cNvCxnSpPr>
          <p:nvPr/>
        </p:nvCxnSpPr>
        <p:spPr bwMode="auto">
          <a:xfrm rot="16200000" flipH="1">
            <a:off x="2593730" y="4467085"/>
            <a:ext cx="526473" cy="214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62" idx="2"/>
          </p:cNvCxnSpPr>
          <p:nvPr/>
        </p:nvCxnSpPr>
        <p:spPr bwMode="auto">
          <a:xfrm rot="5400000">
            <a:off x="3993141" y="4557040"/>
            <a:ext cx="543790" cy="52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68" idx="0"/>
          </p:cNvCxnSpPr>
          <p:nvPr/>
        </p:nvCxnSpPr>
        <p:spPr bwMode="auto">
          <a:xfrm rot="5400000">
            <a:off x="5248606" y="4288706"/>
            <a:ext cx="543791" cy="526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endCxn id="69" idx="0"/>
          </p:cNvCxnSpPr>
          <p:nvPr/>
        </p:nvCxnSpPr>
        <p:spPr bwMode="auto">
          <a:xfrm rot="16200000" flipH="1">
            <a:off x="5581115" y="4482671"/>
            <a:ext cx="533400" cy="128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70" idx="0"/>
          </p:cNvCxnSpPr>
          <p:nvPr/>
        </p:nvCxnSpPr>
        <p:spPr bwMode="auto">
          <a:xfrm rot="16200000" flipH="1">
            <a:off x="5872060" y="4191726"/>
            <a:ext cx="512618" cy="689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endCxn id="71" idx="0"/>
          </p:cNvCxnSpPr>
          <p:nvPr/>
        </p:nvCxnSpPr>
        <p:spPr bwMode="auto">
          <a:xfrm rot="16200000" flipH="1">
            <a:off x="6152616" y="3911171"/>
            <a:ext cx="512619" cy="12503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b="1" dirty="0" smtClean="0"/>
              <a:t>Command Architecture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3482181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59390" y="2728482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757781" y="2734795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Embedded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Maya Embedded Language (MEL) is a command based scripting language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framework provides a scripting interface to Maya’s internals:</a:t>
            </a:r>
          </a:p>
          <a:p>
            <a:pPr marL="919163" lvl="2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Create and layout UI</a:t>
            </a:r>
          </a:p>
          <a:p>
            <a:pPr marL="919163" lvl="2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Create nodes and connections</a:t>
            </a:r>
          </a:p>
          <a:p>
            <a:pPr marL="919163" lvl="2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Etc.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638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Some examples: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b="1" dirty="0" smtClean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select –replace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// Replaces selection list with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mySphere.ty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 // Connects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attributes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–s 0 –b 0 –label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 </a:t>
            </a:r>
            <a:r>
              <a:rPr lang="en-US" dirty="0" smtClean="0"/>
              <a:t>To view the syntax for a given command use `help`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help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Synopsis: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[flags]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Flags: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-e   -edit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-q   -query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-ac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attributeChange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-ad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allDescendants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… //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Documentation </a:t>
            </a:r>
            <a:endParaRPr lang="en-US" dirty="0"/>
          </a:p>
        </p:txBody>
      </p:sp>
      <p:pic>
        <p:nvPicPr>
          <p:cNvPr id="4" name="Content Placeholder 3" descr="techincal 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9088" y="1721881"/>
            <a:ext cx="8215312" cy="4508025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33900" y="2938046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Query and Edit Mode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Mode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-query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</a:t>
            </a:r>
          </a:p>
          <a:p>
            <a:endParaRPr lang="en-US" dirty="0" smtClean="0"/>
          </a:p>
          <a:p>
            <a:r>
              <a:rPr lang="en-US" dirty="0" smtClean="0"/>
              <a:t>Edit Mode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-edit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100 100 $window;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string $window = `window -title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TestWindow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</a:p>
          <a:p>
            <a:r>
              <a:rPr lang="en-CA" sz="16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iconName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testWnd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200 55`;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showWindow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MEL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and looping statements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procedures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$a = 5;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$b = 3.456;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vector $v = &lt;&lt;1.2, 3.4, 6.5&gt;&gt;;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[] = {1.2, 3.4, 4.5};    // An array of floats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matrix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[3][2];             // A 3x2 matrix of floats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7338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if  else if… else…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switch (…)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while ( …) {…}</a:t>
            </a:r>
          </a:p>
          <a:p>
            <a:r>
              <a:rPr lang="nn-NO" sz="1400" dirty="0" smtClean="0">
                <a:solidFill>
                  <a:srgbClr val="FFFF00"/>
                </a:solidFill>
              </a:rPr>
              <a:t>for ($i = 10; $i &gt; 0; $i--) { ...}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816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global proc &lt;return type&gt; &lt;name&gt;(&lt;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list&gt;)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...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&lt;exp&gt;;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Architecture Overview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Introduction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Plug-in Development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MEL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&amp; Script Editor</a:t>
            </a:r>
          </a:p>
          <a:p>
            <a:endParaRPr lang="en-US" dirty="0" smtClean="0"/>
          </a:p>
          <a:p>
            <a:r>
              <a:rPr lang="en-US" dirty="0" smtClean="0"/>
              <a:t>Record MEL commands</a:t>
            </a:r>
          </a:p>
          <a:p>
            <a:endParaRPr lang="en-US" dirty="0" smtClean="0"/>
          </a:p>
          <a:p>
            <a:r>
              <a:rPr lang="en-US" dirty="0" smtClean="0"/>
              <a:t>Script Files: *.mel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Script Path: MAYA_SCRIPT_PATH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whatIs</a:t>
            </a:r>
            <a:r>
              <a:rPr lang="en-US" dirty="0" smtClean="0"/>
              <a:t>: to find a global proc or internal built-in command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source: let Maya know a script has updated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rehash: let Maya rescan the script paths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b="1" dirty="0" smtClean="0"/>
              <a:t>Customizing Vital Concepts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6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6" y="2679701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7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700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New Custom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do we need API for? </a:t>
            </a:r>
            <a:endParaRPr lang="en-US" sz="4000" b="1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1" name="Oval 8"/>
          <p:cNvSpPr>
            <a:spLocks noChangeArrowheads="1"/>
          </p:cNvSpPr>
          <p:nvPr/>
        </p:nvSpPr>
        <p:spPr bwMode="auto">
          <a:xfrm>
            <a:off x="1545980" y="20916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1580905" y="265682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2131767" y="3144184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4" name="Oval 11"/>
          <p:cNvSpPr>
            <a:spLocks noChangeArrowheads="1"/>
          </p:cNvSpPr>
          <p:nvPr/>
        </p:nvSpPr>
        <p:spPr bwMode="auto">
          <a:xfrm>
            <a:off x="2227017" y="2402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2725492" y="3545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1888880" y="37045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7" name="Oval 14"/>
          <p:cNvSpPr>
            <a:spLocks noChangeArrowheads="1"/>
          </p:cNvSpPr>
          <p:nvPr/>
        </p:nvSpPr>
        <p:spPr bwMode="auto">
          <a:xfrm>
            <a:off x="2968380" y="2761597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2471492" y="433957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9" name="Oval 21"/>
          <p:cNvSpPr>
            <a:spLocks noChangeArrowheads="1"/>
          </p:cNvSpPr>
          <p:nvPr/>
        </p:nvSpPr>
        <p:spPr bwMode="auto">
          <a:xfrm>
            <a:off x="1592017" y="44983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0" name="Oval 22"/>
          <p:cNvSpPr>
            <a:spLocks noChangeArrowheads="1"/>
          </p:cNvSpPr>
          <p:nvPr/>
        </p:nvSpPr>
        <p:spPr bwMode="auto">
          <a:xfrm>
            <a:off x="2301630" y="54190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1" name="Oval 23"/>
          <p:cNvSpPr>
            <a:spLocks noChangeArrowheads="1"/>
          </p:cNvSpPr>
          <p:nvPr/>
        </p:nvSpPr>
        <p:spPr bwMode="auto">
          <a:xfrm>
            <a:off x="3317630" y="487932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3042992" y="2021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Maya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Maya API Introduction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is an API?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08889" y="1077126"/>
            <a:ext cx="7212629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Application Programming Interface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It is a contract between the server application exposing the API and the client using that API.</a:t>
            </a:r>
            <a:endParaRPr lang="en-GB" sz="3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4"/>
          <p:cNvSpPr>
            <a:spLocks noGrp="1" noChangeArrowheads="1"/>
          </p:cNvSpPr>
          <p:nvPr/>
        </p:nvSpPr>
        <p:spPr bwMode="auto">
          <a:xfrm>
            <a:off x="2855408" y="5453408"/>
            <a:ext cx="3567115" cy="41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1. Source code		2. Static library</a:t>
            </a:r>
          </a:p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3. DLL			4. EXE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24061" y="4879322"/>
            <a:ext cx="5213476" cy="13719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MyApp.exe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9621" y="4526541"/>
            <a:ext cx="1803157" cy="3527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3625" y="4016968"/>
            <a:ext cx="2234347" cy="5095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But really, what can you do?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8889" y="1077126"/>
            <a:ext cx="7800615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Commands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Dependency Graph Nodes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Deformers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Shaders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Manipulators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Shapes 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Etc.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Tools /Contexts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File Translators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Automation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GB" sz="21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 descr="muscleSplineDe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7171" y="1743490"/>
            <a:ext cx="2423160" cy="2659380"/>
          </a:xfrm>
          <a:prstGeom prst="rect">
            <a:avLst/>
          </a:prstGeom>
        </p:spPr>
      </p:pic>
      <p:pic>
        <p:nvPicPr>
          <p:cNvPr id="13" name="Picture 12" descr="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0398" y="2292260"/>
            <a:ext cx="3994846" cy="3018239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92260"/>
            <a:ext cx="3839690" cy="26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005" y="2331459"/>
            <a:ext cx="3859832" cy="2312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can you develop using API?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Plug-in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Loads into Maya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Full Maya UI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Interact with user and Maya operations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Standalone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Use Maya libraries to load/save Maya files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No UI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Language of Choice?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08889" y="1077126"/>
            <a:ext cx="8075009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Scripting and API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Script  languages in Maya</a:t>
            </a: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Maya Embedded Language (MEL)</a:t>
            </a: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Python scripting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API languages in Maya</a:t>
            </a: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C++</a:t>
            </a: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Python libraries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2 version of Maya-Python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Converting C++ and MEL types to Python isn’t always easy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Python API wraps C++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Python scripting replicate MEL capabilities</a:t>
            </a:r>
            <a:endParaRPr lang="en-GB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Maya Architecture Overview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838200" y="1371600"/>
            <a:ext cx="7315200" cy="48768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23" idx="2"/>
          </p:cNvCxnSpPr>
          <p:nvPr/>
        </p:nvCxnSpPr>
        <p:spPr>
          <a:xfrm rot="5400000">
            <a:off x="2464089" y="4216687"/>
            <a:ext cx="40634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 Diagonal Corner Rectangle 4"/>
          <p:cNvSpPr/>
          <p:nvPr/>
        </p:nvSpPr>
        <p:spPr>
          <a:xfrm>
            <a:off x="1295400" y="30480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 MEL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191000" y="27432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C++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295400" y="4648200"/>
            <a:ext cx="35052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191000" y="4343400"/>
            <a:ext cx="3505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665809" y="4038203"/>
            <a:ext cx="3046412" cy="23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276203" y="4038203"/>
            <a:ext cx="3047206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5702478"/>
            <a:ext cx="3226410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Maya Application</a:t>
            </a:r>
            <a:endParaRPr lang="en-US" sz="2800" b="1" dirty="0"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378721" y="2018903"/>
            <a:ext cx="227806" cy="6096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1600200"/>
            <a:ext cx="2286000" cy="58477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Overlapping Functionality</a:t>
            </a:r>
            <a:endParaRPr lang="en-US" sz="1600" b="1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6134497" y="2781697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2629297" y="30857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00046"/>
            <a:ext cx="2286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Same class docs</a:t>
            </a:r>
            <a:endParaRPr lang="en-US" sz="1600" b="1" dirty="0"/>
          </a:p>
        </p:txBody>
      </p:sp>
      <p:sp>
        <p:nvSpPr>
          <p:cNvPr id="29" name="Left Brace 28"/>
          <p:cNvSpPr/>
          <p:nvPr/>
        </p:nvSpPr>
        <p:spPr>
          <a:xfrm rot="5400000">
            <a:off x="2629297" y="1485503"/>
            <a:ext cx="227806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6112879" y="2192923"/>
            <a:ext cx="271045" cy="27432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5" tIns="45717" rIns="91435" bIns="45717"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2346117"/>
            <a:ext cx="2286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MEL command docs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928646"/>
            <a:ext cx="2667000" cy="338554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600" b="1" dirty="0" smtClean="0"/>
              <a:t>Python command docs</a:t>
            </a:r>
            <a:endParaRPr lang="en-US" sz="1600" b="1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 rot="5400000">
            <a:off x="4381501" y="1485899"/>
            <a:ext cx="2286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5685" y="1547500"/>
            <a:ext cx="3253523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SCRIPTING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1600200"/>
            <a:ext cx="2286000" cy="384715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r>
              <a:rPr lang="en-US" sz="1900" b="1" u="sng" dirty="0" smtClean="0"/>
              <a:t>API CHOICES</a:t>
            </a:r>
            <a:endParaRPr lang="en-US" sz="1900" b="1" u="sng" dirty="0">
              <a:latin typeface="+mn-l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How they fit into Maya</a:t>
            </a:r>
            <a:endParaRPr lang="en-US" sz="4500" b="1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Plug-in Development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800614" cy="50607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74099"/>
                <a:gridCol w="1695786"/>
                <a:gridCol w="3730729"/>
              </a:tblGrid>
              <a:tr h="64671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Operating System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Plug-in</a:t>
                      </a:r>
                      <a:r>
                        <a:rPr lang="en-US" sz="2100" baseline="0" dirty="0" smtClean="0"/>
                        <a:t> Type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               Compiler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474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windows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</a:t>
                      </a:r>
                      <a:r>
                        <a:rPr lang="en-US" sz="2500" dirty="0" err="1" smtClean="0"/>
                        <a:t>mll</a:t>
                      </a:r>
                      <a:r>
                        <a:rPr lang="en-US" sz="2500" baseline="0" dirty="0" smtClean="0"/>
                        <a:t>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Visual Studio 2008 with Service Pack 1</a:t>
                      </a:r>
                      <a:endParaRPr lang="en-US" sz="2500" dirty="0"/>
                    </a:p>
                  </a:txBody>
                  <a:tcPr/>
                </a:tc>
              </a:tr>
              <a:tr h="41767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Linux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.so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gcc</a:t>
                      </a:r>
                      <a:r>
                        <a:rPr lang="en-US" sz="2500" dirty="0" smtClean="0"/>
                        <a:t> 4.1.2</a:t>
                      </a:r>
                      <a:endParaRPr lang="en-US" sz="2500" dirty="0"/>
                    </a:p>
                  </a:txBody>
                  <a:tcPr/>
                </a:tc>
              </a:tr>
              <a:tr h="243866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Mac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.bundle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XCode</a:t>
                      </a:r>
                      <a:r>
                        <a:rPr lang="en-US" sz="2500" dirty="0" smtClean="0"/>
                        <a:t> 2.4.1 with </a:t>
                      </a:r>
                      <a:r>
                        <a:rPr lang="en-US" sz="2500" dirty="0" err="1" smtClean="0"/>
                        <a:t>gcc</a:t>
                      </a:r>
                      <a:r>
                        <a:rPr lang="en-US" sz="2500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Universal build binaries: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err="1" smtClean="0"/>
                        <a:t>powerPC</a:t>
                      </a:r>
                      <a:r>
                        <a:rPr lang="en-US" sz="2500" dirty="0" smtClean="0"/>
                        <a:t>, </a:t>
                      </a:r>
                      <a:r>
                        <a:rPr lang="en-US" sz="2500" dirty="0" err="1" smtClean="0"/>
                        <a:t>IntelMac</a:t>
                      </a:r>
                      <a:endParaRPr lang="en-US" sz="25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 smtClean="0"/>
                    </a:p>
                  </a:txBody>
                  <a:tcPr/>
                </a:tc>
              </a:tr>
              <a:tr h="56469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All</a:t>
                      </a:r>
                      <a:r>
                        <a:rPr lang="en-US" sz="2500" baseline="0" dirty="0" smtClean="0"/>
                        <a:t> Platforms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</a:t>
                      </a:r>
                      <a:r>
                        <a:rPr lang="en-US" sz="2500" dirty="0" err="1" smtClean="0"/>
                        <a:t>py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Python 2.6 kernel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Plug-in Development Environment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</a:t>
            </a:r>
            <a:r>
              <a:rPr lang="en-US" dirty="0" smtClean="0"/>
              <a:t>Plug-ins</a:t>
            </a:r>
            <a:endParaRPr 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Load/Unload Plug-in commands extended for Python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Python plug-in read into a dictionary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Searches for entry points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Action runs scripts</a:t>
            </a:r>
          </a:p>
          <a:p>
            <a:pPr lvl="2">
              <a:buClr>
                <a:schemeClr val="bg1"/>
              </a:buClr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Required entry points</a:t>
            </a:r>
          </a:p>
          <a:p>
            <a:pPr lvl="2">
              <a:buClr>
                <a:schemeClr val="bg1"/>
              </a:buClr>
            </a:pPr>
            <a:r>
              <a:rPr lang="en-US" dirty="0" err="1" smtClean="0"/>
              <a:t>initializePlugin</a:t>
            </a:r>
            <a:endParaRPr lang="en-US" dirty="0" smtClean="0"/>
          </a:p>
          <a:p>
            <a:pPr lvl="2">
              <a:buClr>
                <a:schemeClr val="bg1"/>
              </a:buClr>
            </a:pPr>
            <a:r>
              <a:rPr lang="en-US" dirty="0" err="1" smtClean="0"/>
              <a:t>uninitializePlugin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smtClean="0"/>
              <a:t>Python API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 smtClean="0"/>
              <a:t>a Python module containing </a:t>
            </a:r>
            <a:r>
              <a:rPr lang="en-US" dirty="0" err="1" smtClean="0"/>
              <a:t>initializePlugin</a:t>
            </a:r>
            <a:r>
              <a:rPr lang="en-US" dirty="0" smtClean="0"/>
              <a:t>(), </a:t>
            </a:r>
            <a:r>
              <a:rPr lang="en-US" dirty="0" err="1" smtClean="0"/>
              <a:t>uninitializePlugin</a:t>
            </a:r>
            <a:r>
              <a:rPr lang="en-US" dirty="0" smtClean="0"/>
              <a:t>() functions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import necessary modules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</a:t>
            </a:r>
            <a:r>
              <a:rPr lang="en-US" sz="2400" dirty="0" err="1" smtClean="0"/>
              <a:t>initializePlugin</a:t>
            </a:r>
            <a:r>
              <a:rPr lang="en-US" sz="2400" dirty="0" smtClean="0"/>
              <a:t>()</a:t>
            </a: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</a:t>
            </a:r>
            <a:r>
              <a:rPr lang="en-US" sz="2400" dirty="0" err="1" smtClean="0"/>
              <a:t>uninitializePlugin</a:t>
            </a:r>
            <a:r>
              <a:rPr lang="en-US" sz="2400" dirty="0" smtClean="0"/>
              <a:t>()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class implementations…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creator()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Import Necessary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sz="2400" dirty="0" smtClean="0"/>
              <a:t>Classically we import what we want at the top of the module</a:t>
            </a:r>
          </a:p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endParaRPr lang="en-US" sz="2400" dirty="0" smtClean="0"/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maya.OpenMayaMPx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OpenMayaMPx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sys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initializePlugin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initialization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# </a:t>
            </a:r>
            <a:r>
              <a:rPr lang="en-US" dirty="0">
                <a:solidFill>
                  <a:srgbClr val="FFFF00"/>
                </a:solidFill>
              </a:rPr>
              <a:t>Initialize the script plug-in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def </a:t>
            </a:r>
            <a:r>
              <a:rPr lang="en-US" dirty="0" err="1">
                <a:solidFill>
                  <a:srgbClr val="FFFF00"/>
                </a:solidFill>
              </a:rPr>
              <a:t>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	</a:t>
            </a:r>
            <a:r>
              <a:rPr lang="en-US" dirty="0" err="1">
                <a:solidFill>
                  <a:srgbClr val="FFFF00"/>
                </a:solidFill>
              </a:rPr>
              <a:t>mplugin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try: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mplugin.registerCommand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>
                <a:solidFill>
                  <a:srgbClr val="FFFF00"/>
                </a:solidFill>
              </a:rPr>
              <a:t>cmdCreator</a:t>
            </a:r>
            <a:r>
              <a:rPr lang="en-US" dirty="0">
                <a:solidFill>
                  <a:srgbClr val="FFFF00"/>
                </a:solidFill>
              </a:rPr>
              <a:t> 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except: </a:t>
            </a:r>
            <a:endParaRPr lang="en-US" dirty="0" smtClean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raise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95400" y="3527023"/>
            <a:ext cx="55626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uninitializePlugin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</a:t>
            </a:r>
            <a:r>
              <a:rPr lang="en-US" sz="2400" dirty="0" err="1" smtClean="0"/>
              <a:t>uninitialization</a:t>
            </a:r>
            <a:endParaRPr lang="en-US" sz="2400" dirty="0" smtClean="0"/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def </a:t>
            </a:r>
            <a:r>
              <a:rPr lang="en-US" dirty="0" err="1">
                <a:solidFill>
                  <a:srgbClr val="FFFF00"/>
                </a:solidFill>
              </a:rPr>
              <a:t>uninitializePlugin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mplugin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    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try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mplugin.deregisterCommand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rgbClr val="FFFF00"/>
                </a:solidFill>
              </a:rPr>
              <a:t>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except: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unregister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raise</a:t>
            </a:r>
            <a:endParaRPr lang="en-US" dirty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sz="2800" dirty="0" smtClean="0"/>
              <a:t>	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05000" y="3026177"/>
            <a:ext cx="46482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</a:rPr>
              <a:t>Class </a:t>
            </a:r>
            <a:r>
              <a:rPr lang="en-US" dirty="0" smtClean="0">
                <a:solidFill>
                  <a:srgbClr val="FFFFFF"/>
                </a:solidFill>
              </a:rPr>
              <a:t>Implementation: </a:t>
            </a:r>
            <a:r>
              <a:rPr lang="en-US" dirty="0" smtClean="0"/>
              <a:t>Similar </a:t>
            </a:r>
            <a:r>
              <a:rPr lang="en-US" dirty="0"/>
              <a:t>setup to C++ </a:t>
            </a:r>
            <a:r>
              <a:rPr lang="en-US" dirty="0" smtClean="0"/>
              <a:t>plug-ins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scriptedCommand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OpenMayaMPx.MPxCommand</a:t>
            </a:r>
            <a:r>
              <a:rPr lang="en-US" sz="2000" dirty="0">
                <a:solidFill>
                  <a:srgbClr val="FFFF00"/>
                </a:solidFill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 	def __init__(self): 	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</a:t>
            </a:r>
            <a:r>
              <a:rPr lang="en-US" sz="2000" dirty="0" err="1">
                <a:solidFill>
                  <a:srgbClr val="FFFF00"/>
                </a:solidFill>
              </a:rPr>
              <a:t>OpenMayaMPx.MPxCommand.__init</a:t>
            </a:r>
            <a:r>
              <a:rPr lang="en-US" sz="2000" dirty="0">
                <a:solidFill>
                  <a:srgbClr val="FFFF00"/>
                </a:solidFill>
              </a:rPr>
              <a:t>__(self)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def </a:t>
            </a:r>
            <a:r>
              <a:rPr lang="en-US" sz="2000" dirty="0" err="1">
                <a:solidFill>
                  <a:srgbClr val="FFFF00"/>
                </a:solidFill>
              </a:rPr>
              <a:t>doIt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self,argList</a:t>
            </a:r>
            <a:r>
              <a:rPr lang="en-US" sz="2000" dirty="0">
                <a:solidFill>
                  <a:srgbClr val="FFFF00"/>
                </a:solidFill>
              </a:rPr>
              <a:t>):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print "Hello World!" 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b="1" dirty="0"/>
              <a:t>self</a:t>
            </a:r>
            <a:r>
              <a:rPr lang="en-US" dirty="0"/>
              <a:t> same as </a:t>
            </a:r>
            <a:r>
              <a:rPr lang="en-US" b="1" dirty="0"/>
              <a:t>this</a:t>
            </a:r>
            <a:r>
              <a:rPr lang="en-US" dirty="0"/>
              <a:t> in </a:t>
            </a:r>
            <a:r>
              <a:rPr lang="en-US" dirty="0" smtClean="0"/>
              <a:t>C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SzPct val="100000"/>
              <a:buFont typeface="+mj-lt"/>
              <a:buAutoNum type="arabicPeriod"/>
            </a:pPr>
            <a:r>
              <a:rPr lang="en-US" sz="2400" u="none" dirty="0" smtClean="0"/>
              <a:t> Dependency Graph</a:t>
            </a:r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Font typeface="+mj-lt"/>
              <a:buAutoNum type="arabicPeriod"/>
            </a:pPr>
            <a:endParaRPr lang="en-US" sz="2400" u="none" dirty="0" smtClean="0"/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SzPct val="100000"/>
              <a:buFont typeface="+mj-lt"/>
              <a:buAutoNum type="arabicPeriod"/>
            </a:pPr>
            <a:r>
              <a:rPr lang="en-US" sz="2400" u="none" dirty="0" smtClean="0"/>
              <a:t> Command Architecture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dirty="0" smtClean="0"/>
              <a:t>Creator Functions: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Similar to C++ plug-ins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Pass Python function to </a:t>
            </a:r>
            <a:r>
              <a:rPr lang="en-US" sz="2400" dirty="0" err="1" smtClean="0"/>
              <a:t>MFnPlugin</a:t>
            </a:r>
            <a:r>
              <a:rPr lang="en-US" sz="2400" dirty="0" smtClean="0"/>
              <a:t> methods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…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mplugin.registerCommand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foo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…</a:t>
            </a:r>
            <a:endParaRPr lang="en-US" sz="1600" b="1" dirty="0" smtClean="0">
              <a:latin typeface="Calibri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Ownership is important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dirty="0" err="1" smtClean="0"/>
              <a:t>OpenMayaMPx.asMPxPtr</a:t>
            </a:r>
            <a:r>
              <a:rPr lang="en-US" dirty="0" smtClean="0"/>
              <a:t>() transfer ownership of newly-created command or node objects to Maya</a:t>
            </a:r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lvl="3" eaLnBrk="0" hangingPunct="0">
              <a:spcBef>
                <a:spcPct val="30000"/>
              </a:spcBef>
              <a:buClr>
                <a:schemeClr val="accent1"/>
              </a:buClr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class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</a:t>
            </a:r>
            <a:r>
              <a:rPr lang="en-CA" sz="2000" dirty="0" err="1">
                <a:solidFill>
                  <a:srgbClr val="FFFF00"/>
                </a:solidFill>
              </a:rPr>
              <a:t>OpenMayaMPx.MPxCommand</a:t>
            </a:r>
            <a:r>
              <a:rPr lang="en-CA" sz="2000" dirty="0">
                <a:solidFill>
                  <a:srgbClr val="FFFF00"/>
                </a:solidFill>
              </a:rPr>
              <a:t>): 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	</a:t>
            </a:r>
            <a:r>
              <a:rPr lang="en-CA" sz="2000" dirty="0" smtClean="0">
                <a:solidFill>
                  <a:srgbClr val="FFFF00"/>
                </a:solidFill>
              </a:rPr>
              <a:t>….</a:t>
            </a:r>
            <a:endParaRPr lang="en-CA" sz="2000" dirty="0">
              <a:solidFill>
                <a:srgbClr val="FFFF00"/>
              </a:solidFill>
            </a:endParaRP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 def </a:t>
            </a:r>
            <a:r>
              <a:rPr lang="en-CA" sz="2000" dirty="0" err="1">
                <a:solidFill>
                  <a:srgbClr val="FFFF00"/>
                </a:solidFill>
              </a:rPr>
              <a:t>cmdCreator</a:t>
            </a:r>
            <a:r>
              <a:rPr lang="en-CA" sz="2000" dirty="0">
                <a:solidFill>
                  <a:srgbClr val="FFFF00"/>
                </a:solidFill>
              </a:rPr>
              <a:t>(): 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	return </a:t>
            </a:r>
            <a:r>
              <a:rPr lang="en-CA" sz="2000" dirty="0" err="1">
                <a:solidFill>
                  <a:srgbClr val="FFFF00"/>
                </a:solidFill>
              </a:rPr>
              <a:t>OpenMayaMPx.asMPxPtr</a:t>
            </a:r>
            <a:r>
              <a:rPr lang="en-CA" sz="2000" dirty="0">
                <a:solidFill>
                  <a:srgbClr val="FFFF00"/>
                </a:solidFill>
              </a:rPr>
              <a:t>(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() 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creator()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</a:t>
            </a:r>
            <a:r>
              <a:rPr lang="en-US" dirty="0" smtClean="0">
                <a:solidFill>
                  <a:srgbClr val="FFFFFF"/>
                </a:solidFill>
              </a:rPr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\2009\plug-ins</a:t>
            </a:r>
          </a:p>
          <a:p>
            <a:r>
              <a:rPr lang="en-US" smtClean="0"/>
              <a:t>Add your </a:t>
            </a:r>
            <a:r>
              <a:rPr lang="en-US" dirty="0" smtClean="0"/>
              <a:t>custom plug-in path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00000"/>
              <a:buFontTx/>
              <a:buChar char="•"/>
              <a:defRPr/>
            </a:pPr>
            <a:r>
              <a:rPr lang="en-US" sz="2800" dirty="0">
                <a:solidFill>
                  <a:srgbClr val="FFFFFF"/>
                </a:solidFill>
              </a:rPr>
              <a:t>Load from Plug-in Manager or </a:t>
            </a:r>
            <a:r>
              <a:rPr lang="en-US" sz="2800" dirty="0" err="1">
                <a:solidFill>
                  <a:srgbClr val="FFFFFF"/>
                </a:solidFill>
              </a:rPr>
              <a:t>loadPlugin</a:t>
            </a:r>
            <a:r>
              <a:rPr lang="en-US" sz="2800" dirty="0">
                <a:solidFill>
                  <a:srgbClr val="FFFFFF"/>
                </a:solidFill>
              </a:rPr>
              <a:t> command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maya.cmds.loadPlugin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( 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" )</a:t>
            </a:r>
          </a:p>
          <a:p>
            <a:pPr lvl="3" eaLnBrk="0" hangingPunct="0">
              <a:buClr>
                <a:srgbClr val="FFFFFF"/>
              </a:buClr>
              <a:buNone/>
              <a:defRPr/>
            </a:pP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maya.cmds.unloadPlugin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 )</a:t>
            </a: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Re-iterate: </a:t>
            </a:r>
            <a:r>
              <a:rPr lang="en-US" dirty="0" smtClean="0"/>
              <a:t>Generic Plug-in </a:t>
            </a:r>
            <a:r>
              <a:rPr lang="en-US" dirty="0" smtClean="0"/>
              <a:t>Algorithm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9545" indent="-159545"/>
            <a:r>
              <a:rPr lang="en-US" dirty="0" smtClean="0"/>
              <a:t>Define </a:t>
            </a:r>
            <a:r>
              <a:rPr lang="en-US" dirty="0" err="1" smtClean="0"/>
              <a:t>initializePlugin</a:t>
            </a:r>
            <a:r>
              <a:rPr lang="en-US" dirty="0" smtClean="0"/>
              <a:t> and </a:t>
            </a:r>
            <a:r>
              <a:rPr lang="en-US" dirty="0" err="1" smtClean="0"/>
              <a:t>uninitializePlugin</a:t>
            </a:r>
            <a:r>
              <a:rPr lang="en-US" dirty="0" smtClean="0"/>
              <a:t> functions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Register and unregister the proxy classes (</a:t>
            </a:r>
            <a:r>
              <a:rPr lang="en-US" dirty="0" err="1" smtClean="0"/>
              <a:t>MPxCommand</a:t>
            </a:r>
            <a:r>
              <a:rPr lang="en-US" dirty="0" smtClean="0"/>
              <a:t>, </a:t>
            </a:r>
            <a:r>
              <a:rPr lang="en-US" dirty="0" err="1" smtClean="0"/>
              <a:t>MPxNode</a:t>
            </a:r>
            <a:r>
              <a:rPr lang="en-US" dirty="0" smtClean="0"/>
              <a:t>, etc…) within these functions. </a:t>
            </a:r>
            <a:r>
              <a:rPr lang="en-US" dirty="0" err="1" smtClean="0"/>
              <a:t>ie</a:t>
            </a:r>
            <a:r>
              <a:rPr lang="en-US" dirty="0" smtClean="0"/>
              <a:t> register the custom commands and custom nodes being defined by the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creator and initialize methods (as required) which Maya calls to build the proxy classes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the required functionality of the proxy classes. This requires importing the necessary modules</a:t>
            </a:r>
          </a:p>
          <a:p>
            <a:pPr marL="159545" indent="-159545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Main Methods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94946" y="1296615"/>
            <a:ext cx="8083002" cy="5282423"/>
          </a:xfrm>
        </p:spPr>
        <p:txBody>
          <a:bodyPr/>
          <a:lstStyle/>
          <a:p>
            <a:pPr marL="159545" indent="-159545"/>
            <a:r>
              <a:rPr lang="en-US" sz="2000" dirty="0" err="1" smtClean="0"/>
              <a:t>initializePlugin</a:t>
            </a:r>
            <a:r>
              <a:rPr lang="en-US" sz="2000" dirty="0" smtClean="0"/>
              <a:t> allows Maya to load a </a:t>
            </a:r>
            <a:r>
              <a:rPr lang="en-US" sz="2000" dirty="0" err="1" smtClean="0"/>
              <a:t>plugin</a:t>
            </a:r>
            <a:r>
              <a:rPr lang="en-US" sz="2000" dirty="0" smtClean="0"/>
              <a:t>. </a:t>
            </a:r>
          </a:p>
          <a:p>
            <a:pPr marL="159545" indent="-159545"/>
            <a:r>
              <a:rPr lang="en-US" sz="2000" dirty="0" err="1" smtClean="0"/>
              <a:t>uninitializePlugin</a:t>
            </a:r>
            <a:r>
              <a:rPr lang="en-US" sz="2000" dirty="0" smtClean="0"/>
              <a:t> allows Maya to unload a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</a:t>
            </a:r>
          </a:p>
          <a:p>
            <a:pPr marL="159545" indent="-159545"/>
            <a:r>
              <a:rPr lang="en-US" sz="2000" dirty="0" smtClean="0"/>
              <a:t>Both </a:t>
            </a:r>
            <a:r>
              <a:rPr lang="en-US" sz="2000" dirty="0" smtClean="0"/>
              <a:t>must be defined</a:t>
            </a:r>
            <a:br>
              <a:rPr lang="en-US" sz="2000" dirty="0" smtClean="0"/>
            </a:br>
            <a:endParaRPr lang="en-US" sz="2000" dirty="0" smtClean="0"/>
          </a:p>
          <a:p>
            <a:pPr marL="159545" indent="-159545"/>
            <a:r>
              <a:rPr lang="en-US" sz="2000" dirty="0" smtClean="0"/>
              <a:t>Creator functions are used to instantiate a derivative of a proxy class (</a:t>
            </a:r>
            <a:r>
              <a:rPr lang="en-US" sz="2000" dirty="0" err="1" smtClean="0"/>
              <a:t>MPxNode</a:t>
            </a:r>
            <a:r>
              <a:rPr lang="en-US" sz="2000" dirty="0" smtClean="0"/>
              <a:t>, </a:t>
            </a:r>
            <a:r>
              <a:rPr lang="en-US" sz="2000" dirty="0" err="1" smtClean="0"/>
              <a:t>MPxCommand</a:t>
            </a:r>
            <a:r>
              <a:rPr lang="en-US" sz="2000" dirty="0" smtClean="0"/>
              <a:t>) and transfer its ownership to Maya</a:t>
            </a:r>
            <a:br>
              <a:rPr lang="en-US" sz="2000" dirty="0" smtClean="0"/>
            </a:br>
            <a:endParaRPr lang="en-US" sz="2000" dirty="0" smtClean="0"/>
          </a:p>
          <a:p>
            <a:pPr marL="159545" indent="-159545"/>
            <a:r>
              <a:rPr lang="en-US" sz="2000" dirty="0" smtClean="0"/>
              <a:t>Node initialization functions are used for derivatives of MPxNode in order to define their attributes and initialize their </a:t>
            </a:r>
            <a:r>
              <a:rPr lang="en-US" sz="2000" dirty="0" smtClean="0"/>
              <a:t>values</a:t>
            </a:r>
          </a:p>
          <a:p>
            <a:pPr marL="159545" indent="-159545"/>
            <a:endParaRPr lang="en-US" sz="2000" dirty="0" smtClean="0"/>
          </a:p>
          <a:p>
            <a:pPr marL="159545" indent="-159545"/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FFFF00"/>
                </a:solidFill>
              </a:rPr>
              <a:t>try … except </a:t>
            </a:r>
            <a:r>
              <a:rPr lang="en-US" sz="2000" dirty="0" smtClean="0"/>
              <a:t>statements in order to trap errors and avoid crashing Maya. As a rule of thumb use them around API functions that return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object</a:t>
            </a:r>
          </a:p>
          <a:p>
            <a:pPr marL="159545" indent="-159545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b="1" dirty="0" smtClean="0"/>
              <a:t>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8889" y="1077126"/>
            <a:ext cx="7800615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Control system for Maya</a:t>
            </a: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Glue that holds together disparate operations and lets them work together seamlessly</a:t>
            </a: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Foundation of the Maya file format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GB" sz="27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3" y="1273115"/>
            <a:ext cx="5566268" cy="507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Hypergraph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9088" y="1464191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A collection of nodes that transmit data through connected attributes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769942" y="3631402"/>
            <a:ext cx="1174750" cy="11541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827592" y="3571077"/>
            <a:ext cx="1174750" cy="11541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3100" b="1" dirty="0" smtClean="0"/>
              <a:t>C</a:t>
            </a:r>
            <a:endParaRPr lang="en-US" sz="3100" b="1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911481" y="3613939"/>
            <a:ext cx="1174750" cy="115411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773243" y="4448964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2836743" y="3934614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3795592" y="4085426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3022481" y="4091777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1435" tIns="45717" rIns="91435" bIns="45717"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191006" y="4085428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1435" tIns="45717" rIns="91435" bIns="45717"/>
          <a:lstStyle/>
          <a:p>
            <a:endParaRPr lang="en-US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5710118" y="4009227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36742" y="3574807"/>
            <a:ext cx="998170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A.a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7331" y="4398719"/>
            <a:ext cx="983165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B.b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5024318" y="4020339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7331</TotalTime>
  <Words>1376</Words>
  <Application>Microsoft Office PowerPoint</Application>
  <PresentationFormat>On-screen Show (4:3)</PresentationFormat>
  <Paragraphs>437</Paragraphs>
  <Slides>46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1_blank</vt:lpstr>
      <vt:lpstr>Slide 1</vt:lpstr>
      <vt:lpstr>Agenda</vt:lpstr>
      <vt:lpstr>Slide 3</vt:lpstr>
      <vt:lpstr>Maya Architecture Overview</vt:lpstr>
      <vt:lpstr>Maya Architecture Overview</vt:lpstr>
      <vt:lpstr>Slide 6</vt:lpstr>
      <vt:lpstr>Slide 7</vt:lpstr>
      <vt:lpstr>Slide 8</vt:lpstr>
      <vt:lpstr>Dependency Graph</vt:lpstr>
      <vt:lpstr>Dependency Graph</vt:lpstr>
      <vt:lpstr>Maya Node Documentation</vt:lpstr>
      <vt:lpstr>DAG(Directed Acyclic Graph)</vt:lpstr>
      <vt:lpstr>Maya Architecture Overview</vt:lpstr>
      <vt:lpstr>Maya Command Architecture</vt:lpstr>
      <vt:lpstr>Maya Embedded Language</vt:lpstr>
      <vt:lpstr>Maya Command Examples</vt:lpstr>
      <vt:lpstr>Maya Command Documentation </vt:lpstr>
      <vt:lpstr>Create, Query and Edit Mode</vt:lpstr>
      <vt:lpstr>Working with MEL in Maya</vt:lpstr>
      <vt:lpstr>Execute MEL commands</vt:lpstr>
      <vt:lpstr>Slide 21</vt:lpstr>
      <vt:lpstr>Slide 22</vt:lpstr>
      <vt:lpstr>What do we need API for?</vt:lpstr>
      <vt:lpstr>Slide 24</vt:lpstr>
      <vt:lpstr>Slide 25</vt:lpstr>
      <vt:lpstr>Slide 26</vt:lpstr>
      <vt:lpstr> What can you develop using API? </vt:lpstr>
      <vt:lpstr>API Design Overview</vt:lpstr>
      <vt:lpstr>Slide 29</vt:lpstr>
      <vt:lpstr>Slide 30</vt:lpstr>
      <vt:lpstr>Slide 31</vt:lpstr>
      <vt:lpstr>Slide 32</vt:lpstr>
      <vt:lpstr>Maya Python API Plug-ins</vt:lpstr>
      <vt:lpstr>Maya Plug-in Architecture</vt:lpstr>
      <vt:lpstr>Maya Python API Plug-ins</vt:lpstr>
      <vt:lpstr>1. Import Necessary Modules</vt:lpstr>
      <vt:lpstr>2. initializePlugin()</vt:lpstr>
      <vt:lpstr>3. uninitializePlugin()</vt:lpstr>
      <vt:lpstr>4. Class Implementations</vt:lpstr>
      <vt:lpstr>5. creator()</vt:lpstr>
      <vt:lpstr>Slide 41</vt:lpstr>
      <vt:lpstr>Deployment of plug-in</vt:lpstr>
      <vt:lpstr>Loading the Plug-in</vt:lpstr>
      <vt:lpstr>Re-iterate: Generic Plug-in Algorithm</vt:lpstr>
      <vt:lpstr>Summarize Main Methods</vt:lpstr>
      <vt:lpstr>Slide 46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1024</cp:revision>
  <cp:lastPrinted>2006-08-09T23:46:43Z</cp:lastPrinted>
  <dcterms:created xsi:type="dcterms:W3CDTF">2005-11-04T16:28:13Z</dcterms:created>
  <dcterms:modified xsi:type="dcterms:W3CDTF">2010-04-09T23:23:44Z</dcterms:modified>
</cp:coreProperties>
</file>