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6"/>
  </p:notesMasterIdLst>
  <p:handoutMasterIdLst>
    <p:handoutMasterId r:id="rId27"/>
  </p:handoutMasterIdLst>
  <p:sldIdLst>
    <p:sldId id="361" r:id="rId2"/>
    <p:sldId id="537" r:id="rId3"/>
    <p:sldId id="538" r:id="rId4"/>
    <p:sldId id="456" r:id="rId5"/>
    <p:sldId id="536" r:id="rId6"/>
    <p:sldId id="541" r:id="rId7"/>
    <p:sldId id="434" r:id="rId8"/>
    <p:sldId id="542" r:id="rId9"/>
    <p:sldId id="496" r:id="rId10"/>
    <p:sldId id="440" r:id="rId11"/>
    <p:sldId id="540" r:id="rId12"/>
    <p:sldId id="446" r:id="rId13"/>
    <p:sldId id="447" r:id="rId14"/>
    <p:sldId id="539" r:id="rId15"/>
    <p:sldId id="471" r:id="rId16"/>
    <p:sldId id="459" r:id="rId17"/>
    <p:sldId id="472" r:id="rId18"/>
    <p:sldId id="500" r:id="rId19"/>
    <p:sldId id="473" r:id="rId20"/>
    <p:sldId id="543" r:id="rId21"/>
    <p:sldId id="441" r:id="rId22"/>
    <p:sldId id="544" r:id="rId23"/>
    <p:sldId id="443" r:id="rId24"/>
    <p:sldId id="470" r:id="rId25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00CC00"/>
    <a:srgbClr val="FF9900"/>
    <a:srgbClr val="003264"/>
    <a:srgbClr val="FFB000"/>
    <a:srgbClr val="DDDDDD"/>
    <a:srgbClr val="969696"/>
    <a:srgbClr val="B2B2B2"/>
    <a:srgbClr val="00AADD"/>
    <a:srgbClr val="EE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4" autoAdjust="0"/>
    <p:restoredTop sz="77209" autoAdjust="0"/>
  </p:normalViewPr>
  <p:slideViewPr>
    <p:cSldViewPr snapToObjects="1">
      <p:cViewPr varScale="1">
        <p:scale>
          <a:sx n="105" d="100"/>
          <a:sy n="105" d="100"/>
        </p:scale>
        <p:origin x="-121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5" d="100"/>
          <a:sy n="65" d="100"/>
        </p:scale>
        <p:origin x="-2563" y="-77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C2604EE7-9949-4A2F-BE49-DE4D51F83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91EF49F5-CA31-4C2F-BE2F-DF909B55C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185CDE-34EA-4D1C-8121-98A49609672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There are two purposes/ reasons for this special event:</a:t>
            </a:r>
          </a:p>
          <a:p>
            <a:pPr marL="228600" indent="-228600" eaLnBrk="1" hangingPunct="1">
              <a:buAutoNum type="arabicPeriod"/>
            </a:pPr>
            <a:r>
              <a:rPr lang="en-US" dirty="0" smtClean="0"/>
              <a:t>Introduce Maya Api and promote the usage among developers in production </a:t>
            </a:r>
          </a:p>
          <a:p>
            <a:pPr marL="228600" indent="-228600" eaLnBrk="1" hangingPunct="1">
              <a:buAutoNum type="arabicPeriod"/>
            </a:pPr>
            <a:r>
              <a:rPr lang="en-US" dirty="0" smtClean="0"/>
              <a:t>since our</a:t>
            </a:r>
            <a:r>
              <a:rPr lang="en-US" baseline="0" dirty="0" smtClean="0"/>
              <a:t> ADN </a:t>
            </a:r>
            <a:r>
              <a:rPr lang="en-US" dirty="0" smtClean="0"/>
              <a:t>program is relatively new to the our animation  and game customers, let more people be aware of our ADN program and its value.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3738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huge benefit of this is that it makes Maya very flexible and extensible, </a:t>
            </a:r>
          </a:p>
          <a:p>
            <a:r>
              <a:rPr lang="en-US" dirty="0" smtClean="0"/>
              <a:t>Also it protects Maya from possible misuse.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Dependency Graph is the controlling structure inside of Maya, is the core that makes the whole system work, for example, when I execute animation, build models, or I run particle simulation, the DG is the thing inside Maya that’s doing the work for me. A lot of you are already familiar with that.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Dependency Graph is the controlling structure inside of Maya, is the core that makes the whole system work, for example, when I execute animation, build models, or I run particle simulation, the DG is the thing inside Maya that’s doing the work for me. A lot of you are already familiar with that.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3738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Dependency Graph is the controlling structure inside of Maya, is the core that makes the whole system work, for example, when I execute animation, build models, or I run particle simulation, the DG is the thing inside Maya that’s doing the work for me. A lot of you are already familiar with that.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Dependency Graph is the controlling structure inside of Maya, is the core that makes the whole system work, for example, when I execute animation, build models, or I run particle simulation, the DG is the thing inside Maya that’s doing the work for me. A lot of you are already familiar with that.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2009 </a:t>
            </a:r>
            <a:r>
              <a:rPr lang="en-US" sz="800" dirty="0">
                <a:solidFill>
                  <a:srgbClr val="595959"/>
                </a:solidFill>
              </a:rPr>
              <a:t>Autodesk 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26A20D8A-2D3F-451B-BE0E-77FD72D5B47A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2009</a:t>
            </a:r>
            <a:r>
              <a:rPr lang="en-US" sz="800" baseline="0" dirty="0" smtClean="0">
                <a:solidFill>
                  <a:srgbClr val="595959"/>
                </a:solidFill>
              </a:rPr>
              <a:t> </a:t>
            </a:r>
            <a:r>
              <a:rPr lang="en-US" sz="800" dirty="0" smtClean="0">
                <a:solidFill>
                  <a:srgbClr val="595959"/>
                </a:solidFill>
              </a:rPr>
              <a:t>Autodesk </a:t>
            </a:r>
            <a:endParaRPr lang="en-US" sz="800" dirty="0">
              <a:solidFill>
                <a:srgbClr val="595959"/>
              </a:solidFill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371E3146-B35A-41C1-9310-5D758C8BD67F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3" descr="bar_only_blac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0" descr="ME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Grp="1" noChangeArrowheads="1"/>
          </p:cNvSpPr>
          <p:nvPr/>
        </p:nvSpPr>
        <p:spPr bwMode="auto">
          <a:xfrm>
            <a:off x="319088" y="2933700"/>
            <a:ext cx="76533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 sz="4000" dirty="0">
                <a:solidFill>
                  <a:schemeClr val="bg1"/>
                </a:solidFill>
              </a:rPr>
              <a:t>Maya API </a:t>
            </a:r>
            <a:r>
              <a:rPr lang="en-US" sz="4000" dirty="0" smtClean="0">
                <a:solidFill>
                  <a:schemeClr val="bg1"/>
                </a:solidFill>
              </a:rPr>
              <a:t>Classes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76" name="Rectangle 10"/>
          <p:cNvSpPr>
            <a:spLocks noGrp="1" noChangeArrowheads="1"/>
          </p:cNvSpPr>
          <p:nvPr/>
        </p:nvSpPr>
        <p:spPr bwMode="auto">
          <a:xfrm>
            <a:off x="319088" y="3622675"/>
            <a:ext cx="765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/>
            <a:r>
              <a:rPr lang="en-US" sz="2000" b="1" i="1" dirty="0" smtClean="0">
                <a:solidFill>
                  <a:schemeClr val="bg1"/>
                </a:solidFill>
              </a:rPr>
              <a:t>Kristine Middlemiss, </a:t>
            </a:r>
            <a:r>
              <a:rPr lang="en-US" sz="2000" i="1" dirty="0" smtClean="0">
                <a:solidFill>
                  <a:schemeClr val="bg1"/>
                </a:solidFill>
              </a:rPr>
              <a:t>Developer Consultant</a:t>
            </a:r>
          </a:p>
          <a:p>
            <a:pPr eaLnBrk="0" hangingPunct="0"/>
            <a:r>
              <a:rPr lang="en-US" sz="2000" i="1" dirty="0" smtClean="0">
                <a:solidFill>
                  <a:schemeClr val="bg1"/>
                </a:solidFill>
              </a:rPr>
              <a:t>Autodesk Developer Network (ADN)</a:t>
            </a:r>
            <a:endParaRPr lang="en-US" sz="20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Set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Sets are classes that provide type specific APIs to the corresponding type(s) of </a:t>
            </a:r>
            <a:r>
              <a:rPr lang="en-US" dirty="0" err="1" smtClean="0"/>
              <a:t>MObjects</a:t>
            </a:r>
            <a:endParaRPr lang="en-US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685800" y="2971800"/>
            <a:ext cx="3124200" cy="3200400"/>
          </a:xfrm>
          <a:prstGeom prst="rect">
            <a:avLst/>
          </a:prstGeom>
          <a:solidFill>
            <a:srgbClr val="FFB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Functions:</a:t>
            </a:r>
            <a:endParaRPr lang="en-US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numVertices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numEdges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numPolygons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subdivideFaces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extrudeFaces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split()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etc.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685800" y="2438400"/>
            <a:ext cx="3124200" cy="533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MFnMesh</a:t>
            </a: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5029200" y="2628900"/>
            <a:ext cx="1600200" cy="1524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Mesh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5" name="Line 10"/>
          <p:cNvSpPr>
            <a:spLocks noChangeShapeType="1"/>
          </p:cNvSpPr>
          <p:nvPr/>
        </p:nvSpPr>
        <p:spPr bwMode="auto">
          <a:xfrm flipV="1">
            <a:off x="3505200" y="3390900"/>
            <a:ext cx="1524000" cy="2286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5029200" y="4495800"/>
            <a:ext cx="1600200" cy="1524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Transform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36" name="Group 15"/>
          <p:cNvGrpSpPr>
            <a:grpSpLocks/>
          </p:cNvGrpSpPr>
          <p:nvPr/>
        </p:nvGrpSpPr>
        <p:grpSpPr bwMode="auto">
          <a:xfrm>
            <a:off x="3581400" y="4876800"/>
            <a:ext cx="1752600" cy="457200"/>
            <a:chOff x="2256" y="2928"/>
            <a:chExt cx="1104" cy="432"/>
          </a:xfrm>
        </p:grpSpPr>
        <p:sp>
          <p:nvSpPr>
            <p:cNvPr id="37" name="Line 11"/>
            <p:cNvSpPr>
              <a:spLocks noChangeShapeType="1"/>
            </p:cNvSpPr>
            <p:nvPr/>
          </p:nvSpPr>
          <p:spPr bwMode="auto">
            <a:xfrm>
              <a:off x="2256" y="2928"/>
              <a:ext cx="1104" cy="43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8" name="Group 14"/>
            <p:cNvGrpSpPr>
              <a:grpSpLocks/>
            </p:cNvGrpSpPr>
            <p:nvPr/>
          </p:nvGrpSpPr>
          <p:grpSpPr bwMode="auto">
            <a:xfrm>
              <a:off x="2736" y="3000"/>
              <a:ext cx="192" cy="288"/>
              <a:chOff x="2736" y="3000"/>
              <a:chExt cx="192" cy="288"/>
            </a:xfrm>
          </p:grpSpPr>
          <p:sp>
            <p:nvSpPr>
              <p:cNvPr id="39" name="Line 12"/>
              <p:cNvSpPr>
                <a:spLocks noChangeShapeType="1"/>
              </p:cNvSpPr>
              <p:nvPr/>
            </p:nvSpPr>
            <p:spPr bwMode="auto">
              <a:xfrm>
                <a:off x="2736" y="3000"/>
                <a:ext cx="192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" name="Line 13"/>
              <p:cNvSpPr>
                <a:spLocks noChangeShapeType="1"/>
              </p:cNvSpPr>
              <p:nvPr/>
            </p:nvSpPr>
            <p:spPr bwMode="auto">
              <a:xfrm flipV="1">
                <a:off x="2736" y="3000"/>
                <a:ext cx="192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9785" y="208511"/>
            <a:ext cx="8229719" cy="1143000"/>
          </a:xfrm>
          <a:prstGeom prst="rect">
            <a:avLst/>
          </a:prstGeom>
        </p:spPr>
        <p:txBody>
          <a:bodyPr vert="horz" lIns="38396" tIns="19198" rIns="38396" bIns="19198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Function Set Classes</a:t>
            </a:r>
            <a:endParaRPr lang="en-US" sz="4000" dirty="0">
              <a:solidFill>
                <a:schemeClr val="bg1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08889" y="1077126"/>
            <a:ext cx="7761416" cy="5621632"/>
          </a:xfrm>
          <a:prstGeom prst="rect">
            <a:avLst/>
          </a:prstGeom>
        </p:spPr>
        <p:txBody>
          <a:bodyPr lIns="47037" tIns="23518" rIns="47037" bIns="23518"/>
          <a:lstStyle/>
          <a:p>
            <a:pPr marL="470367" indent="-470367">
              <a:lnSpc>
                <a:spcPct val="124000"/>
              </a:lnSpc>
              <a:buClr>
                <a:schemeClr val="bg1"/>
              </a:buClr>
              <a:buFont typeface="Arial" pitchFamily="34" charset="0"/>
              <a:buChar char="•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Objects and function sets are always used together.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470367" indent="-470367">
              <a:lnSpc>
                <a:spcPct val="124000"/>
              </a:lnSpc>
              <a:buClr>
                <a:schemeClr val="bg1"/>
              </a:buClr>
              <a:buFont typeface="Arial" pitchFamily="34" charset="0"/>
              <a:buChar char="•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70367" indent="-470367">
              <a:lnSpc>
                <a:spcPct val="124000"/>
              </a:lnSpc>
              <a:buClr>
                <a:schemeClr val="bg1"/>
              </a:buClr>
              <a:buFont typeface="Arial" pitchFamily="34" charset="0"/>
              <a:buChar char="•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They are separate which easily establishes ownership:</a:t>
            </a:r>
          </a:p>
          <a:p>
            <a:pPr marL="927492" lvl="1" indent="-470367">
              <a:lnSpc>
                <a:spcPct val="124000"/>
              </a:lnSpc>
              <a:buClr>
                <a:schemeClr val="bg1"/>
              </a:buClr>
              <a:buFont typeface="Arial" pitchFamily="34" charset="0"/>
              <a:buChar char="•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500" dirty="0" smtClean="0">
                <a:solidFill>
                  <a:schemeClr val="bg1"/>
                </a:solidFill>
              </a:rPr>
              <a:t>objects are always owned by Maya</a:t>
            </a:r>
          </a:p>
          <a:p>
            <a:pPr marL="927492" lvl="1" indent="-470367">
              <a:lnSpc>
                <a:spcPct val="124000"/>
              </a:lnSpc>
              <a:buClr>
                <a:schemeClr val="bg1"/>
              </a:buClr>
              <a:buFont typeface="Arial" pitchFamily="34" charset="0"/>
              <a:buChar char="•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500" dirty="0" smtClean="0">
                <a:solidFill>
                  <a:schemeClr val="bg1"/>
                </a:solidFill>
              </a:rPr>
              <a:t>function sets are always owned by you. </a:t>
            </a:r>
            <a:endParaRPr lang="en-US" sz="2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Set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MFn</a:t>
            </a:r>
            <a:r>
              <a:rPr lang="en-US" dirty="0" smtClean="0"/>
              <a:t>::Type </a:t>
            </a:r>
            <a:r>
              <a:rPr lang="en-CA" dirty="0" smtClean="0"/>
              <a:t>enumeration is used throughout the API to indicate item types</a:t>
            </a:r>
          </a:p>
          <a:p>
            <a:pPr lvl="3">
              <a:buNone/>
            </a:pPr>
            <a:r>
              <a:rPr lang="en-CA" sz="1400" dirty="0" err="1" smtClean="0">
                <a:solidFill>
                  <a:srgbClr val="FFFF00"/>
                </a:solidFill>
              </a:rPr>
              <a:t>MFn</a:t>
            </a:r>
            <a:r>
              <a:rPr lang="en-CA" sz="1400" dirty="0" smtClean="0">
                <a:solidFill>
                  <a:srgbClr val="FFFF00"/>
                </a:solidFill>
              </a:rPr>
              <a:t>::Type </a:t>
            </a:r>
            <a:r>
              <a:rPr lang="en-CA" sz="1400" dirty="0" err="1" smtClean="0">
                <a:solidFill>
                  <a:srgbClr val="FFFF00"/>
                </a:solidFill>
              </a:rPr>
              <a:t>MFnBase</a:t>
            </a:r>
            <a:r>
              <a:rPr lang="en-CA" sz="1400" dirty="0" smtClean="0">
                <a:solidFill>
                  <a:srgbClr val="FFFF00"/>
                </a:solidFill>
              </a:rPr>
              <a:t>::type()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Once a function set is initialized to an </a:t>
            </a:r>
            <a:r>
              <a:rPr lang="en-US" dirty="0" err="1" smtClean="0"/>
              <a:t>MObject</a:t>
            </a:r>
            <a:r>
              <a:rPr lang="en-US" dirty="0" smtClean="0"/>
              <a:t>, you can call methods to query or set values on the object</a:t>
            </a:r>
          </a:p>
          <a:p>
            <a:pPr marL="804863" lvl="1">
              <a:buNone/>
            </a:pPr>
            <a:r>
              <a:rPr lang="en-US" sz="1400" dirty="0" smtClean="0">
                <a:solidFill>
                  <a:srgbClr val="CC0000"/>
                </a:solidFill>
                <a:latin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</a:rPr>
              <a:t>OpenMaya.MFnBase.setObject</a:t>
            </a:r>
            <a:r>
              <a:rPr lang="en-US" sz="1400" dirty="0" smtClean="0">
                <a:solidFill>
                  <a:srgbClr val="FFFF00"/>
                </a:solidFill>
              </a:rPr>
              <a:t> ()</a:t>
            </a:r>
          </a:p>
          <a:p>
            <a:pPr marL="804863"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</a:rPr>
              <a:t>myMeshFn</a:t>
            </a:r>
            <a:r>
              <a:rPr lang="en-US" sz="1400" dirty="0" smtClean="0">
                <a:solidFill>
                  <a:srgbClr val="FFFF00"/>
                </a:solidFill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</a:rPr>
              <a:t>OpenMaya.MFnMesh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smtClean="0">
                <a:solidFill>
                  <a:srgbClr val="FFFF00"/>
                </a:solidFill>
              </a:rPr>
              <a:t>( </a:t>
            </a:r>
            <a:r>
              <a:rPr lang="en-US" sz="1400" dirty="0" err="1" smtClean="0">
                <a:solidFill>
                  <a:srgbClr val="FFFF00"/>
                </a:solidFill>
              </a:rPr>
              <a:t>myMeshObj</a:t>
            </a:r>
            <a:r>
              <a:rPr lang="en-US" sz="1400" dirty="0" smtClean="0">
                <a:solidFill>
                  <a:srgbClr val="FFFF00"/>
                </a:solidFill>
              </a:rPr>
              <a:t> )</a:t>
            </a:r>
          </a:p>
          <a:p>
            <a:pPr marL="804863"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</a:rPr>
              <a:t>myMeshFn.setObject</a:t>
            </a:r>
            <a:r>
              <a:rPr lang="en-US" sz="1400" dirty="0" smtClean="0">
                <a:solidFill>
                  <a:srgbClr val="FFFF00"/>
                </a:solidFill>
              </a:rPr>
              <a:t>( myMeshObj2 )</a:t>
            </a:r>
          </a:p>
          <a:p>
            <a:endParaRPr lang="en-US" dirty="0" smtClean="0"/>
          </a:p>
          <a:p>
            <a:r>
              <a:rPr lang="en-US" dirty="0" smtClean="0"/>
              <a:t> Some of the commonly used function sets:</a:t>
            </a:r>
          </a:p>
          <a:p>
            <a:pPr marL="919163" lvl="1">
              <a:buClr>
                <a:schemeClr val="bg1"/>
              </a:buClr>
              <a:buSzPct val="100000"/>
            </a:pPr>
            <a:r>
              <a:rPr lang="en-US" dirty="0" err="1" smtClean="0"/>
              <a:t>MFnDependencyNode</a:t>
            </a:r>
            <a:endParaRPr lang="en-US" dirty="0" smtClean="0"/>
          </a:p>
          <a:p>
            <a:pPr marL="919163" lvl="1">
              <a:buClr>
                <a:schemeClr val="bg1"/>
              </a:buClr>
              <a:buSzPct val="100000"/>
            </a:pPr>
            <a:r>
              <a:rPr lang="en-US" dirty="0" err="1" smtClean="0"/>
              <a:t>MFnDagNode</a:t>
            </a:r>
            <a:endParaRPr lang="en-US" dirty="0" smtClean="0"/>
          </a:p>
          <a:p>
            <a:pPr marL="919163" lvl="1">
              <a:buClr>
                <a:schemeClr val="bg1"/>
              </a:buClr>
              <a:buSzPct val="100000"/>
            </a:pPr>
            <a:r>
              <a:rPr lang="en-US" dirty="0" err="1" smtClean="0"/>
              <a:t>MFnAttribute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Set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MFnDependencyNode</a:t>
            </a:r>
            <a:endParaRPr lang="en-US" dirty="0" smtClean="0"/>
          </a:p>
          <a:p>
            <a:pPr marL="919163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Base class providing fundamental operators for all dependency nodes</a:t>
            </a:r>
          </a:p>
          <a:p>
            <a:pPr marL="919163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Contains methods to query the name of a node, locate an attribute and parse connections</a:t>
            </a:r>
          </a:p>
          <a:p>
            <a:r>
              <a:rPr lang="en-US" dirty="0" err="1" smtClean="0"/>
              <a:t>MFnDagNode</a:t>
            </a:r>
            <a:endParaRPr lang="en-US" dirty="0" smtClean="0"/>
          </a:p>
          <a:p>
            <a:pPr marL="919163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Derived from </a:t>
            </a:r>
            <a:r>
              <a:rPr lang="en-US" dirty="0" err="1" smtClean="0"/>
              <a:t>MFnDependencyNode</a:t>
            </a:r>
            <a:endParaRPr lang="en-US" dirty="0" smtClean="0"/>
          </a:p>
          <a:p>
            <a:pPr marL="919163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Provides methods to query or modify parent/child relationships in the DAG</a:t>
            </a:r>
          </a:p>
          <a:p>
            <a:r>
              <a:rPr lang="en-US" dirty="0" err="1" smtClean="0"/>
              <a:t>MFnAttribute</a:t>
            </a:r>
            <a:endParaRPr lang="en-US" dirty="0" smtClean="0"/>
          </a:p>
          <a:p>
            <a:pPr marL="919163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Base class for Maya DG attributes</a:t>
            </a:r>
          </a:p>
          <a:p>
            <a:pPr marL="919163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Offers methods to create an attribute or query/set properties of an attribute on a node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Set Classes &amp; </a:t>
            </a:r>
            <a:r>
              <a:rPr lang="en-US" dirty="0" err="1" smtClean="0"/>
              <a:t>MObject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Separate data with functionality</a:t>
            </a:r>
            <a:endParaRPr lang="en-US" dirty="0"/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685800" y="3368457"/>
            <a:ext cx="3124200" cy="2308324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r>
              <a:rPr lang="en-US" sz="2000" kern="1200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		Class  A</a:t>
            </a: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kern="1200" dirty="0" smtClean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kern="1200" dirty="0" smtClean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914400" y="3429000"/>
            <a:ext cx="1143000" cy="1143000"/>
          </a:xfrm>
          <a:prstGeom prst="ellipse">
            <a:avLst/>
          </a:prstGeom>
          <a:solidFill>
            <a:srgbClr val="99CC00"/>
          </a:solidFill>
          <a:ln w="11049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4724400"/>
            <a:ext cx="259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686300" y="3368457"/>
            <a:ext cx="1143000" cy="1143000"/>
          </a:xfrm>
          <a:prstGeom prst="ellipse">
            <a:avLst/>
          </a:prstGeom>
          <a:solidFill>
            <a:srgbClr val="99CC00"/>
          </a:solidFill>
          <a:ln w="11049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Data class A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172200" y="3581400"/>
            <a:ext cx="259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Functions Class B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71600" y="2483286"/>
            <a:ext cx="1828800" cy="472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Classical OOP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10200" y="2483286"/>
            <a:ext cx="2590800" cy="472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Maya  API Approach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05200" y="2483286"/>
            <a:ext cx="1828800" cy="472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VS.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24400" y="5276671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MObject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>
            <a:off x="5212078" y="4511457"/>
            <a:ext cx="45719" cy="838199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MObject</a:t>
            </a:r>
            <a:r>
              <a:rPr lang="en-US" dirty="0" smtClean="0"/>
              <a:t> is the fundamental data type that represents an object in Maya.</a:t>
            </a:r>
          </a:p>
          <a:p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66800" y="2514600"/>
            <a:ext cx="6096000" cy="1676400"/>
          </a:xfrm>
          <a:prstGeom prst="rect">
            <a:avLst/>
          </a:prstGeom>
          <a:solidFill>
            <a:srgbClr val="FFAA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Maya API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66800" y="4191000"/>
            <a:ext cx="6096000" cy="1828800"/>
          </a:xfrm>
          <a:prstGeom prst="rect">
            <a:avLst/>
          </a:prstGeom>
          <a:solidFill>
            <a:srgbClr val="00336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Maya</a:t>
            </a: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1752600" y="4572000"/>
            <a:ext cx="1219200" cy="1143000"/>
          </a:xfrm>
          <a:prstGeom prst="ellipse">
            <a:avLst/>
          </a:prstGeom>
          <a:solidFill>
            <a:srgbClr val="99CC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Internal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Object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371600" y="2667000"/>
            <a:ext cx="1981200" cy="1295400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MObject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Type Information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Pointer to Object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362200" y="3886200"/>
            <a:ext cx="0" cy="9144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owned by Maya are accessed via an </a:t>
            </a:r>
            <a:r>
              <a:rPr lang="en-US" dirty="0" err="1" smtClean="0"/>
              <a:t>MObject</a:t>
            </a:r>
            <a:endParaRPr lang="en-US" dirty="0" smtClean="0"/>
          </a:p>
          <a:p>
            <a:r>
              <a:rPr lang="en-US" dirty="0" err="1" smtClean="0"/>
              <a:t>MObject</a:t>
            </a:r>
            <a:r>
              <a:rPr lang="en-US" dirty="0" smtClean="0"/>
              <a:t> = (void *) + (type information)</a:t>
            </a:r>
          </a:p>
          <a:p>
            <a:r>
              <a:rPr lang="en-US" dirty="0" err="1" smtClean="0"/>
              <a:t>MObjects</a:t>
            </a:r>
            <a:r>
              <a:rPr lang="en-US" dirty="0" smtClean="0"/>
              <a:t> are handles to Maya internal objects</a:t>
            </a:r>
          </a:p>
          <a:p>
            <a:r>
              <a:rPr lang="en-US" dirty="0" smtClean="0"/>
              <a:t>Maya objects are created and destroyed by Maya</a:t>
            </a:r>
          </a:p>
          <a:p>
            <a:r>
              <a:rPr lang="en-US" dirty="0" smtClean="0"/>
              <a:t>Use function sets class to operate on </a:t>
            </a:r>
            <a:r>
              <a:rPr lang="en-US" dirty="0" err="1" smtClean="0"/>
              <a:t>Mobjects</a:t>
            </a:r>
            <a:endParaRPr lang="en-US" dirty="0" smtClean="0"/>
          </a:p>
          <a:p>
            <a:r>
              <a:rPr lang="en-US" dirty="0" smtClean="0"/>
              <a:t>Used extensively. Every </a:t>
            </a:r>
            <a:r>
              <a:rPr lang="en-US" dirty="0" smtClean="0"/>
              <a:t>plug-in </a:t>
            </a:r>
            <a:r>
              <a:rPr lang="en-US" dirty="0" smtClean="0"/>
              <a:t>uses it.</a:t>
            </a:r>
          </a:p>
          <a:p>
            <a:r>
              <a:rPr lang="en-US" dirty="0" smtClean="0"/>
              <a:t>This class </a:t>
            </a:r>
            <a:r>
              <a:rPr lang="en-US" dirty="0" smtClean="0"/>
              <a:t>guarantees that Maya owns the data</a:t>
            </a:r>
          </a:p>
          <a:p>
            <a:r>
              <a:rPr lang="en-US" dirty="0" smtClean="0"/>
              <a:t>MObject </a:t>
            </a:r>
            <a:r>
              <a:rPr lang="en-US" dirty="0" smtClean="0"/>
              <a:t>resides in the </a:t>
            </a:r>
            <a:r>
              <a:rPr lang="en-US" dirty="0" err="1" smtClean="0"/>
              <a:t>maya.OpenMaya</a:t>
            </a:r>
            <a:r>
              <a:rPr lang="en-US" dirty="0" smtClean="0"/>
              <a:t> module </a:t>
            </a:r>
          </a:p>
          <a:p>
            <a:r>
              <a:rPr lang="en-US" dirty="0" smtClean="0"/>
              <a:t>It can be created using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mObj</a:t>
            </a:r>
            <a:r>
              <a:rPr lang="en-US" dirty="0" smtClean="0"/>
              <a:t> = </a:t>
            </a:r>
            <a:r>
              <a:rPr lang="en-US" dirty="0" err="1" smtClean="0"/>
              <a:t>maya.OpenMaya.MObject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MObject</a:t>
            </a:r>
            <a:r>
              <a:rPr lang="en-US" dirty="0" smtClean="0"/>
              <a:t> &amp; </a:t>
            </a:r>
            <a:r>
              <a:rPr lang="en-US" dirty="0" err="1" smtClean="0"/>
              <a:t>MFn</a:t>
            </a:r>
            <a:r>
              <a:rPr lang="en-US" dirty="0" smtClean="0"/>
              <a:t>::Type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 err="1" smtClean="0"/>
              <a:t>MObject</a:t>
            </a:r>
            <a:r>
              <a:rPr lang="en-US" dirty="0" smtClean="0"/>
              <a:t> carries a type field.</a:t>
            </a:r>
          </a:p>
          <a:p>
            <a:endParaRPr lang="en-US" dirty="0" smtClean="0"/>
          </a:p>
          <a:p>
            <a:pPr lvl="2">
              <a:buNone/>
            </a:pPr>
            <a:r>
              <a:rPr lang="en-US" sz="1600" dirty="0" err="1" smtClean="0">
                <a:solidFill>
                  <a:srgbClr val="FFFF00"/>
                </a:solidFill>
              </a:rPr>
              <a:t>MFn</a:t>
            </a:r>
            <a:r>
              <a:rPr lang="en-US" sz="1600" dirty="0" smtClean="0">
                <a:solidFill>
                  <a:srgbClr val="FFFF00"/>
                </a:solidFill>
              </a:rPr>
              <a:t>::Type MObject::</a:t>
            </a:r>
            <a:r>
              <a:rPr lang="en-US" sz="1600" dirty="0" err="1" smtClean="0">
                <a:solidFill>
                  <a:srgbClr val="FFFF00"/>
                </a:solidFill>
              </a:rPr>
              <a:t>apiType</a:t>
            </a:r>
            <a:r>
              <a:rPr lang="en-US" sz="1600" dirty="0" smtClean="0">
                <a:solidFill>
                  <a:srgbClr val="FFFF00"/>
                </a:solidFill>
              </a:rPr>
              <a:t>()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type comes from an enumerated list of all node types internal to Maya.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a comprehensive list of all Maya node types, see </a:t>
            </a:r>
            <a:r>
              <a:rPr lang="en-US" dirty="0" err="1" smtClean="0"/>
              <a:t>MFn.h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MObject</a:t>
            </a:r>
            <a:r>
              <a:rPr lang="en-US" dirty="0" smtClean="0"/>
              <a:t> &amp; </a:t>
            </a:r>
            <a:r>
              <a:rPr lang="en-US" dirty="0" err="1" smtClean="0"/>
              <a:t>MFn</a:t>
            </a:r>
            <a:r>
              <a:rPr lang="en-US" dirty="0" smtClean="0"/>
              <a:t>::Type 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85800" y="2971800"/>
            <a:ext cx="3124200" cy="3200400"/>
          </a:xfrm>
          <a:prstGeom prst="rect">
            <a:avLst/>
          </a:prstGeom>
          <a:solidFill>
            <a:srgbClr val="FFB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Functions:</a:t>
            </a:r>
            <a:endParaRPr lang="en-US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numVertices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numEdges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numPolygons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subdivideFaces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extrudeFaces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split()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etc.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85800" y="2438400"/>
            <a:ext cx="3124200" cy="533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MFnMesh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5029200" y="2628900"/>
            <a:ext cx="1600200" cy="1524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MObject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MFn</a:t>
            </a:r>
            <a:r>
              <a:rPr lang="en-US" dirty="0" smtClean="0">
                <a:solidFill>
                  <a:schemeClr val="bg1"/>
                </a:solidFill>
              </a:rPr>
              <a:t>::</a:t>
            </a:r>
            <a:r>
              <a:rPr lang="en-US" dirty="0" err="1" smtClean="0">
                <a:solidFill>
                  <a:schemeClr val="bg1"/>
                </a:solidFill>
              </a:rPr>
              <a:t>kMesh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V="1">
            <a:off x="3505200" y="3390900"/>
            <a:ext cx="1524000" cy="2286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5105400" y="4572000"/>
            <a:ext cx="1600200" cy="1524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MObject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MFn</a:t>
            </a:r>
            <a:r>
              <a:rPr lang="en-US" dirty="0" smtClean="0">
                <a:solidFill>
                  <a:schemeClr val="bg1"/>
                </a:solidFill>
              </a:rPr>
              <a:t>::</a:t>
            </a:r>
            <a:r>
              <a:rPr lang="en-US" dirty="0" err="1" smtClean="0">
                <a:solidFill>
                  <a:schemeClr val="bg1"/>
                </a:solidFill>
              </a:rPr>
              <a:t>kTransform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5105400" y="4572000"/>
            <a:ext cx="1600200" cy="1524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Transform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3581400" y="4876800"/>
            <a:ext cx="1752600" cy="457200"/>
            <a:chOff x="2256" y="2928"/>
            <a:chExt cx="1104" cy="432"/>
          </a:xfrm>
        </p:grpSpPr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2256" y="2928"/>
              <a:ext cx="1104" cy="43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1" name="Group 14"/>
            <p:cNvGrpSpPr>
              <a:grpSpLocks/>
            </p:cNvGrpSpPr>
            <p:nvPr/>
          </p:nvGrpSpPr>
          <p:grpSpPr bwMode="auto">
            <a:xfrm>
              <a:off x="2736" y="3000"/>
              <a:ext cx="192" cy="288"/>
              <a:chOff x="2736" y="3000"/>
              <a:chExt cx="192" cy="288"/>
            </a:xfrm>
          </p:grpSpPr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2736" y="3000"/>
                <a:ext cx="192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 flipV="1">
                <a:off x="2736" y="3000"/>
                <a:ext cx="192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5029200" y="2628900"/>
            <a:ext cx="1600200" cy="1524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Mesh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Node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7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As a pointer to internal </a:t>
            </a:r>
            <a:r>
              <a:rPr lang="en-US" sz="2800" dirty="0" smtClean="0"/>
              <a:t>objects</a:t>
            </a:r>
            <a:r>
              <a:rPr lang="en-US" sz="2800" dirty="0" smtClean="0"/>
              <a:t>:</a:t>
            </a:r>
            <a:endParaRPr lang="en-US" sz="2800" dirty="0" smtClean="0"/>
          </a:p>
          <a:p>
            <a:endParaRPr lang="en-US" dirty="0" smtClean="0"/>
          </a:p>
          <a:p>
            <a:pPr marL="914400" lvl="1" indent="-228600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err="1" smtClean="0"/>
              <a:t>MObjects</a:t>
            </a:r>
            <a:r>
              <a:rPr lang="en-US" dirty="0" smtClean="0"/>
              <a:t> are not guaranteed to be valid between calls to your plug-in.</a:t>
            </a:r>
          </a:p>
          <a:p>
            <a:pPr marL="914400" indent="-228600">
              <a:buClr>
                <a:schemeClr val="bg1"/>
              </a:buClr>
              <a:buFont typeface="Arial" pitchFamily="34" charset="0"/>
              <a:buChar char="•"/>
            </a:pPr>
            <a:endParaRPr lang="en-US" dirty="0" smtClean="0"/>
          </a:p>
          <a:p>
            <a:pPr marL="914400" lvl="1" indent="-228600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It is strongly recommended that you do not hang onto an MObject between calls to your plug-in</a:t>
            </a:r>
            <a:r>
              <a:rPr lang="en-US" dirty="0" smtClean="0"/>
              <a:t>. </a:t>
            </a:r>
            <a:r>
              <a:rPr lang="en-US" dirty="0" smtClean="0"/>
              <a:t>Use it as soon as it’s created.</a:t>
            </a:r>
            <a:endParaRPr lang="en-US" dirty="0" smtClean="0"/>
          </a:p>
          <a:p>
            <a:pPr marL="914400" indent="-228600">
              <a:buClr>
                <a:schemeClr val="bg1"/>
              </a:buClr>
              <a:buFont typeface="Arial" pitchFamily="34" charset="0"/>
              <a:buChar char="•"/>
            </a:pPr>
            <a:endParaRPr lang="en-US" dirty="0" smtClean="0"/>
          </a:p>
          <a:p>
            <a:pPr marL="914400" lvl="1" indent="-228600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err="1" smtClean="0"/>
              <a:t>MObjectHandle</a:t>
            </a:r>
            <a:r>
              <a:rPr lang="en-US" dirty="0" smtClean="0"/>
              <a:t> can be used to test the validity of an </a:t>
            </a:r>
            <a:r>
              <a:rPr lang="en-US" dirty="0" err="1" smtClean="0"/>
              <a:t>MObject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Design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lvl="1" indent="-169863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A tight wrapper around Maya’s internal architecture</a:t>
            </a:r>
          </a:p>
          <a:p>
            <a:pPr marL="284163" lvl="1" indent="-169863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An abstract layer, which separates Maya internal code from external plug-in developers</a:t>
            </a:r>
          </a:p>
          <a:p>
            <a:endParaRPr lang="en-US" dirty="0"/>
          </a:p>
        </p:txBody>
      </p:sp>
      <p:sp>
        <p:nvSpPr>
          <p:cNvPr id="34" name="TextBox 5"/>
          <p:cNvSpPr txBox="1">
            <a:spLocks noChangeArrowheads="1"/>
          </p:cNvSpPr>
          <p:nvPr/>
        </p:nvSpPr>
        <p:spPr bwMode="auto">
          <a:xfrm>
            <a:off x="3618706" y="3200400"/>
            <a:ext cx="1479550" cy="708025"/>
          </a:xfrm>
          <a:prstGeom prst="rect">
            <a:avLst/>
          </a:prstGeom>
          <a:solidFill>
            <a:srgbClr val="99CC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3603625" y="4300538"/>
            <a:ext cx="1449387" cy="708025"/>
          </a:xfrm>
          <a:prstGeom prst="rect">
            <a:avLst/>
          </a:prstGeom>
          <a:solidFill>
            <a:srgbClr val="99CC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3581400" y="5400675"/>
            <a:ext cx="1468437" cy="708025"/>
          </a:xfrm>
          <a:prstGeom prst="rect">
            <a:avLst/>
          </a:prstGeom>
          <a:solidFill>
            <a:srgbClr val="99CC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7" name="TextBox 10"/>
          <p:cNvSpPr txBox="1">
            <a:spLocks noChangeArrowheads="1"/>
          </p:cNvSpPr>
          <p:nvPr/>
        </p:nvSpPr>
        <p:spPr bwMode="auto">
          <a:xfrm>
            <a:off x="3613150" y="4516438"/>
            <a:ext cx="14700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r>
              <a:rPr lang="en-US" b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Maya  API</a:t>
            </a:r>
          </a:p>
        </p:txBody>
      </p:sp>
      <p:sp>
        <p:nvSpPr>
          <p:cNvPr id="38" name="TextBox 11"/>
          <p:cNvSpPr txBox="1">
            <a:spLocks noChangeArrowheads="1"/>
          </p:cNvSpPr>
          <p:nvPr/>
        </p:nvSpPr>
        <p:spPr bwMode="auto">
          <a:xfrm>
            <a:off x="3598862" y="5607050"/>
            <a:ext cx="14700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r>
              <a:rPr lang="en-US" b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Maya core</a:t>
            </a:r>
          </a:p>
        </p:txBody>
      </p:sp>
      <p:sp>
        <p:nvSpPr>
          <p:cNvPr id="39" name="TextBox 12"/>
          <p:cNvSpPr txBox="1">
            <a:spLocks noChangeArrowheads="1"/>
          </p:cNvSpPr>
          <p:nvPr/>
        </p:nvSpPr>
        <p:spPr bwMode="auto">
          <a:xfrm>
            <a:off x="3618706" y="3200400"/>
            <a:ext cx="1468438" cy="67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r>
              <a:rPr lang="en-US" sz="2000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 </a:t>
            </a:r>
            <a:r>
              <a:rPr lang="en-US" b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External</a:t>
            </a: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r>
              <a:rPr lang="en-US" b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developer</a:t>
            </a:r>
          </a:p>
        </p:txBody>
      </p:sp>
      <p:sp>
        <p:nvSpPr>
          <p:cNvPr id="40" name="Up-Down Arrow 13"/>
          <p:cNvSpPr>
            <a:spLocks noChangeArrowheads="1"/>
          </p:cNvSpPr>
          <p:nvPr/>
        </p:nvSpPr>
        <p:spPr bwMode="auto">
          <a:xfrm>
            <a:off x="4281487" y="3908425"/>
            <a:ext cx="71438" cy="387350"/>
          </a:xfrm>
          <a:prstGeom prst="upDownArrow">
            <a:avLst>
              <a:gd name="adj1" fmla="val 50000"/>
              <a:gd name="adj2" fmla="val 106260"/>
            </a:avLst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2" name="Up-Down Arrow 14"/>
          <p:cNvSpPr>
            <a:spLocks noChangeArrowheads="1"/>
          </p:cNvSpPr>
          <p:nvPr/>
        </p:nvSpPr>
        <p:spPr bwMode="auto">
          <a:xfrm>
            <a:off x="4281487" y="4997450"/>
            <a:ext cx="71438" cy="388938"/>
          </a:xfrm>
          <a:prstGeom prst="upDownArrow">
            <a:avLst>
              <a:gd name="adj1" fmla="val 50000"/>
              <a:gd name="adj2" fmla="val 106695"/>
            </a:avLst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 animBg="1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r>
              <a:rPr lang="en-US" sz="2800" b="1" dirty="0" smtClean="0">
                <a:latin typeface="+mj-lt"/>
              </a:rPr>
              <a:t>Iterator Classes</a:t>
            </a:r>
            <a:endParaRPr lang="en-US" sz="2800" b="1" dirty="0">
              <a:latin typeface="+mj-lt"/>
            </a:endParaRPr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loop over elements of the same type</a:t>
            </a:r>
          </a:p>
          <a:p>
            <a:r>
              <a:rPr lang="en-US" dirty="0" err="1" smtClean="0"/>
              <a:t>Iterators</a:t>
            </a:r>
            <a:r>
              <a:rPr lang="en-US" dirty="0" smtClean="0"/>
              <a:t> start with “</a:t>
            </a:r>
            <a:r>
              <a:rPr lang="en-US" dirty="0" err="1" smtClean="0"/>
              <a:t>MIt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Some common </a:t>
            </a:r>
            <a:r>
              <a:rPr lang="en-US" dirty="0" err="1" smtClean="0"/>
              <a:t>iterators</a:t>
            </a:r>
            <a:r>
              <a:rPr lang="en-US" dirty="0" smtClean="0"/>
              <a:t> are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MItDag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MItDependencyGraph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MItMeshEdge</a:t>
            </a:r>
            <a:r>
              <a:rPr lang="en-US" dirty="0" smtClean="0"/>
              <a:t> 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MItMeshVertex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MItMeshPolygon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MItSurfaceCV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r>
              <a:rPr lang="en-US" sz="2800" b="1" dirty="0" smtClean="0">
                <a:latin typeface="+mj-lt"/>
              </a:rPr>
              <a:t>Wrapper Classes</a:t>
            </a:r>
            <a:endParaRPr lang="en-US" sz="2800" b="1" dirty="0">
              <a:latin typeface="+mj-lt"/>
            </a:endParaRPr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class exist for simple classes (such as </a:t>
            </a:r>
            <a:r>
              <a:rPr lang="en-US" dirty="0" err="1" smtClean="0"/>
              <a:t>MPoint</a:t>
            </a:r>
            <a:r>
              <a:rPr lang="en-US" dirty="0" smtClean="0"/>
              <a:t>, </a:t>
            </a:r>
            <a:r>
              <a:rPr lang="en-US" dirty="0" err="1" smtClean="0"/>
              <a:t>MVector</a:t>
            </a:r>
            <a:r>
              <a:rPr lang="en-US" dirty="0" smtClean="0"/>
              <a:t>, etc…)</a:t>
            </a:r>
          </a:p>
          <a:p>
            <a:r>
              <a:rPr lang="en-CA" dirty="0" smtClean="0"/>
              <a:t>Fully implemented </a:t>
            </a:r>
            <a:r>
              <a:rPr lang="en-CA" dirty="0" smtClean="0"/>
              <a:t>Python classes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Architecture</a:t>
            </a:r>
            <a:endParaRPr lang="en-US" dirty="0"/>
          </a:p>
        </p:txBody>
      </p:sp>
      <p:sp>
        <p:nvSpPr>
          <p:cNvPr id="5" name="Cube 10"/>
          <p:cNvSpPr>
            <a:spLocks noChangeArrowheads="1"/>
          </p:cNvSpPr>
          <p:nvPr/>
        </p:nvSpPr>
        <p:spPr bwMode="auto">
          <a:xfrm>
            <a:off x="1686744" y="4704431"/>
            <a:ext cx="4225172" cy="663575"/>
          </a:xfrm>
          <a:prstGeom prst="cube">
            <a:avLst>
              <a:gd name="adj" fmla="val 25000"/>
            </a:avLst>
          </a:prstGeom>
          <a:solidFill>
            <a:srgbClr val="BB15B3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21"/>
          <p:cNvSpPr txBox="1">
            <a:spLocks noChangeArrowheads="1"/>
          </p:cNvSpPr>
          <p:nvPr/>
        </p:nvSpPr>
        <p:spPr bwMode="auto">
          <a:xfrm>
            <a:off x="3571774" y="4969442"/>
            <a:ext cx="6556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/>
              <a:t>OS</a:t>
            </a:r>
          </a:p>
        </p:txBody>
      </p:sp>
      <p:sp>
        <p:nvSpPr>
          <p:cNvPr id="10" name="Cube 22"/>
          <p:cNvSpPr>
            <a:spLocks noChangeArrowheads="1"/>
          </p:cNvSpPr>
          <p:nvPr/>
        </p:nvSpPr>
        <p:spPr bwMode="auto">
          <a:xfrm>
            <a:off x="2145398" y="4204068"/>
            <a:ext cx="3495006" cy="533400"/>
          </a:xfrm>
          <a:prstGeom prst="cube">
            <a:avLst>
              <a:gd name="adj" fmla="val 25000"/>
            </a:avLst>
          </a:prstGeom>
          <a:solidFill>
            <a:schemeClr val="accent1">
              <a:lumMod val="50000"/>
              <a:lumOff val="50000"/>
            </a:schemeClr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23"/>
          <p:cNvSpPr txBox="1">
            <a:spLocks noChangeArrowheads="1"/>
          </p:cNvSpPr>
          <p:nvPr/>
        </p:nvSpPr>
        <p:spPr bwMode="auto">
          <a:xfrm>
            <a:off x="3168233" y="4394167"/>
            <a:ext cx="151606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/>
              <a:t>Maya Core</a:t>
            </a:r>
          </a:p>
        </p:txBody>
      </p:sp>
      <p:sp>
        <p:nvSpPr>
          <p:cNvPr id="12" name="Cube 24"/>
          <p:cNvSpPr>
            <a:spLocks noChangeArrowheads="1"/>
          </p:cNvSpPr>
          <p:nvPr/>
        </p:nvSpPr>
        <p:spPr bwMode="auto">
          <a:xfrm>
            <a:off x="2431051" y="3697923"/>
            <a:ext cx="2910840" cy="569277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164735" y="3924935"/>
            <a:ext cx="144347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Maya API</a:t>
            </a:r>
            <a:endParaRPr lang="en-US" sz="2000" u="none" dirty="0"/>
          </a:p>
        </p:txBody>
      </p:sp>
      <p:sp>
        <p:nvSpPr>
          <p:cNvPr id="24" name="Cube 23"/>
          <p:cNvSpPr>
            <a:spLocks noChangeArrowheads="1"/>
          </p:cNvSpPr>
          <p:nvPr/>
        </p:nvSpPr>
        <p:spPr bwMode="auto">
          <a:xfrm>
            <a:off x="2516205" y="3204644"/>
            <a:ext cx="2612055" cy="46355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785711" y="3330259"/>
            <a:ext cx="21542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MEL Commands</a:t>
            </a:r>
            <a:endParaRPr lang="en-US" sz="2000" u="none" dirty="0"/>
          </a:p>
        </p:txBody>
      </p:sp>
      <p:sp>
        <p:nvSpPr>
          <p:cNvPr id="26" name="Cube 9"/>
          <p:cNvSpPr>
            <a:spLocks noChangeArrowheads="1"/>
          </p:cNvSpPr>
          <p:nvPr/>
        </p:nvSpPr>
        <p:spPr bwMode="auto">
          <a:xfrm>
            <a:off x="2532245" y="2290980"/>
            <a:ext cx="2494547" cy="4572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010619" y="2429093"/>
            <a:ext cx="1419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Maya GUI</a:t>
            </a:r>
            <a:endParaRPr lang="en-US" sz="2000" u="none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err="1" smtClean="0"/>
              <a:t>OpenMaya</a:t>
            </a:r>
            <a:r>
              <a:rPr lang="en-CA" b="1" dirty="0" smtClean="0"/>
              <a:t>: </a:t>
            </a:r>
            <a:r>
              <a:rPr lang="en-CA" dirty="0" smtClean="0"/>
              <a:t>fundamental classes for defining nodes and commands and for assembling them into a plug-in</a:t>
            </a:r>
          </a:p>
          <a:p>
            <a:r>
              <a:rPr lang="en-CA" b="1" dirty="0" err="1" smtClean="0"/>
              <a:t>OpenMayaUI</a:t>
            </a:r>
            <a:r>
              <a:rPr lang="en-CA" b="1" dirty="0" smtClean="0"/>
              <a:t>: </a:t>
            </a:r>
            <a:r>
              <a:rPr lang="en-CA" dirty="0" smtClean="0"/>
              <a:t>classes necessary for creating new user interface elements such as manipulators, contexts, and locators</a:t>
            </a:r>
          </a:p>
          <a:p>
            <a:r>
              <a:rPr lang="en-CA" b="1" dirty="0" err="1" smtClean="0"/>
              <a:t>OpenMayaAnim</a:t>
            </a:r>
            <a:r>
              <a:rPr lang="en-CA" b="1" dirty="0" smtClean="0"/>
              <a:t>: </a:t>
            </a:r>
            <a:r>
              <a:rPr lang="en-CA" dirty="0" smtClean="0"/>
              <a:t>classes for animation, including deformers and inverse kinematics. </a:t>
            </a:r>
          </a:p>
          <a:p>
            <a:r>
              <a:rPr lang="en-CA" b="1" dirty="0" err="1" smtClean="0"/>
              <a:t>OpenMayaFX</a:t>
            </a:r>
            <a:r>
              <a:rPr lang="en-CA" b="1" dirty="0" smtClean="0"/>
              <a:t>:</a:t>
            </a:r>
            <a:r>
              <a:rPr lang="en-CA" dirty="0" smtClean="0"/>
              <a:t> classes for Autodesk</a:t>
            </a:r>
            <a:r>
              <a:rPr lang="en-CA" baseline="30000" dirty="0" smtClean="0"/>
              <a:t>®</a:t>
            </a:r>
            <a:r>
              <a:rPr lang="en-CA" dirty="0" smtClean="0"/>
              <a:t> Dynamics</a:t>
            </a:r>
            <a:r>
              <a:rPr lang="en-CA" baseline="30000" dirty="0" smtClean="0"/>
              <a:t>™</a:t>
            </a:r>
            <a:endParaRPr lang="en-CA" dirty="0" smtClean="0"/>
          </a:p>
          <a:p>
            <a:r>
              <a:rPr lang="en-CA" b="1" dirty="0" err="1" smtClean="0"/>
              <a:t>OpenMayaRender</a:t>
            </a:r>
            <a:r>
              <a:rPr lang="en-CA" b="1" dirty="0" smtClean="0"/>
              <a:t>:</a:t>
            </a:r>
            <a:r>
              <a:rPr lang="en-CA" dirty="0" smtClean="0"/>
              <a:t> classes for performing </a:t>
            </a:r>
            <a:r>
              <a:rPr lang="en-CA" dirty="0" smtClean="0"/>
              <a:t>rendering</a:t>
            </a:r>
            <a:endParaRPr lang="en-CA" dirty="0" smtClean="0"/>
          </a:p>
          <a:p>
            <a:r>
              <a:rPr lang="en-US" b="1" dirty="0" err="1" smtClean="0"/>
              <a:t>OpenMayaMPx</a:t>
            </a:r>
            <a:r>
              <a:rPr lang="en-US" b="1" dirty="0" smtClean="0"/>
              <a:t>: </a:t>
            </a:r>
            <a:r>
              <a:rPr lang="en-US" dirty="0" smtClean="0"/>
              <a:t>classes for proxy objects, no C++</a:t>
            </a:r>
          </a:p>
          <a:p>
            <a:r>
              <a:rPr lang="en-US" b="1" dirty="0" err="1" smtClean="0"/>
              <a:t>OpenMayaCloth</a:t>
            </a:r>
            <a:r>
              <a:rPr lang="en-US" b="1" dirty="0" smtClean="0"/>
              <a:t>: </a:t>
            </a:r>
            <a:r>
              <a:rPr lang="en-US" dirty="0" smtClean="0"/>
              <a:t>classes for working with </a:t>
            </a:r>
            <a:r>
              <a:rPr lang="en-US" dirty="0" err="1" smtClean="0"/>
              <a:t>nCloth</a:t>
            </a:r>
            <a:r>
              <a:rPr lang="en-US" dirty="0" smtClean="0"/>
              <a:t> objects, no C++ </a:t>
            </a:r>
            <a:endParaRPr lang="en-US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08889" y="1429907"/>
          <a:ext cx="7251828" cy="49072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73546"/>
                <a:gridCol w="2195148"/>
                <a:gridCol w="2783134"/>
              </a:tblGrid>
              <a:tr h="718607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Naming</a:t>
                      </a:r>
                      <a:r>
                        <a:rPr lang="en-US" sz="2100" baseline="0" dirty="0" smtClean="0"/>
                        <a:t> Convention</a:t>
                      </a:r>
                      <a:endParaRPr lang="en-US" sz="2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 Logical Grouping</a:t>
                      </a:r>
                      <a:endParaRPr 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Examples</a:t>
                      </a:r>
                      <a:endParaRPr 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44040"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MPx</a:t>
                      </a:r>
                      <a:r>
                        <a:rPr lang="en-US" sz="2500" dirty="0" smtClean="0"/>
                        <a:t>***</a:t>
                      </a:r>
                      <a:endParaRPr lang="en-US" sz="2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Proxy</a:t>
                      </a:r>
                      <a:endParaRPr lang="en-US" sz="2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MPxCommand</a:t>
                      </a:r>
                      <a:endParaRPr lang="en-US" sz="2500" dirty="0" smtClean="0"/>
                    </a:p>
                    <a:p>
                      <a:r>
                        <a:rPr lang="en-US" sz="2500" dirty="0" err="1" smtClean="0"/>
                        <a:t>MPxNode</a:t>
                      </a:r>
                      <a:endParaRPr lang="en-US" sz="25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20340"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MFn</a:t>
                      </a:r>
                      <a:r>
                        <a:rPr lang="en-US" sz="2500" dirty="0" smtClean="0"/>
                        <a:t>***</a:t>
                      </a:r>
                      <a:endParaRPr lang="en-US" sz="2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Function set</a:t>
                      </a:r>
                      <a:endParaRPr lang="en-US" sz="2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MFnAttribute</a:t>
                      </a:r>
                      <a:r>
                        <a:rPr lang="en-US" sz="2500" dirty="0" smtClean="0"/>
                        <a:t>, </a:t>
                      </a:r>
                      <a:r>
                        <a:rPr lang="en-US" sz="2500" dirty="0" err="1" smtClean="0"/>
                        <a:t>MFnDependencyNode</a:t>
                      </a:r>
                      <a:endParaRPr lang="en-US" sz="2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20340"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MIt</a:t>
                      </a:r>
                      <a:r>
                        <a:rPr lang="en-US" sz="2500" dirty="0" smtClean="0"/>
                        <a:t>***</a:t>
                      </a:r>
                      <a:endParaRPr lang="en-US" sz="2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Iterator</a:t>
                      </a:r>
                      <a:endParaRPr lang="en-US" sz="2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MItDependencyNodes</a:t>
                      </a:r>
                      <a:r>
                        <a:rPr lang="en-US" sz="2500" dirty="0" smtClean="0"/>
                        <a:t>, </a:t>
                      </a:r>
                      <a:r>
                        <a:rPr lang="en-US" sz="2500" dirty="0" err="1" smtClean="0"/>
                        <a:t>MItMeshEdge</a:t>
                      </a:r>
                      <a:endParaRPr lang="en-US" sz="2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440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M***</a:t>
                      </a:r>
                      <a:endParaRPr lang="en-US" sz="2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Wrapper et.</a:t>
                      </a:r>
                      <a:r>
                        <a:rPr lang="en-US" sz="2500" baseline="0" dirty="0" smtClean="0"/>
                        <a:t> al</a:t>
                      </a:r>
                      <a:endParaRPr lang="en-US" sz="2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MObject,</a:t>
                      </a:r>
                      <a:r>
                        <a:rPr lang="en-US" sz="2500" baseline="0" dirty="0" smtClean="0"/>
                        <a:t> </a:t>
                      </a:r>
                      <a:r>
                        <a:rPr lang="en-US" sz="2500" baseline="0" dirty="0" err="1" smtClean="0"/>
                        <a:t>MPoint</a:t>
                      </a:r>
                      <a:r>
                        <a:rPr lang="en-US" sz="2500" baseline="0" dirty="0" smtClean="0"/>
                        <a:t>, M3dView</a:t>
                      </a:r>
                      <a:endParaRPr lang="en-US" sz="2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79785" y="208511"/>
            <a:ext cx="8229719" cy="1143000"/>
          </a:xfrm>
          <a:prstGeom prst="rect">
            <a:avLst/>
          </a:prstGeom>
        </p:spPr>
        <p:txBody>
          <a:bodyPr vert="horz" lIns="38396" tIns="19198" rIns="38396" bIns="19198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000" b="1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Class Categories</a:t>
            </a:r>
            <a:endParaRPr lang="en-US" sz="4000" b="1" dirty="0">
              <a:solidFill>
                <a:schemeClr val="bg1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r>
              <a:rPr lang="en-US" sz="2800" b="1" dirty="0" smtClean="0">
                <a:latin typeface="+mj-lt"/>
              </a:rPr>
              <a:t>Proxy Classes</a:t>
            </a:r>
            <a:endParaRPr lang="en-US" sz="2800" b="1" dirty="0">
              <a:latin typeface="+mj-lt"/>
            </a:endParaRPr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Proxy Object classes serve as base classes for your custom extensions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Proxy Classes begin with “</a:t>
            </a:r>
            <a:r>
              <a:rPr lang="en-US" dirty="0" err="1" smtClean="0"/>
              <a:t>MPx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Proxy </a:t>
            </a:r>
            <a:r>
              <a:rPr lang="en-US" dirty="0" smtClean="0"/>
              <a:t>Objects allow you to extend the Maya architecture through the creation of new Maya constructs (nodes, commands, etc.).</a:t>
            </a:r>
          </a:p>
          <a:p>
            <a:endParaRPr lang="en-US" dirty="0" smtClean="0"/>
          </a:p>
          <a:p>
            <a:r>
              <a:rPr lang="en-US" dirty="0" smtClean="0"/>
              <a:t> The most prevalent proxy classes include:</a:t>
            </a:r>
          </a:p>
          <a:p>
            <a:pPr marL="912813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MPxCommand</a:t>
            </a:r>
            <a:endParaRPr lang="en-US" dirty="0" smtClean="0"/>
          </a:p>
          <a:p>
            <a:pPr marL="912813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MPxNode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r>
              <a:rPr lang="en-US" sz="2800" b="1" dirty="0" smtClean="0">
                <a:latin typeface="+mj-lt"/>
              </a:rPr>
              <a:t>Function Set Classes</a:t>
            </a:r>
          </a:p>
          <a:p>
            <a:pPr algn="ctr">
              <a:buNone/>
            </a:pPr>
            <a:r>
              <a:rPr lang="en-US" sz="2800" dirty="0" smtClean="0">
                <a:latin typeface="+mj-lt"/>
              </a:rPr>
              <a:t>Looking at MObject</a:t>
            </a:r>
            <a:endParaRPr lang="en-US" sz="2800" dirty="0">
              <a:latin typeface="+mj-lt"/>
            </a:endParaRPr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Set Classes &amp; </a:t>
            </a:r>
            <a:r>
              <a:rPr lang="en-US" dirty="0" err="1" smtClean="0"/>
              <a:t>MObject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Separate data with functionality</a:t>
            </a:r>
            <a:endParaRPr lang="en-US" dirty="0"/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685800" y="3368457"/>
            <a:ext cx="3124200" cy="2308324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r>
              <a:rPr lang="en-US" sz="2000" kern="1200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		Class  A</a:t>
            </a: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kern="1200" dirty="0" smtClean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kern="1200" dirty="0" smtClean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914400" y="3429000"/>
            <a:ext cx="1143000" cy="1143000"/>
          </a:xfrm>
          <a:prstGeom prst="ellipse">
            <a:avLst/>
          </a:prstGeom>
          <a:solidFill>
            <a:srgbClr val="99CC00"/>
          </a:solidFill>
          <a:ln w="11049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4724400"/>
            <a:ext cx="259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686300" y="3368457"/>
            <a:ext cx="1143000" cy="1143000"/>
          </a:xfrm>
          <a:prstGeom prst="ellipse">
            <a:avLst/>
          </a:prstGeom>
          <a:solidFill>
            <a:srgbClr val="99CC00"/>
          </a:solidFill>
          <a:ln w="11049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Data class A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172200" y="3581400"/>
            <a:ext cx="259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Functions Class B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71600" y="2483286"/>
            <a:ext cx="1828800" cy="472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Classical OOP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10200" y="2483286"/>
            <a:ext cx="2209800" cy="472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Maya  Approach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05200" y="2483286"/>
            <a:ext cx="1828800" cy="472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VS.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MacHD:Applications:Microsoft Office 2004:Templates:Presentations:Designs:Blank Presentation</Template>
  <TotalTime>7341</TotalTime>
  <Words>1121</Words>
  <Application>Microsoft Office PowerPoint</Application>
  <PresentationFormat>On-screen Show (4:3)</PresentationFormat>
  <Paragraphs>254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1_blank</vt:lpstr>
      <vt:lpstr>Slide 1</vt:lpstr>
      <vt:lpstr>API Design Overview</vt:lpstr>
      <vt:lpstr>Maya Architecture</vt:lpstr>
      <vt:lpstr>Maya Libraries</vt:lpstr>
      <vt:lpstr>Slide 5</vt:lpstr>
      <vt:lpstr>Slide 6</vt:lpstr>
      <vt:lpstr>Proxy Classes</vt:lpstr>
      <vt:lpstr>Slide 8</vt:lpstr>
      <vt:lpstr>Function Set Classes &amp; MObject</vt:lpstr>
      <vt:lpstr>Function Set Classes</vt:lpstr>
      <vt:lpstr>Slide 11</vt:lpstr>
      <vt:lpstr>Function Set Classes</vt:lpstr>
      <vt:lpstr>Function Set Classes</vt:lpstr>
      <vt:lpstr>Function Set Classes &amp; MObject</vt:lpstr>
      <vt:lpstr>MObject</vt:lpstr>
      <vt:lpstr>MObject</vt:lpstr>
      <vt:lpstr>MObject &amp; MFn::Type </vt:lpstr>
      <vt:lpstr>MObject &amp; MFn::Type </vt:lpstr>
      <vt:lpstr>MObject</vt:lpstr>
      <vt:lpstr>Slide 20</vt:lpstr>
      <vt:lpstr>Iterator Classes</vt:lpstr>
      <vt:lpstr>Slide 22</vt:lpstr>
      <vt:lpstr>Wrapper Classes</vt:lpstr>
      <vt:lpstr>Slide 24</vt:lpstr>
    </vt:vector>
  </TitlesOfParts>
  <Manager/>
  <Company>Autodesk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/>
  <cp:lastModifiedBy>middlek</cp:lastModifiedBy>
  <cp:revision>1023</cp:revision>
  <cp:lastPrinted>2006-08-09T23:46:43Z</cp:lastPrinted>
  <dcterms:created xsi:type="dcterms:W3CDTF">2005-11-04T16:28:13Z</dcterms:created>
  <dcterms:modified xsi:type="dcterms:W3CDTF">2010-04-09T23:58:08Z</dcterms:modified>
</cp:coreProperties>
</file>