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2"/>
  </p:notesMasterIdLst>
  <p:handoutMasterIdLst>
    <p:handoutMasterId r:id="rId53"/>
  </p:handoutMasterIdLst>
  <p:sldIdLst>
    <p:sldId id="361" r:id="rId2"/>
    <p:sldId id="364" r:id="rId3"/>
    <p:sldId id="366" r:id="rId4"/>
    <p:sldId id="365" r:id="rId5"/>
    <p:sldId id="445" r:id="rId6"/>
    <p:sldId id="503" r:id="rId7"/>
    <p:sldId id="424" r:id="rId8"/>
    <p:sldId id="367" r:id="rId9"/>
    <p:sldId id="406" r:id="rId10"/>
    <p:sldId id="490" r:id="rId11"/>
    <p:sldId id="432" r:id="rId12"/>
    <p:sldId id="423" r:id="rId13"/>
    <p:sldId id="369" r:id="rId14"/>
    <p:sldId id="467" r:id="rId15"/>
    <p:sldId id="484" r:id="rId16"/>
    <p:sldId id="371" r:id="rId17"/>
    <p:sldId id="372" r:id="rId18"/>
    <p:sldId id="373" r:id="rId19"/>
    <p:sldId id="376" r:id="rId20"/>
    <p:sldId id="504" r:id="rId21"/>
    <p:sldId id="486" r:id="rId22"/>
    <p:sldId id="487" r:id="rId23"/>
    <p:sldId id="488" r:id="rId24"/>
    <p:sldId id="489" r:id="rId25"/>
    <p:sldId id="498" r:id="rId26"/>
    <p:sldId id="449" r:id="rId27"/>
    <p:sldId id="450" r:id="rId28"/>
    <p:sldId id="496" r:id="rId29"/>
    <p:sldId id="497" r:id="rId30"/>
    <p:sldId id="499" r:id="rId31"/>
    <p:sldId id="458" r:id="rId32"/>
    <p:sldId id="459" r:id="rId33"/>
    <p:sldId id="460" r:id="rId34"/>
    <p:sldId id="500" r:id="rId35"/>
    <p:sldId id="501" r:id="rId36"/>
    <p:sldId id="448" r:id="rId37"/>
    <p:sldId id="502" r:id="rId38"/>
    <p:sldId id="453" r:id="rId39"/>
    <p:sldId id="455" r:id="rId40"/>
    <p:sldId id="456" r:id="rId41"/>
    <p:sldId id="408" r:id="rId42"/>
    <p:sldId id="436" r:id="rId43"/>
    <p:sldId id="409" r:id="rId44"/>
    <p:sldId id="431" r:id="rId45"/>
    <p:sldId id="412" r:id="rId46"/>
    <p:sldId id="429" r:id="rId47"/>
    <p:sldId id="410" r:id="rId48"/>
    <p:sldId id="422" r:id="rId49"/>
    <p:sldId id="479" r:id="rId50"/>
    <p:sldId id="480" r:id="rId5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62714" autoAdjust="0"/>
  </p:normalViewPr>
  <p:slideViewPr>
    <p:cSldViewPr snapToObjects="1">
      <p:cViewPr>
        <p:scale>
          <a:sx n="74" d="100"/>
          <a:sy n="74" d="100"/>
        </p:scale>
        <p:origin x="-189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180" y="-78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4BD12-C5AC-43CC-B511-A3D9C35163B1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47568-3E8D-41C9-9DC2-0D1C58DD45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30143-5A36-4CDE-ADEA-ED87A914F399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05862-F74B-4F63-AF5C-200BB0E5BFE3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70B8B-1F45-4DA2-BA81-E1B31861B720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E215E-FB8B-4F31-BADC-2652312A45D6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2099D-436B-4C16-AA04-56B513F6C656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5070-D9C9-41B7-B2DB-4B597D03DA63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F46EF-FC41-433C-9B8E-251FD461C7D9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5BBA6-BB63-4968-BEF0-057BCD6B68C9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8503A-A638-4819-88B5-C735DA1F37C8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141EF-22E9-4A10-880C-D3972B9AC16B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FA0F0-4F47-476A-8245-1D9E19FFB7C8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dirty="0" smtClean="0"/>
              <a:t>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data that belongs to nodes of a given type</a:t>
            </a:r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3622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   Attributes are shared among nodes of the same type </a:t>
            </a:r>
            <a:r>
              <a:rPr lang="en-US" b="1" dirty="0" smtClean="0"/>
              <a:t>and</a:t>
            </a:r>
            <a:r>
              <a:rPr lang="en-US" dirty="0" smtClean="0"/>
              <a:t> all derived node types</a:t>
            </a:r>
          </a:p>
          <a:p>
            <a:pPr marL="0" inden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 smtClean="0"/>
          </a:p>
          <a:p>
            <a:pPr marL="0" indent="0"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12296" name="TextBox 19"/>
          <p:cNvSpPr txBox="1">
            <a:spLocks noChangeArrowheads="1"/>
          </p:cNvSpPr>
          <p:nvPr/>
        </p:nvSpPr>
        <p:spPr bwMode="auto">
          <a:xfrm>
            <a:off x="2446337" y="2717800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A</a:t>
            </a:r>
          </a:p>
        </p:txBody>
      </p:sp>
      <p:sp>
        <p:nvSpPr>
          <p:cNvPr id="12297" name="TextBox 20"/>
          <p:cNvSpPr txBox="1">
            <a:spLocks noChangeArrowheads="1"/>
          </p:cNvSpPr>
          <p:nvPr/>
        </p:nvSpPr>
        <p:spPr bwMode="auto">
          <a:xfrm>
            <a:off x="2416175" y="4715668"/>
            <a:ext cx="101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Node B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V="1">
            <a:off x="3500438" y="2954337"/>
            <a:ext cx="1639887" cy="633413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214562" y="31289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9175" y="3504403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2214562" y="511016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255836" y="544991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1054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3500438" y="4495800"/>
            <a:ext cx="1604962" cy="1291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and Attributes</a:t>
            </a:r>
          </a:p>
        </p:txBody>
      </p:sp>
      <p:pic>
        <p:nvPicPr>
          <p:cNvPr id="11267" name="Content Placeholder 3" descr="attrDef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524000"/>
            <a:ext cx="8824913" cy="4108450"/>
          </a:xfrm>
        </p:spPr>
      </p:pic>
      <p:sp>
        <p:nvSpPr>
          <p:cNvPr id="4" name="Rounded Rectangle 3"/>
          <p:cNvSpPr/>
          <p:nvPr/>
        </p:nvSpPr>
        <p:spPr bwMode="auto">
          <a:xfrm>
            <a:off x="326959" y="6171770"/>
            <a:ext cx="833132" cy="344457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994632" y="6238618"/>
            <a:ext cx="1160015" cy="387294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</a:t>
            </a:r>
            <a:r>
              <a:rPr lang="en-US" sz="1600" u="none" dirty="0" smtClean="0"/>
              <a:t>a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905765" y="6141368"/>
            <a:ext cx="1071548" cy="374859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Property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6104467"/>
            <a:ext cx="1170157" cy="370635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Structure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2400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02002" y="2743200"/>
            <a:ext cx="527198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97467" y="2743200"/>
            <a:ext cx="708226" cy="288925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Up Arrow 11"/>
          <p:cNvSpPr/>
          <p:nvPr/>
        </p:nvSpPr>
        <p:spPr bwMode="auto">
          <a:xfrm rot="1022102">
            <a:off x="4437629" y="5746272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 rot="20578123">
            <a:off x="560488" y="570730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rot="1022102">
            <a:off x="7233094" y="5704170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 rot="19645029">
            <a:off x="7841391" y="5710496"/>
            <a:ext cx="128746" cy="389995"/>
          </a:xfrm>
          <a:prstGeom prst="upArrow">
            <a:avLst>
              <a:gd name="adj1" fmla="val 30428"/>
              <a:gd name="adj2" fmla="val 696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Define the interface of the node including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b="1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Names</a:t>
            </a:r>
            <a:r>
              <a:rPr lang="en-US" dirty="0" smtClean="0"/>
              <a:t> 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Data Type </a:t>
            </a:r>
            <a:r>
              <a:rPr lang="en-US" dirty="0" smtClean="0"/>
              <a:t>accepted by the inputs and outputs</a:t>
            </a:r>
            <a:endParaRPr lang="en-US" b="1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Structure</a:t>
            </a:r>
            <a:r>
              <a:rPr lang="en-US" dirty="0" smtClean="0"/>
              <a:t> 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b="1" dirty="0" smtClean="0"/>
              <a:t>Properties </a:t>
            </a:r>
            <a:r>
              <a:rPr lang="en-US" dirty="0" smtClean="0"/>
              <a:t>of the inputs and outputs</a:t>
            </a:r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lvl="1" indent="-342900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r>
              <a:rPr lang="en-US" dirty="0" smtClean="0"/>
              <a:t>Simple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handles a single piece of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polySphere1.radius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Compound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1 or more attributes grouped under a parent attribute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translate is a compound with children 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tz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878263" y="43053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2895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tx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8100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800600" y="54864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tz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3330575" y="5067300"/>
            <a:ext cx="958850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4213225" y="5067300"/>
            <a:ext cx="46038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4259263" y="5067300"/>
            <a:ext cx="900112" cy="4191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19088" y="1447800"/>
            <a:ext cx="8215312" cy="5087938"/>
          </a:xfrm>
        </p:spPr>
        <p:txBody>
          <a:bodyPr/>
          <a:lstStyle/>
          <a:p>
            <a:r>
              <a:rPr lang="en-US" dirty="0" smtClean="0"/>
              <a:t>Array (also referred to as a Multi)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simple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pSphereShape1.face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163763" y="34290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92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29257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34591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39925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45259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059363" y="44958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2590800" y="4191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Structures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array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An array of compound data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mesh colors with children (</a:t>
            </a:r>
            <a:r>
              <a:rPr lang="en-US" dirty="0" err="1" smtClean="0"/>
              <a:t>colorR</a:t>
            </a:r>
            <a:r>
              <a:rPr lang="en-US" dirty="0" smtClean="0"/>
              <a:t>, </a:t>
            </a:r>
            <a:r>
              <a:rPr lang="en-US" dirty="0" err="1" smtClean="0"/>
              <a:t>colorG</a:t>
            </a:r>
            <a:r>
              <a:rPr lang="en-US" dirty="0" smtClean="0"/>
              <a:t>, </a:t>
            </a:r>
            <a:r>
              <a:rPr lang="en-US" dirty="0" err="1" smtClean="0"/>
              <a:t>colorB</a:t>
            </a:r>
            <a:r>
              <a:rPr lang="en-US" dirty="0" smtClean="0"/>
              <a:t>, </a:t>
            </a:r>
            <a:r>
              <a:rPr lang="en-US" dirty="0" err="1" smtClean="0"/>
              <a:t>colorA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And so on...</a:t>
            </a:r>
            <a:endParaRPr lang="en-US" dirty="0" smtClean="0"/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2514600" y="2743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16389" name="Line 12"/>
          <p:cNvSpPr>
            <a:spLocks noChangeShapeType="1"/>
          </p:cNvSpPr>
          <p:nvPr/>
        </p:nvSpPr>
        <p:spPr bwMode="auto">
          <a:xfrm flipH="1">
            <a:off x="2895600" y="3505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90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1242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6576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1910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7244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257800" y="3810000"/>
            <a:ext cx="533400" cy="457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15240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colorR</a:t>
            </a:r>
            <a:endParaRPr lang="en-US" sz="1600" dirty="0"/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2590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colorG</a:t>
            </a:r>
            <a:endParaRPr lang="en-US" sz="1600" dirty="0"/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35052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colorB</a:t>
            </a:r>
            <a:endParaRPr lang="en-US" sz="1600" dirty="0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19050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 flipV="1">
            <a:off x="2895600" y="42672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1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9906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495800" y="4648200"/>
            <a:ext cx="762000" cy="7620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 smtClean="0"/>
              <a:t>colorA</a:t>
            </a:r>
            <a:endParaRPr lang="en-US" sz="1600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2895600" y="4267200"/>
            <a:ext cx="18669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Properties – Read/Write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source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polyCylinder1.output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Writable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a destination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pCylinderShape1.inMesh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Read/Write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Attribute can be connected as both a source and a destination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Example: pCylinder1.tx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Dependency Graph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Components of Maya Node and API classes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Building Maya Custom Node with </a:t>
            </a:r>
            <a:r>
              <a:rPr lang="en-US" dirty="0" err="1" smtClean="0"/>
              <a:t>MPxNode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Attribute-Affects Relationship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can affect other attributes</a:t>
            </a:r>
          </a:p>
          <a:p>
            <a:endParaRPr lang="en-US" dirty="0" smtClean="0"/>
          </a:p>
          <a:p>
            <a:r>
              <a:rPr lang="en-US" dirty="0" smtClean="0"/>
              <a:t> Once created on a node, an “</a:t>
            </a:r>
            <a:r>
              <a:rPr lang="en-US" dirty="0" err="1" smtClean="0"/>
              <a:t>attributeAffects</a:t>
            </a:r>
            <a:r>
              <a:rPr lang="en-US" dirty="0" smtClean="0"/>
              <a:t>” relationship can be setup to denote a dependency</a:t>
            </a:r>
          </a:p>
          <a:p>
            <a:endParaRPr lang="en-US" dirty="0" smtClean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52800" y="3276600"/>
            <a:ext cx="1930400" cy="18970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dirty="0"/>
              <a:t>D</a:t>
            </a:r>
          </a:p>
        </p:txBody>
      </p:sp>
      <p:sp>
        <p:nvSpPr>
          <p:cNvPr id="20485" name="Line 18"/>
          <p:cNvSpPr>
            <a:spLocks noChangeShapeType="1"/>
          </p:cNvSpPr>
          <p:nvPr/>
        </p:nvSpPr>
        <p:spPr bwMode="auto">
          <a:xfrm>
            <a:off x="1735138" y="4138291"/>
            <a:ext cx="1617662" cy="5270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380181" y="42672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volume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032000" y="3648075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</a:rPr>
              <a:t>radius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509588" y="4495800"/>
            <a:ext cx="253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setAttr D.radius 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62200" y="53340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3"/>
                </a:solidFill>
              </a:rPr>
              <a:t>attributeAffects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radius,volume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370021" y="4244340"/>
            <a:ext cx="1401619" cy="4571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370021" y="4244340"/>
            <a:ext cx="1411779" cy="45719"/>
          </a:xfrm>
          <a:prstGeom prst="line">
            <a:avLst/>
          </a:prstGeom>
          <a:noFill/>
          <a:ln w="28575">
            <a:solidFill>
              <a:srgbClr val="EE55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defRPr/>
            </a:pPr>
            <a:endParaRPr lang="en-US" u="none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5" grpId="0" animBg="1"/>
      <p:bldP spid="8" grpId="0"/>
      <p:bldP spid="9" grpId="0"/>
      <p:bldP spid="10" grpId="0" build="p" autoUpdateAnimBg="0"/>
      <p:bldP spid="11" grpId="0" build="p" autoUpdateAnimBg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of attribute function set classes</a:t>
            </a:r>
          </a:p>
          <a:p>
            <a:r>
              <a:rPr lang="en-US" dirty="0" smtClean="0"/>
              <a:t>Take care of all the common aspect of an attribute on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Readable/writable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Connectable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Storable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Keyable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Dynamic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err="1" smtClean="0"/>
              <a:t>MFnNumericAttribute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 for simple numeric value attribute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2286000"/>
            <a:ext cx="74533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MFnNumericAttribute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input 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nAttr.create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 "input", "in",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MFnNumericData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kFloat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, 0.0 );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nAttr.setWritable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nAttr.setStorable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nAttr.setKeyable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rPr>
              <a:t>(true);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</a:p>
          <a:p>
            <a:pPr>
              <a:buNone/>
            </a:pPr>
            <a:r>
              <a:rPr lang="en-US" sz="2800" b="1" dirty="0" smtClean="0"/>
              <a:t>					</a:t>
            </a:r>
            <a:endParaRPr lang="en-US" sz="2800" b="1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494853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Pointer to an attribute on a specific node (ie. a specific instance of an attribute)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2438400"/>
            <a:ext cx="3429000" cy="35052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Node type definition</a:t>
            </a:r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1447800" y="3276600"/>
            <a:ext cx="1828800" cy="1828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</a:t>
            </a: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2895600" y="48006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2438400" y="5334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myAttr</a:t>
            </a:r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V="1">
            <a:off x="2895600" y="4953000"/>
            <a:ext cx="1524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4191000" y="2438400"/>
            <a:ext cx="3429000" cy="3505200"/>
          </a:xfrm>
          <a:prstGeom prst="rect">
            <a:avLst/>
          </a:prstGeom>
          <a:solidFill>
            <a:srgbClr val="FFA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>
                <a:solidFill>
                  <a:schemeClr val="bg1"/>
                </a:solidFill>
              </a:rPr>
              <a:t>Actual instance of a node</a:t>
            </a:r>
          </a:p>
        </p:txBody>
      </p:sp>
      <p:sp>
        <p:nvSpPr>
          <p:cNvPr id="25610" name="Oval 7"/>
          <p:cNvSpPr>
            <a:spLocks noChangeArrowheads="1"/>
          </p:cNvSpPr>
          <p:nvPr/>
        </p:nvSpPr>
        <p:spPr bwMode="auto">
          <a:xfrm>
            <a:off x="44196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5410200" y="41910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5410200" y="4343400"/>
            <a:ext cx="1524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91000" y="48006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myPlug1(myNode1,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096000" y="30480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myNode2</a:t>
            </a:r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7162800" y="4114800"/>
            <a:ext cx="304800" cy="304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7"/>
          <p:cNvSpPr>
            <a:spLocks noChangeShapeType="1"/>
          </p:cNvSpPr>
          <p:nvPr/>
        </p:nvSpPr>
        <p:spPr bwMode="auto">
          <a:xfrm flipV="1">
            <a:off x="7086600" y="4267200"/>
            <a:ext cx="228600" cy="1143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4343400" y="5410200"/>
            <a:ext cx="312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myPlug2(myNode2, </a:t>
            </a:r>
            <a:r>
              <a:rPr lang="en-US" dirty="0" err="1">
                <a:solidFill>
                  <a:schemeClr val="bg1"/>
                </a:solidFill>
              </a:rPr>
              <a:t>myAttr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Plugs can be used to: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a value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remove a connection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query connection(s)</a:t>
            </a:r>
          </a:p>
          <a:p>
            <a:endParaRPr lang="en-US" dirty="0" smtClean="0"/>
          </a:p>
          <a:p>
            <a:r>
              <a:rPr lang="en-US" dirty="0" smtClean="0"/>
              <a:t> Does not store attribute data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Plugs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 for Plug: </a:t>
            </a:r>
            <a:r>
              <a:rPr lang="en-US" dirty="0" err="1" smtClean="0"/>
              <a:t>MPlug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Attribute and Node Operations:</a:t>
            </a:r>
          </a:p>
          <a:p>
            <a:pPr>
              <a:buNone/>
            </a:pP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&amp;node,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&amp;attribute)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::attribute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::node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 </a:t>
            </a:r>
          </a:p>
          <a:p>
            <a:pPr>
              <a:buNone/>
            </a:pPr>
            <a:endParaRPr lang="en-CA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CA" sz="2000" dirty="0" smtClean="0">
                <a:latin typeface="Calibri" pitchFamily="34" charset="0"/>
              </a:rPr>
              <a:t>Operations for Compound Attribute and Connections: 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::parent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::child (unsigned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index,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CA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connectedTo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&amp;  array,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asDst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asSrc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* 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ReturnStatus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= NULL   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Manipulation of Data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MDGContext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ctx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setValue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( double 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52600" y="2057400"/>
            <a:ext cx="1600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352800" y="20574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Graph?</a:t>
            </a:r>
          </a:p>
        </p:txBody>
      </p:sp>
      <p:pic>
        <p:nvPicPr>
          <p:cNvPr id="5" name="Picture 4" descr="defHist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115175" cy="19145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28398" dir="3806097" algn="ctr" rotWithShape="0">
              <a:srgbClr val="5F5F5F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93913" y="3190874"/>
            <a:ext cx="4591050" cy="2319337"/>
            <a:chOff x="833" y="1665"/>
            <a:chExt cx="2892" cy="1461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839" y="1665"/>
              <a:ext cx="740" cy="72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836" y="2403"/>
              <a:ext cx="780" cy="50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2773" y="1713"/>
              <a:ext cx="951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2770" y="1947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>
              <a:off x="833" y="2573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8"/>
            <p:cNvSpPr>
              <a:spLocks noChangeShapeType="1"/>
            </p:cNvSpPr>
            <p:nvPr/>
          </p:nvSpPr>
          <p:spPr bwMode="auto">
            <a:xfrm>
              <a:off x="835" y="2735"/>
              <a:ext cx="7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771" y="2180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2774" y="2416"/>
              <a:ext cx="950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773" y="2647"/>
              <a:ext cx="951" cy="2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771" y="2892"/>
              <a:ext cx="954" cy="2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1097" y="256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21"/>
            <p:cNvSpPr>
              <a:spLocks noChangeShapeType="1"/>
            </p:cNvSpPr>
            <p:nvPr/>
          </p:nvSpPr>
          <p:spPr bwMode="auto">
            <a:xfrm>
              <a:off x="1396" y="2575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22"/>
            <p:cNvSpPr>
              <a:spLocks noChangeShapeType="1"/>
            </p:cNvSpPr>
            <p:nvPr/>
          </p:nvSpPr>
          <p:spPr bwMode="auto">
            <a:xfrm rot="10800000" flipH="1">
              <a:off x="1193" y="1793"/>
              <a:ext cx="1747" cy="6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3"/>
            <p:cNvSpPr>
              <a:spLocks noChangeShapeType="1"/>
            </p:cNvSpPr>
            <p:nvPr/>
          </p:nvSpPr>
          <p:spPr bwMode="auto">
            <a:xfrm flipV="1">
              <a:off x="947" y="2027"/>
              <a:ext cx="1980" cy="6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 flipV="1">
              <a:off x="1253" y="2293"/>
              <a:ext cx="1660" cy="3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 flipV="1">
              <a:off x="1493" y="2533"/>
              <a:ext cx="1400" cy="12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V="1">
              <a:off x="1040" y="2760"/>
              <a:ext cx="1847" cy="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1400" y="2813"/>
              <a:ext cx="1480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9"/>
            <p:cNvSpPr>
              <a:spLocks noChangeShapeType="1"/>
            </p:cNvSpPr>
            <p:nvPr/>
          </p:nvSpPr>
          <p:spPr bwMode="auto">
            <a:xfrm>
              <a:off x="1252" y="2743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19088" y="1200150"/>
            <a:ext cx="8215312" cy="704850"/>
          </a:xfrm>
        </p:spPr>
        <p:txBody>
          <a:bodyPr/>
          <a:lstStyle/>
          <a:p>
            <a:r>
              <a:rPr lang="en-US" dirty="0" smtClean="0"/>
              <a:t>Node stores data for every attribute (arrays are special, more details later)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2863" y="2603241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250" y="5791200"/>
            <a:ext cx="141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Datablock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224686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553200" y="2616199"/>
            <a:ext cx="300036" cy="43660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1836738" y="2972573"/>
            <a:ext cx="257175" cy="29450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1800224" y="5345904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Datablocks</a:t>
            </a:r>
            <a:r>
              <a:rPr lang="en-US" dirty="0" smtClean="0"/>
              <a:t> &amp; </a:t>
            </a:r>
            <a:r>
              <a:rPr lang="en-US" dirty="0" err="1" smtClean="0"/>
              <a:t>Datahandles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Datablock</a:t>
            </a:r>
            <a:r>
              <a:rPr lang="en-US" dirty="0" smtClean="0"/>
              <a:t> is the actual storage for the input and output data of a node</a:t>
            </a:r>
          </a:p>
          <a:p>
            <a:endParaRPr lang="en-US" dirty="0" smtClean="0"/>
          </a:p>
          <a:p>
            <a:r>
              <a:rPr lang="en-US" dirty="0" smtClean="0"/>
              <a:t>For every non-array attribute, </a:t>
            </a:r>
            <a:r>
              <a:rPr lang="en-US" dirty="0" err="1" smtClean="0"/>
              <a:t>datablock</a:t>
            </a:r>
            <a:r>
              <a:rPr lang="en-US" dirty="0" smtClean="0"/>
              <a:t> stores: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Data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Dirty/clean status</a:t>
            </a:r>
          </a:p>
          <a:p>
            <a:pPr marL="342900" lvl="2" indent="-342900">
              <a:buClrTx/>
              <a:buSzTx/>
              <a:buFontTx/>
              <a:buChar char="•"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</a:pPr>
            <a:r>
              <a:rPr lang="en-US" sz="2400" dirty="0" smtClean="0"/>
              <a:t>Data handles are lightweight pointers into the data in the </a:t>
            </a:r>
            <a:r>
              <a:rPr lang="en-US" sz="2400" dirty="0" err="1" smtClean="0"/>
              <a:t>datablock</a:t>
            </a:r>
            <a:endParaRPr lang="en-US" sz="2400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Datablocks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Nodes hold an array of </a:t>
            </a:r>
            <a:r>
              <a:rPr lang="en-US" dirty="0" err="1" smtClean="0"/>
              <a:t>datablocks</a:t>
            </a: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 err="1" smtClean="0"/>
              <a:t>datablock</a:t>
            </a:r>
            <a:r>
              <a:rPr lang="en-US" dirty="0" smtClean="0"/>
              <a:t> for a normal evaluation (using current time)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More </a:t>
            </a:r>
            <a:r>
              <a:rPr lang="en-US" dirty="0" err="1" smtClean="0"/>
              <a:t>datablocks</a:t>
            </a:r>
            <a:r>
              <a:rPr lang="en-US" dirty="0" smtClean="0"/>
              <a:t> for timed contexts (specified times)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3849688" y="3922713"/>
            <a:ext cx="36512" cy="496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276600" y="2743200"/>
            <a:ext cx="1174750" cy="115411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8" name="Line 10"/>
          <p:cNvSpPr>
            <a:spLocks noChangeShapeType="1"/>
          </p:cNvSpPr>
          <p:nvPr/>
        </p:nvSpPr>
        <p:spPr bwMode="auto">
          <a:xfrm flipH="1">
            <a:off x="2514600" y="3905250"/>
            <a:ext cx="1349375" cy="5143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9050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>
            <a:off x="19002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>
            <a:off x="19034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>
            <a:off x="23193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8"/>
          <p:cNvSpPr>
            <a:spLocks noChangeShapeType="1"/>
          </p:cNvSpPr>
          <p:nvPr/>
        </p:nvSpPr>
        <p:spPr bwMode="auto">
          <a:xfrm>
            <a:off x="27940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25654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2766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>
            <a:off x="32718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22"/>
          <p:cNvSpPr>
            <a:spLocks noChangeShapeType="1"/>
          </p:cNvSpPr>
          <p:nvPr/>
        </p:nvSpPr>
        <p:spPr bwMode="auto">
          <a:xfrm>
            <a:off x="32750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23"/>
          <p:cNvSpPr>
            <a:spLocks noChangeShapeType="1"/>
          </p:cNvSpPr>
          <p:nvPr/>
        </p:nvSpPr>
        <p:spPr bwMode="auto">
          <a:xfrm>
            <a:off x="36909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24"/>
          <p:cNvSpPr>
            <a:spLocks noChangeShapeType="1"/>
          </p:cNvSpPr>
          <p:nvPr/>
        </p:nvSpPr>
        <p:spPr bwMode="auto">
          <a:xfrm>
            <a:off x="41656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39370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648200" y="4419600"/>
            <a:ext cx="1238250" cy="8048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4643438" y="4689475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4646613" y="4946650"/>
            <a:ext cx="124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9"/>
          <p:cNvSpPr>
            <a:spLocks noChangeShapeType="1"/>
          </p:cNvSpPr>
          <p:nvPr/>
        </p:nvSpPr>
        <p:spPr bwMode="auto">
          <a:xfrm>
            <a:off x="5062538" y="468153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30"/>
          <p:cNvSpPr>
            <a:spLocks noChangeShapeType="1"/>
          </p:cNvSpPr>
          <p:nvPr/>
        </p:nvSpPr>
        <p:spPr bwMode="auto">
          <a:xfrm>
            <a:off x="5537200" y="46926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31"/>
          <p:cNvSpPr>
            <a:spLocks noChangeShapeType="1"/>
          </p:cNvSpPr>
          <p:nvPr/>
        </p:nvSpPr>
        <p:spPr bwMode="auto">
          <a:xfrm>
            <a:off x="5308600" y="495935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3581400" y="52578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t=4</a:t>
            </a:r>
          </a:p>
        </p:txBody>
      </p:sp>
      <p:sp>
        <p:nvSpPr>
          <p:cNvPr id="23578" name="Text Box 6"/>
          <p:cNvSpPr txBox="1">
            <a:spLocks noChangeArrowheads="1"/>
          </p:cNvSpPr>
          <p:nvPr/>
        </p:nvSpPr>
        <p:spPr bwMode="auto">
          <a:xfrm>
            <a:off x="4876800" y="52578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t=12</a:t>
            </a:r>
          </a:p>
        </p:txBody>
      </p:sp>
      <p:sp>
        <p:nvSpPr>
          <p:cNvPr id="23579" name="Text Box 9"/>
          <p:cNvSpPr txBox="1">
            <a:spLocks noChangeArrowheads="1"/>
          </p:cNvSpPr>
          <p:nvPr/>
        </p:nvSpPr>
        <p:spPr bwMode="auto">
          <a:xfrm>
            <a:off x="1981200" y="52578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Normal</a:t>
            </a:r>
          </a:p>
        </p:txBody>
      </p:sp>
      <p:sp>
        <p:nvSpPr>
          <p:cNvPr id="23581" name="Line 7"/>
          <p:cNvSpPr>
            <a:spLocks noChangeShapeType="1"/>
          </p:cNvSpPr>
          <p:nvPr/>
        </p:nvSpPr>
        <p:spPr bwMode="auto">
          <a:xfrm>
            <a:off x="3863975" y="3916363"/>
            <a:ext cx="1393825" cy="503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</a:t>
            </a:r>
            <a:r>
              <a:rPr lang="en-US" dirty="0" err="1" smtClean="0"/>
              <a:t>Datablock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MDatablock</a:t>
            </a: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only valid during compute()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Pointers to data block should not be retained after compute()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MDataHandle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 a smart pointer for information contained in data block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double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asDouble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(  ) </a:t>
            </a:r>
          </a:p>
          <a:p>
            <a:pPr lvl="2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void 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::set ( double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val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 ) 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MPxNode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::compute(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MDataHandle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outputValue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  plug,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*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ReturnStatus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 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setContext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(const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MDGContext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&amp;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ctx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0292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Structure: API Classes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9812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4958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 flipV="1">
            <a:off x="2514600" y="31242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1242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00500" y="40386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8706" y="151035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MPxNode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17936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MFnAttribute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5700" y="5548699"/>
            <a:ext cx="137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MPlug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9800" y="5179367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MDataBlock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MDataHandle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21730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Custom Node 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DG Nodes in Maya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Entirely new operations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Extend existing Maya nodes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MPxDeformerNode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MPxFieldNode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MPxEmitterNode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MPxSpringNode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MPxIkSolverNode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MPxHwShaderNode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Registration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Every node requires a unique identifier.</a:t>
            </a:r>
          </a:p>
          <a:p>
            <a:pPr lvl="1">
              <a:buNone/>
            </a:pPr>
            <a:r>
              <a:rPr lang="en-US" noProof="1" smtClean="0">
                <a:solidFill>
                  <a:srgbClr val="FFFF00"/>
                </a:solidFill>
              </a:rPr>
              <a:t>	  MTypeId </a:t>
            </a:r>
            <a:r>
              <a:rPr lang="en-US" dirty="0" err="1" smtClean="0">
                <a:solidFill>
                  <a:srgbClr val="FFFF00"/>
                </a:solidFill>
              </a:rPr>
              <a:t>myNode</a:t>
            </a:r>
            <a:r>
              <a:rPr lang="en-US" noProof="1" smtClean="0">
                <a:solidFill>
                  <a:srgbClr val="FFFF00"/>
                </a:solidFill>
              </a:rPr>
              <a:t>::id( 0x80000 );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plug-ins that you intend to share between sites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Will require a globally unique ID issued to you by Autodesk.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IDs are allocated in blocks of 64/128/256/512.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smtClean="0"/>
              <a:t>Contact ADN M&amp;E for unique global IDs.</a:t>
            </a:r>
          </a:p>
          <a:p>
            <a:endParaRPr lang="en-US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9088" y="2587625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0 – 0x7ffff (524288 ids)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138488" y="2587625"/>
            <a:ext cx="26670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0x80000 – 0xfffff</a:t>
            </a:r>
          </a:p>
        </p:txBody>
      </p:sp>
      <p:sp>
        <p:nvSpPr>
          <p:cNvPr id="30726" name="AutoShape 8"/>
          <p:cNvSpPr>
            <a:spLocks/>
          </p:cNvSpPr>
          <p:nvPr/>
        </p:nvSpPr>
        <p:spPr bwMode="auto">
          <a:xfrm rot="-5400000">
            <a:off x="1525588" y="2089150"/>
            <a:ext cx="254000" cy="2667000"/>
          </a:xfrm>
          <a:prstGeom prst="leftBrace">
            <a:avLst>
              <a:gd name="adj1" fmla="val 121722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990600" y="3549650"/>
            <a:ext cx="167163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Internal Use</a:t>
            </a:r>
          </a:p>
        </p:txBody>
      </p:sp>
      <p:sp>
        <p:nvSpPr>
          <p:cNvPr id="30728" name="AutoShape 11"/>
          <p:cNvSpPr>
            <a:spLocks/>
          </p:cNvSpPr>
          <p:nvPr/>
        </p:nvSpPr>
        <p:spPr bwMode="auto">
          <a:xfrm rot="-5400000">
            <a:off x="4268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2"/>
          <p:cNvSpPr txBox="1">
            <a:spLocks noChangeArrowheads="1"/>
          </p:cNvSpPr>
          <p:nvPr/>
        </p:nvSpPr>
        <p:spPr bwMode="auto">
          <a:xfrm>
            <a:off x="3733800" y="3549650"/>
            <a:ext cx="1576388" cy="6413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DevKit Examples</a:t>
            </a:r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5805488" y="2587625"/>
            <a:ext cx="2667000" cy="685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0x100fff – 0xffffff</a:t>
            </a:r>
          </a:p>
        </p:txBody>
      </p:sp>
      <p:sp>
        <p:nvSpPr>
          <p:cNvPr id="30731" name="AutoShape 15"/>
          <p:cNvSpPr>
            <a:spLocks/>
          </p:cNvSpPr>
          <p:nvPr/>
        </p:nvSpPr>
        <p:spPr bwMode="auto">
          <a:xfrm rot="-5400000">
            <a:off x="6935788" y="2165350"/>
            <a:ext cx="254000" cy="2514600"/>
          </a:xfrm>
          <a:prstGeom prst="leftBrace">
            <a:avLst>
              <a:gd name="adj1" fmla="val 121733"/>
              <a:gd name="adj2" fmla="val 52884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6"/>
          <p:cNvSpPr txBox="1">
            <a:spLocks noChangeArrowheads="1"/>
          </p:cNvSpPr>
          <p:nvPr/>
        </p:nvSpPr>
        <p:spPr bwMode="auto">
          <a:xfrm>
            <a:off x="6400800" y="3549650"/>
            <a:ext cx="1576388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Global IDs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6781800" y="4191000"/>
            <a:ext cx="293689" cy="445296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Control system for Maya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Glue that holds together disparate operations and lets them work together seamlessly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 Foundation of the Maya file format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register your node in Maya: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mtClean="0"/>
              <a:t>To deregister </a:t>
            </a:r>
            <a:r>
              <a:rPr lang="en-US" dirty="0" smtClean="0"/>
              <a:t>your node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2057400"/>
            <a:ext cx="8153400" cy="19050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MStatus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initializePlugin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MObject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obj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)</a:t>
            </a: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{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MFnPlugin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obj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, “Autodesk”, “1.0”, “any”);</a:t>
            </a:r>
          </a:p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/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MStatus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status 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::id,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::creator,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::initialize);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return status;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4859338"/>
            <a:ext cx="5181600" cy="16764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uninitializePlugin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MObject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{</a:t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MFnPlugin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plugin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obj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/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status =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plugin.deregisterNode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myNode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::id );</a:t>
            </a:r>
            <a:endParaRPr kumimoji="0" lang="en-CA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</a:t>
            </a: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return status;</a:t>
            </a:r>
            <a:b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</a:b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}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657600" y="2913291"/>
            <a:ext cx="685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2913291"/>
            <a:ext cx="914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7800" y="2934449"/>
            <a:ext cx="12954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53200" y="2913291"/>
            <a:ext cx="1447800" cy="2624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class declaration:</a:t>
            </a:r>
          </a:p>
          <a:p>
            <a:endParaRPr lang="en-US" dirty="0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6477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6313" y="1911234"/>
            <a:ext cx="6477000" cy="434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400" u="none" dirty="0">
              <a:solidFill>
                <a:srgbClr val="FFFF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8712" y="2063634"/>
            <a:ext cx="7430887" cy="434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class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: public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MPxNode</a:t>
            </a:r>
            <a:endParaRPr lang="en-US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public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</a:t>
            </a:r>
            <a:endParaRPr lang="en-US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virtual 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~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static void* creator();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initialize();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US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virtual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compute( const MPlug&amp; plug, </a:t>
            </a:r>
            <a:r>
              <a:rPr lang="en-US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MDataBlock</a:t>
            </a: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&amp; data );</a:t>
            </a:r>
          </a:p>
          <a:p>
            <a:pPr>
              <a:defRPr/>
            </a:pP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MTypeId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id;</a:t>
            </a: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myInputAttr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        //input attribute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static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CA" sz="1400" u="none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myOutputAttr</a:t>
            </a:r>
            <a:r>
              <a:rPr lang="en-CA" sz="1400" u="none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     //output attribute</a:t>
            </a:r>
          </a:p>
          <a:p>
            <a:pPr>
              <a:defRPr/>
            </a:pP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    static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 //second output attribute</a:t>
            </a:r>
            <a:endParaRPr lang="en-CA" sz="1400" u="none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u="none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defRPr/>
            </a:pPr>
            <a:r>
              <a:rPr lang="en-CA" dirty="0" err="1" smtClean="0"/>
              <a:t>MPxNode</a:t>
            </a:r>
            <a:r>
              <a:rPr lang="en-CA" dirty="0" smtClean="0"/>
              <a:t>::creator()</a:t>
            </a:r>
          </a:p>
          <a:p>
            <a:pPr marL="342900" lvl="1" indent="-342900">
              <a:buSzTx/>
              <a:buNone/>
              <a:defRPr/>
            </a:pPr>
            <a:r>
              <a:rPr lang="en-US" dirty="0" smtClean="0"/>
              <a:t>The creator method is called to return a new instance of the node</a:t>
            </a:r>
          </a:p>
          <a:p>
            <a:pPr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CA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841" y="2555585"/>
            <a:ext cx="4320540" cy="1097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</a:rPr>
              <a:t>void* </a:t>
            </a:r>
            <a:r>
              <a:rPr lang="en-CA" sz="1600" u="none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</a:rPr>
              <a:t>::creator()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{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    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</a:rPr>
              <a:t>return new </a:t>
            </a:r>
            <a:r>
              <a:rPr lang="en-US" sz="1600" u="none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</a:t>
            </a:r>
          </a:p>
          <a:p>
            <a:pPr>
              <a:defRPr/>
            </a:pPr>
            <a:r>
              <a:rPr lang="en-CA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}</a:t>
            </a:r>
            <a:r>
              <a:rPr lang="en-US" sz="1600" u="none" dirty="0" smtClean="0">
                <a:solidFill>
                  <a:srgbClr val="FFFF00"/>
                </a:solidFill>
                <a:latin typeface="Calibri" pitchFamily="34" charset="0"/>
                <a:cs typeface="+mn-cs"/>
              </a:rPr>
              <a:t> </a:t>
            </a:r>
            <a:endParaRPr lang="en-US" sz="1600" u="none" dirty="0">
              <a:solidFill>
                <a:srgbClr val="FFFF00"/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::initialize()</a:t>
            </a:r>
          </a:p>
          <a:p>
            <a:pPr lvl="1">
              <a:buFont typeface="Wingdings" pitchFamily="2" charset="2"/>
              <a:buNone/>
            </a:pPr>
            <a:endParaRPr lang="en-CA" dirty="0" smtClean="0"/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Override this method to define the attribute interface for your node.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create the attribute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set the attribute’s flags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add the attribute to the node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define attribute relationships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Inherit attributes if necessary</a:t>
            </a:r>
          </a:p>
          <a:p>
            <a:pPr lvl="1">
              <a:buFont typeface="Wingding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addAttribute</a:t>
            </a:r>
            <a:r>
              <a:rPr lang="en-US" dirty="0" smtClean="0"/>
              <a:t> ( const </a:t>
            </a:r>
            <a:r>
              <a:rPr lang="en-US" dirty="0" err="1" smtClean="0"/>
              <a:t>MObject</a:t>
            </a:r>
            <a:r>
              <a:rPr lang="en-US" dirty="0" smtClean="0"/>
              <a:t> &amp;  </a:t>
            </a:r>
            <a:r>
              <a:rPr lang="en-US" dirty="0" err="1" smtClean="0"/>
              <a:t>attr</a:t>
            </a:r>
            <a:r>
              <a:rPr lang="en-US" dirty="0" smtClean="0"/>
              <a:t>  ) </a:t>
            </a:r>
          </a:p>
          <a:p>
            <a:endParaRPr lang="en-US" dirty="0" smtClean="0"/>
          </a:p>
          <a:p>
            <a:r>
              <a:rPr lang="en-CA" dirty="0" err="1" smtClean="0"/>
              <a:t>MStatus</a:t>
            </a:r>
            <a:r>
              <a:rPr lang="en-CA" dirty="0" smtClean="0"/>
              <a:t> </a:t>
            </a:r>
            <a:r>
              <a:rPr lang="en-CA" dirty="0" err="1" smtClean="0"/>
              <a:t>MPxNode</a:t>
            </a:r>
            <a:r>
              <a:rPr lang="en-CA" dirty="0" smtClean="0"/>
              <a:t>::</a:t>
            </a:r>
            <a:r>
              <a:rPr lang="en-CA" dirty="0" err="1" smtClean="0"/>
              <a:t>attributeAffects</a:t>
            </a:r>
            <a:r>
              <a:rPr lang="en-CA" dirty="0" smtClean="0"/>
              <a:t> (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whenChanges</a:t>
            </a:r>
            <a:r>
              <a:rPr lang="en-CA" dirty="0" smtClean="0"/>
              <a:t>, const </a:t>
            </a:r>
            <a:r>
              <a:rPr lang="en-CA" dirty="0" err="1" smtClean="0"/>
              <a:t>MObject</a:t>
            </a:r>
            <a:r>
              <a:rPr lang="en-CA" dirty="0" smtClean="0"/>
              <a:t> &amp;  </a:t>
            </a:r>
            <a:r>
              <a:rPr lang="en-CA" dirty="0" err="1" smtClean="0"/>
              <a:t>isAffected</a:t>
            </a:r>
            <a:r>
              <a:rPr lang="en-CA" dirty="0" smtClean="0"/>
              <a:t>   )</a:t>
            </a:r>
          </a:p>
          <a:p>
            <a:endParaRPr lang="en-CA" dirty="0" smtClean="0"/>
          </a:p>
          <a:p>
            <a:r>
              <a:rPr lang="en-US" dirty="0" err="1" smtClean="0"/>
              <a:t>MStatus</a:t>
            </a:r>
            <a:r>
              <a:rPr lang="en-US" dirty="0" smtClean="0"/>
              <a:t>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inheritAttributesFrom</a:t>
            </a:r>
            <a:r>
              <a:rPr lang="en-US" dirty="0" smtClean="0"/>
              <a:t> ( const </a:t>
            </a:r>
            <a:r>
              <a:rPr lang="en-US" dirty="0" err="1" smtClean="0"/>
              <a:t>MString</a:t>
            </a:r>
            <a:r>
              <a:rPr lang="en-US" dirty="0" smtClean="0"/>
              <a:t> &amp;  </a:t>
            </a:r>
            <a:r>
              <a:rPr lang="en-US" dirty="0" err="1" smtClean="0"/>
              <a:t>parentClassName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43300" y="5638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A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543300" y="6315869"/>
            <a:ext cx="1828800" cy="439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 Node B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rot="5400000" flipH="1" flipV="1">
            <a:off x="4347766" y="6205935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44095" y="496173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MPxNode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4346178" y="5528071"/>
            <a:ext cx="219869" cy="158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::initialize()</a:t>
            </a: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" y="2072640"/>
            <a:ext cx="7605713" cy="4463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myNode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::initialize()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“mi”,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MFnNumericData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kFloat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1.0);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(true);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nAttr.create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(“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”, “mo”,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MFnNumericData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kFloat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1.0);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nAttr.setStorable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(true); </a:t>
            </a: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 smtClean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motwo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MFnNumericData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kFloat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, 1.0);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(true); 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addAttribute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addAttribute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attributeAffects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FF"/>
                </a:solidFill>
                <a:latin typeface="Calibri" pitchFamily="34" charset="0"/>
                <a:ea typeface="+mn-ea"/>
                <a:cs typeface="Arial" charset="0"/>
              </a:rPr>
              <a:t>     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return MS::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kSuccess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9" name="Down Arrow 8"/>
          <p:cNvSpPr/>
          <p:nvPr/>
        </p:nvSpPr>
        <p:spPr bwMode="auto">
          <a:xfrm rot="15519708">
            <a:off x="3263888" y="4630606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800327" y="4781880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addAttribute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5519708">
            <a:off x="4559288" y="5252729"/>
            <a:ext cx="128690" cy="70125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980066" y="5277400"/>
            <a:ext cx="2476500" cy="49552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MPxNode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attributeAffects</a:t>
            </a:r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6553200" y="98996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867400" y="119760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177908" y="114870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96200" y="99060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6200000">
            <a:off x="7968610" y="89852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696200" y="152400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7968609" y="143700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CA" dirty="0" err="1" smtClean="0">
                <a:solidFill>
                  <a:srgbClr val="FFFFFF"/>
                </a:solidFill>
              </a:rPr>
              <a:t>MPxNode</a:t>
            </a:r>
            <a:r>
              <a:rPr lang="en-CA" dirty="0" smtClean="0">
                <a:solidFill>
                  <a:srgbClr val="FFFFFF"/>
                </a:solidFill>
              </a:rPr>
              <a:t>::compute()</a:t>
            </a:r>
          </a:p>
          <a:p>
            <a:pPr>
              <a:buNone/>
            </a:pPr>
            <a:r>
              <a:rPr lang="en-CA" dirty="0" smtClean="0"/>
              <a:t>	called when the node is asked to evaluate an output</a:t>
            </a:r>
            <a:endParaRPr lang="en-CA" dirty="0" smtClean="0">
              <a:solidFill>
                <a:srgbClr val="FFFFFF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76600" y="2514600"/>
            <a:ext cx="990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2514600"/>
            <a:ext cx="17526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" y="2514600"/>
            <a:ext cx="6858000" cy="351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::compute(const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&amp;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{</a:t>
            </a:r>
          </a:p>
          <a:p>
            <a:pPr>
              <a:defRPr/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{ 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        //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your 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output1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}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if 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{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//</a:t>
            </a:r>
            <a:r>
              <a:rPr kumimoji="1" lang="en-US" sz="1400" dirty="0">
                <a:solidFill>
                  <a:srgbClr val="FFFF00"/>
                </a:solidFill>
                <a:latin typeface="Calibri" pitchFamily="34" charset="0"/>
              </a:rPr>
              <a:t>your compute 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algorithm for output2</a:t>
            </a: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}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    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400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24600" y="38703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638800" y="40779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6200000">
            <a:off x="5949308" y="40290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467600" y="38709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7740010" y="37788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67600" y="44043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6200000">
            <a:off x="7740009" y="43173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86602" y="3483605"/>
            <a:ext cx="205739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rgbClr val="FFFF00"/>
                </a:solidFill>
              </a:rPr>
              <a:t>getAttr</a:t>
            </a:r>
            <a:r>
              <a:rPr lang="en-US" sz="1100" dirty="0" smtClean="0">
                <a:solidFill>
                  <a:srgbClr val="FFFF00"/>
                </a:solidFill>
              </a:rPr>
              <a:t> myNode1.myOutput;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MPxNode</a:t>
            </a:r>
            <a:r>
              <a:rPr lang="en-CA" dirty="0" smtClean="0"/>
              <a:t>::compute()</a:t>
            </a:r>
          </a:p>
          <a:p>
            <a:pPr lvl="1">
              <a:buFont typeface="Wingdings" pitchFamily="2" charset="2"/>
              <a:buNone/>
            </a:pPr>
            <a:r>
              <a:rPr lang="en-CA" dirty="0" smtClean="0"/>
              <a:t>   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5013" y="2286000"/>
            <a:ext cx="73914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myNode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::compute(const MPlug&amp; plug,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MDataBlock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&amp;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………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if( plug ==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MDataHandle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inputH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dataBlock.inputValue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myInputAttr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float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  <a:cs typeface="Arial" charset="0"/>
              </a:rPr>
              <a:t>inputH.asFloat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MDataHandle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outputH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=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dataBlock.outputValue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myOutputAttr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outputH.set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</a:t>
            </a:r>
            <a:r>
              <a:rPr lang="en-US" sz="1400" kern="1200" dirty="0" err="1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inputValue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* 2 );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  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dataBlock.setClean</a:t>
            </a: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(plug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);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kSuccess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</a:t>
            </a:r>
            <a:r>
              <a:rPr lang="en-US" sz="1400" kern="1200" dirty="0" smtClean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endParaRPr kumimoji="1"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if (plug =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myOutputAttrTwo</a:t>
            </a: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BCBCB"/>
              </a:buClr>
            </a:pPr>
            <a:r>
              <a:rPr kumimoji="1" lang="en-US" sz="1400" dirty="0" smtClean="0">
                <a:solidFill>
                  <a:srgbClr val="FFFF00"/>
                </a:solidFill>
                <a:latin typeface="Calibri" pitchFamily="34" charset="0"/>
              </a:rPr>
              <a:t>  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  …..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   }	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   return </a:t>
            </a:r>
            <a:r>
              <a:rPr lang="en-US" sz="1400" kern="1200" dirty="0" err="1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kUnknownParameter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  <a:endParaRPr lang="en-US" sz="1400" kern="1200" dirty="0">
              <a:solidFill>
                <a:srgbClr val="FFFF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1200" dirty="0">
                <a:solidFill>
                  <a:srgbClr val="FFFF00"/>
                </a:solidFill>
                <a:latin typeface="Calibri" pitchFamily="34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101293" y="3962400"/>
            <a:ext cx="2895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bg1"/>
                </a:solidFill>
              </a:rPr>
              <a:t>myOutput</a:t>
            </a:r>
            <a:r>
              <a:rPr lang="en-US" sz="1400" dirty="0" smtClean="0">
                <a:solidFill>
                  <a:schemeClr val="bg1"/>
                </a:solidFill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</a:rPr>
              <a:t>myInput</a:t>
            </a:r>
            <a:r>
              <a:rPr lang="en-US" sz="1400" dirty="0" smtClean="0">
                <a:solidFill>
                  <a:schemeClr val="bg1"/>
                </a:solidFill>
              </a:rPr>
              <a:t> * 2;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82291" y="4479925"/>
            <a:ext cx="1179739" cy="1082675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+mn-lt"/>
              </a:rPr>
              <a:t>myNode</a:t>
            </a:r>
            <a:endParaRPr lang="en-US" sz="1400" dirty="0">
              <a:latin typeface="+mn-lt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796491" y="4687564"/>
            <a:ext cx="6848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myInput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16200000">
            <a:off x="6106999" y="4638667"/>
            <a:ext cx="64785" cy="685800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625291" y="4480560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6200000">
            <a:off x="7897701" y="4388485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25291" y="5013960"/>
            <a:ext cx="106150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 err="1" smtClean="0">
                <a:solidFill>
                  <a:schemeClr val="accent3"/>
                </a:solidFill>
              </a:rPr>
              <a:t>myOutputTwo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7897700" y="4926963"/>
            <a:ext cx="64786" cy="761999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219200" y="6336392"/>
            <a:ext cx="23622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endParaRPr 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dirty="0" smtClean="0"/>
              <a:t>   In this example, we implement a custom node with two attributes: “input”, ”output”. Whenever the “input” attribute value changes, the “output” attribute will always be the input value multiplied by 2.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of Maya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02-spaceSaucer_02.ma</a:t>
            </a:r>
          </a:p>
          <a:p>
            <a:endParaRPr lang="en-US" dirty="0" smtClean="0"/>
          </a:p>
          <a:p>
            <a:r>
              <a:rPr lang="en-US" dirty="0" smtClean="0"/>
              <a:t>A bunch of MEL commands: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createNode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setAttr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connectAttr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0" y="20939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0" y="27638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5" y="232092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3"/>
            <a:ext cx="360362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0" y="5421313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0" y="1971675"/>
            <a:ext cx="360363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8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8"/>
            <a:ext cx="360363" cy="369887"/>
          </a:xfrm>
          <a:prstGeom prst="ellipse">
            <a:avLst/>
          </a:prstGeom>
          <a:solidFill>
            <a:srgbClr val="003264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5" y="44592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3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0" y="504031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0" y="4437063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8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0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0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5" y="2889250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5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3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8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8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5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5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8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8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0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0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3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0" y="5219700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0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0" y="4225925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3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5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8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3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5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Know its own attributes</a:t>
            </a:r>
          </a:p>
          <a:p>
            <a:r>
              <a:rPr lang="en-US" dirty="0" smtClean="0"/>
              <a:t>Store data efficiently in “</a:t>
            </a:r>
            <a:r>
              <a:rPr lang="en-US" dirty="0" err="1" smtClean="0"/>
              <a:t>datablocks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Accept input, compute, generate output</a:t>
            </a:r>
          </a:p>
          <a:p>
            <a:r>
              <a:rPr lang="en-US" dirty="0" smtClean="0"/>
              <a:t>Connect with other nodes through connections</a:t>
            </a: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40469" y="2866345"/>
            <a:ext cx="5860331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981200" y="3078559"/>
            <a:ext cx="2398712" cy="2389982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36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node do?</a:t>
            </a:r>
          </a:p>
        </p:txBody>
      </p:sp>
      <p:sp>
        <p:nvSpPr>
          <p:cNvPr id="7173" name="Down Arrow 25"/>
          <p:cNvSpPr>
            <a:spLocks noChangeArrowheads="1"/>
          </p:cNvSpPr>
          <p:nvPr/>
        </p:nvSpPr>
        <p:spPr bwMode="auto">
          <a:xfrm>
            <a:off x="5424488" y="2089150"/>
            <a:ext cx="263525" cy="418782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5-Point Star 28"/>
          <p:cNvSpPr/>
          <p:nvPr/>
        </p:nvSpPr>
        <p:spPr bwMode="auto">
          <a:xfrm>
            <a:off x="2249488" y="3641725"/>
            <a:ext cx="531812" cy="485775"/>
          </a:xfrm>
          <a:prstGeom prst="star5">
            <a:avLst/>
          </a:prstGeom>
          <a:solidFill>
            <a:srgbClr val="C2FF98"/>
          </a:solidFill>
          <a:ln>
            <a:solidFill>
              <a:srgbClr val="75BB0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3319097" y="3352888"/>
            <a:ext cx="541020" cy="482346"/>
          </a:xfrm>
          <a:prstGeom prst="star5">
            <a:avLst/>
          </a:prstGeom>
          <a:solidFill>
            <a:srgbClr val="DA8600"/>
          </a:soli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5-Point Star 30"/>
          <p:cNvSpPr/>
          <p:nvPr/>
        </p:nvSpPr>
        <p:spPr bwMode="auto">
          <a:xfrm>
            <a:off x="2518997" y="4467694"/>
            <a:ext cx="518160" cy="464820"/>
          </a:xfrm>
          <a:prstGeom prst="star5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 Diagonal Corner Rectangle 31"/>
          <p:cNvSpPr/>
          <p:nvPr/>
        </p:nvSpPr>
        <p:spPr bwMode="auto">
          <a:xfrm>
            <a:off x="3381375" y="4424363"/>
            <a:ext cx="606425" cy="352425"/>
          </a:xfrm>
          <a:prstGeom prst="round2DiagRect">
            <a:avLst/>
          </a:prstGeom>
          <a:gradFill>
            <a:gsLst>
              <a:gs pos="0">
                <a:srgbClr val="A9E2E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loud 32"/>
          <p:cNvSpPr/>
          <p:nvPr/>
        </p:nvSpPr>
        <p:spPr bwMode="auto">
          <a:xfrm>
            <a:off x="2940050" y="3940175"/>
            <a:ext cx="527050" cy="333375"/>
          </a:xfrm>
          <a:prstGeom prst="cloud">
            <a:avLst/>
          </a:prstGeom>
          <a:solidFill>
            <a:srgbClr val="AAB7DF"/>
          </a:solidFill>
          <a:ln>
            <a:solidFill>
              <a:srgbClr val="4082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77962"/>
            <a:ext cx="8215312" cy="396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Accept input data, compute output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6594" y="5669279"/>
            <a:ext cx="185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output attributes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84345" y="253946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FFFFFF"/>
                </a:solidFill>
                <a:latin typeface="Arial" charset="0"/>
                <a:ea typeface="+mn-ea"/>
                <a:cs typeface="Arial" charset="0"/>
              </a:rPr>
              <a:t>input attributes</a:t>
            </a:r>
          </a:p>
        </p:txBody>
      </p:sp>
      <p:sp>
        <p:nvSpPr>
          <p:cNvPr id="19" name="Down Arrow 25"/>
          <p:cNvSpPr>
            <a:spLocks noChangeArrowheads="1"/>
          </p:cNvSpPr>
          <p:nvPr/>
        </p:nvSpPr>
        <p:spPr bwMode="auto">
          <a:xfrm>
            <a:off x="3435773" y="238167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Down Arrow 25"/>
          <p:cNvSpPr>
            <a:spLocks noChangeArrowheads="1"/>
          </p:cNvSpPr>
          <p:nvPr/>
        </p:nvSpPr>
        <p:spPr bwMode="auto">
          <a:xfrm>
            <a:off x="3412913" y="5498254"/>
            <a:ext cx="84586" cy="669009"/>
          </a:xfrm>
          <a:prstGeom prst="downArrow">
            <a:avLst>
              <a:gd name="adj1" fmla="val 43015"/>
              <a:gd name="adj2" fmla="val 110540"/>
            </a:avLst>
          </a:prstGeom>
          <a:solidFill>
            <a:srgbClr val="99CC00"/>
          </a:solidFill>
          <a:ln w="9525" algn="ctr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u="sng" kern="1200">
              <a:solidFill>
                <a:srgbClr val="FFFFFF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 lvl="4"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400" dirty="0" smtClean="0"/>
          </a:p>
          <a:p>
            <a:pPr lvl="4">
              <a:buSzPct val="100000"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618706" y="1524000"/>
            <a:ext cx="1447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n-lt"/>
              </a:rPr>
              <a:t>Maya Node</a:t>
            </a:r>
            <a:endParaRPr lang="en-US" sz="2000" b="1" dirty="0"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40386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smtClean="0">
                <a:solidFill>
                  <a:schemeClr val="tx1"/>
                </a:solidFill>
              </a:rPr>
              <a:t>Plugs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19800" y="3581400"/>
            <a:ext cx="1828800" cy="914400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000" b="1" dirty="0" err="1" smtClean="0">
                <a:solidFill>
                  <a:schemeClr val="tx1"/>
                </a:solidFill>
              </a:rPr>
              <a:t>DataBlock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DataHandle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2514600" y="2667000"/>
            <a:ext cx="762000" cy="685800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667000"/>
            <a:ext cx="990600" cy="685801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00500" y="3581400"/>
            <a:ext cx="685800" cy="1588"/>
          </a:xfrm>
          <a:prstGeom prst="line">
            <a:avLst/>
          </a:prstGeom>
          <a:ln w="25400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9265</TotalTime>
  <Words>1397</Words>
  <Application>Microsoft Office PowerPoint</Application>
  <PresentationFormat>On-screen Show (4:3)</PresentationFormat>
  <Paragraphs>535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1_blank</vt:lpstr>
      <vt:lpstr>Slide 1</vt:lpstr>
      <vt:lpstr>Agenda</vt:lpstr>
      <vt:lpstr>What is the Dependency Graph?</vt:lpstr>
      <vt:lpstr>What is the Dependency Graph</vt:lpstr>
      <vt:lpstr>Foundation of Maya File Format</vt:lpstr>
      <vt:lpstr>Dependency Graph</vt:lpstr>
      <vt:lpstr>What does a node do?</vt:lpstr>
      <vt:lpstr>What does a node do?</vt:lpstr>
      <vt:lpstr>Maya Node Structure</vt:lpstr>
      <vt:lpstr>Attributes</vt:lpstr>
      <vt:lpstr>Attributes</vt:lpstr>
      <vt:lpstr>Attributes</vt:lpstr>
      <vt:lpstr>Node and Attributes</vt:lpstr>
      <vt:lpstr>Attributes</vt:lpstr>
      <vt:lpstr>Attribute Data Types</vt:lpstr>
      <vt:lpstr>Attribute Structures</vt:lpstr>
      <vt:lpstr>Attribute Structures</vt:lpstr>
      <vt:lpstr>Attribute Structures</vt:lpstr>
      <vt:lpstr>Attribute Properties – Read/Write</vt:lpstr>
      <vt:lpstr>Attribute-Affects Relationship</vt:lpstr>
      <vt:lpstr>API Classes for Attributes</vt:lpstr>
      <vt:lpstr>API Classes for Attributes</vt:lpstr>
      <vt:lpstr>MFnAttribute</vt:lpstr>
      <vt:lpstr>MFnNumericAttribute</vt:lpstr>
      <vt:lpstr>Plugs</vt:lpstr>
      <vt:lpstr>Plugs</vt:lpstr>
      <vt:lpstr>Plugs</vt:lpstr>
      <vt:lpstr>API Classes for Plugs</vt:lpstr>
      <vt:lpstr>API Class for Plug: MPlug</vt:lpstr>
      <vt:lpstr>Datablocks</vt:lpstr>
      <vt:lpstr>Datablocks</vt:lpstr>
      <vt:lpstr>Datablocks &amp; Datahandles</vt:lpstr>
      <vt:lpstr>Datablocks</vt:lpstr>
      <vt:lpstr>Maya Node Structure: API Classes</vt:lpstr>
      <vt:lpstr>API Classes for Datablock</vt:lpstr>
      <vt:lpstr>Maya Node Structure: API Classes</vt:lpstr>
      <vt:lpstr>Slide 37</vt:lpstr>
      <vt:lpstr>Custom DG Nodes in Maya</vt:lpstr>
      <vt:lpstr>MPxNode Registration</vt:lpstr>
      <vt:lpstr>MPxNode Registration</vt:lpstr>
      <vt:lpstr>MPxNode</vt:lpstr>
      <vt:lpstr>MPxNode</vt:lpstr>
      <vt:lpstr>MPxNode</vt:lpstr>
      <vt:lpstr>Attribute Operations</vt:lpstr>
      <vt:lpstr>MPxNode</vt:lpstr>
      <vt:lpstr>MPxNode</vt:lpstr>
      <vt:lpstr>MPxNode</vt:lpstr>
      <vt:lpstr>Example: simpleNode</vt:lpstr>
      <vt:lpstr>Q &amp; A</vt:lpstr>
      <vt:lpstr>Slide 50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1369</cp:revision>
  <cp:lastPrinted>2006-08-09T23:46:43Z</cp:lastPrinted>
  <dcterms:created xsi:type="dcterms:W3CDTF">2005-11-04T16:28:13Z</dcterms:created>
  <dcterms:modified xsi:type="dcterms:W3CDTF">2010-04-05T01:52:59Z</dcterms:modified>
</cp:coreProperties>
</file>