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4"/>
  </p:notesMasterIdLst>
  <p:handoutMasterIdLst>
    <p:handoutMasterId r:id="rId55"/>
  </p:handoutMasterIdLst>
  <p:sldIdLst>
    <p:sldId id="361" r:id="rId2"/>
    <p:sldId id="364" r:id="rId3"/>
    <p:sldId id="366" r:id="rId4"/>
    <p:sldId id="365" r:id="rId5"/>
    <p:sldId id="445" r:id="rId6"/>
    <p:sldId id="506" r:id="rId7"/>
    <p:sldId id="505" r:id="rId8"/>
    <p:sldId id="367" r:id="rId9"/>
    <p:sldId id="406" r:id="rId10"/>
    <p:sldId id="507" r:id="rId11"/>
    <p:sldId id="490" r:id="rId12"/>
    <p:sldId id="432" r:id="rId13"/>
    <p:sldId id="423" r:id="rId14"/>
    <p:sldId id="369" r:id="rId15"/>
    <p:sldId id="467" r:id="rId16"/>
    <p:sldId id="484" r:id="rId17"/>
    <p:sldId id="371" r:id="rId18"/>
    <p:sldId id="372" r:id="rId19"/>
    <p:sldId id="373" r:id="rId20"/>
    <p:sldId id="376" r:id="rId21"/>
    <p:sldId id="377" r:id="rId22"/>
    <p:sldId id="486" r:id="rId23"/>
    <p:sldId id="487" r:id="rId24"/>
    <p:sldId id="488" r:id="rId25"/>
    <p:sldId id="489" r:id="rId26"/>
    <p:sldId id="492" r:id="rId27"/>
    <p:sldId id="508" r:id="rId28"/>
    <p:sldId id="498" r:id="rId29"/>
    <p:sldId id="449" r:id="rId30"/>
    <p:sldId id="450" r:id="rId31"/>
    <p:sldId id="496" r:id="rId32"/>
    <p:sldId id="497" r:id="rId33"/>
    <p:sldId id="509" r:id="rId34"/>
    <p:sldId id="499" r:id="rId35"/>
    <p:sldId id="458" r:id="rId36"/>
    <p:sldId id="459" r:id="rId37"/>
    <p:sldId id="460" r:id="rId38"/>
    <p:sldId id="500" r:id="rId39"/>
    <p:sldId id="501" r:id="rId40"/>
    <p:sldId id="448" r:id="rId41"/>
    <p:sldId id="510" r:id="rId42"/>
    <p:sldId id="453" r:id="rId43"/>
    <p:sldId id="455" r:id="rId44"/>
    <p:sldId id="456" r:id="rId45"/>
    <p:sldId id="436" r:id="rId46"/>
    <p:sldId id="409" r:id="rId47"/>
    <p:sldId id="504" r:id="rId48"/>
    <p:sldId id="412" r:id="rId49"/>
    <p:sldId id="429" r:id="rId50"/>
    <p:sldId id="410" r:id="rId51"/>
    <p:sldId id="422" r:id="rId52"/>
    <p:sldId id="480" r:id="rId5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8" autoAdjust="0"/>
    <p:restoredTop sz="87630" autoAdjust="0"/>
  </p:normalViewPr>
  <p:slideViewPr>
    <p:cSldViewPr snapToObjects="1">
      <p:cViewPr>
        <p:scale>
          <a:sx n="100" d="100"/>
          <a:sy n="100" d="100"/>
        </p:scale>
        <p:origin x="-114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4BD12-C5AC-43CC-B511-A3D9C35163B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47568-3E8D-41C9-9DC2-0D1C58DD45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0143-5A36-4CDE-ADEA-ED87A914F39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Supposing</a:t>
            </a:r>
            <a:r>
              <a:rPr lang="en-US" baseline="0" dirty="0" smtClean="0"/>
              <a:t> this node class name is </a:t>
            </a:r>
            <a:r>
              <a:rPr lang="en-US" baseline="0" dirty="0" err="1" smtClean="0"/>
              <a:t>simpleNode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Kristine</a:t>
            </a:r>
            <a:r>
              <a:rPr lang="en-US" baseline="0" dirty="0" smtClean="0"/>
              <a:t> says this way of creating compound attribute is not working in python, so we probably just skip this page?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. 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05862-F74B-4F63-AF5C-200BB0E5BFE3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70B8B-1F45-4DA2-BA81-E1B31861B72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E215E-FB8B-4F31-BADC-2652312A45D6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99D-436B-4C16-AA04-56B513F6C65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F46EF-FC41-433C-9B8E-251FD461C7D9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5BBA6-BB63-4968-BEF0-057BCD6B68C9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>
                <a:latin typeface="Arial" charset="0"/>
              </a:rPr>
              <a:t> 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complex Maya scene, this is More like what you’ll end up with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A0F0-4F47-476A-8245-1D9E19FFB7C8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Attributes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that belongs to nodes of a given type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22860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Attributes </a:t>
            </a:r>
            <a:r>
              <a:rPr lang="en-US" dirty="0" smtClean="0"/>
              <a:t>are shared among nodes of the same type </a:t>
            </a:r>
            <a:r>
              <a:rPr lang="en-US" b="1" dirty="0" smtClean="0"/>
              <a:t>and</a:t>
            </a:r>
            <a:r>
              <a:rPr lang="en-US" dirty="0" smtClean="0"/>
              <a:t> all derived node types</a:t>
            </a:r>
          </a:p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  <a:p>
            <a:pPr marL="0" indent="0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6" name="TextBox 19"/>
          <p:cNvSpPr txBox="1">
            <a:spLocks noChangeArrowheads="1"/>
          </p:cNvSpPr>
          <p:nvPr/>
        </p:nvSpPr>
        <p:spPr bwMode="auto">
          <a:xfrm>
            <a:off x="2446337" y="2717800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297" name="TextBox 20"/>
          <p:cNvSpPr txBox="1">
            <a:spLocks noChangeArrowheads="1"/>
          </p:cNvSpPr>
          <p:nvPr/>
        </p:nvSpPr>
        <p:spPr bwMode="auto">
          <a:xfrm>
            <a:off x="2416175" y="471566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500438" y="2954337"/>
            <a:ext cx="1639887" cy="633413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214562" y="31289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9175" y="3504403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214562" y="51101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255836" y="544991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1054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500438" y="4495800"/>
            <a:ext cx="1604962" cy="1291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Attributes</a:t>
            </a:r>
          </a:p>
        </p:txBody>
      </p:sp>
      <p:pic>
        <p:nvPicPr>
          <p:cNvPr id="11267" name="Content Placeholder 3" descr="attrDe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524000"/>
            <a:ext cx="8824913" cy="4108450"/>
          </a:xfrm>
        </p:spPr>
      </p:pic>
      <p:sp>
        <p:nvSpPr>
          <p:cNvPr id="4" name="Rounded Rectangle 3"/>
          <p:cNvSpPr/>
          <p:nvPr/>
        </p:nvSpPr>
        <p:spPr bwMode="auto">
          <a:xfrm>
            <a:off x="326959" y="6171770"/>
            <a:ext cx="833132" cy="344457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94632" y="6238618"/>
            <a:ext cx="1160015" cy="387294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</a:t>
            </a:r>
            <a:r>
              <a:rPr lang="en-US" sz="1600" u="none" dirty="0" smtClean="0"/>
              <a:t>a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05765" y="6141368"/>
            <a:ext cx="1071548" cy="37485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Property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6104467"/>
            <a:ext cx="1170157" cy="37063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Structure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02002" y="2743200"/>
            <a:ext cx="527198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7467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 rot="1022102">
            <a:off x="4437629" y="5746272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rot="20578123">
            <a:off x="560488" y="570730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1022102">
            <a:off x="7233094" y="570417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9645029">
            <a:off x="7841391" y="5710496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Define the interface of the node including</a:t>
            </a:r>
          </a:p>
          <a:p>
            <a:pPr marL="914400" lvl="1" indent="-342900">
              <a:buClr>
                <a:schemeClr val="bg1"/>
              </a:buClr>
              <a:buSzTx/>
              <a:buFontTx/>
              <a:buChar char="•"/>
              <a:defRPr/>
            </a:pPr>
            <a:endParaRPr lang="en-US" b="1" dirty="0" smtClean="0"/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Names</a:t>
            </a:r>
            <a:r>
              <a:rPr lang="en-US" dirty="0" smtClean="0"/>
              <a:t> of the inputs and outputs</a:t>
            </a:r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Data</a:t>
            </a:r>
            <a:r>
              <a:rPr lang="en-US" dirty="0" smtClean="0"/>
              <a:t> accepted by the inputs and outputs</a:t>
            </a:r>
            <a:endParaRPr lang="en-US" b="1" dirty="0" smtClean="0"/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Structure</a:t>
            </a:r>
            <a:r>
              <a:rPr lang="en-US" dirty="0" smtClean="0"/>
              <a:t> of the inputs and outputs</a:t>
            </a:r>
          </a:p>
          <a:p>
            <a:pPr marL="9144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Properties </a:t>
            </a:r>
            <a:r>
              <a:rPr lang="en-US" dirty="0" smtClean="0"/>
              <a:t>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</a:t>
            </a:r>
            <a:r>
              <a:rPr lang="en-US" dirty="0" err="1" smtClean="0"/>
              <a:t>int,etc</a:t>
            </a:r>
            <a:r>
              <a:rPr lang="en-US" dirty="0" smtClean="0"/>
              <a:t>.)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handles a single piece of data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polySphere1.radius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Compound 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1 or more attributes grouped under a parent attribute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translate is a compound with children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</a:p>
          <a:p>
            <a:pPr marL="909638" indent="-233363">
              <a:buClr>
                <a:schemeClr val="bg1"/>
              </a:buClr>
            </a:pPr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878263" y="43053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895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100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00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tz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330575" y="5067300"/>
            <a:ext cx="95885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213225" y="5067300"/>
            <a:ext cx="46038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4259263" y="5067300"/>
            <a:ext cx="900112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19088" y="1447800"/>
            <a:ext cx="8215312" cy="5087938"/>
          </a:xfrm>
        </p:spPr>
        <p:txBody>
          <a:bodyPr/>
          <a:lstStyle/>
          <a:p>
            <a:r>
              <a:rPr lang="en-US" dirty="0" smtClean="0"/>
              <a:t>Array (also referred to as a Multi)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pSphereShape1.face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63763" y="34290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92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9257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591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925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5259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059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array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compound data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mesh colors with children (</a:t>
            </a:r>
            <a:r>
              <a:rPr lang="en-US" dirty="0" err="1" smtClean="0"/>
              <a:t>colorR</a:t>
            </a:r>
            <a:r>
              <a:rPr lang="en-US" dirty="0" smtClean="0"/>
              <a:t>, </a:t>
            </a:r>
            <a:r>
              <a:rPr lang="en-US" dirty="0" err="1" smtClean="0"/>
              <a:t>colorG</a:t>
            </a:r>
            <a:r>
              <a:rPr lang="en-US" dirty="0" smtClean="0"/>
              <a:t>, </a:t>
            </a:r>
            <a:r>
              <a:rPr lang="en-US" dirty="0" err="1" smtClean="0"/>
              <a:t>colorB</a:t>
            </a:r>
            <a:r>
              <a:rPr lang="en-US" dirty="0" smtClean="0"/>
              <a:t>, </a:t>
            </a:r>
            <a:r>
              <a:rPr lang="en-US" dirty="0" err="1" smtClean="0"/>
              <a:t>colorA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so on...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514600" y="2743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6389" name="Line 12"/>
          <p:cNvSpPr>
            <a:spLocks noChangeShapeType="1"/>
          </p:cNvSpPr>
          <p:nvPr/>
        </p:nvSpPr>
        <p:spPr bwMode="auto">
          <a:xfrm flipH="1"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90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57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15240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colorR</a:t>
            </a:r>
            <a:endParaRPr lang="en-US" sz="1600" dirty="0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90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colorG</a:t>
            </a:r>
            <a:endParaRPr lang="en-US" sz="1600" dirty="0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052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colorB</a:t>
            </a:r>
            <a:endParaRPr lang="en-US" sz="1600" dirty="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19050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95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colorA</a:t>
            </a:r>
            <a:endParaRPr lang="en-US" sz="16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18669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Dependency Graph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Components of Maya Node and API classes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Building Maya Custom Node with </a:t>
            </a:r>
            <a:r>
              <a:rPr lang="en-US" dirty="0" err="1" smtClean="0"/>
              <a:t>MPxNode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Read/Write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source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polyCylinder1.output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Writable</a:t>
            </a:r>
            <a:endParaRPr lang="en-US" dirty="0" smtClean="0"/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destination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pCylinderShape1.inMesh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Read/Write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both a source and a destination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pCylinder1.tx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Affects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can affect other attributes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smtClean="0"/>
              <a:t>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can be setup to denote a dependency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attribute function set classes</a:t>
            </a:r>
          </a:p>
          <a:p>
            <a:r>
              <a:rPr lang="en-US" dirty="0" smtClean="0"/>
              <a:t>Take care of all the common aspect of an attribute on node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Readable/writable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Connectable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Storable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Keyable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Dynamic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err="1" smtClean="0"/>
              <a:t>MFnNumericAttribute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 for simple numeric value attribute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286000"/>
            <a:ext cx="74533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maya.OpenMaya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</a:t>
            </a:r>
            <a:endParaRPr lang="en-US" sz="1400" kern="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OpenMaya.MFnNumericAttribute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simpleNode.input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OpenMaya.MFnNumericData.kFloat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nAttr.setWritable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nAttr.setKeyable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MFnNumericAttribute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MFnNumericAttribute</a:t>
            </a:r>
            <a:r>
              <a:rPr lang="en-US" dirty="0" smtClean="0"/>
              <a:t> to create compound attribute?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057400"/>
            <a:ext cx="74533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OpenMaya.MFnNumericAttribute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OpenMaya.MFnNumericData.kDouble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transCircleNode.inputTranslateX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inputTranslateX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itX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OpenMaya.MFnNumericData.kDouble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transCircleNode.inputTranslateY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inputTranslateY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itY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OpenMaya.MFnNumericData.kDouble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transCircleNode.inputTranslateZ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inputTranslateZ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itZ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OpenMaya.MFnNumericData.kDouble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comAttr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OpenMaya.MFnCompoundAttribute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comAttr.create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inputTranslate","it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comAttr.addChild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transCircleNode.inputTranslateX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comAttr.addChild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transCircleNode.inputTranslateY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comAttr.addChild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transCircleNode.inputTranslateZ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400" kern="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comAttr.setStorable</a:t>
            </a:r>
            <a:r>
              <a:rPr lang="en-US" sz="1400" kern="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(1)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Plugs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94853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Pointer to an attribute on a specific node (ie. a specific instance of an attribute)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3505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Node type definition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1447800" y="3276600"/>
            <a:ext cx="18288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438400" y="5334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myAttr</a:t>
            </a: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895600" y="4953000"/>
            <a:ext cx="1524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4191000" y="2438400"/>
            <a:ext cx="3429000" cy="3505200"/>
          </a:xfrm>
          <a:prstGeom prst="rect">
            <a:avLst/>
          </a:prstGeom>
          <a:solidFill>
            <a:srgbClr val="FFA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Actual instance of a node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4196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410200" y="41910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410200" y="4343400"/>
            <a:ext cx="1524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91000" y="48006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myPlug1(myNode1,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0960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myNode2</a:t>
            </a: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V="1">
            <a:off x="7086600" y="4267200"/>
            <a:ext cx="2286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343400" y="541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myPlug2(myNode2, myAttr)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Graph?</a:t>
            </a:r>
          </a:p>
        </p:txBody>
      </p:sp>
      <p:pic>
        <p:nvPicPr>
          <p:cNvPr id="5" name="Picture 4" descr="defHi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115175" cy="19145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rgbClr val="5F5F5F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676400" y="2057400"/>
            <a:ext cx="18288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505200" y="2057400"/>
            <a:ext cx="1981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err="1" smtClean="0">
                <a:latin typeface="+mj-lt"/>
              </a:rPr>
              <a:t>Datablocks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3913" y="3190874"/>
            <a:ext cx="4591050" cy="2319337"/>
            <a:chOff x="833" y="1665"/>
            <a:chExt cx="2892" cy="1461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773" y="2647"/>
              <a:ext cx="951" cy="2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19088" y="1200150"/>
            <a:ext cx="8215312" cy="704850"/>
          </a:xfrm>
        </p:spPr>
        <p:txBody>
          <a:bodyPr/>
          <a:lstStyle/>
          <a:p>
            <a:r>
              <a:rPr lang="en-US" dirty="0" smtClean="0"/>
              <a:t>Node stores data for every attribute (arrays are special, more details later)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2863" y="260324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0" y="5791200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2468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553200" y="2616199"/>
            <a:ext cx="300036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36738" y="2972573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1800224" y="5345904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r>
              <a:rPr lang="en-US" dirty="0" smtClean="0"/>
              <a:t> &amp; </a:t>
            </a:r>
            <a:r>
              <a:rPr lang="en-US" dirty="0" err="1" smtClean="0"/>
              <a:t>Datahandles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Datablock</a:t>
            </a:r>
            <a:r>
              <a:rPr lang="en-US" dirty="0" smtClean="0"/>
              <a:t> is the actual storage for the input and output data of a node</a:t>
            </a:r>
          </a:p>
          <a:p>
            <a:endParaRPr lang="en-US" dirty="0" smtClean="0"/>
          </a:p>
          <a:p>
            <a:r>
              <a:rPr lang="en-US" dirty="0" smtClean="0"/>
              <a:t>For every non-array attribute, </a:t>
            </a:r>
            <a:r>
              <a:rPr lang="en-US" dirty="0" err="1" smtClean="0"/>
              <a:t>datablock</a:t>
            </a:r>
            <a:r>
              <a:rPr lang="en-US" dirty="0" smtClean="0"/>
              <a:t> stores: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Dirty/clean status</a:t>
            </a:r>
          </a:p>
          <a:p>
            <a:pPr marL="342900" lvl="2" indent="-342900">
              <a:buClrTx/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sz="2400" dirty="0" smtClean="0"/>
              <a:t>Data handles are lightweight pointers into the data in the </a:t>
            </a:r>
            <a:r>
              <a:rPr lang="en-US" sz="2400" dirty="0" err="1" smtClean="0"/>
              <a:t>datablock</a:t>
            </a:r>
            <a:endParaRPr lang="en-US" sz="2400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</a:t>
            </a:r>
            <a:r>
              <a:rPr lang="en-US" dirty="0" smtClean="0"/>
              <a:t>hold an array of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datablock</a:t>
            </a:r>
            <a:r>
              <a:rPr lang="en-US" dirty="0" smtClean="0"/>
              <a:t> for a normal evaluation (using current time)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datablocks</a:t>
            </a:r>
            <a:r>
              <a:rPr lang="en-US" dirty="0" smtClean="0"/>
              <a:t> for timed contexts (specified times)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849688" y="3922713"/>
            <a:ext cx="36512" cy="496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276600" y="27432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Line 10"/>
          <p:cNvSpPr>
            <a:spLocks noChangeShapeType="1"/>
          </p:cNvSpPr>
          <p:nvPr/>
        </p:nvSpPr>
        <p:spPr bwMode="auto">
          <a:xfrm flipH="1">
            <a:off x="2514600" y="3905250"/>
            <a:ext cx="1349375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050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9002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>
            <a:off x="19034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>
            <a:off x="23193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27940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25654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766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32718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32750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>
            <a:off x="36909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41656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9370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6482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46434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46466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50625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55372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3086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t=4</a:t>
            </a:r>
          </a:p>
        </p:txBody>
      </p:sp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t=12</a:t>
            </a:r>
          </a:p>
        </p:txBody>
      </p:sp>
      <p:sp>
        <p:nvSpPr>
          <p:cNvPr id="23579" name="Text Box 9"/>
          <p:cNvSpPr txBox="1">
            <a:spLocks noChangeArrowheads="1"/>
          </p:cNvSpPr>
          <p:nvPr/>
        </p:nvSpPr>
        <p:spPr bwMode="auto">
          <a:xfrm>
            <a:off x="1981200" y="52578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>
            <a:off x="3863975" y="3916363"/>
            <a:ext cx="1393825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</a:t>
            </a:r>
            <a:r>
              <a:rPr lang="en-US" dirty="0" err="1" smtClean="0"/>
              <a:t>Datablock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MDatablock</a:t>
            </a:r>
            <a:endParaRPr lang="en-US" dirty="0" smtClean="0"/>
          </a:p>
          <a:p>
            <a:pPr marL="623888" lvl="1" defTabSz="62865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only valid during compute()</a:t>
            </a:r>
          </a:p>
          <a:p>
            <a:pPr marL="623888" lvl="1" defTabSz="628650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Pointers to data block should not be retained after compute()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MDataHandle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smart pointer for information contained in data block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double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 ) 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void 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double ) 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::compute(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 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setContext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92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Control system for Maya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Glue </a:t>
            </a:r>
            <a:r>
              <a:rPr lang="en-US" dirty="0" smtClean="0"/>
              <a:t>that holds together disparate operations and lets them work together seamlessly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Foundation of the Maya file format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8706" y="15103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MPxNode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Custom Node Implementation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DG Nodes in Maya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Entirely new operations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existing Maya nodes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MPxDeformerNode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MPxFieldNode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MPxEmitterNode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MPxSpringNode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MPxIkSolverNode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MPxHwShaderNode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Registration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Every node requires a unique identifier.</a:t>
            </a:r>
          </a:p>
          <a:p>
            <a:pPr lvl="1">
              <a:buNone/>
            </a:pPr>
            <a:r>
              <a:rPr lang="en-US" noProof="1" smtClean="0">
                <a:solidFill>
                  <a:srgbClr val="FFFF00"/>
                </a:solidFill>
              </a:rPr>
              <a:t>	  MTypeId </a:t>
            </a:r>
            <a:r>
              <a:rPr lang="en-US" dirty="0" err="1" smtClean="0">
                <a:solidFill>
                  <a:srgbClr val="FFFF00"/>
                </a:solidFill>
              </a:rPr>
              <a:t>myNode</a:t>
            </a:r>
            <a:r>
              <a:rPr lang="en-US" noProof="1" smtClean="0">
                <a:solidFill>
                  <a:srgbClr val="FFFF00"/>
                </a:solidFill>
              </a:rPr>
              <a:t>::id( 0x80000 );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plug-ins that you intend to share between sites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Will require a globally unique ID issued to you by Autodesk.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IDs are allocated in blocks of 64/128/256/512.</a:t>
            </a:r>
          </a:p>
          <a:p>
            <a:pPr marL="909638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Contact ADN M&amp;E for unique global IDs.</a:t>
            </a:r>
          </a:p>
          <a:p>
            <a:endParaRPr 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9088" y="2587625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0 – 0x7ffff (524288 ids)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38488" y="2587625"/>
            <a:ext cx="26670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0x80000 – 0xfffff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 rot="-5400000">
            <a:off x="1525588" y="2089150"/>
            <a:ext cx="254000" cy="2667000"/>
          </a:xfrm>
          <a:prstGeom prst="leftBrace">
            <a:avLst>
              <a:gd name="adj1" fmla="val 121722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990600" y="3549650"/>
            <a:ext cx="167163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Internal Use</a:t>
            </a:r>
          </a:p>
        </p:txBody>
      </p:sp>
      <p:sp>
        <p:nvSpPr>
          <p:cNvPr id="30728" name="AutoShape 11"/>
          <p:cNvSpPr>
            <a:spLocks/>
          </p:cNvSpPr>
          <p:nvPr/>
        </p:nvSpPr>
        <p:spPr bwMode="auto">
          <a:xfrm rot="-5400000">
            <a:off x="4268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733800" y="3549650"/>
            <a:ext cx="1576388" cy="64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DevKit Examples</a:t>
            </a: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805488" y="2587625"/>
            <a:ext cx="2667000" cy="685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0x100fff – 0xffffff</a:t>
            </a:r>
          </a:p>
        </p:txBody>
      </p:sp>
      <p:sp>
        <p:nvSpPr>
          <p:cNvPr id="30731" name="AutoShape 15"/>
          <p:cNvSpPr>
            <a:spLocks/>
          </p:cNvSpPr>
          <p:nvPr/>
        </p:nvSpPr>
        <p:spPr bwMode="auto">
          <a:xfrm rot="-5400000">
            <a:off x="6935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6400800" y="3549650"/>
            <a:ext cx="157638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Global IDs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781800" y="4191000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register your node in Maya: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deregister your node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1905749"/>
            <a:ext cx="8153400" cy="2057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</a:t>
            </a:r>
          </a:p>
          <a:p>
            <a:pPr lvl="0"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(0x80001)</a:t>
            </a:r>
          </a:p>
          <a:p>
            <a:pPr lvl="0"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initializePlugin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nodeCreator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nodeInitializer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register node: %s" %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raise</a:t>
            </a: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4859338"/>
            <a:ext cx="76200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uninitializePlugin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OpenMayaMPx.MFnPlugin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try: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mplugin.deregisterNode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simpleNodeId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except: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sys.stderr.write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"Failed to deregister node: %s" %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kPluginNodeTypeName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  <a:p>
            <a:pPr lvl="0"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                raise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81400" y="3255441"/>
            <a:ext cx="1676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3255441"/>
            <a:ext cx="1066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00800" y="3255441"/>
            <a:ext cx="9906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91400" y="3255441"/>
            <a:ext cx="11430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n-CA" dirty="0" err="1" smtClean="0"/>
              <a:t>MPxNode</a:t>
            </a:r>
            <a:r>
              <a:rPr lang="en-CA" dirty="0" smtClean="0"/>
              <a:t>::creator()</a:t>
            </a:r>
          </a:p>
          <a:p>
            <a:pPr marL="342900" lvl="1" indent="-342900">
              <a:buSzTx/>
              <a:buNone/>
              <a:defRPr/>
            </a:pPr>
            <a:r>
              <a:rPr lang="en-US" dirty="0" smtClean="0"/>
              <a:t>The creator method is called to return a new instance of the node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CA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840" y="2555585"/>
            <a:ext cx="6233159" cy="1097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nodeCreator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pPr>
              <a:defRPr/>
            </a:pP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OpenMayaMPx.asMPxPtr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simpleNode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() )</a:t>
            </a:r>
            <a:endParaRPr lang="en-US" sz="16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::initialize()</a:t>
            </a:r>
          </a:p>
          <a:p>
            <a:pPr lvl="1">
              <a:buFont typeface="Wingdings" pitchFamily="2" charset="2"/>
              <a:buNone/>
            </a:pPr>
            <a:endParaRPr lang="en-CA" dirty="0" smtClean="0"/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Override this method to define the attribute interface for your node.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create the attribute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set the attribute’s flags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add the attribute to the node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define attribute relationships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Inherit attributes if necessary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addAttribute</a:t>
            </a:r>
            <a:r>
              <a:rPr lang="en-US" dirty="0" smtClean="0"/>
              <a:t> ( const </a:t>
            </a:r>
            <a:r>
              <a:rPr lang="en-US" dirty="0" err="1" smtClean="0"/>
              <a:t>MObject</a:t>
            </a:r>
            <a:r>
              <a:rPr lang="en-US" dirty="0" smtClean="0"/>
              <a:t> &amp;  </a:t>
            </a:r>
            <a:r>
              <a:rPr lang="en-US" dirty="0" err="1" smtClean="0"/>
              <a:t>attr</a:t>
            </a:r>
            <a:r>
              <a:rPr lang="en-US" dirty="0" smtClean="0"/>
              <a:t>  ) </a:t>
            </a:r>
          </a:p>
          <a:p>
            <a:endParaRPr lang="en-US" dirty="0" smtClean="0"/>
          </a:p>
          <a:p>
            <a:r>
              <a:rPr lang="en-CA" dirty="0" err="1" smtClean="0"/>
              <a:t>MStatus</a:t>
            </a:r>
            <a:r>
              <a:rPr lang="en-CA" dirty="0" smtClean="0"/>
              <a:t> </a:t>
            </a:r>
            <a:r>
              <a:rPr lang="en-CA" dirty="0" err="1" smtClean="0"/>
              <a:t>MPxNode</a:t>
            </a:r>
            <a:r>
              <a:rPr lang="en-CA" dirty="0" smtClean="0"/>
              <a:t>::</a:t>
            </a:r>
            <a:r>
              <a:rPr lang="en-CA" dirty="0" err="1" smtClean="0"/>
              <a:t>attributeAffects</a:t>
            </a:r>
            <a:r>
              <a:rPr lang="en-CA" dirty="0" smtClean="0"/>
              <a:t> (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whenChanges</a:t>
            </a:r>
            <a:r>
              <a:rPr lang="en-CA" dirty="0" smtClean="0"/>
              <a:t>,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isAffected</a:t>
            </a:r>
            <a:r>
              <a:rPr lang="en-CA" dirty="0" smtClean="0"/>
              <a:t>   )</a:t>
            </a:r>
          </a:p>
          <a:p>
            <a:endParaRPr lang="en-CA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inheritAttributesFrom</a:t>
            </a:r>
            <a:r>
              <a:rPr lang="en-US" dirty="0" smtClean="0"/>
              <a:t> ( const </a:t>
            </a:r>
            <a:r>
              <a:rPr lang="en-US" dirty="0" err="1" smtClean="0"/>
              <a:t>MString</a:t>
            </a:r>
            <a:r>
              <a:rPr lang="en-US" dirty="0" smtClean="0"/>
              <a:t> &amp;  </a:t>
            </a:r>
            <a:r>
              <a:rPr lang="en-US" dirty="0" err="1" smtClean="0"/>
              <a:t>parentClassName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3300" y="5638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43300" y="6315869"/>
            <a:ext cx="1828800" cy="43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B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rot="5400000" flipH="1" flipV="1">
            <a:off x="4347766" y="6205935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44095" y="496173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MPxNode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46178" y="5528071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::initialize()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39" y="2072640"/>
            <a:ext cx="8170969" cy="4463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nodeInitializer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():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simpleNode.myInputAttr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myInput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", “mi",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1.0 )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(1)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“mo”,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1.0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(1)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OpenMaya.MFnNumericData.kFloat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(1)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simpleNode.input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simpleNode.addAttribute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simpleNode.attributeAffects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simpleNode.myOutputAttr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5519708">
            <a:off x="4711687" y="4482297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32465" y="4585162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4856488">
            <a:off x="5600462" y="5176432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013507" y="5080682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attributeAffects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553200" y="98996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67400" y="119760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177908" y="114870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96200" y="99060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7968610" y="89852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96200" y="152400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7968609" y="143700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CA" dirty="0" err="1" smtClean="0">
                <a:solidFill>
                  <a:srgbClr val="FFFFFF"/>
                </a:solidFill>
              </a:rPr>
              <a:t>MPxNode</a:t>
            </a:r>
            <a:r>
              <a:rPr lang="en-CA" dirty="0" smtClean="0">
                <a:solidFill>
                  <a:srgbClr val="FFFFFF"/>
                </a:solidFill>
              </a:rPr>
              <a:t>::compute()</a:t>
            </a:r>
          </a:p>
          <a:p>
            <a:pPr>
              <a:buNone/>
            </a:pPr>
            <a:r>
              <a:rPr lang="en-CA" dirty="0" smtClean="0"/>
              <a:t>	called when the node is asked to evaluate an output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2426742"/>
            <a:ext cx="990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533402" y="2426742"/>
            <a:ext cx="6858000" cy="351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compute( self,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</a:p>
          <a:p>
            <a:pPr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( plug ==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):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      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#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your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output1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#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your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output2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</a:p>
          <a:p>
            <a:pPr>
              <a:defRPr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24600" y="38703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38800" y="40779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949308" y="40290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7600" y="38709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7740010" y="37788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600" y="44043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740009" y="43173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6602" y="3483605"/>
            <a:ext cx="20573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rgbClr val="FFFF00"/>
                </a:solidFill>
              </a:rPr>
              <a:t>getAttr</a:t>
            </a:r>
            <a:r>
              <a:rPr lang="en-US" sz="1100" dirty="0" smtClean="0">
                <a:solidFill>
                  <a:srgbClr val="FFFF00"/>
                </a:solidFill>
              </a:rPr>
              <a:t> myNode1.myOutput;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28800" y="2426743"/>
            <a:ext cx="533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of Maya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02-spaceSaucer_2010.ma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bunch of MEL commands: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createNode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setAttr</a:t>
            </a:r>
            <a:endParaRPr lang="en-US" dirty="0" smtClean="0"/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connectAttr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::compute()</a:t>
            </a:r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  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013" y="2286000"/>
            <a:ext cx="73914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def compute(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self,plug,dataBlock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):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# …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if( plug ==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.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):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dataBlock.inputValue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simpleNode.myInputAttr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inputData.asFloat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</a:t>
            </a:r>
            <a:endParaRPr lang="en-US" sz="1400" dirty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outputHandle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dataBlock.outputValue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simpleNode.myOutputAttr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    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outputHandle.setFloat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* 2 );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dataBlock.setClean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plug )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OpenMaya.MStatus.kSuccess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if (plug = =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simpleNode.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#…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	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OpenMaya.MStatus.kUnknownParameter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01293" y="39624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myOutput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myInput</a:t>
            </a:r>
            <a:r>
              <a:rPr lang="en-US" sz="1400" dirty="0" smtClean="0">
                <a:solidFill>
                  <a:schemeClr val="bg1"/>
                </a:solidFill>
              </a:rPr>
              <a:t> * 2;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82291" y="44799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796491" y="46875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6106999" y="46386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5291" y="44805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7897701" y="43884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5291" y="50139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7897700" y="49269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two attributes: “input”, ”output”. Whenever the “input” attribute value changes, the “output” attribute will always be the input value multiplied by 2.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1" y="20939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1" y="2763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6" y="232092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1" y="5421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1" y="19716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6" y="4459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1" y="5040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1" y="4437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1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1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6" y="2889251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6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4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9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9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6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6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9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9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1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1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4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1" y="5219701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1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1" y="4225926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4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6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9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4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6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its own attributes</a:t>
            </a:r>
          </a:p>
          <a:p>
            <a:r>
              <a:rPr lang="en-US" dirty="0" smtClean="0"/>
              <a:t>Store data efficiently in “</a:t>
            </a:r>
            <a:r>
              <a:rPr lang="en-US" dirty="0" err="1" smtClean="0"/>
              <a:t>datablocks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Accept input, compute, generate output</a:t>
            </a:r>
          </a:p>
          <a:p>
            <a:r>
              <a:rPr lang="en-US" dirty="0" smtClean="0"/>
              <a:t>Connect with other nodes through connections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0469" y="2866345"/>
            <a:ext cx="5860331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9069</TotalTime>
  <Words>1584</Words>
  <Application>Microsoft Office PowerPoint</Application>
  <PresentationFormat>On-screen Show (4:3)</PresentationFormat>
  <Paragraphs>558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1_blank</vt:lpstr>
      <vt:lpstr>Slide 1</vt:lpstr>
      <vt:lpstr>Agenda</vt:lpstr>
      <vt:lpstr>What is the Dependency Graph?</vt:lpstr>
      <vt:lpstr>What is the Dependency Graph</vt:lpstr>
      <vt:lpstr>Foundation of Maya File Format</vt:lpstr>
      <vt:lpstr>Slide 6</vt:lpstr>
      <vt:lpstr>What does a node do?</vt:lpstr>
      <vt:lpstr>What does a node do?</vt:lpstr>
      <vt:lpstr>Maya Node Structure</vt:lpstr>
      <vt:lpstr>Slide 10</vt:lpstr>
      <vt:lpstr>Attributes</vt:lpstr>
      <vt:lpstr>Attributes</vt:lpstr>
      <vt:lpstr>Attributes</vt:lpstr>
      <vt:lpstr>Node and Attributes</vt:lpstr>
      <vt:lpstr>Attributes</vt:lpstr>
      <vt:lpstr>Attribute Data Types</vt:lpstr>
      <vt:lpstr>Attribute Structures</vt:lpstr>
      <vt:lpstr>Attribute Structures</vt:lpstr>
      <vt:lpstr>Attribute Structures</vt:lpstr>
      <vt:lpstr>Attribute Properties – Read/Write</vt:lpstr>
      <vt:lpstr>Attribute Properties – Affects</vt:lpstr>
      <vt:lpstr>API Classes for Attributes</vt:lpstr>
      <vt:lpstr>API Classes for Attributes</vt:lpstr>
      <vt:lpstr>MFnAttribute</vt:lpstr>
      <vt:lpstr>MFnNumericAttribute</vt:lpstr>
      <vt:lpstr>MFnNumericAttribute</vt:lpstr>
      <vt:lpstr>Slide 27</vt:lpstr>
      <vt:lpstr>Plugs</vt:lpstr>
      <vt:lpstr>Plugs</vt:lpstr>
      <vt:lpstr>Plugs</vt:lpstr>
      <vt:lpstr>API Classes for Plugs</vt:lpstr>
      <vt:lpstr>API Class for Plug: MPlug</vt:lpstr>
      <vt:lpstr>Slide 33</vt:lpstr>
      <vt:lpstr>Datablocks</vt:lpstr>
      <vt:lpstr>Datablocks</vt:lpstr>
      <vt:lpstr>Datablocks &amp; Datahandles</vt:lpstr>
      <vt:lpstr>Datablocks</vt:lpstr>
      <vt:lpstr>Maya Node Structure: API Classes</vt:lpstr>
      <vt:lpstr>API Classes for Datablock</vt:lpstr>
      <vt:lpstr>Maya Node Structure: API Classes</vt:lpstr>
      <vt:lpstr>Slide 41</vt:lpstr>
      <vt:lpstr>Custom DG Nodes in Maya</vt:lpstr>
      <vt:lpstr>MPxNode Registration</vt:lpstr>
      <vt:lpstr>MPxNode Registration</vt:lpstr>
      <vt:lpstr>MPxNode</vt:lpstr>
      <vt:lpstr>MPxNode</vt:lpstr>
      <vt:lpstr>Attribute Operations</vt:lpstr>
      <vt:lpstr>MPxNode</vt:lpstr>
      <vt:lpstr>MPxNode</vt:lpstr>
      <vt:lpstr>MPxNode</vt:lpstr>
      <vt:lpstr>Example: simpleNode</vt:lpstr>
      <vt:lpstr>Slide 52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1173</cp:revision>
  <cp:lastPrinted>2006-08-09T23:46:43Z</cp:lastPrinted>
  <dcterms:created xsi:type="dcterms:W3CDTF">2005-11-04T16:28:13Z</dcterms:created>
  <dcterms:modified xsi:type="dcterms:W3CDTF">2010-04-10T02:58:35Z</dcterms:modified>
</cp:coreProperties>
</file>