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7"/>
  </p:notesMasterIdLst>
  <p:handoutMasterIdLst>
    <p:handoutMasterId r:id="rId28"/>
  </p:handoutMasterIdLst>
  <p:sldIdLst>
    <p:sldId id="361" r:id="rId2"/>
    <p:sldId id="512" r:id="rId3"/>
    <p:sldId id="517" r:id="rId4"/>
    <p:sldId id="518" r:id="rId5"/>
    <p:sldId id="519" r:id="rId6"/>
    <p:sldId id="520" r:id="rId7"/>
    <p:sldId id="510" r:id="rId8"/>
    <p:sldId id="525" r:id="rId9"/>
    <p:sldId id="524" r:id="rId10"/>
    <p:sldId id="526" r:id="rId11"/>
    <p:sldId id="509" r:id="rId12"/>
    <p:sldId id="505" r:id="rId13"/>
    <p:sldId id="506" r:id="rId14"/>
    <p:sldId id="507" r:id="rId15"/>
    <p:sldId id="523" r:id="rId16"/>
    <p:sldId id="514" r:id="rId17"/>
    <p:sldId id="527" r:id="rId18"/>
    <p:sldId id="508" r:id="rId19"/>
    <p:sldId id="504" r:id="rId20"/>
    <p:sldId id="513" r:id="rId21"/>
    <p:sldId id="515" r:id="rId22"/>
    <p:sldId id="511" r:id="rId23"/>
    <p:sldId id="516" r:id="rId24"/>
    <p:sldId id="479" r:id="rId25"/>
    <p:sldId id="480" r:id="rId26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B2B2B2"/>
    <a:srgbClr val="FFAA00"/>
    <a:srgbClr val="DDDDDD"/>
    <a:srgbClr val="969696"/>
    <a:srgbClr val="00AADD"/>
    <a:srgbClr val="EE0066"/>
    <a:srgbClr val="99338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9534" autoAdjust="0"/>
    <p:restoredTop sz="62723" autoAdjust="0"/>
  </p:normalViewPr>
  <p:slideViewPr>
    <p:cSldViewPr snapToObjects="1">
      <p:cViewPr>
        <p:scale>
          <a:sx n="68" d="100"/>
          <a:sy n="68" d="100"/>
        </p:scale>
        <p:origin x="696" y="-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168" y="1320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05809D9-0AF6-41D7-BF36-6F7218B2F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B1B51F3-3FA6-4804-B313-F9E964683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F9FA4-9ECD-44F5-AAB8-C3C8AEE6EA6F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9CB94-F91D-4D2D-8D98-C3CEF5F57ADC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D59A93-B966-4BB7-9F30-05BB05318778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©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2009</a:t>
            </a:r>
            <a:r>
              <a:rPr lang="en-US" sz="800" baseline="0" dirty="0" smtClean="0">
                <a:solidFill>
                  <a:srgbClr val="595959"/>
                </a:solidFill>
                <a:latin typeface="Arial" pitchFamily="34" charset="0"/>
              </a:rPr>
              <a:t>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Autodesk </a:t>
            </a:r>
            <a:endParaRPr lang="en-US" sz="800" dirty="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F7F3C68-C55B-4984-A69D-4A600E837BCA}" type="slidenum">
              <a:rPr lang="en-US" sz="800">
                <a:solidFill>
                  <a:srgbClr val="595959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  <a:latin typeface="Arial" pitchFamily="34" charset="0"/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©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2009 </a:t>
            </a: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A3CE02EE-9F03-4F24-8745-9649D2126A76}" type="slidenum">
              <a:rPr lang="en-US" sz="800">
                <a:solidFill>
                  <a:srgbClr val="595959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>
                <a:solidFill>
                  <a:schemeClr val="bg1"/>
                </a:solidFill>
              </a:rPr>
              <a:t>Dependency Graph and Nodes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76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smtClean="0">
                <a:solidFill>
                  <a:schemeClr val="bg1"/>
                </a:solidFill>
              </a:rPr>
              <a:t>Kristine Middlemiss, </a:t>
            </a:r>
            <a:r>
              <a:rPr lang="en-US" sz="2000" i="1" dirty="0" smtClean="0">
                <a:solidFill>
                  <a:schemeClr val="bg1"/>
                </a:solidFill>
              </a:rPr>
              <a:t>Developer Consultant</a:t>
            </a:r>
          </a:p>
          <a:p>
            <a:pPr eaLnBrk="0" hangingPunct="0"/>
            <a:r>
              <a:rPr lang="en-US" sz="2000" i="1" dirty="0" smtClean="0">
                <a:solidFill>
                  <a:schemeClr val="bg1"/>
                </a:solidFill>
              </a:rPr>
              <a:t>Autodesk Developer Network (ADN)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transCircleNode</a:t>
            </a:r>
            <a:r>
              <a:rPr lang="en-US" dirty="0" smtClean="0"/>
              <a:t>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 	In this example, we implement a custom node </a:t>
            </a:r>
            <a:r>
              <a:rPr lang="en-US" dirty="0" err="1" smtClean="0"/>
              <a:t>transCircleNode</a:t>
            </a:r>
            <a:r>
              <a:rPr lang="en-US" dirty="0" smtClean="0"/>
              <a:t>, it  takes in a compound input translate attribute “</a:t>
            </a:r>
            <a:r>
              <a:rPr lang="en-US" dirty="0" err="1" smtClean="0"/>
              <a:t>inputTranslate</a:t>
            </a:r>
            <a:r>
              <a:rPr lang="en-US" dirty="0" smtClean="0"/>
              <a:t>”, and output a compound translate attribute “</a:t>
            </a:r>
            <a:r>
              <a:rPr lang="en-US" dirty="0" err="1" smtClean="0"/>
              <a:t>outputTranslate</a:t>
            </a:r>
            <a:r>
              <a:rPr lang="en-US" dirty="0" smtClean="0"/>
              <a:t>”, the value of </a:t>
            </a:r>
            <a:r>
              <a:rPr lang="en-US" dirty="0" err="1" smtClean="0"/>
              <a:t>outputTranslate</a:t>
            </a:r>
            <a:r>
              <a:rPr lang="en-US" dirty="0" smtClean="0"/>
              <a:t> is the value of </a:t>
            </a:r>
            <a:r>
              <a:rPr lang="en-US" dirty="0" err="1" smtClean="0"/>
              <a:t>inputTranslate</a:t>
            </a:r>
            <a:r>
              <a:rPr lang="en-US" dirty="0" smtClean="0"/>
              <a:t> plus the value of a circular movement based on current time frame. </a:t>
            </a:r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Data Types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Numeric (float, int32,etc.)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Matrix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r>
              <a:rPr lang="en-US" dirty="0" smtClean="0"/>
              <a:t>Complex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Mesh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NurbsSurface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Generic (accepts more than one type)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pPr lvl="2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MFnTypedAttribute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9053512" cy="5119688"/>
          </a:xfrm>
        </p:spPr>
        <p:txBody>
          <a:bodyPr/>
          <a:lstStyle/>
          <a:p>
            <a:r>
              <a:rPr lang="en-CA" dirty="0" smtClean="0"/>
              <a:t>Function set for typed attributes, a typed attribute accepts exactly one type of data ( vs. </a:t>
            </a:r>
            <a:r>
              <a:rPr lang="en-CA" dirty="0" err="1" smtClean="0"/>
              <a:t>MFnGenericAttribute</a:t>
            </a:r>
            <a:r>
              <a:rPr lang="en-CA" dirty="0" smtClean="0"/>
              <a:t>)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sz="1600" dirty="0" smtClean="0"/>
              <a:t>	</a:t>
            </a:r>
            <a:r>
              <a:rPr lang="en-CA" sz="1600" dirty="0" err="1" smtClean="0"/>
              <a:t>MFnTypedAttribute</a:t>
            </a:r>
            <a:r>
              <a:rPr lang="en-CA" sz="1600" dirty="0" smtClean="0"/>
              <a:t>::create ( const </a:t>
            </a:r>
            <a:r>
              <a:rPr lang="en-CA" sz="1600" dirty="0" err="1" smtClean="0"/>
              <a:t>MString</a:t>
            </a:r>
            <a:r>
              <a:rPr lang="en-CA" sz="1600" dirty="0" smtClean="0"/>
              <a:t> &amp;  full, const </a:t>
            </a:r>
            <a:r>
              <a:rPr lang="en-CA" sz="1600" dirty="0" err="1" smtClean="0"/>
              <a:t>MString</a:t>
            </a:r>
            <a:r>
              <a:rPr lang="en-CA" sz="1600" dirty="0" smtClean="0"/>
              <a:t> &amp;  brief,                                 , </a:t>
            </a:r>
            <a:r>
              <a:rPr lang="en-CA" sz="1600" dirty="0" err="1" smtClean="0"/>
              <a:t>MObject</a:t>
            </a:r>
            <a:r>
              <a:rPr lang="en-CA" sz="1600" dirty="0" smtClean="0"/>
              <a:t>  </a:t>
            </a:r>
            <a:r>
              <a:rPr lang="en-CA" sz="1600" dirty="0" err="1" smtClean="0"/>
              <a:t>defaultData</a:t>
            </a:r>
            <a:r>
              <a:rPr lang="en-CA" sz="1600" dirty="0" smtClean="0"/>
              <a:t>, </a:t>
            </a:r>
            <a:r>
              <a:rPr lang="en-CA" sz="1600" dirty="0" err="1" smtClean="0"/>
              <a:t>MStatus</a:t>
            </a:r>
            <a:r>
              <a:rPr lang="en-CA" sz="1600" dirty="0" smtClean="0"/>
              <a:t> *  </a:t>
            </a:r>
            <a:r>
              <a:rPr lang="en-CA" sz="1600" dirty="0" err="1" smtClean="0"/>
              <a:t>ReturnStatus</a:t>
            </a:r>
            <a:r>
              <a:rPr lang="en-CA" sz="1600" dirty="0" smtClean="0"/>
              <a:t>)</a:t>
            </a:r>
          </a:p>
          <a:p>
            <a:endParaRPr lang="en-CA" dirty="0" smtClean="0"/>
          </a:p>
          <a:p>
            <a:r>
              <a:rPr lang="en-CA" dirty="0" err="1" smtClean="0"/>
              <a:t>MFnData</a:t>
            </a:r>
            <a:r>
              <a:rPr lang="en-CA" dirty="0" smtClean="0"/>
              <a:t>::Type</a:t>
            </a:r>
          </a:p>
          <a:p>
            <a:pPr lvl="3">
              <a:buNone/>
            </a:pPr>
            <a:r>
              <a:rPr lang="en-CA" dirty="0" err="1" smtClean="0"/>
              <a:t>kNumeric</a:t>
            </a:r>
            <a:endParaRPr lang="en-CA" dirty="0" smtClean="0"/>
          </a:p>
          <a:p>
            <a:pPr lvl="3">
              <a:buNone/>
            </a:pPr>
            <a:r>
              <a:rPr lang="en-CA" dirty="0" err="1" smtClean="0"/>
              <a:t>kString</a:t>
            </a:r>
            <a:endParaRPr lang="en-CA" dirty="0" smtClean="0"/>
          </a:p>
          <a:p>
            <a:pPr lvl="3">
              <a:buNone/>
            </a:pPr>
            <a:r>
              <a:rPr lang="en-CA" dirty="0" err="1" smtClean="0"/>
              <a:t>kMatrix</a:t>
            </a:r>
            <a:endParaRPr lang="en-CA" dirty="0" smtClean="0"/>
          </a:p>
          <a:p>
            <a:pPr lvl="3">
              <a:buNone/>
            </a:pPr>
            <a:r>
              <a:rPr lang="en-CA" dirty="0" err="1" smtClean="0"/>
              <a:t>kIntArry</a:t>
            </a:r>
            <a:r>
              <a:rPr lang="en-CA" dirty="0" smtClean="0"/>
              <a:t>, </a:t>
            </a:r>
            <a:r>
              <a:rPr lang="en-CA" dirty="0" err="1" smtClean="0"/>
              <a:t>kDoubleArray</a:t>
            </a:r>
            <a:r>
              <a:rPr lang="en-CA" dirty="0" smtClean="0"/>
              <a:t>, </a:t>
            </a:r>
            <a:r>
              <a:rPr lang="en-CA" dirty="0" err="1" smtClean="0"/>
              <a:t>kPointArray</a:t>
            </a:r>
            <a:r>
              <a:rPr lang="en-CA" dirty="0" smtClean="0"/>
              <a:t>…</a:t>
            </a:r>
          </a:p>
          <a:p>
            <a:pPr lvl="3">
              <a:buNone/>
            </a:pPr>
            <a:r>
              <a:rPr lang="en-CA" dirty="0" err="1" smtClean="0"/>
              <a:t>kMesh</a:t>
            </a:r>
            <a:r>
              <a:rPr lang="en-CA" dirty="0" smtClean="0"/>
              <a:t>, </a:t>
            </a:r>
            <a:r>
              <a:rPr lang="en-US" dirty="0" err="1" smtClean="0"/>
              <a:t>kNurbsSurface</a:t>
            </a:r>
            <a:r>
              <a:rPr lang="en-US" dirty="0" smtClean="0"/>
              <a:t>….</a:t>
            </a:r>
          </a:p>
          <a:p>
            <a:pPr lvl="3">
              <a:buNone/>
            </a:pPr>
            <a:r>
              <a:rPr lang="en-US" dirty="0" smtClean="0"/>
              <a:t>Etc.</a:t>
            </a:r>
            <a:endParaRPr lang="en-CA" dirty="0" smtClean="0"/>
          </a:p>
          <a:p>
            <a:pPr lvl="3">
              <a:buNone/>
            </a:pPr>
            <a:endParaRPr lang="en-CA" dirty="0" smtClean="0"/>
          </a:p>
        </p:txBody>
      </p:sp>
      <p:sp>
        <p:nvSpPr>
          <p:cNvPr id="5" name="Down Arrow 4"/>
          <p:cNvSpPr/>
          <p:nvPr/>
        </p:nvSpPr>
        <p:spPr bwMode="auto">
          <a:xfrm rot="4202960">
            <a:off x="6326266" y="2552268"/>
            <a:ext cx="128690" cy="2236504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6600" y="2643701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</a:rPr>
              <a:t>MFnData</a:t>
            </a:r>
            <a:r>
              <a:rPr lang="en-US" sz="1600" dirty="0" smtClean="0">
                <a:solidFill>
                  <a:srgbClr val="FFFF00"/>
                </a:solidFill>
              </a:rPr>
              <a:t>::Type </a:t>
            </a:r>
            <a:r>
              <a:rPr lang="en-US" sz="1600" dirty="0" err="1" smtClean="0">
                <a:solidFill>
                  <a:srgbClr val="FFFF00"/>
                </a:solidFill>
              </a:rPr>
              <a:t>type</a:t>
            </a:r>
            <a:endParaRPr lang="en-US" sz="1600" dirty="0" smtClean="0">
              <a:solidFill>
                <a:srgbClr val="FFFF00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86600" y="2667000"/>
            <a:ext cx="2057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9600" y="2866345"/>
            <a:ext cx="2057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Creation: </a:t>
            </a:r>
            <a:r>
              <a:rPr lang="en-US" dirty="0" err="1" smtClean="0"/>
              <a:t>MFnData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MFnData</a:t>
            </a:r>
            <a:r>
              <a:rPr lang="en-US" dirty="0" smtClean="0"/>
              <a:t>: parent class for all DG data function sets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286000"/>
            <a:ext cx="3429000" cy="325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err="1" smtClean="0">
                <a:solidFill>
                  <a:srgbClr val="FFFFFF"/>
                </a:solidFill>
                <a:latin typeface="Arial"/>
              </a:rPr>
              <a:t>MFnData</a:t>
            </a: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::Type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kNumeric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kString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kMatrix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kIntArry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kDoubleArray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  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kPointArray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…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kMesh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2000" kern="0" dirty="0" err="1" smtClean="0">
                <a:solidFill>
                  <a:srgbClr val="FFFFFF"/>
                </a:solidFill>
                <a:latin typeface="Arial"/>
              </a:rPr>
              <a:t>kNurbsSurface</a:t>
            </a:r>
            <a:r>
              <a:rPr lang="en-US" sz="2000" kern="0" dirty="0" smtClean="0">
                <a:solidFill>
                  <a:srgbClr val="FFFFFF"/>
                </a:solidFill>
                <a:latin typeface="Arial"/>
              </a:rPr>
              <a:t>….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sz="2000" kern="0" dirty="0" smtClean="0">
                <a:solidFill>
                  <a:srgbClr val="FFFFFF"/>
                </a:solidFill>
                <a:latin typeface="Arial"/>
              </a:rPr>
              <a:t>	Etc.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16200000">
            <a:off x="3517055" y="3095913"/>
            <a:ext cx="128690" cy="89984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1000" y="2286000"/>
            <a:ext cx="6248400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endParaRPr lang="en-CA" sz="24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MFnNumericData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MFnStringData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MFnMatrixData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sz="2000" kern="0" dirty="0" smtClean="0">
                <a:solidFill>
                  <a:schemeClr val="bg1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MFnIntArrayData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MFnDoubleArrayData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	</a:t>
            </a:r>
            <a:r>
              <a:rPr lang="en-US" sz="2000" dirty="0" err="1" smtClean="0">
                <a:solidFill>
                  <a:schemeClr val="bg1"/>
                </a:solidFill>
              </a:rPr>
              <a:t>MFnPointArrayData</a:t>
            </a:r>
            <a:r>
              <a:rPr lang="en-US" sz="2000" dirty="0" smtClean="0">
                <a:solidFill>
                  <a:schemeClr val="bg1"/>
                </a:solidFill>
              </a:rPr>
              <a:t>,….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MFnMeshData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MFnNurbsSurfaceData</a:t>
            </a:r>
            <a:r>
              <a:rPr lang="en-US" sz="2000" dirty="0" smtClean="0">
                <a:solidFill>
                  <a:schemeClr val="bg1"/>
                </a:solidFill>
              </a:rPr>
              <a:t>….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Etc.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MFnTypedAttribute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453312" cy="1936750"/>
          </a:xfrm>
        </p:spPr>
        <p:txBody>
          <a:bodyPr/>
          <a:lstStyle/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MFnTypedAttribute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typedAttr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defaultString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("description string for current node");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MFnStringData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fnStringData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defaultStringObj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fnStringData.create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defaultString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descString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typedAttr.create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descString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dStr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defaultStringObj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typedAttr.setStorable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510357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Create a string Attribute: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Creation: </a:t>
            </a:r>
            <a:r>
              <a:rPr lang="en-US" dirty="0" err="1" smtClean="0"/>
              <a:t>MFnData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MFnData</a:t>
            </a:r>
            <a:r>
              <a:rPr lang="en-US" dirty="0" smtClean="0"/>
              <a:t>: parent class for all DG data function sets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286000"/>
            <a:ext cx="3429000" cy="325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err="1" smtClean="0">
                <a:solidFill>
                  <a:srgbClr val="FFFFFF"/>
                </a:solidFill>
                <a:latin typeface="Arial"/>
              </a:rPr>
              <a:t>MFnData</a:t>
            </a: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::Type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kNumeric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kString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kMatrix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kIntArry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kDoubleArray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  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kPointArray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…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kMesh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2000" kern="0" dirty="0" err="1" smtClean="0">
                <a:solidFill>
                  <a:srgbClr val="FFFFFF"/>
                </a:solidFill>
                <a:latin typeface="Arial"/>
              </a:rPr>
              <a:t>kNurbsSurface</a:t>
            </a:r>
            <a:r>
              <a:rPr lang="en-US" sz="2000" kern="0" dirty="0" smtClean="0">
                <a:solidFill>
                  <a:srgbClr val="FFFFFF"/>
                </a:solidFill>
                <a:latin typeface="Arial"/>
              </a:rPr>
              <a:t>….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sz="2000" kern="0" dirty="0" smtClean="0">
                <a:solidFill>
                  <a:srgbClr val="FFFFFF"/>
                </a:solidFill>
                <a:latin typeface="Arial"/>
              </a:rPr>
              <a:t>	Etc.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16200000">
            <a:off x="3517055" y="3095913"/>
            <a:ext cx="128690" cy="89984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1000" y="2286000"/>
            <a:ext cx="6248400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endParaRPr lang="en-CA" sz="24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MFnNumericData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MFnStringData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MFnMatrixData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sz="2000" kern="0" dirty="0" smtClean="0">
                <a:solidFill>
                  <a:schemeClr val="bg1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MFnIntArrayData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MFnDoubleArrayData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	</a:t>
            </a:r>
            <a:r>
              <a:rPr lang="en-US" sz="2000" dirty="0" err="1" smtClean="0">
                <a:solidFill>
                  <a:schemeClr val="bg1"/>
                </a:solidFill>
              </a:rPr>
              <a:t>MFnPointArrayData</a:t>
            </a:r>
            <a:r>
              <a:rPr lang="en-US" sz="2000" dirty="0" smtClean="0">
                <a:solidFill>
                  <a:schemeClr val="bg1"/>
                </a:solidFill>
              </a:rPr>
              <a:t>,….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MFnMeshData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MFnNurbsSurfaceData</a:t>
            </a:r>
            <a:r>
              <a:rPr lang="en-US" sz="2000" dirty="0" smtClean="0">
                <a:solidFill>
                  <a:schemeClr val="bg1"/>
                </a:solidFill>
              </a:rPr>
              <a:t>….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Etc.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72000" y="2883371"/>
            <a:ext cx="2286000" cy="43274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20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MFnTypedAttribute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MFnTypeAttribute</a:t>
            </a:r>
            <a:r>
              <a:rPr lang="en-US" dirty="0" smtClean="0"/>
              <a:t> with </a:t>
            </a:r>
            <a:r>
              <a:rPr lang="en-US" dirty="0" err="1" smtClean="0"/>
              <a:t>MFnData</a:t>
            </a:r>
            <a:r>
              <a:rPr lang="en-US" dirty="0" smtClean="0"/>
              <a:t>::</a:t>
            </a:r>
            <a:r>
              <a:rPr lang="en-US" dirty="0" err="1" smtClean="0"/>
              <a:t>kNumeric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MFnTypedAttribute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typedAttr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defaultDataObj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fnNumericData.create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::k3Float);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fnNumericData.setData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(1.5, 2.5, 3.5);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typedNumeric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typedAttr.create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typedNumeric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“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tNum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kNumeric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defaultDataObj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MEL: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addAttr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longName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numAttr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–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dataType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float3; </a:t>
            </a: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dirty="0" err="1" smtClean="0"/>
              <a:t>MFnNumericAttribute</a:t>
            </a:r>
            <a:endParaRPr lang="en-US" dirty="0" smtClean="0"/>
          </a:p>
          <a:p>
            <a:pPr lvl="0"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MFnNumericAttribute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;</a:t>
            </a:r>
          </a:p>
          <a:p>
            <a:pPr lvl="0"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input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"input", "in",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kFloat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0.0 );</a:t>
            </a:r>
          </a:p>
          <a:p>
            <a:pPr lvl="0">
              <a:buNone/>
              <a:defRPr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lvl="0"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MEL: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addAttr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–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longName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singleNum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–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attributeType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float;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simpleNode</a:t>
            </a:r>
            <a:r>
              <a:rPr lang="en-US" dirty="0" smtClean="0"/>
              <a:t> - with Typed </a:t>
            </a:r>
            <a:r>
              <a:rPr lang="en-US" dirty="0" err="1" smtClean="0"/>
              <a:t>Attr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In this exercise, we add a special type of attribute: string attribute onto </a:t>
            </a:r>
            <a:r>
              <a:rPr lang="en-US" dirty="0" err="1" smtClean="0"/>
              <a:t>simpleNode</a:t>
            </a:r>
            <a:r>
              <a:rPr lang="en-US" dirty="0" smtClean="0"/>
              <a:t> in previous example.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Tx/>
              <a:buSzTx/>
              <a:buNone/>
            </a:pPr>
            <a:endParaRPr lang="en-CA" sz="2400" dirty="0" smtClean="0"/>
          </a:p>
          <a:p>
            <a:pPr marL="342900" lvl="2" indent="-342900">
              <a:buClrTx/>
              <a:buSzTx/>
              <a:buNone/>
            </a:pPr>
            <a:r>
              <a:rPr lang="en-CA" sz="2400" dirty="0" smtClean="0"/>
              <a:t>Creating a dynamic attribute</a:t>
            </a:r>
          </a:p>
          <a:p>
            <a:pPr marL="342900" lvl="2" indent="-342900">
              <a:buClrTx/>
              <a:buSzTx/>
              <a:buNone/>
            </a:pPr>
            <a:endParaRPr lang="en-CA" sz="2400" dirty="0" smtClean="0"/>
          </a:p>
          <a:p>
            <a:pPr marL="342900" lvl="2" indent="-342900">
              <a:buClr>
                <a:schemeClr val="accent1">
                  <a:lumMod val="50000"/>
                  <a:lumOff val="50000"/>
                </a:schemeClr>
              </a:buClr>
              <a:buSzTx/>
              <a:buFontTx/>
              <a:buChar char="•"/>
            </a:pPr>
            <a:r>
              <a:rPr lang="en-CA" dirty="0" smtClean="0"/>
              <a:t>1. Attribute Editor</a:t>
            </a:r>
          </a:p>
          <a:p>
            <a:pPr marL="342900" lvl="2" indent="-342900">
              <a:buClr>
                <a:schemeClr val="accent1">
                  <a:lumMod val="50000"/>
                  <a:lumOff val="50000"/>
                </a:schemeClr>
              </a:buClr>
              <a:buSzTx/>
              <a:buFontTx/>
              <a:buChar char="•"/>
            </a:pPr>
            <a:endParaRPr lang="en-CA" dirty="0" smtClean="0"/>
          </a:p>
          <a:p>
            <a:pPr marL="342900" lvl="2" indent="-342900">
              <a:buClr>
                <a:schemeClr val="accent1">
                  <a:lumMod val="50000"/>
                  <a:lumOff val="50000"/>
                </a:schemeClr>
              </a:buClr>
              <a:buSzTx/>
              <a:buFontTx/>
              <a:buChar char="•"/>
            </a:pPr>
            <a:r>
              <a:rPr lang="en-CA" dirty="0" smtClean="0"/>
              <a:t>2. MEL Command: </a:t>
            </a:r>
            <a:r>
              <a:rPr lang="en-CA" dirty="0" err="1" smtClean="0"/>
              <a:t>addAttr</a:t>
            </a:r>
            <a:endParaRPr lang="en-CA" dirty="0" smtClean="0"/>
          </a:p>
          <a:p>
            <a:pPr marL="342900" lvl="2" indent="-342900">
              <a:buClr>
                <a:schemeClr val="accent1">
                  <a:lumMod val="50000"/>
                  <a:lumOff val="50000"/>
                </a:schemeClr>
              </a:buClr>
              <a:buSzTx/>
              <a:buNone/>
            </a:pPr>
            <a:r>
              <a:rPr lang="en-CA" dirty="0" smtClean="0"/>
              <a:t>		</a:t>
            </a:r>
            <a:r>
              <a:rPr lang="en-CA" dirty="0" err="1" smtClean="0"/>
              <a:t>addAttr</a:t>
            </a:r>
            <a:r>
              <a:rPr lang="en-CA" dirty="0" smtClean="0"/>
              <a:t> -</a:t>
            </a:r>
            <a:r>
              <a:rPr lang="en-CA" dirty="0" err="1" smtClean="0"/>
              <a:t>longName</a:t>
            </a:r>
            <a:r>
              <a:rPr lang="en-CA" dirty="0" smtClean="0"/>
              <a:t> </a:t>
            </a:r>
            <a:r>
              <a:rPr lang="en-CA" dirty="0" err="1" smtClean="0"/>
              <a:t>oneAttr</a:t>
            </a:r>
            <a:r>
              <a:rPr lang="en-CA" dirty="0" smtClean="0"/>
              <a:t> -at double;</a:t>
            </a:r>
          </a:p>
          <a:p>
            <a:pPr marL="342900" lvl="2" indent="-342900">
              <a:buClr>
                <a:schemeClr val="accent1">
                  <a:lumMod val="50000"/>
                  <a:lumOff val="50000"/>
                </a:schemeClr>
              </a:buClr>
              <a:buSzTx/>
              <a:buNone/>
            </a:pPr>
            <a:endParaRPr lang="en-CA" dirty="0" smtClean="0"/>
          </a:p>
          <a:p>
            <a:pPr marL="342900" lvl="2" indent="-342900">
              <a:buClr>
                <a:schemeClr val="accent1">
                  <a:lumMod val="50000"/>
                  <a:lumOff val="50000"/>
                </a:schemeClr>
              </a:buClr>
              <a:buSzTx/>
              <a:buFontTx/>
              <a:buChar char="•"/>
            </a:pPr>
            <a:r>
              <a:rPr lang="en-CA" dirty="0" smtClean="0"/>
              <a:t>3. Any code outside of </a:t>
            </a:r>
            <a:r>
              <a:rPr lang="en-CA" dirty="0" err="1" smtClean="0"/>
              <a:t>MPxNode</a:t>
            </a:r>
            <a:r>
              <a:rPr lang="en-CA" dirty="0" smtClean="0"/>
              <a:t>::initialize() to create an attribute</a:t>
            </a:r>
          </a:p>
          <a:p>
            <a:pPr marL="342900" lvl="2" indent="-342900">
              <a:buClrTx/>
              <a:buSzTx/>
              <a:buNone/>
            </a:pPr>
            <a:endParaRPr lang="en-US" sz="2400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attributes belong to the node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14400" y="2354371"/>
            <a:ext cx="1143000" cy="968161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Node  A 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Dynamic 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295400" y="4167720"/>
            <a:ext cx="1143000" cy="968161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Node  B 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Dynamic 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 flipH="1" flipV="1">
            <a:off x="2057398" y="2709860"/>
            <a:ext cx="1641476" cy="71913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 flipV="1">
            <a:off x="2438399" y="4648201"/>
            <a:ext cx="1246187" cy="4419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913" y="2303226"/>
            <a:ext cx="101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Node 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9212" y="4167720"/>
            <a:ext cx="101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Node 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698874" y="2672558"/>
            <a:ext cx="1214438" cy="1214438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773487" y="3047999"/>
            <a:ext cx="773113" cy="7620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4913313" y="2743199"/>
            <a:ext cx="1106487" cy="480219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3657600" y="4537052"/>
            <a:ext cx="1214438" cy="1214438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3698874" y="4876800"/>
            <a:ext cx="773113" cy="7620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V="1">
            <a:off x="4872039" y="4267200"/>
            <a:ext cx="1147761" cy="910964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019800" y="2438400"/>
            <a:ext cx="2667000" cy="30908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96000" y="27432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Smiley Node 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48400" y="352853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Float     “rotation”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Float     “diameter”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Int32     “</a:t>
            </a:r>
            <a:r>
              <a:rPr lang="en-US" dirty="0" err="1" smtClean="0">
                <a:solidFill>
                  <a:schemeClr val="bg1"/>
                </a:solidFill>
              </a:rPr>
              <a:t>numEyes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MPxNode</a:t>
            </a:r>
            <a:r>
              <a:rPr lang="en-US" dirty="0" smtClean="0"/>
              <a:t> – UI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MFnAttribute</a:t>
            </a:r>
            <a:r>
              <a:rPr lang="en-US" dirty="0" smtClean="0"/>
              <a:t> and derived classes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Dynamic Attribute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			</a:t>
            </a:r>
            <a:endParaRPr lang="en-US" sz="28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postConstructor</a:t>
            </a:r>
            <a:r>
              <a:rPr lang="en-US" dirty="0" smtClean="0"/>
              <a:t>()</a:t>
            </a:r>
          </a:p>
          <a:p>
            <a:pPr lvl="3"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void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postConstructor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dynAttr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dynAttr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kFloat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0.0 );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nAttr.setKeyable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MFnDependencyNode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depNode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depNode.addAttribute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dynAttr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         }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setDependentsDirty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sz="2400" dirty="0" smtClean="0"/>
              <a:t>Handle dynamic attribute as well as non-dynamic attribute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sz="2400" dirty="0" smtClean="0"/>
              <a:t>More flexible relationship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sz="2400" dirty="0" smtClean="0"/>
              <a:t>Do not perform any DG computation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setDependentsDirty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//Assuming you already created a dynamic attribute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//with long name “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dynAttr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”, short name “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”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attrB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 // Non-dynamic attribute "B" 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setDependentsDirty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&amp;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plugBeingDirtied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MPlugArray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&amp;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affectedPlugs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)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{ 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if (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plugBeingDirtied.partialName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 == “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” )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    	{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attrB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);    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        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affectedPlugs.append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);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     	}  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return MS::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kSuccess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} 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143000" y="3607187"/>
            <a:ext cx="4038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057400" y="4495800"/>
            <a:ext cx="2743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dynNode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Tx/>
              <a:buSzTx/>
              <a:buFontTx/>
              <a:buChar char="•"/>
            </a:pPr>
            <a:r>
              <a:rPr lang="en-US" dirty="0" smtClean="0"/>
              <a:t>In this exercise, custom node “</a:t>
            </a:r>
            <a:r>
              <a:rPr lang="en-US" dirty="0" err="1" smtClean="0"/>
              <a:t>dynNode</a:t>
            </a:r>
            <a:r>
              <a:rPr lang="en-US" dirty="0" smtClean="0"/>
              <a:t>” has two attributes: “input” and “output”. We will add a dynamic attribute “</a:t>
            </a:r>
            <a:r>
              <a:rPr lang="en-US" dirty="0" err="1" smtClean="0"/>
              <a:t>dynAttr</a:t>
            </a:r>
            <a:r>
              <a:rPr lang="en-US" dirty="0" smtClean="0"/>
              <a:t>” on this class also set up the affecting relationship so that the value of “output” is the sum of “input” and “</a:t>
            </a:r>
            <a:r>
              <a:rPr lang="en-US" dirty="0" err="1" smtClean="0"/>
              <a:t>dynAttr</a:t>
            </a:r>
            <a:r>
              <a:rPr lang="en-US" dirty="0" smtClean="0"/>
              <a:t>”. 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 -- UI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you’ve created a new node type, you can create your node via:</a:t>
            </a:r>
          </a:p>
          <a:p>
            <a:pPr lvl="1">
              <a:buFont typeface="Wingdings" pitchFamily="2" charset="2"/>
              <a:buNone/>
            </a:pPr>
            <a:endParaRPr lang="en-US" sz="1800" b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MEL: `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createNode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`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Python: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   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import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maya.cmds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as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cmds</a:t>
            </a:r>
            <a:endParaRPr lang="en-US" sz="1400" b="1" dirty="0" smtClean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    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cmds.createNode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myNode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")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 More typically, create a command to setup the node (connections, attribute values) and insert it into the scene.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 -- UI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MPxNode</a:t>
            </a:r>
            <a:r>
              <a:rPr lang="en-US" sz="2000" dirty="0" smtClean="0"/>
              <a:t> in Attribute Editor and Channel Box</a:t>
            </a:r>
          </a:p>
          <a:p>
            <a:endParaRPr lang="en-US" sz="2000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1800" dirty="0" smtClean="0"/>
              <a:t>Attributes in Attribute editor</a:t>
            </a:r>
            <a:r>
              <a:rPr lang="en-US" sz="1800" b="1" dirty="0" smtClean="0"/>
              <a:t> </a:t>
            </a:r>
          </a:p>
          <a:p>
            <a:pPr lvl="1"/>
            <a:endParaRPr lang="en-US" sz="1800" b="1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sz="1600" dirty="0" smtClean="0"/>
              <a:t>AENodeNameTemplate.mel defines how the attributes from the </a:t>
            </a:r>
            <a:r>
              <a:rPr lang="en-US" sz="1600" dirty="0" err="1" smtClean="0"/>
              <a:t>plugin</a:t>
            </a:r>
            <a:r>
              <a:rPr lang="en-US" sz="1600" dirty="0" smtClean="0"/>
              <a:t> </a:t>
            </a:r>
            <a:r>
              <a:rPr lang="en-US" sz="1600" dirty="0" err="1" smtClean="0"/>
              <a:t>MPxNode</a:t>
            </a:r>
            <a:r>
              <a:rPr lang="en-US" sz="1600" dirty="0" smtClean="0"/>
              <a:t>, with the name </a:t>
            </a:r>
            <a:r>
              <a:rPr lang="en-US" sz="1600" dirty="0" err="1" smtClean="0"/>
              <a:t>NodeName</a:t>
            </a:r>
            <a:r>
              <a:rPr lang="en-US" sz="1600" dirty="0" smtClean="0"/>
              <a:t>, are to display in the attribute editor. </a:t>
            </a:r>
          </a:p>
          <a:p>
            <a:pPr lvl="2">
              <a:buNone/>
            </a:pPr>
            <a:r>
              <a:rPr lang="en-US" sz="1600" dirty="0" smtClean="0"/>
              <a:t>		Node Name: </a:t>
            </a:r>
            <a:r>
              <a:rPr lang="en-US" sz="1600" dirty="0" err="1" smtClean="0"/>
              <a:t>transCircle</a:t>
            </a:r>
            <a:endParaRPr lang="en-US" sz="1600" dirty="0" smtClean="0"/>
          </a:p>
          <a:p>
            <a:pPr lvl="2">
              <a:buNone/>
            </a:pPr>
            <a:r>
              <a:rPr lang="en-US" sz="1600" dirty="0" smtClean="0"/>
              <a:t>		AE template name: AEtransCircleTemplate.mel</a:t>
            </a:r>
          </a:p>
          <a:p>
            <a:endParaRPr lang="en-US" sz="1600" dirty="0" smtClean="0">
              <a:solidFill>
                <a:srgbClr val="CC0000"/>
              </a:solidFill>
            </a:endParaRP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1800" dirty="0" smtClean="0"/>
              <a:t>Attributes in Channel Box</a:t>
            </a:r>
          </a:p>
          <a:p>
            <a:pPr lvl="1"/>
            <a:endParaRPr lang="en-US" sz="1800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sz="1600" dirty="0" smtClean="0"/>
              <a:t>The channel box only shows certain simple data types and they need to be either </a:t>
            </a:r>
            <a:r>
              <a:rPr lang="en-US" sz="1600" dirty="0" err="1" smtClean="0"/>
              <a:t>setKeyable</a:t>
            </a:r>
            <a:r>
              <a:rPr lang="en-US" sz="1600" dirty="0" smtClean="0"/>
              <a:t>(true) or </a:t>
            </a:r>
            <a:r>
              <a:rPr lang="en-US" sz="1600" dirty="0" err="1" smtClean="0"/>
              <a:t>setChannelBox</a:t>
            </a:r>
            <a:r>
              <a:rPr lang="en-US" sz="1600" dirty="0" smtClean="0"/>
              <a:t>(true).</a:t>
            </a:r>
          </a:p>
          <a:p>
            <a:endParaRPr lang="en-US" dirty="0" smtClean="0">
              <a:solidFill>
                <a:srgbClr val="CC0000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9205912" cy="1143000"/>
          </a:xfrm>
        </p:spPr>
        <p:txBody>
          <a:bodyPr/>
          <a:lstStyle/>
          <a:p>
            <a:r>
              <a:rPr lang="en-US" dirty="0" smtClean="0"/>
              <a:t>Attribute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AENodeNameTemplate.mel: 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CA" dirty="0" smtClean="0"/>
              <a:t>The global procedure name should be the same as file name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global proc </a:t>
            </a:r>
            <a:r>
              <a:rPr lang="en-US" dirty="0" err="1" smtClean="0"/>
              <a:t>AEtransCircleTemplate</a:t>
            </a:r>
            <a:r>
              <a:rPr lang="en-US" dirty="0" smtClean="0"/>
              <a:t>( string $</a:t>
            </a:r>
            <a:r>
              <a:rPr lang="en-US" dirty="0" err="1" smtClean="0"/>
              <a:t>nodeName</a:t>
            </a:r>
            <a:r>
              <a:rPr lang="en-US" dirty="0" smtClean="0"/>
              <a:t> ) { …. }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-</a:t>
            </a:r>
            <a:r>
              <a:rPr lang="en-US" dirty="0" err="1" smtClean="0"/>
              <a:t>addControl</a:t>
            </a:r>
            <a:r>
              <a:rPr lang="en-US" dirty="0" smtClean="0"/>
              <a:t> “</a:t>
            </a:r>
            <a:r>
              <a:rPr lang="en-US" dirty="0" err="1" smtClean="0"/>
              <a:t>attributeName</a:t>
            </a:r>
            <a:r>
              <a:rPr lang="en-US" dirty="0" smtClean="0"/>
              <a:t>”;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-suppress “</a:t>
            </a:r>
            <a:r>
              <a:rPr lang="en-US" dirty="0" err="1" smtClean="0"/>
              <a:t>attributeName</a:t>
            </a:r>
            <a:r>
              <a:rPr lang="en-US" dirty="0" smtClean="0"/>
              <a:t>”;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-</a:t>
            </a:r>
            <a:r>
              <a:rPr lang="en-US" dirty="0" err="1" smtClean="0"/>
              <a:t>beginLayout</a:t>
            </a:r>
            <a:r>
              <a:rPr lang="en-US" dirty="0" smtClean="0"/>
              <a:t>;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-</a:t>
            </a:r>
            <a:r>
              <a:rPr lang="en-US" dirty="0" err="1" smtClean="0"/>
              <a:t>endLayout</a:t>
            </a:r>
            <a:r>
              <a:rPr lang="en-US" dirty="0" smtClean="0"/>
              <a:t>;</a:t>
            </a:r>
          </a:p>
          <a:p>
            <a:pPr lvl="3">
              <a:buNone/>
            </a:pPr>
            <a:endParaRPr lang="en-US" dirty="0" smtClean="0"/>
          </a:p>
          <a:p>
            <a:pPr lvl="3">
              <a:buNone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</a:pPr>
            <a:r>
              <a:rPr lang="en-US" sz="2000" dirty="0" err="1" smtClean="0"/>
              <a:t>editorTemplate</a:t>
            </a:r>
            <a:r>
              <a:rPr lang="en-US" sz="2000" dirty="0" smtClean="0"/>
              <a:t>  -</a:t>
            </a:r>
            <a:r>
              <a:rPr lang="en-US" sz="2000" dirty="0" err="1" smtClean="0"/>
              <a:t>callCustom</a:t>
            </a:r>
            <a:r>
              <a:rPr lang="en-US" sz="2000" dirty="0" smtClean="0"/>
              <a:t> “</a:t>
            </a:r>
            <a:r>
              <a:rPr lang="en-US" sz="2000" dirty="0" err="1" smtClean="0"/>
              <a:t>proc_for_new_created_node</a:t>
            </a:r>
            <a:r>
              <a:rPr lang="en-US" sz="2000" dirty="0" smtClean="0"/>
              <a:t>“ “</a:t>
            </a:r>
            <a:r>
              <a:rPr lang="en-US" sz="2000" dirty="0" err="1" smtClean="0"/>
              <a:t>proc_for_replace_node</a:t>
            </a:r>
            <a:r>
              <a:rPr lang="en-US" sz="2000" dirty="0" smtClean="0"/>
              <a:t>” “</a:t>
            </a:r>
            <a:r>
              <a:rPr lang="en-US" sz="2000" dirty="0" err="1" smtClean="0"/>
              <a:t>attributeName</a:t>
            </a:r>
            <a:r>
              <a:rPr lang="en-US" sz="2000" dirty="0" smtClean="0"/>
              <a:t>";</a:t>
            </a:r>
            <a:endParaRPr lang="en-US" sz="2000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886200" y="5334000"/>
            <a:ext cx="34290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09600" y="5732691"/>
            <a:ext cx="2819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334000" y="2209800"/>
            <a:ext cx="22098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438400" y="5334000"/>
            <a:ext cx="14478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215312" cy="717550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editorTemplate</a:t>
            </a:r>
            <a:r>
              <a:rPr lang="en-US" sz="1400" dirty="0" smtClean="0">
                <a:solidFill>
                  <a:srgbClr val="FFFF00"/>
                </a:solidFill>
              </a:rPr>
              <a:t> -</a:t>
            </a:r>
            <a:r>
              <a:rPr lang="en-US" sz="1400" dirty="0" err="1" smtClean="0">
                <a:solidFill>
                  <a:srgbClr val="FFFF00"/>
                </a:solidFill>
              </a:rPr>
              <a:t>callCustom</a:t>
            </a:r>
            <a:r>
              <a:rPr lang="en-US" sz="1400" dirty="0" smtClean="0">
                <a:solidFill>
                  <a:srgbClr val="FFFF00"/>
                </a:solidFill>
              </a:rPr>
              <a:t> "</a:t>
            </a:r>
            <a:r>
              <a:rPr lang="en-US" sz="1400" dirty="0" err="1" smtClean="0">
                <a:solidFill>
                  <a:srgbClr val="FFFF00"/>
                </a:solidFill>
              </a:rPr>
              <a:t>transCircleScaleNew</a:t>
            </a:r>
            <a:r>
              <a:rPr lang="en-US" sz="1400" dirty="0" smtClean="0">
                <a:solidFill>
                  <a:srgbClr val="FFFF00"/>
                </a:solidFill>
              </a:rPr>
              <a:t>“ "</a:t>
            </a:r>
            <a:r>
              <a:rPr lang="en-US" sz="1400" dirty="0" err="1" smtClean="0">
                <a:solidFill>
                  <a:srgbClr val="FFFF00"/>
                </a:solidFill>
              </a:rPr>
              <a:t>transCircleScaleReplace</a:t>
            </a:r>
            <a:r>
              <a:rPr lang="en-US" sz="1400" dirty="0" smtClean="0">
                <a:solidFill>
                  <a:srgbClr val="FFFF00"/>
                </a:solidFill>
              </a:rPr>
              <a:t>“ "scale";</a:t>
            </a:r>
          </a:p>
          <a:p>
            <a:pPr>
              <a:buNone/>
            </a:pPr>
            <a:endParaRPr lang="en-US" sz="20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731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rgbClr val="FFFF00"/>
                </a:solidFill>
              </a:rPr>
              <a:t>global proc </a:t>
            </a:r>
            <a:r>
              <a:rPr lang="en-CA" sz="1400" dirty="0" err="1" smtClean="0">
                <a:solidFill>
                  <a:srgbClr val="FFFF00"/>
                </a:solidFill>
              </a:rPr>
              <a:t>transCircleScaleNew</a:t>
            </a:r>
            <a:r>
              <a:rPr lang="en-CA" sz="1400" dirty="0" smtClean="0">
                <a:solidFill>
                  <a:srgbClr val="FFFF00"/>
                </a:solidFill>
              </a:rPr>
              <a:t>( string $</a:t>
            </a:r>
            <a:r>
              <a:rPr lang="en-CA" sz="1400" dirty="0" err="1" smtClean="0">
                <a:solidFill>
                  <a:srgbClr val="FFFF00"/>
                </a:solidFill>
              </a:rPr>
              <a:t>attrName</a:t>
            </a:r>
            <a:r>
              <a:rPr lang="en-CA" sz="1400" dirty="0" smtClean="0">
                <a:solidFill>
                  <a:srgbClr val="FFFF00"/>
                </a:solidFill>
              </a:rPr>
              <a:t> )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{</a:t>
            </a:r>
          </a:p>
          <a:p>
            <a:r>
              <a:rPr lang="en-CA" sz="1400" dirty="0" smtClean="0">
                <a:solidFill>
                  <a:srgbClr val="FFFF00"/>
                </a:solidFill>
              </a:rPr>
              <a:t>	// build the "quick set" control for the scale attribute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radioButtonGrp</a:t>
            </a:r>
            <a:r>
              <a:rPr lang="en-US" sz="1400" dirty="0" smtClean="0">
                <a:solidFill>
                  <a:srgbClr val="FFFF00"/>
                </a:solidFill>
              </a:rPr>
              <a:t>  -label "Quick Scale“  -</a:t>
            </a:r>
            <a:r>
              <a:rPr lang="en-US" sz="1400" dirty="0" err="1" smtClean="0">
                <a:solidFill>
                  <a:srgbClr val="FFFF00"/>
                </a:solidFill>
              </a:rPr>
              <a:t>numberOfRadioButtons</a:t>
            </a:r>
            <a:r>
              <a:rPr lang="en-US" sz="1400" dirty="0" smtClean="0">
                <a:solidFill>
                  <a:srgbClr val="FFFF00"/>
                </a:solidFill>
              </a:rPr>
              <a:t> 3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	-label1 "Five“  -data1 5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	-label2 "Ten“   -data2 10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	-label3 "Fifteen“  -data3 15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scaleGrp</a:t>
            </a:r>
            <a:r>
              <a:rPr lang="en-US" sz="14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connectControl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scaleGrp</a:t>
            </a:r>
            <a:r>
              <a:rPr lang="en-US" sz="1400" dirty="0" smtClean="0">
                <a:solidFill>
                  <a:srgbClr val="FFFF00"/>
                </a:solidFill>
              </a:rPr>
              <a:t> $</a:t>
            </a:r>
            <a:r>
              <a:rPr lang="en-US" sz="1400" dirty="0" err="1" smtClean="0">
                <a:solidFill>
                  <a:srgbClr val="FFFF00"/>
                </a:solidFill>
              </a:rPr>
              <a:t>attrName</a:t>
            </a:r>
            <a:r>
              <a:rPr lang="en-US" sz="14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}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724400"/>
            <a:ext cx="716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global proc </a:t>
            </a:r>
            <a:r>
              <a:rPr lang="en-US" sz="1400" dirty="0" err="1" smtClean="0">
                <a:solidFill>
                  <a:srgbClr val="FFFF00"/>
                </a:solidFill>
              </a:rPr>
              <a:t>transCircleScaleReplace</a:t>
            </a:r>
            <a:r>
              <a:rPr lang="en-US" sz="1400" dirty="0" smtClean="0">
                <a:solidFill>
                  <a:srgbClr val="FFFF00"/>
                </a:solidFill>
              </a:rPr>
              <a:t>( string $</a:t>
            </a:r>
            <a:r>
              <a:rPr lang="en-US" sz="1400" dirty="0" err="1" smtClean="0">
                <a:solidFill>
                  <a:srgbClr val="FFFF00"/>
                </a:solidFill>
              </a:rPr>
              <a:t>attrName</a:t>
            </a:r>
            <a:r>
              <a:rPr lang="en-US" sz="1400" dirty="0" smtClean="0">
                <a:solidFill>
                  <a:srgbClr val="FFFF00"/>
                </a:solidFill>
              </a:rPr>
              <a:t> )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{</a:t>
            </a:r>
          </a:p>
          <a:p>
            <a:r>
              <a:rPr lang="en-CA" sz="1400" dirty="0" smtClean="0">
                <a:solidFill>
                  <a:srgbClr val="FFFF00"/>
                </a:solidFill>
              </a:rPr>
              <a:t>   // Install the connection between the </a:t>
            </a:r>
            <a:r>
              <a:rPr lang="en-CA" sz="1400" dirty="0" err="1" smtClean="0">
                <a:solidFill>
                  <a:srgbClr val="FFFF00"/>
                </a:solidFill>
              </a:rPr>
              <a:t>radioButtonGrp</a:t>
            </a:r>
            <a:r>
              <a:rPr lang="en-CA" sz="1400" dirty="0" smtClean="0">
                <a:solidFill>
                  <a:srgbClr val="FFFF00"/>
                </a:solidFill>
              </a:rPr>
              <a:t> and the</a:t>
            </a:r>
            <a:r>
              <a:rPr lang="en-US" sz="1400" dirty="0" smtClean="0">
                <a:solidFill>
                  <a:srgbClr val="FFFF00"/>
                </a:solidFill>
              </a:rPr>
              <a:t> actual scale attribute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   </a:t>
            </a:r>
            <a:r>
              <a:rPr lang="en-US" sz="1400" dirty="0" err="1" smtClean="0">
                <a:solidFill>
                  <a:srgbClr val="FFFF00"/>
                </a:solidFill>
              </a:rPr>
              <a:t>connectControl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scaleGrp</a:t>
            </a:r>
            <a:r>
              <a:rPr lang="en-US" sz="1400" dirty="0" smtClean="0">
                <a:solidFill>
                  <a:srgbClr val="FFFF00"/>
                </a:solidFill>
              </a:rPr>
              <a:t> $</a:t>
            </a:r>
            <a:r>
              <a:rPr lang="en-US" sz="1400" dirty="0" err="1" smtClean="0">
                <a:solidFill>
                  <a:srgbClr val="FFFF00"/>
                </a:solidFill>
              </a:rPr>
              <a:t>attrName</a:t>
            </a:r>
            <a:r>
              <a:rPr lang="en-US" sz="14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}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Class: </a:t>
            </a:r>
            <a:r>
              <a:rPr lang="en-US" dirty="0" err="1" smtClean="0"/>
              <a:t>MFnAttribute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Common Used Classes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MFnNumericAttribute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MFnCompoundAttribute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MFnTypedAttribute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MFnMatrixAttribute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MFnGenericAttribute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MFnCompoundAttribute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119688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itX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kDouble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0.0 );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itY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kDouble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0.0 );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inputTranslateZ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inputTranslateZ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itZ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kDouble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0.0 );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MFnCompoundAttribute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comAttr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comAttr.create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inputTranslate","it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comAttr.addChild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transCircleNode.inputTranslateX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comAttr.addChild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transCircleNode.inputTranslateY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comAttr.addChild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transCircleNode.inputTranslateZ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comAttr.setStorable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MFnNumericAttribute</a:t>
            </a:r>
            <a:r>
              <a:rPr lang="en-US" dirty="0" smtClean="0"/>
              <a:t> to create compound attribute?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215312" cy="2924373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itX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kDouble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0.0 );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itY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kDouble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0.0 );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inputTranslateZ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inputTranslateZ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itZ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kDouble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0.0 );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pPr>
              <a:buNone/>
            </a:pP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28688" y="4648200"/>
            <a:ext cx="745331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63281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/>
                </a:solidFill>
                <a:latin typeface="Calibri" pitchFamily="34" charset="0"/>
              </a:rPr>
              <a:t>inputTranslate</a:t>
            </a:r>
            <a:r>
              <a:rPr lang="en-US" sz="1600" dirty="0" smtClean="0">
                <a:solidFill>
                  <a:schemeClr val="accent2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chemeClr val="accent2"/>
                </a:solidFill>
                <a:latin typeface="Calibri" pitchFamily="34" charset="0"/>
              </a:rPr>
              <a:t>nAttr.create</a:t>
            </a:r>
            <a:r>
              <a:rPr lang="en-US" sz="1600" dirty="0" smtClean="0">
                <a:solidFill>
                  <a:schemeClr val="accent2"/>
                </a:solidFill>
                <a:latin typeface="Calibri" pitchFamily="34" charset="0"/>
              </a:rPr>
              <a:t>( "</a:t>
            </a:r>
            <a:r>
              <a:rPr lang="en-US" sz="1600" dirty="0" err="1" smtClean="0">
                <a:solidFill>
                  <a:schemeClr val="accent2"/>
                </a:solidFill>
                <a:latin typeface="Calibri" pitchFamily="34" charset="0"/>
              </a:rPr>
              <a:t>inputTranslate</a:t>
            </a:r>
            <a:r>
              <a:rPr lang="en-US" sz="1600" dirty="0" smtClean="0">
                <a:solidFill>
                  <a:schemeClr val="accent2"/>
                </a:solidFill>
                <a:latin typeface="Calibri" pitchFamily="34" charset="0"/>
              </a:rPr>
              <a:t>", "it", </a:t>
            </a:r>
            <a:r>
              <a:rPr lang="en-US" sz="1600" dirty="0" err="1" smtClean="0">
                <a:solidFill>
                  <a:schemeClr val="accent2"/>
                </a:solidFill>
                <a:latin typeface="Calibri" pitchFamily="34" charset="0"/>
              </a:rPr>
              <a:t>inputTranslateX</a:t>
            </a:r>
            <a:r>
              <a:rPr lang="en-US" sz="1600" dirty="0" smtClean="0">
                <a:solidFill>
                  <a:schemeClr val="accent2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chemeClr val="accent2"/>
                </a:solidFill>
                <a:latin typeface="Calibri" pitchFamily="34" charset="0"/>
              </a:rPr>
              <a:t>inputTranslateY</a:t>
            </a:r>
            <a:r>
              <a:rPr lang="en-US" sz="1600" dirty="0" smtClean="0">
                <a:solidFill>
                  <a:schemeClr val="accent2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chemeClr val="accent2"/>
                </a:solidFill>
                <a:latin typeface="Calibri" pitchFamily="34" charset="0"/>
              </a:rPr>
              <a:t>inputTranslateZ</a:t>
            </a:r>
            <a:r>
              <a:rPr lang="en-US" sz="1600" dirty="0" smtClean="0">
                <a:solidFill>
                  <a:schemeClr val="accent2"/>
                </a:solidFill>
                <a:latin typeface="Calibri" pitchFamily="34" charset="0"/>
              </a:rPr>
              <a:t> );</a:t>
            </a:r>
            <a:endParaRPr lang="en-US" sz="1600" kern="0" dirty="0" smtClean="0">
              <a:solidFill>
                <a:schemeClr val="accent2"/>
              </a:solidFill>
              <a:latin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9573</TotalTime>
  <Words>474</Words>
  <Application>Microsoft Office PowerPoint</Application>
  <PresentationFormat>On-screen Show (4:3)</PresentationFormat>
  <Paragraphs>273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1_blank</vt:lpstr>
      <vt:lpstr>Slide 1</vt:lpstr>
      <vt:lpstr>Agenda</vt:lpstr>
      <vt:lpstr>MPxNode -- UI </vt:lpstr>
      <vt:lpstr>MPxNode -- UI</vt:lpstr>
      <vt:lpstr>Attribute Editor</vt:lpstr>
      <vt:lpstr>Attribute Editor</vt:lpstr>
      <vt:lpstr>API Classes for Attributes</vt:lpstr>
      <vt:lpstr>MFnCompoundAttribute</vt:lpstr>
      <vt:lpstr>How to use MFnNumericAttribute to create compound attribute?</vt:lpstr>
      <vt:lpstr>Example: transCircleNode </vt:lpstr>
      <vt:lpstr>Attribute Data Types</vt:lpstr>
      <vt:lpstr>MFnTypedAttribute</vt:lpstr>
      <vt:lpstr>Data Creation: MFnData</vt:lpstr>
      <vt:lpstr>MFnTypedAttribute</vt:lpstr>
      <vt:lpstr>Data Creation: MFnData</vt:lpstr>
      <vt:lpstr>MFnTypedAttribute</vt:lpstr>
      <vt:lpstr>Example: simpleNode - with Typed Attr</vt:lpstr>
      <vt:lpstr>Dynamic Attributes</vt:lpstr>
      <vt:lpstr>Dynamic Attributes</vt:lpstr>
      <vt:lpstr>Dynamic Attribute</vt:lpstr>
      <vt:lpstr>Attribute Relationship</vt:lpstr>
      <vt:lpstr>MPxNode::setDependentsDirty()</vt:lpstr>
      <vt:lpstr>Example: dynNode</vt:lpstr>
      <vt:lpstr>Q &amp; A</vt:lpstr>
      <vt:lpstr>Slide 25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1352</cp:revision>
  <cp:lastPrinted>2006-08-09T23:46:43Z</cp:lastPrinted>
  <dcterms:created xsi:type="dcterms:W3CDTF">2005-11-04T16:28:13Z</dcterms:created>
  <dcterms:modified xsi:type="dcterms:W3CDTF">2010-04-05T02:10:46Z</dcterms:modified>
</cp:coreProperties>
</file>