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361" r:id="rId2"/>
    <p:sldId id="512" r:id="rId3"/>
    <p:sldId id="530" r:id="rId4"/>
    <p:sldId id="517" r:id="rId5"/>
    <p:sldId id="518" r:id="rId6"/>
    <p:sldId id="519" r:id="rId7"/>
    <p:sldId id="520" r:id="rId8"/>
    <p:sldId id="531" r:id="rId9"/>
    <p:sldId id="525" r:id="rId10"/>
    <p:sldId id="526" r:id="rId11"/>
    <p:sldId id="528" r:id="rId12"/>
    <p:sldId id="509" r:id="rId13"/>
    <p:sldId id="505" r:id="rId14"/>
    <p:sldId id="506" r:id="rId15"/>
    <p:sldId id="507" r:id="rId16"/>
    <p:sldId id="523" r:id="rId17"/>
    <p:sldId id="514" r:id="rId18"/>
    <p:sldId id="529" r:id="rId19"/>
    <p:sldId id="508" r:id="rId20"/>
    <p:sldId id="504" r:id="rId21"/>
    <p:sldId id="513" r:id="rId22"/>
    <p:sldId id="515" r:id="rId23"/>
    <p:sldId id="511" r:id="rId24"/>
    <p:sldId id="516" r:id="rId25"/>
    <p:sldId id="480" r:id="rId2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628" autoAdjust="0"/>
    <p:restoredTop sz="90333" autoAdjust="0"/>
  </p:normalViewPr>
  <p:slideViewPr>
    <p:cSldViewPr snapToObjects="1">
      <p:cViewPr varScale="1">
        <p:scale>
          <a:sx n="105" d="100"/>
          <a:sy n="105" d="100"/>
        </p:scale>
        <p:origin x="-9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9CB94-F91D-4D2D-8D98-C3CEF5F57ADC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59A93-B966-4BB7-9F30-05BB05318778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1" dirty="0" smtClean="0"/>
          </a:p>
          <a:p>
            <a:endParaRPr lang="en-CA" b="1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MFnCompoundAttribute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itZ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OpenMaya.MFnNumericData.kDouble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OpenMaya.MFnCompoundAttribute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inputTranslate","it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transCircleNode.inputTranslateY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comAttr.addChild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transCircleNode.inputTranslateZ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indent="1588"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transCircleNode</a:t>
            </a:r>
            <a:r>
              <a:rPr lang="en-US" dirty="0" smtClean="0"/>
              <a:t>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	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Basic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Complex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CA" dirty="0" smtClean="0"/>
              <a:t>Function set for typed attributes, a typed attribute accepts exactly one type of data ( vs. </a:t>
            </a:r>
            <a:r>
              <a:rPr lang="en-CA" dirty="0" err="1" smtClean="0"/>
              <a:t>MFnGenericAttribute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smtClean="0"/>
              <a:t>	</a:t>
            </a:r>
            <a:r>
              <a:rPr lang="en-CA" sz="1600" dirty="0" err="1" smtClean="0"/>
              <a:t>MFnTypedAttribute</a:t>
            </a:r>
            <a:r>
              <a:rPr lang="en-CA" sz="1600" dirty="0" smtClean="0"/>
              <a:t>::create (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full,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brief,                                 , </a:t>
            </a:r>
            <a:r>
              <a:rPr lang="en-CA" sz="1600" dirty="0" err="1" smtClean="0"/>
              <a:t>MObject</a:t>
            </a:r>
            <a:r>
              <a:rPr lang="en-CA" sz="1600" dirty="0" smtClean="0"/>
              <a:t>  </a:t>
            </a:r>
            <a:r>
              <a:rPr lang="en-CA" sz="1600" dirty="0" err="1" smtClean="0"/>
              <a:t>defaultData</a:t>
            </a:r>
            <a:r>
              <a:rPr lang="en-CA" sz="1600" dirty="0" smtClean="0"/>
              <a:t>, </a:t>
            </a:r>
            <a:r>
              <a:rPr lang="en-CA" sz="1600" dirty="0" err="1" smtClean="0"/>
              <a:t>MStatus</a:t>
            </a:r>
            <a:r>
              <a:rPr lang="en-CA" sz="1600" dirty="0" smtClean="0"/>
              <a:t> *  </a:t>
            </a:r>
            <a:r>
              <a:rPr lang="en-CA" sz="1600" dirty="0" err="1" smtClean="0"/>
              <a:t>ReturnStatus</a:t>
            </a:r>
            <a:r>
              <a:rPr lang="en-CA" sz="1600" dirty="0" smtClean="0"/>
              <a:t>)</a:t>
            </a:r>
          </a:p>
          <a:p>
            <a:endParaRPr lang="en-CA" dirty="0" smtClean="0"/>
          </a:p>
          <a:p>
            <a:r>
              <a:rPr lang="en-CA" dirty="0" err="1" smtClean="0"/>
              <a:t>MFnData</a:t>
            </a:r>
            <a:r>
              <a:rPr lang="en-CA" dirty="0" smtClean="0"/>
              <a:t>::Type</a:t>
            </a:r>
          </a:p>
          <a:p>
            <a:pPr lvl="3">
              <a:buNone/>
            </a:pPr>
            <a:r>
              <a:rPr lang="en-CA" dirty="0" err="1" smtClean="0"/>
              <a:t>kNumeric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kString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kMatrix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kIntArry</a:t>
            </a:r>
            <a:r>
              <a:rPr lang="en-CA" dirty="0" smtClean="0"/>
              <a:t>, </a:t>
            </a:r>
            <a:r>
              <a:rPr lang="en-CA" dirty="0" err="1" smtClean="0"/>
              <a:t>kDoubleArray</a:t>
            </a:r>
            <a:r>
              <a:rPr lang="en-CA" dirty="0" smtClean="0"/>
              <a:t>, </a:t>
            </a:r>
            <a:r>
              <a:rPr lang="en-CA" dirty="0" err="1" smtClean="0"/>
              <a:t>kPointArray</a:t>
            </a:r>
            <a:r>
              <a:rPr lang="en-CA" dirty="0" smtClean="0"/>
              <a:t>…</a:t>
            </a:r>
          </a:p>
          <a:p>
            <a:pPr lvl="3">
              <a:buNone/>
            </a:pPr>
            <a:r>
              <a:rPr lang="en-CA" dirty="0" err="1" smtClean="0"/>
              <a:t>kMesh</a:t>
            </a:r>
            <a:r>
              <a:rPr lang="en-CA" dirty="0" smtClean="0"/>
              <a:t>, </a:t>
            </a:r>
            <a:r>
              <a:rPr lang="en-US" dirty="0" err="1" smtClean="0"/>
              <a:t>kNurbsSurface</a:t>
            </a:r>
            <a:r>
              <a:rPr lang="en-US" dirty="0" smtClean="0"/>
              <a:t>….</a:t>
            </a:r>
          </a:p>
          <a:p>
            <a:pPr lvl="3">
              <a:buNone/>
            </a:pPr>
            <a:r>
              <a:rPr lang="en-US" dirty="0" smtClean="0"/>
              <a:t>Etc.</a:t>
            </a:r>
            <a:endParaRPr lang="en-CA" dirty="0" smtClean="0"/>
          </a:p>
          <a:p>
            <a:pPr lvl="3">
              <a:buNone/>
            </a:pPr>
            <a:endParaRPr lang="en-CA" dirty="0" smtClean="0"/>
          </a:p>
        </p:txBody>
      </p:sp>
      <p:sp>
        <p:nvSpPr>
          <p:cNvPr id="5" name="Down Arrow 4"/>
          <p:cNvSpPr/>
          <p:nvPr/>
        </p:nvSpPr>
        <p:spPr bwMode="auto">
          <a:xfrm rot="4202960">
            <a:off x="6326266" y="2552268"/>
            <a:ext cx="128690" cy="223650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6437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</a:rPr>
              <a:t>::Type </a:t>
            </a:r>
            <a:r>
              <a:rPr lang="en-US" sz="1600" dirty="0" err="1" smtClean="0">
                <a:solidFill>
                  <a:srgbClr val="FFFF00"/>
                </a:solidFill>
              </a:rPr>
              <a:t>type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866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" y="2866345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453312" cy="1936750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OpenMaya.MFnTypedAttribute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"description string for current node"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dStr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OpenMaya.MFnData.kString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103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string Attribute: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2666999"/>
            <a:ext cx="2286000" cy="4327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MFnTypeAttribute</a:t>
            </a:r>
            <a:r>
              <a:rPr lang="en-US" dirty="0" smtClean="0"/>
              <a:t> with </a:t>
            </a:r>
            <a:r>
              <a:rPr lang="en-US" dirty="0" err="1" smtClean="0"/>
              <a:t>MFnData</a:t>
            </a:r>
            <a:r>
              <a:rPr lang="en-US" dirty="0" smtClean="0"/>
              <a:t>::</a:t>
            </a:r>
            <a:r>
              <a:rPr lang="en-US" dirty="0" err="1" smtClean="0"/>
              <a:t>kNumeric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OpenMaya.MFnTypedAttribute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(OpenMaya.MFnNumericData.k3Float)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fnNumericData.setData3Float(1.5, 2.5, 3.5)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OpenMaya.MFnData.kNumeric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MEL: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addAttr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numAttr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–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dataType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float3;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err="1" smtClean="0"/>
              <a:t>MFnNumericAttribute</a:t>
            </a: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input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lvl="0">
              <a:buNone/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MEL: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singleNum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attributeType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float;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r>
              <a:rPr lang="en-US" dirty="0" smtClean="0"/>
              <a:t> - with Typed </a:t>
            </a:r>
            <a:r>
              <a:rPr lang="en-US" dirty="0" err="1" smtClean="0"/>
              <a:t>Attr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In this exercise, we add a special type of attribute: string attribute onto </a:t>
            </a:r>
            <a:r>
              <a:rPr lang="en-US" dirty="0" err="1" smtClean="0"/>
              <a:t>simpleNode</a:t>
            </a:r>
            <a:r>
              <a:rPr lang="en-US" dirty="0" smtClean="0"/>
              <a:t> in previous example.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r>
              <a:rPr lang="en-CA" sz="2400" dirty="0" smtClean="0"/>
              <a:t>How to create a dynamic </a:t>
            </a:r>
            <a:r>
              <a:rPr lang="en-CA" sz="2400" dirty="0" smtClean="0"/>
              <a:t>attribute in Maya:</a:t>
            </a: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CA" dirty="0" smtClean="0"/>
              <a:t>Attribute </a:t>
            </a:r>
            <a:r>
              <a:rPr lang="en-CA" dirty="0" smtClean="0"/>
              <a:t>Editor</a:t>
            </a:r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endParaRPr lang="en-CA" dirty="0" smtClean="0"/>
          </a:p>
          <a:p>
            <a:pPr marL="457200" lvl="2" indent="-457200"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CA" dirty="0" smtClean="0"/>
              <a:t>MEL </a:t>
            </a:r>
            <a:r>
              <a:rPr lang="en-CA" dirty="0" smtClean="0"/>
              <a:t>Command: addAttr</a:t>
            </a:r>
          </a:p>
          <a:p>
            <a:pPr marL="457200" lvl="2" indent="-457200">
              <a:buClr>
                <a:schemeClr val="bg1"/>
              </a:buClr>
              <a:buSzTx/>
              <a:buNone/>
            </a:pPr>
            <a:r>
              <a:rPr lang="en-CA" dirty="0" smtClean="0"/>
              <a:t>	</a:t>
            </a:r>
            <a:r>
              <a:rPr lang="en-CA" dirty="0" smtClean="0"/>
              <a:t>	addAttr -longName </a:t>
            </a:r>
            <a:r>
              <a:rPr lang="en-CA" dirty="0" err="1" smtClean="0"/>
              <a:t>oneAttr</a:t>
            </a:r>
            <a:r>
              <a:rPr lang="en-CA" dirty="0" smtClean="0"/>
              <a:t> -at </a:t>
            </a:r>
            <a:r>
              <a:rPr lang="en-CA" dirty="0" smtClean="0"/>
              <a:t>double;</a:t>
            </a:r>
          </a:p>
          <a:p>
            <a:pPr marL="457200" lvl="2" indent="-457200">
              <a:buClr>
                <a:schemeClr val="bg1"/>
              </a:buClr>
              <a:buSzTx/>
              <a:buNone/>
            </a:pPr>
            <a:endParaRPr lang="en-CA" dirty="0" smtClean="0"/>
          </a:p>
          <a:p>
            <a:pPr marL="457200" lvl="2" indent="-457200">
              <a:buClr>
                <a:schemeClr val="bg1"/>
              </a:buClr>
              <a:buSzTx/>
              <a:buNone/>
            </a:pPr>
            <a:r>
              <a:rPr lang="en-CA" dirty="0" smtClean="0"/>
              <a:t>3.    </a:t>
            </a:r>
            <a:r>
              <a:rPr lang="en-CA" dirty="0" smtClean="0"/>
              <a:t>Any </a:t>
            </a:r>
            <a:r>
              <a:rPr lang="en-CA" dirty="0" smtClean="0"/>
              <a:t>code outside of MPxNode::initialize() to create an attribute</a:t>
            </a:r>
          </a:p>
          <a:p>
            <a:pPr marL="342900" lvl="2" indent="-342900">
              <a:buClrTx/>
              <a:buSzTx/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MPxNode – UI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MFnAttribute and derived classes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Dynamic Attribute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attributes belong to the node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400" y="2354371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A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4167720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B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2057398" y="2709860"/>
            <a:ext cx="1641476" cy="71913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438399" y="4648201"/>
            <a:ext cx="1246187" cy="441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913" y="2303226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2" y="4167720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98874" y="2672558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73487" y="3047999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913313" y="2743199"/>
            <a:ext cx="1106487" cy="480219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657600" y="453705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98874" y="487680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4872039" y="4267200"/>
            <a:ext cx="1147761" cy="910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198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postConstructor</a:t>
            </a:r>
            <a:r>
              <a:rPr lang="en-US" dirty="0" smtClean="0"/>
              <a:t>()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postConstructor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(self):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nAttr.setKeyable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OpenMaya.MFnDependencyNode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depNode.addAttribute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Handle dynamic attribute as well as non-dynamic attribute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More flexible relationship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not perform any DG computation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dynNode.aOutput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#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Non-dynamic attribute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4488" indent="0"/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try: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plug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dynNode.aOutput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(plug) 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except: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pass</a:t>
            </a:r>
          </a:p>
          <a:p>
            <a:pPr marL="344488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OpenMayaMPx.MPxNode.setDependentsDirty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dirtyPlug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dynNode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In this exercise, custom node “</a:t>
            </a:r>
            <a:r>
              <a:rPr lang="en-US" dirty="0" err="1" smtClean="0"/>
              <a:t>dynNode</a:t>
            </a:r>
            <a:r>
              <a:rPr lang="en-US" dirty="0" smtClean="0"/>
              <a:t>” has two attributes: “input” and “output”. We will add a dynamic attribute “</a:t>
            </a:r>
            <a:r>
              <a:rPr lang="en-US" dirty="0" err="1" smtClean="0"/>
              <a:t>dynAttr</a:t>
            </a:r>
            <a:r>
              <a:rPr lang="en-US" dirty="0" smtClean="0"/>
              <a:t>” on this class also set up the affecting relationship so that the value of “output” is the sum of “input” and “</a:t>
            </a:r>
            <a:r>
              <a:rPr lang="en-US" dirty="0" err="1" smtClean="0"/>
              <a:t>dynAttr</a:t>
            </a:r>
            <a:r>
              <a:rPr lang="en-US" dirty="0" smtClean="0"/>
              <a:t>”. 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Creating Custom Attribute Editor UI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created a new node type, you can create your node via:</a:t>
            </a:r>
          </a:p>
          <a:p>
            <a:pPr lvl="1">
              <a:buFont typeface="Wingdings" pitchFamily="2" charset="2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MEL: `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`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Python: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  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maya.cmds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cmds.createNode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More typically, create a command to setup the node (connections, attribute values) and insert it into the scene.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MPxNode</a:t>
            </a:r>
            <a:r>
              <a:rPr lang="en-US" sz="2000" dirty="0" smtClean="0"/>
              <a:t> in Attribute Editor and Channel Box</a:t>
            </a:r>
          </a:p>
          <a:p>
            <a:endParaRPr lang="en-US" sz="20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Attribute editor</a:t>
            </a:r>
            <a:r>
              <a:rPr lang="en-US" sz="1800" b="1" dirty="0" smtClean="0"/>
              <a:t> </a:t>
            </a:r>
          </a:p>
          <a:p>
            <a:pPr lvl="1">
              <a:buClr>
                <a:schemeClr val="bg1"/>
              </a:buClr>
            </a:pPr>
            <a:endParaRPr lang="en-US" sz="1800" b="1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AENodeNameTemplate.mel defines how the attributes from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</a:t>
            </a:r>
            <a:r>
              <a:rPr lang="en-US" sz="1600" dirty="0" err="1" smtClean="0"/>
              <a:t>MPxNode</a:t>
            </a:r>
            <a:r>
              <a:rPr lang="en-US" sz="1600" dirty="0" smtClean="0"/>
              <a:t>, with the name </a:t>
            </a:r>
            <a:r>
              <a:rPr lang="en-US" sz="1600" dirty="0" err="1" smtClean="0"/>
              <a:t>NodeName</a:t>
            </a:r>
            <a:r>
              <a:rPr lang="en-US" sz="1600" dirty="0" smtClean="0"/>
              <a:t>, are to display in the attribute editor. </a:t>
            </a:r>
          </a:p>
          <a:p>
            <a:pPr lvl="2">
              <a:buClr>
                <a:schemeClr val="bg1"/>
              </a:buClr>
              <a:buNone/>
            </a:pPr>
            <a:r>
              <a:rPr lang="en-US" sz="1600" dirty="0" smtClean="0"/>
              <a:t>		Node Name: </a:t>
            </a:r>
            <a:r>
              <a:rPr lang="en-US" sz="1600" dirty="0" err="1" smtClean="0"/>
              <a:t>transCircle</a:t>
            </a:r>
            <a:endParaRPr lang="en-US" sz="1600" dirty="0" smtClean="0"/>
          </a:p>
          <a:p>
            <a:pPr lvl="2">
              <a:buClr>
                <a:schemeClr val="bg1"/>
              </a:buClr>
              <a:buNone/>
            </a:pPr>
            <a:r>
              <a:rPr lang="en-US" sz="1600" dirty="0" smtClean="0"/>
              <a:t>		AE template name: AEtransCircleTemplate.mel</a:t>
            </a:r>
          </a:p>
          <a:p>
            <a:endParaRPr lang="en-US" sz="1600" dirty="0" smtClean="0">
              <a:solidFill>
                <a:srgbClr val="CC0000"/>
              </a:solidFill>
            </a:endParaRP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Channel Box</a:t>
            </a:r>
          </a:p>
          <a:p>
            <a:pPr lvl="1"/>
            <a:endParaRPr lang="en-US" sz="1800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1600" dirty="0" smtClean="0"/>
              <a:t>The channel box only shows certain simple data types and they need to be either </a:t>
            </a:r>
            <a:r>
              <a:rPr lang="en-US" sz="1600" dirty="0" err="1" smtClean="0"/>
              <a:t>setKeyable</a:t>
            </a:r>
            <a:r>
              <a:rPr lang="en-US" sz="1600" dirty="0" smtClean="0"/>
              <a:t>(true) or </a:t>
            </a:r>
            <a:r>
              <a:rPr lang="en-US" sz="1600" dirty="0" err="1" smtClean="0"/>
              <a:t>setChannelBox</a:t>
            </a:r>
            <a:r>
              <a:rPr lang="en-US" sz="1600" dirty="0" smtClean="0"/>
              <a:t>(true).</a:t>
            </a:r>
          </a:p>
          <a:p>
            <a:endParaRPr lang="en-US" dirty="0" smtClean="0">
              <a:solidFill>
                <a:srgbClr val="CC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05912" cy="1143000"/>
          </a:xfrm>
        </p:spPr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AENodeNameTemplate.mel: 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CA" dirty="0" smtClean="0"/>
              <a:t>The global procedure name should be the same as file name </a:t>
            </a:r>
            <a:endParaRPr lang="en-US" dirty="0" smtClean="0"/>
          </a:p>
          <a:p>
            <a:pPr lvl="1">
              <a:buClr>
                <a:schemeClr val="bg1"/>
              </a:buClr>
              <a:buNone/>
            </a:pPr>
            <a:r>
              <a:rPr lang="en-US" dirty="0" smtClean="0"/>
              <a:t>		global proc </a:t>
            </a:r>
            <a:r>
              <a:rPr lang="en-US" dirty="0" err="1" smtClean="0"/>
              <a:t>AEtransCircleTemplate</a:t>
            </a:r>
            <a:r>
              <a:rPr lang="en-US" dirty="0" smtClean="0"/>
              <a:t>( string $</a:t>
            </a:r>
            <a:r>
              <a:rPr lang="en-US" dirty="0" err="1" smtClean="0"/>
              <a:t>nodeName</a:t>
            </a:r>
            <a:r>
              <a:rPr lang="en-US" dirty="0" smtClean="0"/>
              <a:t> ) { …. }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addControl</a:t>
            </a:r>
            <a:r>
              <a:rPr lang="en-US" dirty="0" smtClean="0"/>
              <a:t>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-suppress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beginLayout</a:t>
            </a:r>
            <a:r>
              <a:rPr lang="en-US" dirty="0" smtClean="0"/>
              <a:t>;</a:t>
            </a:r>
          </a:p>
          <a:p>
            <a:pPr lvl="4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endLayout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sz="2000" dirty="0" err="1" smtClean="0"/>
              <a:t>editorTemplate</a:t>
            </a:r>
            <a:r>
              <a:rPr lang="en-US" sz="2000" dirty="0" smtClean="0"/>
              <a:t> -</a:t>
            </a:r>
            <a:r>
              <a:rPr lang="en-US" sz="2000" dirty="0" err="1" smtClean="0"/>
              <a:t>callCustom</a:t>
            </a:r>
            <a:r>
              <a:rPr lang="en-US" sz="2000" dirty="0" smtClean="0"/>
              <a:t> “</a:t>
            </a:r>
            <a:r>
              <a:rPr lang="en-US" sz="2000" dirty="0" err="1" smtClean="0"/>
              <a:t>proc_for_new_created_node</a:t>
            </a:r>
            <a:r>
              <a:rPr lang="en-US" sz="2000" dirty="0" smtClean="0"/>
              <a:t>“ “</a:t>
            </a:r>
            <a:r>
              <a:rPr lang="en-US" sz="2000" dirty="0" err="1" smtClean="0"/>
              <a:t>proc_for_replace_node</a:t>
            </a:r>
            <a:r>
              <a:rPr lang="en-US" sz="2000" dirty="0" smtClean="0"/>
              <a:t>” “</a:t>
            </a:r>
            <a:r>
              <a:rPr lang="en-US" sz="2000" dirty="0" err="1" smtClean="0"/>
              <a:t>attributeName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86200" y="5240109"/>
            <a:ext cx="3429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5562600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71755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editorTemplate</a:t>
            </a:r>
            <a:r>
              <a:rPr lang="en-US" sz="1400" dirty="0" smtClean="0">
                <a:solidFill>
                  <a:srgbClr val="FFFF00"/>
                </a:solidFill>
              </a:rPr>
              <a:t> -</a:t>
            </a:r>
            <a:r>
              <a:rPr lang="en-US" sz="1400" dirty="0" err="1" smtClean="0">
                <a:solidFill>
                  <a:srgbClr val="FFFF00"/>
                </a:solidFill>
              </a:rPr>
              <a:t>callCustom</a:t>
            </a:r>
            <a:r>
              <a:rPr lang="en-US" sz="1400" dirty="0" smtClean="0">
                <a:solidFill>
                  <a:srgbClr val="FFFF00"/>
                </a:solidFill>
              </a:rPr>
              <a:t>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US" sz="1400" dirty="0" smtClean="0">
                <a:solidFill>
                  <a:srgbClr val="FFFF00"/>
                </a:solidFill>
              </a:rPr>
              <a:t>“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“ "scale";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global proc </a:t>
            </a:r>
            <a:r>
              <a:rPr lang="en-CA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CA" sz="1400" dirty="0" smtClean="0">
                <a:solidFill>
                  <a:srgbClr val="FFFF00"/>
                </a:solidFill>
              </a:rPr>
              <a:t>( string $</a:t>
            </a:r>
            <a:r>
              <a:rPr lang="en-CA" sz="1400" dirty="0" err="1" smtClean="0">
                <a:solidFill>
                  <a:srgbClr val="FFFF00"/>
                </a:solidFill>
              </a:rPr>
              <a:t>attrName</a:t>
            </a:r>
            <a:r>
              <a:rPr lang="en-CA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	// build the "quick set" control for the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radioButtonGrp</a:t>
            </a:r>
            <a:r>
              <a:rPr lang="en-US" sz="1400" dirty="0" smtClean="0">
                <a:solidFill>
                  <a:srgbClr val="FFFF00"/>
                </a:solidFill>
              </a:rPr>
              <a:t>  -label "Quick Scale“  -</a:t>
            </a:r>
            <a:r>
              <a:rPr lang="en-US" sz="1400" dirty="0" err="1" smtClean="0">
                <a:solidFill>
                  <a:srgbClr val="FFFF00"/>
                </a:solidFill>
              </a:rPr>
              <a:t>numberOfRadioButtons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-label1 "Five“  -data1 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-label2 "Ten“   -data2 10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-label3 "Fifteen“  -data3 15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global proc 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( string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   // Install the connection between the </a:t>
            </a:r>
            <a:r>
              <a:rPr lang="en-CA" sz="1400" dirty="0" err="1" smtClean="0">
                <a:solidFill>
                  <a:srgbClr val="FFFF00"/>
                </a:solidFill>
              </a:rPr>
              <a:t>radioButtonGrp</a:t>
            </a:r>
            <a:r>
              <a:rPr lang="en-CA" sz="1400" dirty="0" smtClean="0">
                <a:solidFill>
                  <a:srgbClr val="FFFF00"/>
                </a:solidFill>
              </a:rPr>
              <a:t> and the</a:t>
            </a:r>
            <a:r>
              <a:rPr lang="en-US" sz="1400" dirty="0" smtClean="0">
                <a:solidFill>
                  <a:srgbClr val="FFFF00"/>
                </a:solidFill>
              </a:rPr>
              <a:t> actual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Types of Attributes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9261</TotalTime>
  <Words>594</Words>
  <Application>Microsoft Office PowerPoint</Application>
  <PresentationFormat>On-screen Show (4:3)</PresentationFormat>
  <Paragraphs>273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1_blank</vt:lpstr>
      <vt:lpstr>Slide 1</vt:lpstr>
      <vt:lpstr>Agenda</vt:lpstr>
      <vt:lpstr>Slide 3</vt:lpstr>
      <vt:lpstr>MPxNode -- UI </vt:lpstr>
      <vt:lpstr>MPxNode -- UI</vt:lpstr>
      <vt:lpstr>Attribute Editor</vt:lpstr>
      <vt:lpstr>Attribute Editor</vt:lpstr>
      <vt:lpstr>Slide 8</vt:lpstr>
      <vt:lpstr>API Classes for Attributes</vt:lpstr>
      <vt:lpstr>MFnCompoundAttribute</vt:lpstr>
      <vt:lpstr>Example: transCircleNode </vt:lpstr>
      <vt:lpstr>Attribute Data Types</vt:lpstr>
      <vt:lpstr>MFnTypedAttribute</vt:lpstr>
      <vt:lpstr>Data Creation: MFnData</vt:lpstr>
      <vt:lpstr>MFnTypedAttribute</vt:lpstr>
      <vt:lpstr>Data Creation: MFnData</vt:lpstr>
      <vt:lpstr>MFnTypedAttribute</vt:lpstr>
      <vt:lpstr>Example: simpleNode - with Typed Attr</vt:lpstr>
      <vt:lpstr>Dynamic Attributes</vt:lpstr>
      <vt:lpstr>Dynamic Attributes</vt:lpstr>
      <vt:lpstr>Dynamic Attribute</vt:lpstr>
      <vt:lpstr>Attribute Relationship</vt:lpstr>
      <vt:lpstr>MPxNode::setDependentsDirty()</vt:lpstr>
      <vt:lpstr>Example: dynNode</vt:lpstr>
      <vt:lpstr>Slide 25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1268</cp:revision>
  <cp:lastPrinted>2006-08-09T23:46:43Z</cp:lastPrinted>
  <dcterms:created xsi:type="dcterms:W3CDTF">2005-11-04T16:28:13Z</dcterms:created>
  <dcterms:modified xsi:type="dcterms:W3CDTF">2010-04-11T09:17:19Z</dcterms:modified>
</cp:coreProperties>
</file>