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45"/>
  </p:notesMasterIdLst>
  <p:handoutMasterIdLst>
    <p:handoutMasterId r:id="rId46"/>
  </p:handoutMasterIdLst>
  <p:sldIdLst>
    <p:sldId id="361" r:id="rId2"/>
    <p:sldId id="379" r:id="rId3"/>
    <p:sldId id="422" r:id="rId4"/>
    <p:sldId id="428" r:id="rId5"/>
    <p:sldId id="373" r:id="rId6"/>
    <p:sldId id="375" r:id="rId7"/>
    <p:sldId id="381" r:id="rId8"/>
    <p:sldId id="394" r:id="rId9"/>
    <p:sldId id="393" r:id="rId10"/>
    <p:sldId id="395" r:id="rId11"/>
    <p:sldId id="369" r:id="rId12"/>
    <p:sldId id="424" r:id="rId13"/>
    <p:sldId id="365" r:id="rId14"/>
    <p:sldId id="396" r:id="rId15"/>
    <p:sldId id="366" r:id="rId16"/>
    <p:sldId id="392" r:id="rId17"/>
    <p:sldId id="367" r:id="rId18"/>
    <p:sldId id="397" r:id="rId19"/>
    <p:sldId id="368" r:id="rId20"/>
    <p:sldId id="377" r:id="rId21"/>
    <p:sldId id="398" r:id="rId22"/>
    <p:sldId id="423" r:id="rId23"/>
    <p:sldId id="387" r:id="rId24"/>
    <p:sldId id="413" r:id="rId25"/>
    <p:sldId id="371" r:id="rId26"/>
    <p:sldId id="414" r:id="rId27"/>
    <p:sldId id="412" r:id="rId28"/>
    <p:sldId id="411" r:id="rId29"/>
    <p:sldId id="370" r:id="rId30"/>
    <p:sldId id="378" r:id="rId31"/>
    <p:sldId id="363" r:id="rId32"/>
    <p:sldId id="399" r:id="rId33"/>
    <p:sldId id="419" r:id="rId34"/>
    <p:sldId id="400" r:id="rId35"/>
    <p:sldId id="420" r:id="rId36"/>
    <p:sldId id="401" r:id="rId37"/>
    <p:sldId id="402" r:id="rId38"/>
    <p:sldId id="405" r:id="rId39"/>
    <p:sldId id="406" r:id="rId40"/>
    <p:sldId id="407" r:id="rId41"/>
    <p:sldId id="425" r:id="rId42"/>
    <p:sldId id="426" r:id="rId43"/>
    <p:sldId id="427" r:id="rId44"/>
  </p:sldIdLst>
  <p:sldSz cx="9144000" cy="6858000" type="screen4x3"/>
  <p:notesSz cx="6934200" cy="9220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00"/>
    <a:srgbClr val="FCD73A"/>
    <a:srgbClr val="C8AA00"/>
    <a:srgbClr val="FFAA00"/>
    <a:srgbClr val="CCFF33"/>
    <a:srgbClr val="4DDE42"/>
    <a:srgbClr val="70F030"/>
    <a:srgbClr val="30F04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3" autoAdjust="0"/>
    <p:restoredTop sz="68474" autoAdjust="0"/>
  </p:normalViewPr>
  <p:slideViewPr>
    <p:cSldViewPr snapToObjects="1">
      <p:cViewPr varScale="1">
        <p:scale>
          <a:sx n="45" d="100"/>
          <a:sy n="45" d="100"/>
        </p:scale>
        <p:origin x="-114" y="-4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65" d="100"/>
          <a:sy n="65" d="100"/>
        </p:scale>
        <p:origin x="-2563" y="-77"/>
      </p:cViewPr>
      <p:guideLst>
        <p:guide orient="horz" pos="2904"/>
        <p:guide pos="218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925">
              <a:defRPr sz="1200">
                <a:latin typeface="Arial" pitchFamily="34" charset="0"/>
              </a:defRPr>
            </a:lvl1pPr>
          </a:lstStyle>
          <a:p>
            <a:pPr>
              <a:defRPr/>
            </a:pPr>
            <a:endParaRPr lang="en-US"/>
          </a:p>
        </p:txBody>
      </p:sp>
      <p:sp>
        <p:nvSpPr>
          <p:cNvPr id="265219" name="Rectangle 3"/>
          <p:cNvSpPr>
            <a:spLocks noGrp="1" noChangeArrowheads="1"/>
          </p:cNvSpPr>
          <p:nvPr>
            <p:ph type="dt" sz="quarter" idx="1"/>
          </p:nvPr>
        </p:nvSpPr>
        <p:spPr bwMode="auto">
          <a:xfrm>
            <a:off x="3927475"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a:defRPr sz="1200">
                <a:latin typeface="Arial" pitchFamily="34" charset="0"/>
              </a:defRPr>
            </a:lvl1pPr>
          </a:lstStyle>
          <a:p>
            <a:pPr>
              <a:defRPr/>
            </a:pPr>
            <a:endParaRPr lang="en-US"/>
          </a:p>
        </p:txBody>
      </p:sp>
      <p:sp>
        <p:nvSpPr>
          <p:cNvPr id="265220" name="Rectangle 4"/>
          <p:cNvSpPr>
            <a:spLocks noGrp="1" noChangeArrowheads="1"/>
          </p:cNvSpPr>
          <p:nvPr>
            <p:ph type="ftr" sz="quarter" idx="2"/>
          </p:nvPr>
        </p:nvSpPr>
        <p:spPr bwMode="auto">
          <a:xfrm>
            <a:off x="0" y="8758238"/>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925">
              <a:defRPr sz="1200">
                <a:latin typeface="Arial" pitchFamily="34" charset="0"/>
              </a:defRPr>
            </a:lvl1pPr>
          </a:lstStyle>
          <a:p>
            <a:pPr>
              <a:defRPr/>
            </a:pPr>
            <a:endParaRPr lang="en-US"/>
          </a:p>
        </p:txBody>
      </p:sp>
      <p:sp>
        <p:nvSpPr>
          <p:cNvPr id="265221" name="Rectangle 5"/>
          <p:cNvSpPr>
            <a:spLocks noGrp="1" noChangeArrowheads="1"/>
          </p:cNvSpPr>
          <p:nvPr>
            <p:ph type="sldNum" sz="quarter" idx="3"/>
          </p:nvPr>
        </p:nvSpPr>
        <p:spPr bwMode="auto">
          <a:xfrm>
            <a:off x="3927475" y="8758238"/>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a:defRPr sz="1200">
                <a:latin typeface="Arial" pitchFamily="34" charset="0"/>
              </a:defRPr>
            </a:lvl1pPr>
          </a:lstStyle>
          <a:p>
            <a:pPr>
              <a:defRPr/>
            </a:pPr>
            <a:fld id="{4594A9FC-0802-4699-8861-BCEE8E9C714D}"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925">
              <a:defRPr sz="1200">
                <a:latin typeface="Arial" pitchFamily="34" charset="0"/>
              </a:defRPr>
            </a:lvl1pPr>
          </a:lstStyle>
          <a:p>
            <a:pPr>
              <a:defRPr/>
            </a:pPr>
            <a:endParaRPr lang="en-US"/>
          </a:p>
        </p:txBody>
      </p:sp>
      <p:sp>
        <p:nvSpPr>
          <p:cNvPr id="227331" name="Rectangle 3"/>
          <p:cNvSpPr>
            <a:spLocks noGrp="1" noChangeArrowheads="1"/>
          </p:cNvSpPr>
          <p:nvPr>
            <p:ph type="dt" idx="1"/>
          </p:nvPr>
        </p:nvSpPr>
        <p:spPr bwMode="auto">
          <a:xfrm>
            <a:off x="3929063" y="0"/>
            <a:ext cx="3005137"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a:defRPr sz="1200">
                <a:latin typeface="Arial" pitchFamily="34" charset="0"/>
              </a:defRPr>
            </a:lvl1pPr>
          </a:lstStyle>
          <a:p>
            <a:pPr>
              <a:defRPr/>
            </a:pPr>
            <a:endParaRPr lang="en-US"/>
          </a:p>
        </p:txBody>
      </p:sp>
      <p:sp>
        <p:nvSpPr>
          <p:cNvPr id="28676" name="Rectangle 4"/>
          <p:cNvSpPr>
            <a:spLocks noGrp="1" noRot="1" noChangeAspect="1" noChangeArrowheads="1" noTextEdit="1"/>
          </p:cNvSpPr>
          <p:nvPr>
            <p:ph type="sldImg" idx="2"/>
          </p:nvPr>
        </p:nvSpPr>
        <p:spPr bwMode="auto">
          <a:xfrm>
            <a:off x="1562100" y="692150"/>
            <a:ext cx="3905250" cy="2698750"/>
          </a:xfrm>
          <a:prstGeom prst="rect">
            <a:avLst/>
          </a:prstGeom>
          <a:noFill/>
          <a:ln w="9525">
            <a:solidFill>
              <a:srgbClr val="000000"/>
            </a:solidFill>
            <a:miter lim="800000"/>
            <a:headEnd/>
            <a:tailEnd/>
          </a:ln>
        </p:spPr>
      </p:sp>
      <p:sp>
        <p:nvSpPr>
          <p:cNvPr id="227333" name="Rectangle 5"/>
          <p:cNvSpPr>
            <a:spLocks noGrp="1" noChangeArrowheads="1"/>
          </p:cNvSpPr>
          <p:nvPr>
            <p:ph type="body" sz="quarter" idx="3"/>
          </p:nvPr>
        </p:nvSpPr>
        <p:spPr bwMode="auto">
          <a:xfrm>
            <a:off x="923925" y="3619500"/>
            <a:ext cx="5362575" cy="490855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7334" name="Rectangle 6"/>
          <p:cNvSpPr>
            <a:spLocks noGrp="1" noChangeArrowheads="1"/>
          </p:cNvSpPr>
          <p:nvPr>
            <p:ph type="ftr" sz="quarter" idx="4"/>
          </p:nvPr>
        </p:nvSpPr>
        <p:spPr bwMode="auto">
          <a:xfrm>
            <a:off x="0" y="8759825"/>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925">
              <a:defRPr sz="1200">
                <a:latin typeface="Arial" pitchFamily="34" charset="0"/>
              </a:defRPr>
            </a:lvl1pPr>
          </a:lstStyle>
          <a:p>
            <a:pPr>
              <a:defRPr/>
            </a:pPr>
            <a:endParaRPr lang="en-US"/>
          </a:p>
        </p:txBody>
      </p:sp>
      <p:sp>
        <p:nvSpPr>
          <p:cNvPr id="227335" name="Rectangle 7"/>
          <p:cNvSpPr>
            <a:spLocks noGrp="1" noChangeArrowheads="1"/>
          </p:cNvSpPr>
          <p:nvPr>
            <p:ph type="sldNum" sz="quarter" idx="5"/>
          </p:nvPr>
        </p:nvSpPr>
        <p:spPr bwMode="auto">
          <a:xfrm>
            <a:off x="3929063" y="8759825"/>
            <a:ext cx="3005137"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a:defRPr sz="1200">
                <a:latin typeface="Arial" pitchFamily="34" charset="0"/>
              </a:defRPr>
            </a:lvl1pPr>
          </a:lstStyle>
          <a:p>
            <a:pPr>
              <a:defRPr/>
            </a:pPr>
            <a:fld id="{0618F2DF-3AF0-41F5-B1B6-3D61669718B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5704314F-D16A-4826-A9C5-1E350883CD5B}" type="slidenum">
              <a:rPr lang="en-US" smtClean="0">
                <a:latin typeface="Arial" charset="0"/>
              </a:rPr>
              <a:pPr/>
              <a:t>1</a:t>
            </a:fld>
            <a:endParaRPr lang="en-US" smtClean="0">
              <a:latin typeface="Arial" charset="0"/>
            </a:endParaRPr>
          </a:p>
        </p:txBody>
      </p:sp>
      <p:sp>
        <p:nvSpPr>
          <p:cNvPr id="29699" name="Rectangle 2"/>
          <p:cNvSpPr>
            <a:spLocks noGrp="1" noRot="1" noChangeAspect="1" noChangeArrowheads="1" noTextEdit="1"/>
          </p:cNvSpPr>
          <p:nvPr>
            <p:ph type="sldImg"/>
          </p:nvPr>
        </p:nvSpPr>
        <p:spPr>
          <a:xfrm>
            <a:off x="1716088" y="692150"/>
            <a:ext cx="3597275" cy="2698750"/>
          </a:xfrm>
          <a:ln/>
        </p:spPr>
      </p:sp>
      <p:sp>
        <p:nvSpPr>
          <p:cNvPr id="29700" name="Rectangle 3"/>
          <p:cNvSpPr>
            <a:spLocks noGrp="1" noChangeArrowheads="1"/>
          </p:cNvSpPr>
          <p:nvPr>
            <p:ph type="body" idx="1"/>
          </p:nvPr>
        </p:nvSpPr>
        <p:spPr>
          <a:noFill/>
          <a:ln/>
        </p:spPr>
        <p:txBody>
          <a:bodyPr/>
          <a:lstStyle/>
          <a:p>
            <a:pPr eaLnBrk="1" hangingPunct="1"/>
            <a:endParaRPr lang="en-US" dirty="0"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1716088" y="692150"/>
            <a:ext cx="3597275" cy="2698750"/>
          </a:xfrm>
          <a:ln/>
        </p:spPr>
      </p:sp>
      <p:sp>
        <p:nvSpPr>
          <p:cNvPr id="34819" name="Notes Placeholder 2"/>
          <p:cNvSpPr>
            <a:spLocks noGrp="1"/>
          </p:cNvSpPr>
          <p:nvPr>
            <p:ph type="body" idx="1"/>
          </p:nvPr>
        </p:nvSpPr>
        <p:spPr>
          <a:noFill/>
          <a:ln/>
        </p:spPr>
        <p:txBody>
          <a:bodyPr/>
          <a:lstStyle/>
          <a:p>
            <a:endParaRPr lang="en-US" dirty="0" smtClean="0">
              <a:latin typeface="Arial" charset="0"/>
            </a:endParaRPr>
          </a:p>
        </p:txBody>
      </p:sp>
      <p:sp>
        <p:nvSpPr>
          <p:cNvPr id="34820" name="Slide Number Placeholder 3"/>
          <p:cNvSpPr>
            <a:spLocks noGrp="1"/>
          </p:cNvSpPr>
          <p:nvPr>
            <p:ph type="sldNum" sz="quarter" idx="5"/>
          </p:nvPr>
        </p:nvSpPr>
        <p:spPr>
          <a:noFill/>
        </p:spPr>
        <p:txBody>
          <a:bodyPr/>
          <a:lstStyle/>
          <a:p>
            <a:fld id="{E3E6F033-B0E5-4BB5-BCC2-986907155148}" type="slidenum">
              <a:rPr lang="en-US" smtClean="0">
                <a:latin typeface="Arial" charset="0"/>
              </a:rPr>
              <a:pPr/>
              <a:t>11</a:t>
            </a:fld>
            <a:endParaRPr 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xfrm>
            <a:off x="1716088" y="692150"/>
            <a:ext cx="3597275" cy="2698750"/>
          </a:xfrm>
          <a:ln/>
        </p:spPr>
      </p:sp>
      <p:sp>
        <p:nvSpPr>
          <p:cNvPr id="33795" name="Notes Placeholder 2"/>
          <p:cNvSpPr>
            <a:spLocks noGrp="1"/>
          </p:cNvSpPr>
          <p:nvPr>
            <p:ph type="body" idx="1"/>
          </p:nvPr>
        </p:nvSpPr>
        <p:spPr>
          <a:noFill/>
          <a:ln/>
        </p:spPr>
        <p:txBody>
          <a:bodyPr/>
          <a:lstStyle/>
          <a:p>
            <a:endParaRPr lang="en-US" dirty="0" smtClean="0">
              <a:latin typeface="Arial" charset="0"/>
            </a:endParaRPr>
          </a:p>
          <a:p>
            <a:pPr marL="228600" indent="-228600">
              <a:buAutoNum type="arabicPeriod"/>
            </a:pPr>
            <a:r>
              <a:rPr lang="en-US" dirty="0" smtClean="0">
                <a:latin typeface="Arial" charset="0"/>
              </a:rPr>
              <a:t>Give trainee a taste of what a command plug-in is and how it works:</a:t>
            </a:r>
          </a:p>
          <a:p>
            <a:pPr marL="228600" indent="-228600">
              <a:buNone/>
            </a:pPr>
            <a:endParaRPr lang="en-US" dirty="0" smtClean="0">
              <a:latin typeface="Arial" charset="0"/>
            </a:endParaRPr>
          </a:p>
          <a:p>
            <a:r>
              <a:rPr lang="en-US" dirty="0" smtClean="0">
                <a:latin typeface="Arial" charset="0"/>
              </a:rPr>
              <a:t>2. Show trainee how to implement step by step using plug-in wizard </a:t>
            </a:r>
          </a:p>
          <a:p>
            <a:endParaRPr lang="en-US" dirty="0" smtClean="0">
              <a:latin typeface="Arial" charset="0"/>
            </a:endParaRPr>
          </a:p>
          <a:p>
            <a:endParaRPr lang="en-US" dirty="0" smtClean="0">
              <a:latin typeface="Arial" charset="0"/>
            </a:endParaRPr>
          </a:p>
          <a:p>
            <a:endParaRPr lang="en-US" dirty="0" smtClean="0">
              <a:latin typeface="Arial" charset="0"/>
            </a:endParaRPr>
          </a:p>
        </p:txBody>
      </p:sp>
      <p:sp>
        <p:nvSpPr>
          <p:cNvPr id="33796" name="Slide Number Placeholder 3"/>
          <p:cNvSpPr>
            <a:spLocks noGrp="1"/>
          </p:cNvSpPr>
          <p:nvPr>
            <p:ph type="sldNum" sz="quarter" idx="5"/>
          </p:nvPr>
        </p:nvSpPr>
        <p:spPr>
          <a:noFill/>
        </p:spPr>
        <p:txBody>
          <a:bodyPr/>
          <a:lstStyle/>
          <a:p>
            <a:fld id="{834D7CE6-21E7-44E5-B566-98F28CDAD612}" type="slidenum">
              <a:rPr lang="en-US" smtClean="0">
                <a:latin typeface="Arial" charset="0"/>
              </a:rPr>
              <a:pPr/>
              <a:t>12</a:t>
            </a:fld>
            <a:endParaRPr 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1716088" y="692150"/>
            <a:ext cx="3597275" cy="2698750"/>
          </a:xfrm>
          <a:ln/>
        </p:spPr>
      </p:sp>
      <p:sp>
        <p:nvSpPr>
          <p:cNvPr id="35843" name="Notes Placeholder 2"/>
          <p:cNvSpPr>
            <a:spLocks noGrp="1"/>
          </p:cNvSpPr>
          <p:nvPr>
            <p:ph type="body" idx="1"/>
          </p:nvPr>
        </p:nvSpPr>
        <p:spPr>
          <a:noFill/>
          <a:ln/>
        </p:spPr>
        <p:txBody>
          <a:bodyPr/>
          <a:lstStyle/>
          <a:p>
            <a:pPr marL="159545" indent="-159545"/>
            <a:r>
              <a:rPr lang="en-US" dirty="0" err="1" smtClean="0"/>
              <a:t>doIt</a:t>
            </a:r>
            <a:r>
              <a:rPr lang="en-US" dirty="0" smtClean="0"/>
              <a:t>() : The </a:t>
            </a:r>
            <a:r>
              <a:rPr lang="en-US" dirty="0" err="1" smtClean="0"/>
              <a:t>doIt</a:t>
            </a:r>
            <a:r>
              <a:rPr lang="en-US" dirty="0" smtClean="0"/>
              <a:t>() method performs the actions of the command. In more complex commands, the </a:t>
            </a:r>
            <a:r>
              <a:rPr lang="en-US" dirty="0" err="1" smtClean="0"/>
              <a:t>doIt</a:t>
            </a:r>
            <a:r>
              <a:rPr lang="en-US" dirty="0" smtClean="0"/>
              <a:t>() method parses the argument list, the selection list, and whatever else may be necessary. It then uses this information to set data internal to the command before calling the </a:t>
            </a:r>
            <a:r>
              <a:rPr lang="en-US" dirty="0" err="1" smtClean="0"/>
              <a:t>redoIt</a:t>
            </a:r>
            <a:r>
              <a:rPr lang="en-US" dirty="0" smtClean="0"/>
              <a:t>() method, which does the bulk of the work. This avoids code duplication between the </a:t>
            </a:r>
            <a:r>
              <a:rPr lang="en-US" dirty="0" err="1" smtClean="0"/>
              <a:t>doIt</a:t>
            </a:r>
            <a:r>
              <a:rPr lang="en-US" dirty="0" smtClean="0"/>
              <a:t>() and </a:t>
            </a:r>
            <a:r>
              <a:rPr lang="en-US" dirty="0" err="1" smtClean="0"/>
              <a:t>redoIt</a:t>
            </a:r>
            <a:r>
              <a:rPr lang="en-US" dirty="0" smtClean="0"/>
              <a:t>() methods. Called on command execution</a:t>
            </a:r>
          </a:p>
          <a:p>
            <a:pPr marL="159545" indent="-159545"/>
            <a:r>
              <a:rPr lang="en-US" dirty="0" err="1" smtClean="0"/>
              <a:t>redoIt</a:t>
            </a:r>
            <a:r>
              <a:rPr lang="en-US" dirty="0" smtClean="0"/>
              <a:t>() : This method should do the actual work (if available) of the command based on the internal class data only. Internal class data should be set in the </a:t>
            </a:r>
            <a:r>
              <a:rPr lang="en-US" b="1" dirty="0" err="1" smtClean="0"/>
              <a:t>doIt</a:t>
            </a:r>
            <a:r>
              <a:rPr lang="en-US" dirty="0" smtClean="0"/>
              <a:t> method. Called on command redo</a:t>
            </a:r>
          </a:p>
          <a:p>
            <a:pPr marL="159545" indent="-159545"/>
            <a:r>
              <a:rPr lang="en-US" dirty="0" err="1" smtClean="0"/>
              <a:t>isUndoable</a:t>
            </a:r>
            <a:r>
              <a:rPr lang="en-US" dirty="0" smtClean="0"/>
              <a:t>() :  used to specify whether or not the command is undoable. False by default. Overwrite to return True if you want Maya to undo the command</a:t>
            </a:r>
          </a:p>
          <a:p>
            <a:pPr marL="159545" indent="-159545"/>
            <a:r>
              <a:rPr lang="en-US" dirty="0" err="1" smtClean="0"/>
              <a:t>undoIt</a:t>
            </a:r>
            <a:r>
              <a:rPr lang="en-US" dirty="0" smtClean="0"/>
              <a:t>() : Override with the undo functionality to reverse the </a:t>
            </a:r>
            <a:r>
              <a:rPr lang="en-US" dirty="0" err="1" smtClean="0"/>
              <a:t>redoIt</a:t>
            </a:r>
            <a:r>
              <a:rPr lang="en-US" dirty="0" smtClean="0"/>
              <a:t>() functionality</a:t>
            </a:r>
          </a:p>
          <a:p>
            <a:pPr marL="159545" indent="-159545">
              <a:buNone/>
            </a:pPr>
            <a:endParaRPr lang="en-US" dirty="0" smtClean="0"/>
          </a:p>
          <a:p>
            <a:pPr eaLnBrk="1" hangingPunct="1"/>
            <a:endParaRPr lang="en-US" dirty="0" smtClean="0">
              <a:latin typeface="Arial" charset="0"/>
            </a:endParaRPr>
          </a:p>
        </p:txBody>
      </p:sp>
      <p:sp>
        <p:nvSpPr>
          <p:cNvPr id="35844" name="Slide Number Placeholder 3"/>
          <p:cNvSpPr>
            <a:spLocks noGrp="1"/>
          </p:cNvSpPr>
          <p:nvPr>
            <p:ph type="sldNum" sz="quarter" idx="5"/>
          </p:nvPr>
        </p:nvSpPr>
        <p:spPr>
          <a:noFill/>
        </p:spPr>
        <p:txBody>
          <a:bodyPr/>
          <a:lstStyle/>
          <a:p>
            <a:fld id="{C378A7D9-4DCF-455F-937B-63FC0B76FB91}" type="slidenum">
              <a:rPr lang="en-US" smtClean="0">
                <a:latin typeface="Arial" charset="0"/>
              </a:rPr>
              <a:pPr/>
              <a:t>13</a:t>
            </a:fld>
            <a:endParaRPr lang="en-US"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r>
              <a:rPr lang="en-US" dirty="0" smtClean="0"/>
              <a:t>Let’s say</a:t>
            </a:r>
            <a:r>
              <a:rPr lang="en-US" baseline="0" dirty="0" smtClean="0"/>
              <a:t> for example, you add a flag onto your command “number” and the flag argument is 10</a:t>
            </a:r>
          </a:p>
          <a:p>
            <a:endParaRPr lang="en-US" baseline="0" dirty="0" smtClean="0"/>
          </a:p>
          <a:p>
            <a:r>
              <a:rPr lang="en-US" baseline="0" dirty="0" smtClean="0"/>
              <a:t>If the flag is valid, then the argument following the flag is retrieved. This argument is at index+1.</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xfrm>
            <a:off x="1716088" y="692150"/>
            <a:ext cx="3597275" cy="2698750"/>
          </a:xfrm>
          <a:ln/>
        </p:spPr>
      </p:sp>
      <p:sp>
        <p:nvSpPr>
          <p:cNvPr id="36867" name="Notes Placeholder 2"/>
          <p:cNvSpPr>
            <a:spLocks noGrp="1"/>
          </p:cNvSpPr>
          <p:nvPr>
            <p:ph type="body" idx="1"/>
          </p:nvPr>
        </p:nvSpPr>
        <p:spPr>
          <a:noFill/>
          <a:ln/>
        </p:spPr>
        <p:txBody>
          <a:bodyPr/>
          <a:lstStyle/>
          <a:p>
            <a:pPr eaLnBrk="1" hangingPunct="1"/>
            <a:endParaRPr lang="en-CA" i="1" dirty="0" smtClean="0"/>
          </a:p>
        </p:txBody>
      </p:sp>
      <p:sp>
        <p:nvSpPr>
          <p:cNvPr id="36868" name="Slide Number Placeholder 3"/>
          <p:cNvSpPr>
            <a:spLocks noGrp="1"/>
          </p:cNvSpPr>
          <p:nvPr>
            <p:ph type="sldNum" sz="quarter" idx="5"/>
          </p:nvPr>
        </p:nvSpPr>
        <p:spPr>
          <a:noFill/>
        </p:spPr>
        <p:txBody>
          <a:bodyPr/>
          <a:lstStyle/>
          <a:p>
            <a:fld id="{E64CB18C-0F62-44C5-863B-33D6F28C604E}" type="slidenum">
              <a:rPr lang="en-US" smtClean="0">
                <a:latin typeface="Arial" charset="0"/>
              </a:rPr>
              <a:pPr/>
              <a:t>17</a:t>
            </a:fld>
            <a:endParaRPr lang="en-US"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xfrm>
            <a:off x="1716088" y="692150"/>
            <a:ext cx="3597275" cy="2698750"/>
          </a:xfrm>
          <a:ln/>
        </p:spPr>
      </p:sp>
      <p:sp>
        <p:nvSpPr>
          <p:cNvPr id="37891" name="Notes Placeholder 2"/>
          <p:cNvSpPr>
            <a:spLocks noGrp="1"/>
          </p:cNvSpPr>
          <p:nvPr>
            <p:ph type="body" idx="1"/>
          </p:nvPr>
        </p:nvSpPr>
        <p:spPr>
          <a:noFill/>
          <a:ln/>
        </p:spPr>
        <p:txBody>
          <a:bodyPr/>
          <a:lstStyle/>
          <a:p>
            <a:endParaRPr lang="en-US" dirty="0" smtClean="0">
              <a:latin typeface="Arial" charset="0"/>
            </a:endParaRPr>
          </a:p>
        </p:txBody>
      </p:sp>
      <p:sp>
        <p:nvSpPr>
          <p:cNvPr id="37892" name="Slide Number Placeholder 3"/>
          <p:cNvSpPr>
            <a:spLocks noGrp="1"/>
          </p:cNvSpPr>
          <p:nvPr>
            <p:ph type="sldNum" sz="quarter" idx="5"/>
          </p:nvPr>
        </p:nvSpPr>
        <p:spPr>
          <a:noFill/>
        </p:spPr>
        <p:txBody>
          <a:bodyPr/>
          <a:lstStyle/>
          <a:p>
            <a:fld id="{81F403E2-76B8-4C86-91EB-73C734520D58}" type="slidenum">
              <a:rPr lang="en-US" smtClean="0">
                <a:latin typeface="Arial" charset="0"/>
              </a:rPr>
              <a:pPr/>
              <a:t>20</a:t>
            </a:fld>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eaLnBrk="1" hangingPunct="1"/>
            <a:endParaRPr lang="en-US" dirty="0" smtClean="0">
              <a:latin typeface="Arial" charset="0"/>
            </a:endParaRPr>
          </a:p>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1716088" y="692150"/>
            <a:ext cx="3597275" cy="2698750"/>
          </a:xfrm>
          <a:ln/>
        </p:spPr>
      </p:sp>
      <p:sp>
        <p:nvSpPr>
          <p:cNvPr id="45059" name="Notes Placeholder 2"/>
          <p:cNvSpPr>
            <a:spLocks noGrp="1"/>
          </p:cNvSpPr>
          <p:nvPr>
            <p:ph type="body" idx="1"/>
          </p:nvPr>
        </p:nvSpPr>
        <p:spPr>
          <a:noFill/>
          <a:ln/>
        </p:spPr>
        <p:txBody>
          <a:bodyPr/>
          <a:lstStyle/>
          <a:p>
            <a:endParaRPr lang="en-US" dirty="0" smtClean="0">
              <a:latin typeface="Arial" charset="0"/>
            </a:endParaRPr>
          </a:p>
        </p:txBody>
      </p:sp>
      <p:sp>
        <p:nvSpPr>
          <p:cNvPr id="45060" name="Slide Number Placeholder 3"/>
          <p:cNvSpPr>
            <a:spLocks noGrp="1"/>
          </p:cNvSpPr>
          <p:nvPr>
            <p:ph type="sldNum" sz="quarter" idx="5"/>
          </p:nvPr>
        </p:nvSpPr>
        <p:spPr>
          <a:noFill/>
        </p:spPr>
        <p:txBody>
          <a:bodyPr/>
          <a:lstStyle/>
          <a:p>
            <a:fld id="{0A1A2CE2-028D-4F59-B3C8-0C45DC439EA1}" type="slidenum">
              <a:rPr lang="en-US" smtClean="0">
                <a:latin typeface="Arial" charset="0"/>
              </a:rPr>
              <a:pPr/>
              <a:t>22</a:t>
            </a:fld>
            <a:endParaRPr lang="en-US"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716088" y="692150"/>
            <a:ext cx="3597275" cy="2698750"/>
          </a:xfrm>
          <a:ln/>
        </p:spPr>
      </p:sp>
      <p:sp>
        <p:nvSpPr>
          <p:cNvPr id="38915" name="Notes Placeholder 2"/>
          <p:cNvSpPr>
            <a:spLocks noGrp="1"/>
          </p:cNvSpPr>
          <p:nvPr>
            <p:ph type="body" idx="1"/>
          </p:nvPr>
        </p:nvSpPr>
        <p:spPr>
          <a:noFill/>
          <a:ln/>
        </p:spPr>
        <p:txBody>
          <a:bodyPr/>
          <a:lstStyle/>
          <a:p>
            <a:endParaRPr lang="en-US" dirty="0" smtClean="0">
              <a:latin typeface="Arial" charset="0"/>
            </a:endParaRPr>
          </a:p>
        </p:txBody>
      </p:sp>
      <p:sp>
        <p:nvSpPr>
          <p:cNvPr id="38916" name="Slide Number Placeholder 3"/>
          <p:cNvSpPr>
            <a:spLocks noGrp="1"/>
          </p:cNvSpPr>
          <p:nvPr>
            <p:ph type="sldNum" sz="quarter" idx="5"/>
          </p:nvPr>
        </p:nvSpPr>
        <p:spPr>
          <a:noFill/>
        </p:spPr>
        <p:txBody>
          <a:bodyPr/>
          <a:lstStyle/>
          <a:p>
            <a:fld id="{EA094224-C084-4075-B1CB-FD67CF0DBA2D}" type="slidenum">
              <a:rPr lang="en-US" smtClean="0">
                <a:latin typeface="Arial" charset="0"/>
              </a:rPr>
              <a:pPr/>
              <a:t>23</a:t>
            </a:fld>
            <a:endParaRPr lang="en-US"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CA"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CA"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CA" dirty="0" smtClean="0"/>
          </a:p>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xfrm>
            <a:off x="1716088" y="692150"/>
            <a:ext cx="3597275" cy="2698750"/>
          </a:xfrm>
          <a:ln/>
        </p:spPr>
      </p:sp>
      <p:sp>
        <p:nvSpPr>
          <p:cNvPr id="39939" name="Notes Placeholder 2"/>
          <p:cNvSpPr>
            <a:spLocks noGrp="1"/>
          </p:cNvSpPr>
          <p:nvPr>
            <p:ph type="body" idx="1"/>
          </p:nvPr>
        </p:nvSpPr>
        <p:spPr>
          <a:noFill/>
          <a:ln/>
        </p:spPr>
        <p:txBody>
          <a:bodyPr/>
          <a:lstStyle/>
          <a:p>
            <a:endParaRPr lang="en-US" dirty="0" smtClean="0">
              <a:latin typeface="Arial" charset="0"/>
            </a:endParaRPr>
          </a:p>
        </p:txBody>
      </p:sp>
      <p:sp>
        <p:nvSpPr>
          <p:cNvPr id="39940" name="Slide Number Placeholder 3"/>
          <p:cNvSpPr>
            <a:spLocks noGrp="1"/>
          </p:cNvSpPr>
          <p:nvPr>
            <p:ph type="sldNum" sz="quarter" idx="5"/>
          </p:nvPr>
        </p:nvSpPr>
        <p:spPr>
          <a:noFill/>
        </p:spPr>
        <p:txBody>
          <a:bodyPr/>
          <a:lstStyle/>
          <a:p>
            <a:fld id="{A5C85DDC-40C2-4C33-B507-169AEF8B5FBF}" type="slidenum">
              <a:rPr lang="en-US" smtClean="0">
                <a:latin typeface="Arial" charset="0"/>
              </a:rPr>
              <a:pPr/>
              <a:t>25</a:t>
            </a:fld>
            <a:endParaRPr lang="en-US"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baseline="0" dirty="0" smtClean="0"/>
          </a:p>
          <a:p>
            <a:endParaRPr lang="en-CA" sz="2400" dirty="0" smtClean="0"/>
          </a:p>
          <a:p>
            <a:endParaRPr lang="en-US" b="1" dirty="0">
              <a:solidFill>
                <a:srgbClr val="FF0000"/>
              </a:solidFill>
            </a:endParaRPr>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CA" dirty="0" smtClean="0"/>
          </a:p>
          <a:p>
            <a:endParaRPr lang="en-CA" dirty="0" smtClean="0"/>
          </a:p>
          <a:p>
            <a:r>
              <a:rPr lang="en-CA" dirty="0" smtClean="0"/>
              <a:t>The MStatus class can determine if a method has failed. </a:t>
            </a:r>
          </a:p>
          <a:p>
            <a:endParaRPr lang="en-CA" dirty="0" smtClean="0"/>
          </a:p>
          <a:p>
            <a:r>
              <a:rPr lang="en-CA" dirty="0" smtClean="0"/>
              <a:t>Many API methods either return an instance of the MStatus class, or fill in an instance passed as an optional parameter.</a:t>
            </a:r>
          </a:p>
          <a:p>
            <a:r>
              <a:rPr lang="en-CA" dirty="0" smtClean="0"/>
              <a:t>The MStatus class contains the methods </a:t>
            </a:r>
            <a:r>
              <a:rPr lang="en-CA" i="1" dirty="0" smtClean="0"/>
              <a:t>error</a:t>
            </a:r>
            <a:r>
              <a:rPr lang="en-CA" dirty="0" smtClean="0"/>
              <a:t>, and an overloaded operator </a:t>
            </a:r>
            <a:r>
              <a:rPr lang="en-CA" i="1" dirty="0" err="1" smtClean="0"/>
              <a:t>bool</a:t>
            </a:r>
            <a:r>
              <a:rPr lang="en-CA" dirty="0" smtClean="0"/>
              <a:t>, both of which return false if the instance is holding an error status. </a:t>
            </a:r>
          </a:p>
          <a:p>
            <a:r>
              <a:rPr lang="en-CA" dirty="0" smtClean="0"/>
              <a:t>Usually you go</a:t>
            </a:r>
            <a:r>
              <a:rPr lang="en-CA" baseline="0" dirty="0" smtClean="0"/>
              <a:t> with the </a:t>
            </a:r>
            <a:r>
              <a:rPr lang="en-CA" baseline="0" dirty="0" err="1" smtClean="0"/>
              <a:t>bool</a:t>
            </a:r>
            <a:r>
              <a:rPr lang="en-CA" baseline="0" dirty="0" smtClean="0"/>
              <a:t> operator</a:t>
            </a:r>
            <a:endParaRPr lang="en-CA" dirty="0" smtClean="0"/>
          </a:p>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0" dirty="0" smtClean="0"/>
              <a:t>For example API</a:t>
            </a:r>
            <a:r>
              <a:rPr lang="en-US" b="0" baseline="0" dirty="0" smtClean="0"/>
              <a:t> can create custom MEL </a:t>
            </a:r>
            <a:r>
              <a:rPr lang="en-US" b="0" baseline="0" dirty="0" err="1" smtClean="0"/>
              <a:t>cmds</a:t>
            </a:r>
            <a:r>
              <a:rPr lang="en-US" b="0" baseline="0" dirty="0" smtClean="0"/>
              <a:t> if </a:t>
            </a:r>
            <a:r>
              <a:rPr lang="en-US" b="0" baseline="0" dirty="0" err="1" smtClean="0"/>
              <a:t>maya’s</a:t>
            </a:r>
            <a:r>
              <a:rPr lang="en-US" b="0" baseline="0" dirty="0" smtClean="0"/>
              <a:t> </a:t>
            </a:r>
            <a:r>
              <a:rPr lang="en-US" b="0" baseline="0" dirty="0" err="1" smtClean="0"/>
              <a:t>mel</a:t>
            </a:r>
            <a:r>
              <a:rPr lang="en-US" b="0" baseline="0" dirty="0" smtClean="0"/>
              <a:t> commands don’t fit your need. (Since Maya doesn’t differentiate between standard features and new features added by API,) you can use this new command the same as normal MEL commands.</a:t>
            </a:r>
          </a:p>
          <a:p>
            <a:endParaRPr lang="en-US" baseline="0" dirty="0" smtClean="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xfrm>
            <a:off x="1716088" y="692150"/>
            <a:ext cx="3597275" cy="2698750"/>
          </a:xfrm>
          <a:ln/>
        </p:spPr>
      </p:sp>
      <p:sp>
        <p:nvSpPr>
          <p:cNvPr id="41987" name="Notes Placeholder 2"/>
          <p:cNvSpPr>
            <a:spLocks noGrp="1"/>
          </p:cNvSpPr>
          <p:nvPr>
            <p:ph type="body" idx="1"/>
          </p:nvPr>
        </p:nvSpPr>
        <p:spPr>
          <a:noFill/>
          <a:ln/>
        </p:spPr>
        <p:txBody>
          <a:bodyPr/>
          <a:lstStyle/>
          <a:p>
            <a:endParaRPr lang="en-US" b="1" dirty="0" smtClean="0">
              <a:latin typeface="Arial" charset="0"/>
            </a:endParaRPr>
          </a:p>
        </p:txBody>
      </p:sp>
      <p:sp>
        <p:nvSpPr>
          <p:cNvPr id="41988" name="Slide Number Placeholder 3"/>
          <p:cNvSpPr>
            <a:spLocks noGrp="1"/>
          </p:cNvSpPr>
          <p:nvPr>
            <p:ph type="sldNum" sz="quarter" idx="5"/>
          </p:nvPr>
        </p:nvSpPr>
        <p:spPr>
          <a:noFill/>
        </p:spPr>
        <p:txBody>
          <a:bodyPr/>
          <a:lstStyle/>
          <a:p>
            <a:fld id="{1D8AA395-896B-453C-84F6-C0577DE28346}" type="slidenum">
              <a:rPr lang="en-US" smtClean="0">
                <a:latin typeface="Arial" charset="0"/>
              </a:rPr>
              <a:pPr/>
              <a:t>31</a:t>
            </a:fld>
            <a:endParaRPr lang="en-US"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DAG</a:t>
            </a:r>
            <a:r>
              <a:rPr lang="en-US" baseline="0" dirty="0" smtClean="0"/>
              <a:t> nodes impose a top-down hierarchy due to the resulting tree structure that their parent-child relationships create.</a:t>
            </a:r>
          </a:p>
          <a:p>
            <a:endParaRPr lang="en-US" baseline="0" dirty="0" smtClean="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38AF66-B8DE-4C00-B587-5365520A97B1}" type="slidenum">
              <a:rPr lang="en-US" smtClean="0"/>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228600" indent="-228600">
              <a:buNone/>
            </a:pPr>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xfrm>
            <a:off x="1716088" y="692150"/>
            <a:ext cx="3597275" cy="2698750"/>
          </a:xfrm>
          <a:ln/>
        </p:spPr>
      </p:sp>
      <p:sp>
        <p:nvSpPr>
          <p:cNvPr id="31747"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Arial" charset="0"/>
              </a:rPr>
              <a:t>Since we are going to create our custom MEL</a:t>
            </a:r>
            <a:r>
              <a:rPr lang="en-US" baseline="0" dirty="0" smtClean="0">
                <a:latin typeface="Arial" charset="0"/>
              </a:rPr>
              <a:t> command, we will first </a:t>
            </a:r>
            <a:r>
              <a:rPr lang="en-US" baseline="0" dirty="0" err="1" smtClean="0">
                <a:latin typeface="Arial" charset="0"/>
              </a:rPr>
              <a:t>analysize</a:t>
            </a:r>
            <a:r>
              <a:rPr lang="en-US" baseline="0" dirty="0" smtClean="0">
                <a:latin typeface="Arial" charset="0"/>
              </a:rPr>
              <a:t> the different features of MEL commands.</a:t>
            </a:r>
          </a:p>
          <a:p>
            <a:endParaRPr lang="en-US" dirty="0" smtClean="0">
              <a:latin typeface="Arial" charset="0"/>
            </a:endParaRPr>
          </a:p>
        </p:txBody>
      </p:sp>
      <p:sp>
        <p:nvSpPr>
          <p:cNvPr id="31748" name="Slide Number Placeholder 3"/>
          <p:cNvSpPr>
            <a:spLocks noGrp="1"/>
          </p:cNvSpPr>
          <p:nvPr>
            <p:ph type="sldNum" sz="quarter" idx="5"/>
          </p:nvPr>
        </p:nvSpPr>
        <p:spPr>
          <a:noFill/>
        </p:spPr>
        <p:txBody>
          <a:bodyPr/>
          <a:lstStyle/>
          <a:p>
            <a:fld id="{9B3FC2A4-1C9C-47EC-AE96-32EDC841674F}" type="slidenum">
              <a:rPr lang="en-US" smtClean="0">
                <a:latin typeface="Arial" charset="0"/>
              </a:rPr>
              <a:pPr/>
              <a:t>5</a:t>
            </a:fld>
            <a:endParaRPr lang="en-US"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Arial" charset="0"/>
              </a:rPr>
              <a:t>Sometimes when you execute the command, it looks like the cylinders are not rotating, they are actually rotating, it is just the rotation angle this time is exactly the same as last time</a:t>
            </a:r>
          </a:p>
          <a:p>
            <a:endParaRPr lang="en-US" dirty="0"/>
          </a:p>
        </p:txBody>
      </p:sp>
      <p:sp>
        <p:nvSpPr>
          <p:cNvPr id="4" name="Slide Number Placeholder 3"/>
          <p:cNvSpPr>
            <a:spLocks noGrp="1"/>
          </p:cNvSpPr>
          <p:nvPr>
            <p:ph type="sldNum" sz="quarter" idx="10"/>
          </p:nvPr>
        </p:nvSpPr>
        <p:spPr/>
        <p:txBody>
          <a:bodyPr/>
          <a:lstStyle/>
          <a:p>
            <a:fld id="{0C38AF66-B8DE-4C00-B587-5365520A97B1}" type="slidenum">
              <a:rPr lang="en-US" smtClean="0"/>
              <a:pPr/>
              <a:t>41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716088" y="692150"/>
            <a:ext cx="3597275" cy="2698750"/>
          </a:xfrm>
          <a:ln/>
        </p:spPr>
      </p:sp>
      <p:sp>
        <p:nvSpPr>
          <p:cNvPr id="32771" name="Notes Placeholder 2"/>
          <p:cNvSpPr>
            <a:spLocks noGrp="1"/>
          </p:cNvSpPr>
          <p:nvPr>
            <p:ph type="body" idx="1"/>
          </p:nvPr>
        </p:nvSpPr>
        <p:spPr>
          <a:noFill/>
          <a:ln/>
        </p:spPr>
        <p:txBody>
          <a:bodyPr/>
          <a:lstStyle/>
          <a:p>
            <a:endParaRPr lang="en-US" dirty="0" smtClean="0">
              <a:latin typeface="Arial" charset="0"/>
            </a:endParaRPr>
          </a:p>
        </p:txBody>
      </p:sp>
      <p:sp>
        <p:nvSpPr>
          <p:cNvPr id="32772" name="Slide Number Placeholder 3"/>
          <p:cNvSpPr>
            <a:spLocks noGrp="1"/>
          </p:cNvSpPr>
          <p:nvPr>
            <p:ph type="sldNum" sz="quarter" idx="5"/>
          </p:nvPr>
        </p:nvSpPr>
        <p:spPr>
          <a:noFill/>
        </p:spPr>
        <p:txBody>
          <a:bodyPr/>
          <a:lstStyle/>
          <a:p>
            <a:fld id="{A6BF2D56-DB1F-4BFB-A403-10F69D77B1C8}" type="slidenum">
              <a:rPr lang="en-US" smtClean="0">
                <a:latin typeface="Arial" charset="0"/>
              </a:rPr>
              <a:pPr/>
              <a:t>7</a:t>
            </a:fld>
            <a:endParaRPr 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latin typeface="Arial" charset="0"/>
            </a:endParaRPr>
          </a:p>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319088" y="6573838"/>
            <a:ext cx="2209800" cy="228600"/>
          </a:xfrm>
          <a:prstGeom prst="rect">
            <a:avLst/>
          </a:prstGeom>
          <a:noFill/>
          <a:ln w="9525">
            <a:noFill/>
            <a:miter lim="800000"/>
            <a:headEnd/>
            <a:tailEnd/>
          </a:ln>
          <a:effectLst/>
        </p:spPr>
        <p:txBody>
          <a:bodyPr lIns="0" tIns="0" rIns="0" bIns="0" anchor="ctr"/>
          <a:lstStyle/>
          <a:p>
            <a:pPr eaLnBrk="0" hangingPunct="0">
              <a:defRPr/>
            </a:pPr>
            <a:r>
              <a:rPr lang="en-US" sz="800" dirty="0">
                <a:solidFill>
                  <a:srgbClr val="595959"/>
                </a:solidFill>
                <a:latin typeface="Arial" pitchFamily="34" charset="0"/>
              </a:rPr>
              <a:t>© </a:t>
            </a:r>
            <a:r>
              <a:rPr lang="en-US" sz="800" dirty="0" smtClean="0">
                <a:solidFill>
                  <a:srgbClr val="595959"/>
                </a:solidFill>
                <a:latin typeface="Arial" pitchFamily="34" charset="0"/>
              </a:rPr>
              <a:t>2009 </a:t>
            </a:r>
            <a:r>
              <a:rPr lang="en-US" sz="800" dirty="0">
                <a:solidFill>
                  <a:srgbClr val="595959"/>
                </a:solidFill>
                <a:latin typeface="Arial" pitchFamily="34" charset="0"/>
              </a:rPr>
              <a:t>Autodesk </a:t>
            </a:r>
          </a:p>
        </p:txBody>
      </p:sp>
      <p:sp>
        <p:nvSpPr>
          <p:cNvPr id="5" name="Rectangle 6"/>
          <p:cNvSpPr>
            <a:spLocks noChangeArrowheads="1"/>
          </p:cNvSpPr>
          <p:nvPr userDrawn="1"/>
        </p:nvSpPr>
        <p:spPr bwMode="auto">
          <a:xfrm>
            <a:off x="4572000" y="6573838"/>
            <a:ext cx="304800" cy="228600"/>
          </a:xfrm>
          <a:prstGeom prst="rect">
            <a:avLst/>
          </a:prstGeom>
          <a:noFill/>
          <a:ln w="9525">
            <a:noFill/>
            <a:miter lim="800000"/>
            <a:headEnd/>
            <a:tailEnd/>
          </a:ln>
          <a:effectLst/>
        </p:spPr>
        <p:txBody>
          <a:bodyPr lIns="0" tIns="0" rIns="0" bIns="0" anchor="ctr"/>
          <a:lstStyle/>
          <a:p>
            <a:pPr eaLnBrk="0" hangingPunct="0">
              <a:defRPr/>
            </a:pPr>
            <a:fld id="{988CCF2E-E352-40DA-9CE4-816E04B1C408}" type="slidenum">
              <a:rPr lang="en-US" sz="800">
                <a:solidFill>
                  <a:srgbClr val="595959"/>
                </a:solidFill>
                <a:latin typeface="Arial" pitchFamily="34" charset="0"/>
              </a:rPr>
              <a:pPr eaLnBrk="0" hangingPunct="0">
                <a:defRPr/>
              </a:pPr>
              <a:t>‹#›</a:t>
            </a:fld>
            <a:endParaRPr lang="en-US" sz="800">
              <a:solidFill>
                <a:srgbClr val="595959"/>
              </a:solidFill>
              <a:latin typeface="Arial" pitchFamily="34" charset="0"/>
            </a:endParaRPr>
          </a:p>
        </p:txBody>
      </p:sp>
      <p:pic>
        <p:nvPicPr>
          <p:cNvPr id="6" name="Picture 9" descr="seg_black"/>
          <p:cNvPicPr>
            <a:picLocks noChangeAspect="1" noChangeArrowheads="1"/>
          </p:cNvPicPr>
          <p:nvPr userDrawn="1"/>
        </p:nvPicPr>
        <p:blipFill>
          <a:blip r:embed="rId2" cstate="print"/>
          <a:srcRect/>
          <a:stretch>
            <a:fillRect/>
          </a:stretch>
        </p:blipFill>
        <p:spPr bwMode="auto">
          <a:xfrm>
            <a:off x="5943600" y="0"/>
            <a:ext cx="3200400" cy="6859588"/>
          </a:xfrm>
          <a:prstGeom prst="rect">
            <a:avLst/>
          </a:prstGeom>
          <a:noFill/>
          <a:ln w="9525">
            <a:noFill/>
            <a:miter lim="800000"/>
            <a:headEnd/>
            <a:tailEnd/>
          </a:ln>
        </p:spPr>
      </p:pic>
      <p:sp>
        <p:nvSpPr>
          <p:cNvPr id="621571" name="Rectangle 3"/>
          <p:cNvSpPr>
            <a:spLocks noGrp="1" noChangeArrowheads="1"/>
          </p:cNvSpPr>
          <p:nvPr>
            <p:ph type="ctrTitle"/>
          </p:nvPr>
        </p:nvSpPr>
        <p:spPr>
          <a:xfrm>
            <a:off x="319088" y="3016250"/>
            <a:ext cx="4862512" cy="1327150"/>
          </a:xfrm>
        </p:spPr>
        <p:txBody>
          <a:bodyPr anchor="t"/>
          <a:lstStyle>
            <a:lvl1pPr>
              <a:defRPr/>
            </a:lvl1pPr>
          </a:lstStyle>
          <a:p>
            <a:r>
              <a:rPr lang="en-US"/>
              <a:t>Click to edit Master title style</a:t>
            </a:r>
          </a:p>
        </p:txBody>
      </p:sp>
      <p:sp>
        <p:nvSpPr>
          <p:cNvPr id="621572" name="Rectangle 4"/>
          <p:cNvSpPr>
            <a:spLocks noGrp="1" noChangeArrowheads="1"/>
          </p:cNvSpPr>
          <p:nvPr>
            <p:ph type="subTitle" sz="quarter" idx="1"/>
          </p:nvPr>
        </p:nvSpPr>
        <p:spPr>
          <a:xfrm>
            <a:off x="319088" y="4495800"/>
            <a:ext cx="4862512" cy="838200"/>
          </a:xfrm>
        </p:spPr>
        <p:txBody>
          <a:bodyPr/>
          <a:lstStyle>
            <a:lvl1pPr>
              <a:lnSpc>
                <a:spcPct val="85000"/>
              </a:lnSpc>
              <a:defRPr>
                <a:solidFill>
                  <a:srgbClr val="00AADD"/>
                </a:solidFill>
              </a:defRPr>
            </a:lvl1pPr>
          </a:lstStyle>
          <a:p>
            <a:r>
              <a:rPr lang="en-US"/>
              <a:t>Click to edit Master subtitle style</a:t>
            </a:r>
          </a:p>
        </p:txBody>
      </p:sp>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1763" y="136525"/>
            <a:ext cx="2052637" cy="6399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9088" y="136525"/>
            <a:ext cx="6010275" cy="6399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19088" y="1416050"/>
            <a:ext cx="4030662"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02150" y="1416050"/>
            <a:ext cx="4032250"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620547" name="Text Box 3"/>
          <p:cNvSpPr txBox="1">
            <a:spLocks noChangeArrowheads="1"/>
          </p:cNvSpPr>
          <p:nvPr/>
        </p:nvSpPr>
        <p:spPr bwMode="auto">
          <a:xfrm>
            <a:off x="319088" y="6573838"/>
            <a:ext cx="2209800" cy="228600"/>
          </a:xfrm>
          <a:prstGeom prst="rect">
            <a:avLst/>
          </a:prstGeom>
          <a:noFill/>
          <a:ln w="9525">
            <a:noFill/>
            <a:miter lim="800000"/>
            <a:headEnd/>
            <a:tailEnd/>
          </a:ln>
          <a:effectLst/>
        </p:spPr>
        <p:txBody>
          <a:bodyPr lIns="0" tIns="0" rIns="0" bIns="0" anchor="ctr"/>
          <a:lstStyle/>
          <a:p>
            <a:pPr eaLnBrk="0" hangingPunct="0">
              <a:defRPr/>
            </a:pPr>
            <a:r>
              <a:rPr lang="en-US" sz="800" dirty="0">
                <a:solidFill>
                  <a:srgbClr val="595959"/>
                </a:solidFill>
                <a:latin typeface="Arial" pitchFamily="34" charset="0"/>
              </a:rPr>
              <a:t>© </a:t>
            </a:r>
            <a:r>
              <a:rPr lang="en-US" sz="800" dirty="0" smtClean="0">
                <a:solidFill>
                  <a:srgbClr val="595959"/>
                </a:solidFill>
                <a:latin typeface="Arial" pitchFamily="34" charset="0"/>
              </a:rPr>
              <a:t>2009</a:t>
            </a:r>
            <a:r>
              <a:rPr lang="en-US" sz="800" baseline="0" dirty="0" smtClean="0">
                <a:solidFill>
                  <a:srgbClr val="595959"/>
                </a:solidFill>
                <a:latin typeface="Arial" pitchFamily="34" charset="0"/>
              </a:rPr>
              <a:t>  </a:t>
            </a:r>
            <a:r>
              <a:rPr lang="en-US" sz="800" dirty="0" smtClean="0">
                <a:solidFill>
                  <a:srgbClr val="595959"/>
                </a:solidFill>
                <a:latin typeface="Arial" pitchFamily="34" charset="0"/>
              </a:rPr>
              <a:t>Autodesk </a:t>
            </a:r>
            <a:endParaRPr lang="en-US" sz="800" dirty="0">
              <a:solidFill>
                <a:srgbClr val="595959"/>
              </a:solidFill>
              <a:latin typeface="Arial" pitchFamily="34" charset="0"/>
            </a:endParaRPr>
          </a:p>
        </p:txBody>
      </p:sp>
      <p:sp>
        <p:nvSpPr>
          <p:cNvPr id="1027" name="Rectangle 4"/>
          <p:cNvSpPr>
            <a:spLocks noGrp="1" noChangeArrowheads="1"/>
          </p:cNvSpPr>
          <p:nvPr>
            <p:ph type="body" idx="1"/>
          </p:nvPr>
        </p:nvSpPr>
        <p:spPr bwMode="auto">
          <a:xfrm>
            <a:off x="319088" y="1416050"/>
            <a:ext cx="8215312" cy="51196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20549" name="Rectangle 5"/>
          <p:cNvSpPr>
            <a:spLocks noChangeArrowheads="1"/>
          </p:cNvSpPr>
          <p:nvPr/>
        </p:nvSpPr>
        <p:spPr bwMode="auto">
          <a:xfrm>
            <a:off x="4572000" y="6573838"/>
            <a:ext cx="304800" cy="228600"/>
          </a:xfrm>
          <a:prstGeom prst="rect">
            <a:avLst/>
          </a:prstGeom>
          <a:noFill/>
          <a:ln w="9525">
            <a:noFill/>
            <a:miter lim="800000"/>
            <a:headEnd/>
            <a:tailEnd/>
          </a:ln>
          <a:effectLst/>
        </p:spPr>
        <p:txBody>
          <a:bodyPr lIns="0" tIns="0" rIns="0" bIns="0" anchor="ctr"/>
          <a:lstStyle/>
          <a:p>
            <a:pPr eaLnBrk="0" hangingPunct="0">
              <a:defRPr/>
            </a:pPr>
            <a:fld id="{03E84378-5AA3-43FC-B3FB-3D1166EFE902}" type="slidenum">
              <a:rPr lang="en-US" sz="800">
                <a:solidFill>
                  <a:srgbClr val="595959"/>
                </a:solidFill>
                <a:latin typeface="Arial" pitchFamily="34" charset="0"/>
              </a:rPr>
              <a:pPr eaLnBrk="0" hangingPunct="0">
                <a:defRPr/>
              </a:pPr>
              <a:t>‹#›</a:t>
            </a:fld>
            <a:endParaRPr lang="en-US" sz="800">
              <a:solidFill>
                <a:srgbClr val="595959"/>
              </a:solidFill>
              <a:latin typeface="Arial" pitchFamily="34" charset="0"/>
            </a:endParaRPr>
          </a:p>
        </p:txBody>
      </p:sp>
      <p:sp>
        <p:nvSpPr>
          <p:cNvPr id="1029" name="Rectangle 11"/>
          <p:cNvSpPr>
            <a:spLocks noGrp="1" noChangeArrowheads="1"/>
          </p:cNvSpPr>
          <p:nvPr>
            <p:ph type="title"/>
          </p:nvPr>
        </p:nvSpPr>
        <p:spPr bwMode="auto">
          <a:xfrm>
            <a:off x="319088" y="136525"/>
            <a:ext cx="8215312" cy="1143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pic>
        <p:nvPicPr>
          <p:cNvPr id="1030" name="Picture 13" descr="bar_only_black"/>
          <p:cNvPicPr>
            <a:picLocks noChangeAspect="1" noChangeArrowheads="1"/>
          </p:cNvPicPr>
          <p:nvPr userDrawn="1"/>
        </p:nvPicPr>
        <p:blipFill>
          <a:blip r:embed="rId13" cstate="print"/>
          <a:srcRect/>
          <a:stretch>
            <a:fillRect/>
          </a:stretch>
        </p:blipFill>
        <p:spPr bwMode="auto">
          <a:xfrm>
            <a:off x="8550275" y="0"/>
            <a:ext cx="593725" cy="68595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09"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transition spd="med">
    <p:fade/>
  </p:transition>
  <p:timing>
    <p:tnLst>
      <p:par>
        <p:cTn id="1" dur="indefinite" restart="never" nodeType="tmRoot"/>
      </p:par>
    </p:tnLst>
  </p:timing>
  <p:txStyles>
    <p:titleStyle>
      <a:lvl1pPr algn="l" rtl="0" eaLnBrk="0" fontAlgn="base" hangingPunct="0">
        <a:lnSpc>
          <a:spcPct val="95000"/>
        </a:lnSpc>
        <a:spcBef>
          <a:spcPct val="0"/>
        </a:spcBef>
        <a:spcAft>
          <a:spcPct val="0"/>
        </a:spcAft>
        <a:defRPr sz="4000">
          <a:solidFill>
            <a:schemeClr val="bg1"/>
          </a:solidFill>
          <a:latin typeface="+mj-lt"/>
          <a:ea typeface="+mj-ea"/>
          <a:cs typeface="+mj-cs"/>
        </a:defRPr>
      </a:lvl1pPr>
      <a:lvl2pPr algn="l" rtl="0" eaLnBrk="0" fontAlgn="base" hangingPunct="0">
        <a:lnSpc>
          <a:spcPct val="95000"/>
        </a:lnSpc>
        <a:spcBef>
          <a:spcPct val="0"/>
        </a:spcBef>
        <a:spcAft>
          <a:spcPct val="0"/>
        </a:spcAft>
        <a:defRPr sz="4000">
          <a:solidFill>
            <a:schemeClr val="bg1"/>
          </a:solidFill>
          <a:latin typeface="Arial" pitchFamily="34" charset="0"/>
        </a:defRPr>
      </a:lvl2pPr>
      <a:lvl3pPr algn="l" rtl="0" eaLnBrk="0" fontAlgn="base" hangingPunct="0">
        <a:lnSpc>
          <a:spcPct val="95000"/>
        </a:lnSpc>
        <a:spcBef>
          <a:spcPct val="0"/>
        </a:spcBef>
        <a:spcAft>
          <a:spcPct val="0"/>
        </a:spcAft>
        <a:defRPr sz="4000">
          <a:solidFill>
            <a:schemeClr val="bg1"/>
          </a:solidFill>
          <a:latin typeface="Arial" pitchFamily="34" charset="0"/>
        </a:defRPr>
      </a:lvl3pPr>
      <a:lvl4pPr algn="l" rtl="0" eaLnBrk="0" fontAlgn="base" hangingPunct="0">
        <a:lnSpc>
          <a:spcPct val="95000"/>
        </a:lnSpc>
        <a:spcBef>
          <a:spcPct val="0"/>
        </a:spcBef>
        <a:spcAft>
          <a:spcPct val="0"/>
        </a:spcAft>
        <a:defRPr sz="4000">
          <a:solidFill>
            <a:schemeClr val="bg1"/>
          </a:solidFill>
          <a:latin typeface="Arial" pitchFamily="34" charset="0"/>
        </a:defRPr>
      </a:lvl4pPr>
      <a:lvl5pPr algn="l" rtl="0" eaLnBrk="0" fontAlgn="base" hangingPunct="0">
        <a:lnSpc>
          <a:spcPct val="95000"/>
        </a:lnSpc>
        <a:spcBef>
          <a:spcPct val="0"/>
        </a:spcBef>
        <a:spcAft>
          <a:spcPct val="0"/>
        </a:spcAft>
        <a:defRPr sz="4000">
          <a:solidFill>
            <a:schemeClr val="bg1"/>
          </a:solidFill>
          <a:latin typeface="Arial" pitchFamily="34" charset="0"/>
        </a:defRPr>
      </a:lvl5pPr>
      <a:lvl6pPr marL="457200" algn="l" rtl="0" fontAlgn="base">
        <a:lnSpc>
          <a:spcPct val="95000"/>
        </a:lnSpc>
        <a:spcBef>
          <a:spcPct val="0"/>
        </a:spcBef>
        <a:spcAft>
          <a:spcPct val="0"/>
        </a:spcAft>
        <a:defRPr sz="4000">
          <a:solidFill>
            <a:schemeClr val="bg1"/>
          </a:solidFill>
          <a:latin typeface="Arial" pitchFamily="34" charset="0"/>
        </a:defRPr>
      </a:lvl6pPr>
      <a:lvl7pPr marL="914400" algn="l" rtl="0" fontAlgn="base">
        <a:lnSpc>
          <a:spcPct val="95000"/>
        </a:lnSpc>
        <a:spcBef>
          <a:spcPct val="0"/>
        </a:spcBef>
        <a:spcAft>
          <a:spcPct val="0"/>
        </a:spcAft>
        <a:defRPr sz="4000">
          <a:solidFill>
            <a:schemeClr val="bg1"/>
          </a:solidFill>
          <a:latin typeface="Arial" pitchFamily="34" charset="0"/>
        </a:defRPr>
      </a:lvl7pPr>
      <a:lvl8pPr marL="1371600" algn="l" rtl="0" fontAlgn="base">
        <a:lnSpc>
          <a:spcPct val="95000"/>
        </a:lnSpc>
        <a:spcBef>
          <a:spcPct val="0"/>
        </a:spcBef>
        <a:spcAft>
          <a:spcPct val="0"/>
        </a:spcAft>
        <a:defRPr sz="4000">
          <a:solidFill>
            <a:schemeClr val="bg1"/>
          </a:solidFill>
          <a:latin typeface="Arial" pitchFamily="34" charset="0"/>
        </a:defRPr>
      </a:lvl8pPr>
      <a:lvl9pPr marL="1828800" algn="l" rtl="0" fontAlgn="base">
        <a:lnSpc>
          <a:spcPct val="95000"/>
        </a:lnSpc>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15000"/>
        </a:spcBef>
        <a:spcAft>
          <a:spcPct val="15000"/>
        </a:spcAft>
        <a:buChar char="•"/>
        <a:defRPr sz="2400">
          <a:solidFill>
            <a:schemeClr val="bg1"/>
          </a:solidFill>
          <a:latin typeface="+mn-lt"/>
          <a:ea typeface="+mn-ea"/>
          <a:cs typeface="+mn-cs"/>
        </a:defRPr>
      </a:lvl1pPr>
      <a:lvl2pPr marL="347663" indent="-233363" algn="l" rtl="0" eaLnBrk="0" fontAlgn="base" hangingPunct="0">
        <a:spcBef>
          <a:spcPct val="15000"/>
        </a:spcBef>
        <a:spcAft>
          <a:spcPct val="15000"/>
        </a:spcAft>
        <a:buClr>
          <a:srgbClr val="00AADD"/>
        </a:buClr>
        <a:buSzPct val="80000"/>
        <a:buFont typeface="Wingdings" pitchFamily="2" charset="2"/>
        <a:buChar char="§"/>
        <a:defRPr sz="2000">
          <a:solidFill>
            <a:schemeClr val="bg1"/>
          </a:solidFill>
          <a:latin typeface="+mn-lt"/>
        </a:defRPr>
      </a:lvl2pPr>
      <a:lvl3pPr marL="690563" indent="-228600" algn="l" rtl="0" eaLnBrk="0" fontAlgn="base" hangingPunct="0">
        <a:spcBef>
          <a:spcPct val="15000"/>
        </a:spcBef>
        <a:spcAft>
          <a:spcPct val="15000"/>
        </a:spcAft>
        <a:buClr>
          <a:srgbClr val="00AADD"/>
        </a:buClr>
        <a:buSzPct val="80000"/>
        <a:buFont typeface="Wingdings" pitchFamily="2" charset="2"/>
        <a:buChar char="§"/>
        <a:defRPr sz="2000">
          <a:solidFill>
            <a:schemeClr val="bg1"/>
          </a:solidFill>
          <a:latin typeface="+mn-lt"/>
        </a:defRPr>
      </a:lvl3pPr>
      <a:lvl4pPr marL="977900" indent="-173038" algn="l" rtl="0" eaLnBrk="0" fontAlgn="base" hangingPunct="0">
        <a:spcBef>
          <a:spcPct val="0"/>
        </a:spcBef>
        <a:spcAft>
          <a:spcPct val="5000"/>
        </a:spcAft>
        <a:buClr>
          <a:schemeClr val="bg1"/>
        </a:buClr>
        <a:buSzPct val="80000"/>
        <a:buFont typeface="Wingdings" pitchFamily="2" charset="2"/>
        <a:buChar char="–"/>
        <a:defRPr sz="2000">
          <a:solidFill>
            <a:schemeClr val="bg1"/>
          </a:solidFill>
          <a:latin typeface="+mn-lt"/>
        </a:defRPr>
      </a:lvl4pPr>
      <a:lvl5pPr marL="1714500" indent="-228600" algn="l" rtl="0" eaLnBrk="0" fontAlgn="base" hangingPunct="0">
        <a:spcBef>
          <a:spcPct val="10000"/>
        </a:spcBef>
        <a:spcAft>
          <a:spcPct val="10000"/>
        </a:spcAft>
        <a:buClr>
          <a:schemeClr val="bg1"/>
        </a:buClr>
        <a:buSzPct val="80000"/>
        <a:buFont typeface="Wingdings" pitchFamily="2" charset="2"/>
        <a:buChar char="»"/>
        <a:defRPr sz="2000">
          <a:solidFill>
            <a:schemeClr val="bg1"/>
          </a:solidFill>
          <a:latin typeface="+mn-lt"/>
        </a:defRPr>
      </a:lvl5pPr>
      <a:lvl6pPr marL="21717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6pPr>
      <a:lvl7pPr marL="26289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7pPr>
      <a:lvl8pPr marL="30861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8pPr>
      <a:lvl9pPr marL="35433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0" descr="ME_2"/>
          <p:cNvPicPr>
            <a:picLocks noChangeAspect="1" noChangeArrowheads="1"/>
          </p:cNvPicPr>
          <p:nvPr/>
        </p:nvPicPr>
        <p:blipFill>
          <a:blip r:embed="rId3" cstate="print"/>
          <a:srcRect/>
          <a:stretch>
            <a:fillRect/>
          </a:stretch>
        </p:blipFill>
        <p:spPr bwMode="auto">
          <a:xfrm>
            <a:off x="0" y="0"/>
            <a:ext cx="9140825" cy="6854825"/>
          </a:xfrm>
          <a:prstGeom prst="rect">
            <a:avLst/>
          </a:prstGeom>
          <a:noFill/>
          <a:ln w="9525">
            <a:noFill/>
            <a:miter lim="800000"/>
            <a:headEnd/>
            <a:tailEnd/>
          </a:ln>
        </p:spPr>
      </p:pic>
      <p:sp>
        <p:nvSpPr>
          <p:cNvPr id="3075" name="Rectangle 9"/>
          <p:cNvSpPr>
            <a:spLocks noGrp="1" noChangeArrowheads="1"/>
          </p:cNvSpPr>
          <p:nvPr/>
        </p:nvSpPr>
        <p:spPr bwMode="auto">
          <a:xfrm>
            <a:off x="319088" y="2933700"/>
            <a:ext cx="7653337" cy="952500"/>
          </a:xfrm>
          <a:prstGeom prst="rect">
            <a:avLst/>
          </a:prstGeom>
          <a:noFill/>
          <a:ln w="9525">
            <a:noFill/>
            <a:miter lim="800000"/>
            <a:headEnd/>
            <a:tailEnd/>
          </a:ln>
        </p:spPr>
        <p:txBody>
          <a:bodyPr lIns="0" tIns="0" rIns="0" bIns="0"/>
          <a:lstStyle/>
          <a:p>
            <a:pPr eaLnBrk="0" hangingPunct="0"/>
            <a:r>
              <a:rPr lang="en-US" sz="4000">
                <a:solidFill>
                  <a:schemeClr val="bg1"/>
                </a:solidFill>
              </a:rPr>
              <a:t>Maya Commands</a:t>
            </a:r>
            <a:endParaRPr lang="en-US">
              <a:solidFill>
                <a:schemeClr val="bg1"/>
              </a:solidFill>
            </a:endParaRPr>
          </a:p>
        </p:txBody>
      </p:sp>
      <p:sp>
        <p:nvSpPr>
          <p:cNvPr id="3076" name="Rectangle 10"/>
          <p:cNvSpPr>
            <a:spLocks noGrp="1" noChangeArrowheads="1"/>
          </p:cNvSpPr>
          <p:nvPr/>
        </p:nvSpPr>
        <p:spPr bwMode="auto">
          <a:xfrm>
            <a:off x="319088" y="3622675"/>
            <a:ext cx="7653337" cy="960438"/>
          </a:xfrm>
          <a:prstGeom prst="rect">
            <a:avLst/>
          </a:prstGeom>
          <a:noFill/>
          <a:ln w="9525">
            <a:noFill/>
            <a:miter lim="800000"/>
            <a:headEnd/>
            <a:tailEnd/>
          </a:ln>
        </p:spPr>
        <p:txBody>
          <a:bodyPr lIns="0" tIns="0" rIns="0" bIns="0" anchor="b"/>
          <a:lstStyle/>
          <a:p>
            <a:pPr eaLnBrk="0" hangingPunct="0"/>
            <a:r>
              <a:rPr lang="en-US" sz="2000" b="1" i="1" dirty="0" smtClean="0">
                <a:solidFill>
                  <a:schemeClr val="bg1"/>
                </a:solidFill>
              </a:rPr>
              <a:t>Kristine Middlemiss, </a:t>
            </a:r>
            <a:r>
              <a:rPr lang="en-US" sz="2000" i="1" dirty="0" smtClean="0">
                <a:solidFill>
                  <a:schemeClr val="bg1"/>
                </a:solidFill>
              </a:rPr>
              <a:t>Developer Consultant</a:t>
            </a:r>
          </a:p>
          <a:p>
            <a:pPr eaLnBrk="0" hangingPunct="0"/>
            <a:r>
              <a:rPr lang="en-US" sz="2000" i="1" smtClean="0">
                <a:solidFill>
                  <a:schemeClr val="bg1"/>
                </a:solidFill>
              </a:rPr>
              <a:t>Autodesk Developer Network (ADN)</a:t>
            </a:r>
            <a:endParaRPr lang="en-US" sz="2000" i="1" dirty="0">
              <a:solidFill>
                <a:schemeClr val="bg1"/>
              </a:solidFill>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MPxCommand</a:t>
            </a:r>
            <a:r>
              <a:rPr lang="en-US" dirty="0" smtClean="0"/>
              <a:t> Registration</a:t>
            </a:r>
            <a:endParaRPr lang="en-US" dirty="0"/>
          </a:p>
        </p:txBody>
      </p:sp>
      <p:sp>
        <p:nvSpPr>
          <p:cNvPr id="3" name="Content Placeholder 2"/>
          <p:cNvSpPr>
            <a:spLocks noGrp="1"/>
          </p:cNvSpPr>
          <p:nvPr>
            <p:ph idx="1"/>
          </p:nvPr>
        </p:nvSpPr>
        <p:spPr/>
        <p:txBody>
          <a:bodyPr/>
          <a:lstStyle/>
          <a:p>
            <a:r>
              <a:rPr lang="en-US" dirty="0" smtClean="0"/>
              <a:t>To register your custom command in Maya:</a:t>
            </a:r>
          </a:p>
          <a:p>
            <a:endParaRPr lang="en-US" dirty="0" smtClean="0"/>
          </a:p>
          <a:p>
            <a:endParaRPr lang="en-US" dirty="0" smtClean="0"/>
          </a:p>
          <a:p>
            <a:endParaRPr lang="en-US" dirty="0" smtClean="0"/>
          </a:p>
          <a:p>
            <a:endParaRPr lang="en-US" dirty="0" smtClean="0"/>
          </a:p>
          <a:p>
            <a:endParaRPr lang="en-US" dirty="0" smtClean="0"/>
          </a:p>
          <a:p>
            <a:r>
              <a:rPr lang="en-US" dirty="0" smtClean="0"/>
              <a:t>To deregister your custom command:</a:t>
            </a:r>
          </a:p>
          <a:p>
            <a:endParaRPr lang="en-US" dirty="0" smtClean="0"/>
          </a:p>
          <a:p>
            <a:endParaRPr lang="en-US" dirty="0" smtClean="0"/>
          </a:p>
          <a:p>
            <a:endParaRPr lang="en-US" dirty="0"/>
          </a:p>
        </p:txBody>
      </p:sp>
      <p:sp>
        <p:nvSpPr>
          <p:cNvPr id="4" name="Rectangle 3"/>
          <p:cNvSpPr/>
          <p:nvPr/>
        </p:nvSpPr>
        <p:spPr bwMode="auto">
          <a:xfrm>
            <a:off x="533400" y="2057400"/>
            <a:ext cx="8153400" cy="1905000"/>
          </a:xfrm>
          <a:prstGeom prst="rect">
            <a:avLst/>
          </a:prstGeom>
          <a:solidFill>
            <a:srgbClr val="00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err="1" smtClean="0">
                <a:ln>
                  <a:noFill/>
                </a:ln>
                <a:solidFill>
                  <a:srgbClr val="FFFF00"/>
                </a:solidFill>
                <a:effectLst/>
                <a:uLnTx/>
                <a:uFillTx/>
                <a:latin typeface="Calibri" pitchFamily="34" charset="0"/>
                <a:cs typeface="Arial" charset="0"/>
              </a:rPr>
              <a:t>MStatus</a:t>
            </a:r>
            <a: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t> </a:t>
            </a:r>
            <a:r>
              <a:rPr kumimoji="0" lang="en-US" sz="1400" b="0" i="0" u="none" strike="noStrike" kern="1200" cap="none" spc="0" normalizeH="0" baseline="0" noProof="0" dirty="0" err="1" smtClean="0">
                <a:ln>
                  <a:noFill/>
                </a:ln>
                <a:solidFill>
                  <a:srgbClr val="FFFF00"/>
                </a:solidFill>
                <a:effectLst/>
                <a:uLnTx/>
                <a:uFillTx/>
                <a:latin typeface="Calibri" pitchFamily="34" charset="0"/>
                <a:cs typeface="Arial" charset="0"/>
              </a:rPr>
              <a:t>initializePlugin</a:t>
            </a:r>
            <a: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t>(</a:t>
            </a:r>
            <a:r>
              <a:rPr kumimoji="0" lang="en-US" sz="1400" b="0" i="0" u="none" strike="noStrike" kern="1200" cap="none" spc="0" normalizeH="0" baseline="0" noProof="0" dirty="0" err="1" smtClean="0">
                <a:ln>
                  <a:noFill/>
                </a:ln>
                <a:solidFill>
                  <a:srgbClr val="FFFF00"/>
                </a:solidFill>
                <a:effectLst/>
                <a:uLnTx/>
                <a:uFillTx/>
                <a:latin typeface="Calibri" pitchFamily="34" charset="0"/>
                <a:cs typeface="Arial" charset="0"/>
              </a:rPr>
              <a:t>MObject</a:t>
            </a:r>
            <a: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t> </a:t>
            </a:r>
            <a:r>
              <a:rPr kumimoji="0" lang="en-US" sz="1400" b="0" i="0" u="none" strike="noStrike" kern="1200" cap="none" spc="0" normalizeH="0" baseline="0" noProof="0" dirty="0" err="1" smtClean="0">
                <a:ln>
                  <a:noFill/>
                </a:ln>
                <a:solidFill>
                  <a:srgbClr val="FFFF00"/>
                </a:solidFill>
                <a:effectLst/>
                <a:uLnTx/>
                <a:uFillTx/>
                <a:latin typeface="Calibri" pitchFamily="34" charset="0"/>
                <a:cs typeface="Arial" charset="0"/>
              </a:rPr>
              <a:t>obj</a:t>
            </a:r>
            <a: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t>)</a:t>
            </a:r>
          </a:p>
          <a:p>
            <a:pPr lvl="0">
              <a:defRPr/>
            </a:pPr>
            <a: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t>{</a:t>
            </a:r>
            <a:b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br>
            <a: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t>     </a:t>
            </a:r>
            <a:r>
              <a:rPr kumimoji="0" lang="en-US" sz="1400" b="0" i="0" u="none" strike="noStrike" kern="1200" cap="none" spc="0" normalizeH="0" baseline="0" noProof="0" dirty="0" err="1" smtClean="0">
                <a:ln>
                  <a:noFill/>
                </a:ln>
                <a:solidFill>
                  <a:srgbClr val="FFFF00"/>
                </a:solidFill>
                <a:effectLst/>
                <a:uLnTx/>
                <a:uFillTx/>
                <a:latin typeface="Calibri" pitchFamily="34" charset="0"/>
                <a:cs typeface="Arial" charset="0"/>
              </a:rPr>
              <a:t>MFnPlugin</a:t>
            </a:r>
            <a: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t> </a:t>
            </a:r>
            <a:r>
              <a:rPr kumimoji="0" lang="en-US" sz="1400" b="0" i="0" u="none" strike="noStrike" kern="1200" cap="none" spc="0" normalizeH="0" baseline="0" noProof="0" dirty="0" err="1" smtClean="0">
                <a:ln>
                  <a:noFill/>
                </a:ln>
                <a:solidFill>
                  <a:srgbClr val="FFFF00"/>
                </a:solidFill>
                <a:effectLst/>
                <a:uLnTx/>
                <a:uFillTx/>
                <a:latin typeface="Calibri" pitchFamily="34" charset="0"/>
                <a:cs typeface="Arial" charset="0"/>
              </a:rPr>
              <a:t>plugin</a:t>
            </a:r>
            <a: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t>(</a:t>
            </a:r>
            <a:r>
              <a:rPr kumimoji="0" lang="en-US" sz="1400" b="0" i="0" u="none" strike="noStrike" kern="1200" cap="none" spc="0" normalizeH="0" baseline="0" noProof="0" dirty="0" err="1" smtClean="0">
                <a:ln>
                  <a:noFill/>
                </a:ln>
                <a:solidFill>
                  <a:srgbClr val="FFFF00"/>
                </a:solidFill>
                <a:effectLst/>
                <a:uLnTx/>
                <a:uFillTx/>
                <a:latin typeface="Calibri" pitchFamily="34" charset="0"/>
                <a:cs typeface="Arial" charset="0"/>
              </a:rPr>
              <a:t>obj</a:t>
            </a:r>
            <a: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t>, “Autodesk”, “1.0”, “any”);</a:t>
            </a:r>
          </a:p>
          <a:p>
            <a:pPr lvl="0">
              <a:defRPr/>
            </a:pPr>
            <a: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t/>
            </a:r>
            <a:b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br>
            <a: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t>     </a:t>
            </a:r>
            <a:r>
              <a:rPr kumimoji="0" lang="en-US" sz="1400" b="0" i="0" u="none" strike="noStrike" kern="1200" cap="none" spc="0" normalizeH="0" baseline="0" noProof="0" dirty="0" err="1" smtClean="0">
                <a:ln>
                  <a:noFill/>
                </a:ln>
                <a:solidFill>
                  <a:srgbClr val="FFFF00"/>
                </a:solidFill>
                <a:effectLst/>
                <a:uLnTx/>
                <a:uFillTx/>
                <a:latin typeface="Calibri" pitchFamily="34" charset="0"/>
                <a:cs typeface="Arial" charset="0"/>
              </a:rPr>
              <a:t>MStatus</a:t>
            </a:r>
            <a:r>
              <a:rPr kumimoji="0" lang="en-US" sz="1400" b="0" i="0" u="none" strike="noStrike" kern="1200" cap="none" spc="0" normalizeH="0" noProof="0" dirty="0" smtClean="0">
                <a:ln>
                  <a:noFill/>
                </a:ln>
                <a:solidFill>
                  <a:srgbClr val="FFFF00"/>
                </a:solidFill>
                <a:effectLst/>
                <a:uLnTx/>
                <a:uFillTx/>
                <a:latin typeface="Calibri" pitchFamily="34" charset="0"/>
                <a:cs typeface="Arial" charset="0"/>
              </a:rPr>
              <a:t> </a:t>
            </a:r>
            <a:r>
              <a:rPr lang="en-US" sz="1400" dirty="0" smtClean="0">
                <a:solidFill>
                  <a:srgbClr val="FFFF00"/>
                </a:solidFill>
                <a:latin typeface="Calibri" pitchFamily="34" charset="0"/>
              </a:rPr>
              <a:t>status  = </a:t>
            </a:r>
            <a:r>
              <a:rPr lang="en-US" sz="1400" dirty="0" err="1" smtClean="0">
                <a:solidFill>
                  <a:srgbClr val="FFFF00"/>
                </a:solidFill>
                <a:latin typeface="Calibri" pitchFamily="34" charset="0"/>
              </a:rPr>
              <a:t>plugin.registerCommand</a:t>
            </a:r>
            <a:r>
              <a:rPr lang="en-US" sz="1400" dirty="0">
                <a:solidFill>
                  <a:srgbClr val="FFFF00"/>
                </a:solidFill>
                <a:latin typeface="Calibri" pitchFamily="34" charset="0"/>
              </a:rPr>
              <a:t>(“</a:t>
            </a:r>
            <a:r>
              <a:rPr lang="en-US" sz="1400" dirty="0" err="1">
                <a:solidFill>
                  <a:srgbClr val="FFFF00"/>
                </a:solidFill>
                <a:latin typeface="Calibri" pitchFamily="34" charset="0"/>
              </a:rPr>
              <a:t>myFirstCmd</a:t>
            </a:r>
            <a:r>
              <a:rPr lang="en-US" sz="1400" dirty="0">
                <a:solidFill>
                  <a:srgbClr val="FFFF00"/>
                </a:solidFill>
                <a:latin typeface="Calibri" pitchFamily="34" charset="0"/>
              </a:rPr>
              <a:t>”, </a:t>
            </a:r>
            <a:r>
              <a:rPr lang="en-US" sz="1400" dirty="0" err="1">
                <a:solidFill>
                  <a:srgbClr val="FFFF00"/>
                </a:solidFill>
                <a:latin typeface="Calibri" pitchFamily="34" charset="0"/>
              </a:rPr>
              <a:t>myFirstCmd</a:t>
            </a:r>
            <a:r>
              <a:rPr lang="en-US" sz="1400" dirty="0">
                <a:solidFill>
                  <a:srgbClr val="FFFF00"/>
                </a:solidFill>
                <a:latin typeface="Calibri" pitchFamily="34" charset="0"/>
              </a:rPr>
              <a:t>::creator</a:t>
            </a:r>
            <a:r>
              <a:rPr lang="en-US" sz="1400" dirty="0" smtClean="0">
                <a:solidFill>
                  <a:srgbClr val="FFFF00"/>
                </a:solidFill>
                <a:latin typeface="Calibri" pitchFamily="34" charset="0"/>
              </a:rPr>
              <a:t>);</a:t>
            </a:r>
            <a:endParaRPr lang="en-US" sz="1400" dirty="0">
              <a:solidFill>
                <a:srgbClr val="FFFF00"/>
              </a:solidFill>
              <a:latin typeface="Calibri" pitchFamily="34" charset="0"/>
              <a:cs typeface="Arial" charset="0"/>
            </a:endParaRPr>
          </a:p>
          <a:p>
            <a:pPr lvl="0">
              <a:defRPr/>
            </a:pPr>
            <a:endPar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1400" noProof="0" dirty="0" smtClean="0">
                <a:solidFill>
                  <a:srgbClr val="FFFF00"/>
                </a:solidFill>
                <a:latin typeface="Calibri" pitchFamily="34" charset="0"/>
                <a:cs typeface="Arial" charset="0"/>
              </a:rPr>
              <a:t>      </a:t>
            </a:r>
            <a: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t>return status;</a:t>
            </a:r>
            <a:b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br>
            <a: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sng" strike="noStrike" kern="1200" cap="none" spc="0" normalizeH="0" baseline="0" noProof="0" dirty="0" smtClean="0">
              <a:ln>
                <a:noFill/>
              </a:ln>
              <a:solidFill>
                <a:srgbClr val="000000"/>
              </a:solidFill>
              <a:effectLst/>
              <a:uLnTx/>
              <a:uFillTx/>
              <a:latin typeface="Arial" charset="0"/>
              <a:ea typeface="+mn-ea"/>
              <a:cs typeface="Arial" charset="0"/>
            </a:endParaRPr>
          </a:p>
        </p:txBody>
      </p:sp>
      <p:sp>
        <p:nvSpPr>
          <p:cNvPr id="5" name="Rectangle 4"/>
          <p:cNvSpPr/>
          <p:nvPr/>
        </p:nvSpPr>
        <p:spPr bwMode="auto">
          <a:xfrm>
            <a:off x="685800" y="4859338"/>
            <a:ext cx="5181600" cy="1676400"/>
          </a:xfrm>
          <a:prstGeom prst="rect">
            <a:avLst/>
          </a:prstGeom>
          <a:solidFill>
            <a:srgbClr val="00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400" b="0" i="0" u="none" strike="noStrike" kern="1200" cap="none" spc="0" normalizeH="0" baseline="0" noProof="0" dirty="0" err="1" smtClean="0">
                <a:ln>
                  <a:noFill/>
                </a:ln>
                <a:solidFill>
                  <a:srgbClr val="FFFF00"/>
                </a:solidFill>
                <a:effectLst/>
                <a:uLnTx/>
                <a:uFillTx/>
                <a:latin typeface="Calibri" pitchFamily="34" charset="0"/>
                <a:ea typeface="+mn-ea"/>
                <a:cs typeface="Arial" charset="0"/>
              </a:rPr>
              <a:t>MStatus</a:t>
            </a: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 </a:t>
            </a:r>
            <a:r>
              <a:rPr kumimoji="0" lang="en-CA" sz="1400" b="0" i="0" u="none" strike="noStrike" kern="1200" cap="none" spc="0" normalizeH="0" baseline="0" noProof="0" dirty="0" err="1" smtClean="0">
                <a:ln>
                  <a:noFill/>
                </a:ln>
                <a:solidFill>
                  <a:srgbClr val="FFFF00"/>
                </a:solidFill>
                <a:effectLst/>
                <a:uLnTx/>
                <a:uFillTx/>
                <a:latin typeface="Calibri" pitchFamily="34" charset="0"/>
                <a:ea typeface="+mn-ea"/>
                <a:cs typeface="Arial" charset="0"/>
              </a:rPr>
              <a:t>uninitializePlugin</a:t>
            </a: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a:t>
            </a:r>
            <a:r>
              <a:rPr kumimoji="0" lang="en-CA" sz="1400" b="0" i="0" u="none" strike="noStrike" kern="1200" cap="none" spc="0" normalizeH="0" baseline="0" noProof="0" dirty="0" err="1" smtClean="0">
                <a:ln>
                  <a:noFill/>
                </a:ln>
                <a:solidFill>
                  <a:srgbClr val="FFFF00"/>
                </a:solidFill>
                <a:effectLst/>
                <a:uLnTx/>
                <a:uFillTx/>
                <a:latin typeface="Calibri" pitchFamily="34" charset="0"/>
                <a:ea typeface="+mn-ea"/>
                <a:cs typeface="Arial" charset="0"/>
              </a:rPr>
              <a:t>MObject</a:t>
            </a: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 </a:t>
            </a:r>
            <a:r>
              <a:rPr kumimoji="0" lang="en-CA" sz="1400" b="0" i="0" u="none" strike="noStrike" kern="1200" cap="none" spc="0" normalizeH="0" baseline="0" noProof="0" dirty="0" err="1" smtClean="0">
                <a:ln>
                  <a:noFill/>
                </a:ln>
                <a:solidFill>
                  <a:srgbClr val="FFFF00"/>
                </a:solidFill>
                <a:effectLst/>
                <a:uLnTx/>
                <a:uFillTx/>
                <a:latin typeface="Calibri" pitchFamily="34" charset="0"/>
                <a:ea typeface="+mn-ea"/>
                <a:cs typeface="Arial" charset="0"/>
              </a:rPr>
              <a:t>obj</a:t>
            </a: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a:t>
            </a:r>
          </a:p>
          <a:p>
            <a:pPr>
              <a:defRPr/>
            </a:pP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a:t>
            </a:r>
            <a:b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b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      </a:t>
            </a:r>
            <a:r>
              <a:rPr kumimoji="0" lang="en-CA" sz="1400" b="0" i="0" u="none" strike="noStrike" kern="1200" cap="none" spc="0" normalizeH="0" baseline="0" noProof="0" dirty="0" err="1" smtClean="0">
                <a:ln>
                  <a:noFill/>
                </a:ln>
                <a:solidFill>
                  <a:srgbClr val="FFFF00"/>
                </a:solidFill>
                <a:effectLst/>
                <a:uLnTx/>
                <a:uFillTx/>
                <a:latin typeface="Calibri" pitchFamily="34" charset="0"/>
                <a:ea typeface="+mn-ea"/>
                <a:cs typeface="Arial" charset="0"/>
              </a:rPr>
              <a:t>MFnPlugin</a:t>
            </a: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 </a:t>
            </a:r>
            <a:r>
              <a:rPr kumimoji="0" lang="en-CA" sz="1400" b="0" i="0" u="none" strike="noStrike" kern="1200" cap="none" spc="0" normalizeH="0" baseline="0" noProof="0" dirty="0" err="1" smtClean="0">
                <a:ln>
                  <a:noFill/>
                </a:ln>
                <a:solidFill>
                  <a:srgbClr val="FFFF00"/>
                </a:solidFill>
                <a:effectLst/>
                <a:uLnTx/>
                <a:uFillTx/>
                <a:latin typeface="Calibri" pitchFamily="34" charset="0"/>
                <a:ea typeface="+mn-ea"/>
                <a:cs typeface="Arial" charset="0"/>
              </a:rPr>
              <a:t>plugin</a:t>
            </a: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a:t>
            </a:r>
            <a:r>
              <a:rPr kumimoji="0" lang="en-CA" sz="1400" b="0" i="0" u="none" strike="noStrike" kern="1200" cap="none" spc="0" normalizeH="0" baseline="0" noProof="0" dirty="0" err="1" smtClean="0">
                <a:ln>
                  <a:noFill/>
                </a:ln>
                <a:solidFill>
                  <a:srgbClr val="FFFF00"/>
                </a:solidFill>
                <a:effectLst/>
                <a:uLnTx/>
                <a:uFillTx/>
                <a:latin typeface="Calibri" pitchFamily="34" charset="0"/>
                <a:ea typeface="+mn-ea"/>
                <a:cs typeface="Arial" charset="0"/>
              </a:rPr>
              <a:t>obj</a:t>
            </a: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a:t>
            </a:r>
          </a:p>
          <a:p>
            <a:pPr>
              <a:defRPr/>
            </a:pP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
            </a:r>
            <a:b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b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      </a:t>
            </a:r>
            <a:r>
              <a:rPr kumimoji="0" lang="en-CA" sz="1400" b="0" i="0" u="none" strike="noStrike" kern="1200" cap="none" spc="0" normalizeH="0" baseline="0" noProof="0" dirty="0" err="1" smtClean="0">
                <a:ln>
                  <a:noFill/>
                </a:ln>
                <a:solidFill>
                  <a:srgbClr val="FFFF00"/>
                </a:solidFill>
                <a:effectLst/>
                <a:uLnTx/>
                <a:uFillTx/>
                <a:latin typeface="Calibri" pitchFamily="34" charset="0"/>
                <a:ea typeface="+mn-ea"/>
                <a:cs typeface="Arial" charset="0"/>
              </a:rPr>
              <a:t>MStatus</a:t>
            </a: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 </a:t>
            </a:r>
            <a:r>
              <a:rPr lang="en-CA" sz="1400" dirty="0" smtClean="0">
                <a:solidFill>
                  <a:srgbClr val="FFFF00"/>
                </a:solidFill>
                <a:latin typeface="Calibri" pitchFamily="34" charset="0"/>
                <a:cs typeface="Arial" charset="0"/>
              </a:rPr>
              <a:t>status = </a:t>
            </a:r>
            <a:r>
              <a:rPr lang="en-CA" sz="1400" dirty="0" err="1" smtClean="0">
                <a:solidFill>
                  <a:srgbClr val="FFFF00"/>
                </a:solidFill>
                <a:latin typeface="Calibri" pitchFamily="34" charset="0"/>
                <a:cs typeface="Arial" charset="0"/>
              </a:rPr>
              <a:t>plugin.deregisterCommand</a:t>
            </a:r>
            <a:r>
              <a:rPr lang="en-CA" sz="1400" dirty="0" smtClean="0">
                <a:solidFill>
                  <a:srgbClr val="FFFF00"/>
                </a:solidFill>
                <a:latin typeface="Calibri" pitchFamily="34" charset="0"/>
                <a:cs typeface="Arial" charset="0"/>
              </a:rPr>
              <a:t>( “</a:t>
            </a:r>
            <a:r>
              <a:rPr lang="en-US" sz="1400" dirty="0" err="1" smtClean="0">
                <a:solidFill>
                  <a:srgbClr val="FFFF00"/>
                </a:solidFill>
                <a:latin typeface="Calibri" pitchFamily="34" charset="0"/>
              </a:rPr>
              <a:t>myFirstCmd</a:t>
            </a:r>
            <a:r>
              <a:rPr lang="en-US" sz="1400" dirty="0" smtClean="0">
                <a:solidFill>
                  <a:srgbClr val="FFFF00"/>
                </a:solidFill>
                <a:latin typeface="Calibri" pitchFamily="34" charset="0"/>
              </a:rPr>
              <a:t>”</a:t>
            </a:r>
            <a:r>
              <a:rPr lang="en-CA" sz="1400" dirty="0" smtClean="0">
                <a:solidFill>
                  <a:srgbClr val="FFFF00"/>
                </a:solidFill>
                <a:latin typeface="Calibri" pitchFamily="34" charset="0"/>
                <a:cs typeface="Arial" charset="0"/>
              </a:rPr>
              <a:t>);</a:t>
            </a:r>
            <a:endPar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lang="en-CA" sz="1400" dirty="0" smtClean="0">
                <a:solidFill>
                  <a:srgbClr val="FFFF00"/>
                </a:solidFill>
                <a:latin typeface="Calibri" pitchFamily="34" charset="0"/>
                <a:cs typeface="Arial" charset="0"/>
              </a:rPr>
              <a:t>      </a:t>
            </a: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return status;</a:t>
            </a:r>
            <a:b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b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 }</a:t>
            </a:r>
            <a:endParaRPr kumimoji="0" lang="en-US"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t>Custom Command Registration</a:t>
            </a:r>
          </a:p>
        </p:txBody>
      </p:sp>
      <p:sp>
        <p:nvSpPr>
          <p:cNvPr id="3" name="Content Placeholder 2"/>
          <p:cNvSpPr>
            <a:spLocks noGrp="1"/>
          </p:cNvSpPr>
          <p:nvPr>
            <p:ph idx="1"/>
          </p:nvPr>
        </p:nvSpPr>
        <p:spPr>
          <a:xfrm>
            <a:off x="319088" y="1416050"/>
            <a:ext cx="9510712" cy="5119688"/>
          </a:xfrm>
        </p:spPr>
        <p:txBody>
          <a:bodyPr/>
          <a:lstStyle/>
          <a:p>
            <a:pPr marL="0" indent="0" eaLnBrk="1" hangingPunct="1">
              <a:buClr>
                <a:schemeClr val="accent1">
                  <a:lumMod val="50000"/>
                  <a:lumOff val="50000"/>
                </a:schemeClr>
              </a:buClr>
              <a:buSzPct val="80000"/>
              <a:buFontTx/>
              <a:buNone/>
              <a:defRPr/>
            </a:pPr>
            <a:r>
              <a:rPr lang="en-US" sz="1400" dirty="0" smtClean="0">
                <a:solidFill>
                  <a:srgbClr val="FFFF00"/>
                </a:solidFill>
              </a:rPr>
              <a:t> </a:t>
            </a:r>
            <a:endParaRPr lang="en-US" dirty="0" smtClean="0"/>
          </a:p>
          <a:p>
            <a:pPr marL="0" indent="0" eaLnBrk="1" hangingPunct="1">
              <a:buClr>
                <a:schemeClr val="bg1"/>
              </a:buClr>
              <a:buSzPct val="100000"/>
              <a:buFont typeface="Arial" pitchFamily="34" charset="0"/>
              <a:buChar char="•"/>
              <a:defRPr/>
            </a:pPr>
            <a:r>
              <a:rPr lang="en-US" sz="2000" dirty="0" smtClean="0"/>
              <a:t>  </a:t>
            </a:r>
            <a:r>
              <a:rPr lang="en-US" dirty="0" smtClean="0"/>
              <a:t>The creator method is called to return a new instance of the command</a:t>
            </a:r>
          </a:p>
          <a:p>
            <a:pPr marL="0" indent="0" eaLnBrk="1" hangingPunct="1">
              <a:buFontTx/>
              <a:buNone/>
              <a:defRPr/>
            </a:pPr>
            <a:endParaRPr lang="en-US" sz="1400" dirty="0" smtClean="0">
              <a:solidFill>
                <a:srgbClr val="FFFF00"/>
              </a:solidFill>
            </a:endParaRPr>
          </a:p>
          <a:p>
            <a:pPr marL="0" indent="0" eaLnBrk="1" hangingPunct="1">
              <a:buFontTx/>
              <a:buNone/>
              <a:defRPr/>
            </a:pPr>
            <a:r>
              <a:rPr lang="en-US" sz="1400" dirty="0" smtClean="0">
                <a:solidFill>
                  <a:srgbClr val="FFFF00"/>
                </a:solidFill>
              </a:rPr>
              <a:t>       	</a:t>
            </a:r>
            <a:r>
              <a:rPr lang="en-US" sz="1400" dirty="0" smtClean="0">
                <a:solidFill>
                  <a:srgbClr val="FFFF00"/>
                </a:solidFill>
                <a:latin typeface="Calibri" pitchFamily="34" charset="0"/>
              </a:rPr>
              <a:t>void* </a:t>
            </a:r>
            <a:r>
              <a:rPr lang="en-US" sz="1400" dirty="0" err="1" smtClean="0">
                <a:solidFill>
                  <a:srgbClr val="FFFF00"/>
                </a:solidFill>
                <a:latin typeface="Calibri" pitchFamily="34" charset="0"/>
              </a:rPr>
              <a:t>myFirstCmd</a:t>
            </a:r>
            <a:r>
              <a:rPr lang="en-US" sz="1400" dirty="0" smtClean="0">
                <a:solidFill>
                  <a:srgbClr val="FFFF00"/>
                </a:solidFill>
                <a:latin typeface="Calibri" pitchFamily="34" charset="0"/>
              </a:rPr>
              <a:t>::creator()</a:t>
            </a:r>
          </a:p>
          <a:p>
            <a:pPr marL="0" indent="0" eaLnBrk="1" hangingPunct="1">
              <a:buFontTx/>
              <a:buNone/>
              <a:defRPr/>
            </a:pPr>
            <a:r>
              <a:rPr lang="en-US" sz="1400" dirty="0" smtClean="0">
                <a:solidFill>
                  <a:srgbClr val="FFFF00"/>
                </a:solidFill>
                <a:latin typeface="Calibri" pitchFamily="34" charset="0"/>
              </a:rPr>
              <a:t>       	{</a:t>
            </a:r>
          </a:p>
          <a:p>
            <a:pPr marL="0" indent="0" eaLnBrk="1" hangingPunct="1">
              <a:buFontTx/>
              <a:buNone/>
              <a:defRPr/>
            </a:pPr>
            <a:r>
              <a:rPr lang="en-US" sz="1400" dirty="0" smtClean="0">
                <a:solidFill>
                  <a:srgbClr val="FFFF00"/>
                </a:solidFill>
                <a:latin typeface="Calibri" pitchFamily="34" charset="0"/>
              </a:rPr>
              <a:t>         	      return new </a:t>
            </a:r>
            <a:r>
              <a:rPr lang="en-US" sz="1400" dirty="0" err="1" smtClean="0">
                <a:solidFill>
                  <a:srgbClr val="FFFF00"/>
                </a:solidFill>
                <a:latin typeface="Calibri" pitchFamily="34" charset="0"/>
              </a:rPr>
              <a:t>myFirstCmd</a:t>
            </a:r>
            <a:r>
              <a:rPr lang="en-US" sz="1400" dirty="0" smtClean="0">
                <a:solidFill>
                  <a:srgbClr val="FFFF00"/>
                </a:solidFill>
                <a:latin typeface="Calibri" pitchFamily="34" charset="0"/>
              </a:rPr>
              <a:t>;</a:t>
            </a:r>
          </a:p>
          <a:p>
            <a:pPr marL="0" indent="0" eaLnBrk="1" hangingPunct="1">
              <a:buFontTx/>
              <a:buNone/>
              <a:defRPr/>
            </a:pPr>
            <a:r>
              <a:rPr lang="en-US" sz="1400" dirty="0" smtClean="0">
                <a:solidFill>
                  <a:srgbClr val="FFFF00"/>
                </a:solidFill>
                <a:latin typeface="Calibri" pitchFamily="34" charset="0"/>
              </a:rPr>
              <a:t>       	}</a:t>
            </a:r>
          </a:p>
          <a:p>
            <a:pPr marL="0" indent="0" eaLnBrk="1" hangingPunct="1">
              <a:buFontTx/>
              <a:buNone/>
              <a:defRPr/>
            </a:pPr>
            <a:endParaRPr lang="en-US" dirty="0" smtClean="0"/>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smtClean="0"/>
              <a:t>Custom Command: </a:t>
            </a:r>
            <a:r>
              <a:rPr lang="en-US" dirty="0" err="1" smtClean="0"/>
              <a:t>myFirstCmd</a:t>
            </a:r>
            <a:endParaRPr lang="en-US" dirty="0" smtClean="0"/>
          </a:p>
        </p:txBody>
      </p:sp>
      <p:sp>
        <p:nvSpPr>
          <p:cNvPr id="12291" name="Content Placeholder 2"/>
          <p:cNvSpPr>
            <a:spLocks noGrp="1"/>
          </p:cNvSpPr>
          <p:nvPr>
            <p:ph idx="1"/>
          </p:nvPr>
        </p:nvSpPr>
        <p:spPr/>
        <p:txBody>
          <a:bodyPr/>
          <a:lstStyle/>
          <a:p>
            <a:pPr marL="0" indent="0" eaLnBrk="1" hangingPunct="1">
              <a:buFontTx/>
              <a:buNone/>
            </a:pPr>
            <a:r>
              <a:rPr lang="en-US" dirty="0" smtClean="0"/>
              <a:t>A standard custom command plug-in: </a:t>
            </a:r>
            <a:r>
              <a:rPr lang="en-US" dirty="0" err="1" smtClean="0"/>
              <a:t>myFirstCmd</a:t>
            </a:r>
            <a:endParaRPr lang="en-US" dirty="0" smtClean="0"/>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dirty="0" smtClean="0"/>
              <a:t>Custom Command with Undo/Redo</a:t>
            </a:r>
          </a:p>
        </p:txBody>
      </p:sp>
      <p:sp>
        <p:nvSpPr>
          <p:cNvPr id="14339" name="Content Placeholder 2"/>
          <p:cNvSpPr>
            <a:spLocks noGrp="1"/>
          </p:cNvSpPr>
          <p:nvPr>
            <p:ph idx="1"/>
          </p:nvPr>
        </p:nvSpPr>
        <p:spPr>
          <a:xfrm>
            <a:off x="319088" y="1279525"/>
            <a:ext cx="8215312" cy="5256213"/>
          </a:xfrm>
        </p:spPr>
        <p:txBody>
          <a:bodyPr/>
          <a:lstStyle/>
          <a:p>
            <a:pPr lvl="1" eaLnBrk="1" hangingPunct="1">
              <a:buClr>
                <a:schemeClr val="bg1"/>
              </a:buClr>
              <a:buSzPct val="100000"/>
              <a:buFont typeface="Arial" pitchFamily="34" charset="0"/>
              <a:buChar char="•"/>
            </a:pPr>
            <a:r>
              <a:rPr lang="en-US" dirty="0" err="1" smtClean="0"/>
              <a:t>doIt</a:t>
            </a:r>
            <a:r>
              <a:rPr lang="en-US" dirty="0" smtClean="0"/>
              <a:t> (const </a:t>
            </a:r>
            <a:r>
              <a:rPr lang="en-US" dirty="0" err="1" smtClean="0"/>
              <a:t>MArgList</a:t>
            </a:r>
            <a:r>
              <a:rPr lang="en-US" dirty="0" smtClean="0"/>
              <a:t>&amp; </a:t>
            </a:r>
            <a:r>
              <a:rPr lang="en-US" dirty="0" err="1" smtClean="0"/>
              <a:t>args</a:t>
            </a:r>
            <a:r>
              <a:rPr lang="en-US" dirty="0" smtClean="0"/>
              <a:t>)</a:t>
            </a:r>
          </a:p>
          <a:p>
            <a:pPr lvl="2" eaLnBrk="1" hangingPunct="1">
              <a:buFont typeface="Arial" pitchFamily="34" charset="0"/>
              <a:buChar char="•"/>
            </a:pPr>
            <a:r>
              <a:rPr lang="en-US" dirty="0" smtClean="0"/>
              <a:t>Called when command is executed. Parse the “</a:t>
            </a:r>
            <a:r>
              <a:rPr lang="en-US" dirty="0" err="1" smtClean="0"/>
              <a:t>args</a:t>
            </a:r>
            <a:r>
              <a:rPr lang="en-US" dirty="0" smtClean="0"/>
              <a:t>” arguments and perform user-defined operation</a:t>
            </a:r>
          </a:p>
          <a:p>
            <a:pPr lvl="2" eaLnBrk="1" hangingPunct="1"/>
            <a:endParaRPr lang="en-US" dirty="0" smtClean="0"/>
          </a:p>
          <a:p>
            <a:pPr lvl="1" eaLnBrk="1" hangingPunct="1">
              <a:buClr>
                <a:schemeClr val="bg1"/>
              </a:buClr>
              <a:buSzPct val="100000"/>
              <a:buFont typeface="Arial" pitchFamily="34" charset="0"/>
              <a:buChar char="•"/>
            </a:pPr>
            <a:r>
              <a:rPr lang="en-US" dirty="0" err="1" smtClean="0"/>
              <a:t>isUndoable</a:t>
            </a:r>
            <a:r>
              <a:rPr lang="en-US" dirty="0" smtClean="0"/>
              <a:t>()</a:t>
            </a:r>
          </a:p>
          <a:p>
            <a:pPr lvl="2" eaLnBrk="1" hangingPunct="1">
              <a:buFont typeface="Arial" pitchFamily="34" charset="0"/>
              <a:buChar char="•"/>
            </a:pPr>
            <a:r>
              <a:rPr lang="en-US" dirty="0" smtClean="0"/>
              <a:t>Override this method to return true/false to denote if this command support undo/redo</a:t>
            </a:r>
          </a:p>
          <a:p>
            <a:pPr lvl="2" eaLnBrk="1" hangingPunct="1"/>
            <a:endParaRPr lang="en-US" dirty="0" smtClean="0"/>
          </a:p>
          <a:p>
            <a:pPr lvl="1" eaLnBrk="1" hangingPunct="1">
              <a:buClr>
                <a:schemeClr val="bg1"/>
              </a:buClr>
              <a:buSzPct val="100000"/>
              <a:buFont typeface="Arial" pitchFamily="34" charset="0"/>
              <a:buChar char="•"/>
            </a:pPr>
            <a:r>
              <a:rPr lang="en-US" dirty="0" err="1" smtClean="0"/>
              <a:t>undoIt</a:t>
            </a:r>
            <a:r>
              <a:rPr lang="en-US" dirty="0" smtClean="0"/>
              <a:t>() </a:t>
            </a:r>
          </a:p>
          <a:p>
            <a:pPr lvl="2" eaLnBrk="1" hangingPunct="1">
              <a:buFont typeface="Arial" pitchFamily="34" charset="0"/>
              <a:buChar char="•"/>
            </a:pPr>
            <a:r>
              <a:rPr lang="en-US" dirty="0" smtClean="0"/>
              <a:t>Called by “undo” command</a:t>
            </a:r>
          </a:p>
          <a:p>
            <a:pPr lvl="2" eaLnBrk="1" hangingPunct="1"/>
            <a:endParaRPr lang="en-US" dirty="0" smtClean="0"/>
          </a:p>
          <a:p>
            <a:pPr lvl="1" eaLnBrk="1" hangingPunct="1">
              <a:buClr>
                <a:schemeClr val="bg1"/>
              </a:buClr>
              <a:buSzPct val="100000"/>
              <a:buFont typeface="Arial" pitchFamily="34" charset="0"/>
              <a:buChar char="•"/>
            </a:pPr>
            <a:r>
              <a:rPr lang="en-US" dirty="0" err="1" smtClean="0"/>
              <a:t>redoIt</a:t>
            </a:r>
            <a:r>
              <a:rPr lang="en-US" dirty="0" smtClean="0"/>
              <a:t>()</a:t>
            </a:r>
          </a:p>
          <a:p>
            <a:pPr lvl="2" eaLnBrk="1" hangingPunct="1">
              <a:buFont typeface="Arial" pitchFamily="34" charset="0"/>
              <a:buChar char="•"/>
            </a:pPr>
            <a:r>
              <a:rPr lang="en-US" dirty="0" smtClean="0"/>
              <a:t>Called by “redo” command</a:t>
            </a:r>
          </a:p>
          <a:p>
            <a:pPr marL="0" indent="0" eaLnBrk="1" hangingPunct="1">
              <a:buFontTx/>
              <a:buNone/>
            </a:pPr>
            <a:endParaRPr lang="en-US" dirty="0" smtClean="0"/>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Command Structure</a:t>
            </a:r>
            <a:endParaRPr lang="en-US" dirty="0"/>
          </a:p>
        </p:txBody>
      </p:sp>
      <p:sp>
        <p:nvSpPr>
          <p:cNvPr id="3" name="Content Placeholder 2"/>
          <p:cNvSpPr>
            <a:spLocks noGrp="1"/>
          </p:cNvSpPr>
          <p:nvPr>
            <p:ph idx="1"/>
          </p:nvPr>
        </p:nvSpPr>
        <p:spPr/>
        <p:txBody>
          <a:bodyPr/>
          <a:lstStyle/>
          <a:p>
            <a:r>
              <a:rPr lang="en-US" dirty="0" smtClean="0"/>
              <a:t>Example Class Declaration</a:t>
            </a:r>
          </a:p>
          <a:p>
            <a:endParaRPr lang="en-US" dirty="0"/>
          </a:p>
        </p:txBody>
      </p:sp>
      <p:sp>
        <p:nvSpPr>
          <p:cNvPr id="4" name="Rectangle 3"/>
          <p:cNvSpPr/>
          <p:nvPr/>
        </p:nvSpPr>
        <p:spPr>
          <a:xfrm>
            <a:off x="685800" y="2057400"/>
            <a:ext cx="6248400" cy="3733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class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myCmd</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 public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MPxCommand</a:t>
            </a:r>
            <a:endPar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endParaRP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public:</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myCmd</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virtual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myCmd</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static void* creator();</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MStatus</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doIt</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(const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MArgList</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&amp;);</a:t>
            </a:r>
          </a:p>
          <a:p>
            <a:r>
              <a:rPr lang="en-US" sz="1600" dirty="0" smtClean="0">
                <a:solidFill>
                  <a:srgbClr val="FFFF00"/>
                </a:solidFill>
                <a:latin typeface="Calibri" pitchFamily="34" charset="0"/>
              </a:rPr>
              <a:t>	</a:t>
            </a:r>
          </a:p>
          <a:p>
            <a:r>
              <a:rPr lang="en-US" sz="1600" dirty="0">
                <a:solidFill>
                  <a:srgbClr val="FFFF00"/>
                </a:solidFill>
                <a:latin typeface="Calibri" pitchFamily="34" charset="0"/>
              </a:rPr>
              <a:t>	</a:t>
            </a:r>
            <a:r>
              <a:rPr lang="en-US" sz="1600" dirty="0" err="1" smtClean="0">
                <a:solidFill>
                  <a:srgbClr val="FFFF00"/>
                </a:solidFill>
                <a:latin typeface="Calibri" pitchFamily="34" charset="0"/>
              </a:rPr>
              <a:t>MStatus</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redoIt</a:t>
            </a:r>
            <a:r>
              <a:rPr lang="en-US" sz="1600" dirty="0" smtClean="0">
                <a:solidFill>
                  <a:srgbClr val="FFFF00"/>
                </a:solidFill>
                <a:latin typeface="Calibri" pitchFamily="34" charset="0"/>
              </a:rPr>
              <a:t>();</a:t>
            </a:r>
          </a:p>
          <a:p>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MStatus</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undoIt</a:t>
            </a:r>
            <a:r>
              <a:rPr lang="en-US" sz="1600" dirty="0" smtClean="0">
                <a:solidFill>
                  <a:srgbClr val="FFFF00"/>
                </a:solidFill>
                <a:latin typeface="Calibri" pitchFamily="34" charset="0"/>
              </a:rPr>
              <a:t>();</a:t>
            </a:r>
          </a:p>
          <a:p>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bool</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isUndoable</a:t>
            </a:r>
            <a:r>
              <a:rPr lang="en-US" sz="1600" dirty="0" smtClean="0">
                <a:solidFill>
                  <a:srgbClr val="FFFF00"/>
                </a:solidFill>
                <a:latin typeface="Calibri" pitchFamily="34" charset="0"/>
              </a:rPr>
              <a:t>() const; </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blinds(horizontal)">
                                      <p:cBhvr>
                                        <p:cTn id="7" dur="500"/>
                                        <p:tgtEl>
                                          <p:spTgt spid="4">
                                            <p:txEl>
                                              <p:pRg st="9" end="9"/>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blinds(horizontal)">
                                      <p:cBhvr>
                                        <p:cTn id="10" dur="500"/>
                                        <p:tgtEl>
                                          <p:spTgt spid="4">
                                            <p:txEl>
                                              <p:pRg st="10" end="1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blinds(horizontal)">
                                      <p:cBhvr>
                                        <p:cTn id="13"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t>Command with Arguments</a:t>
            </a:r>
          </a:p>
        </p:txBody>
      </p:sp>
      <p:sp>
        <p:nvSpPr>
          <p:cNvPr id="8195" name="Content Placeholder 2"/>
          <p:cNvSpPr>
            <a:spLocks noGrp="1"/>
          </p:cNvSpPr>
          <p:nvPr>
            <p:ph idx="1"/>
          </p:nvPr>
        </p:nvSpPr>
        <p:spPr/>
        <p:txBody>
          <a:bodyPr/>
          <a:lstStyle/>
          <a:p>
            <a:pPr marL="0" indent="0" eaLnBrk="1" hangingPunct="1">
              <a:buFontTx/>
              <a:buNone/>
              <a:defRPr/>
            </a:pPr>
            <a:r>
              <a:rPr lang="en-US" dirty="0" smtClean="0"/>
              <a:t>   </a:t>
            </a:r>
          </a:p>
          <a:p>
            <a:pPr marL="0" indent="0" eaLnBrk="1" hangingPunct="1">
              <a:buFontTx/>
              <a:buNone/>
              <a:defRPr/>
            </a:pPr>
            <a:r>
              <a:rPr lang="en-US" dirty="0" smtClean="0"/>
              <a:t>    </a:t>
            </a:r>
            <a:r>
              <a:rPr lang="en-US" dirty="0" err="1" smtClean="0"/>
              <a:t>MArgList</a:t>
            </a:r>
            <a:r>
              <a:rPr lang="en-US" dirty="0" smtClean="0"/>
              <a:t> class:</a:t>
            </a:r>
          </a:p>
          <a:p>
            <a:pPr marL="0" indent="0" eaLnBrk="1" hangingPunct="1">
              <a:buClr>
                <a:schemeClr val="accent1">
                  <a:lumMod val="50000"/>
                  <a:lumOff val="50000"/>
                </a:schemeClr>
              </a:buClr>
              <a:buSzPct val="80000"/>
              <a:buFontTx/>
              <a:buNone/>
              <a:defRPr/>
            </a:pPr>
            <a:r>
              <a:rPr lang="en-US" sz="1800" dirty="0" smtClean="0"/>
              <a:t>	</a:t>
            </a:r>
          </a:p>
          <a:p>
            <a:pPr marL="347663" lvl="2" indent="0" eaLnBrk="1" hangingPunct="1">
              <a:buClr>
                <a:schemeClr val="accent1">
                  <a:lumMod val="50000"/>
                  <a:lumOff val="50000"/>
                </a:schemeClr>
              </a:buClr>
              <a:buFont typeface="Arial" pitchFamily="34" charset="0"/>
              <a:buChar char="•"/>
              <a:defRPr/>
            </a:pPr>
            <a:r>
              <a:rPr lang="en-CA" dirty="0" smtClean="0"/>
              <a:t>   This class is used to create and hold the list of arguments that are passed to a command.</a:t>
            </a:r>
          </a:p>
          <a:p>
            <a:pPr marL="347663" lvl="2" indent="0" eaLnBrk="1" hangingPunct="1">
              <a:buClr>
                <a:schemeClr val="accent1">
                  <a:lumMod val="50000"/>
                  <a:lumOff val="50000"/>
                </a:schemeClr>
              </a:buClr>
              <a:buFont typeface="Arial" pitchFamily="34" charset="0"/>
              <a:buChar char="•"/>
              <a:defRPr/>
            </a:pPr>
            <a:endParaRPr lang="en-CA" dirty="0" smtClean="0"/>
          </a:p>
          <a:p>
            <a:pPr marL="347663" lvl="2" indent="0" eaLnBrk="1" hangingPunct="1">
              <a:buClr>
                <a:schemeClr val="accent1">
                  <a:lumMod val="50000"/>
                  <a:lumOff val="50000"/>
                </a:schemeClr>
              </a:buClr>
              <a:buFont typeface="Arial" pitchFamily="34" charset="0"/>
              <a:buChar char="•"/>
              <a:defRPr/>
            </a:pPr>
            <a:r>
              <a:rPr lang="en-CA" dirty="0" smtClean="0"/>
              <a:t>   From this class, the parameter flags and the values of flag arguments  can be retrieved.</a:t>
            </a:r>
          </a:p>
          <a:p>
            <a:pPr marL="0" indent="0" eaLnBrk="1" hangingPunct="1">
              <a:buFontTx/>
              <a:buNone/>
              <a:defRPr/>
            </a:pPr>
            <a:endParaRPr lang="en-US" dirty="0" smtClean="0"/>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with Arguments</a:t>
            </a:r>
            <a:endParaRPr lang="en-US" dirty="0"/>
          </a:p>
        </p:txBody>
      </p:sp>
      <p:sp>
        <p:nvSpPr>
          <p:cNvPr id="3" name="Content Placeholder 2"/>
          <p:cNvSpPr>
            <a:spLocks noGrp="1"/>
          </p:cNvSpPr>
          <p:nvPr>
            <p:ph idx="1"/>
          </p:nvPr>
        </p:nvSpPr>
        <p:spPr/>
        <p:txBody>
          <a:bodyPr/>
          <a:lstStyle/>
          <a:p>
            <a:r>
              <a:rPr lang="en-US" dirty="0" smtClean="0"/>
              <a:t>Retrieve arguments from </a:t>
            </a:r>
            <a:r>
              <a:rPr lang="en-US" dirty="0" err="1" smtClean="0"/>
              <a:t>MArgList</a:t>
            </a:r>
            <a:endParaRPr lang="en-US" dirty="0"/>
          </a:p>
        </p:txBody>
      </p:sp>
      <p:sp>
        <p:nvSpPr>
          <p:cNvPr id="5" name="TextBox 4"/>
          <p:cNvSpPr txBox="1"/>
          <p:nvPr/>
        </p:nvSpPr>
        <p:spPr>
          <a:xfrm>
            <a:off x="685800" y="2133600"/>
            <a:ext cx="7239000" cy="3293209"/>
          </a:xfrm>
          <a:prstGeom prst="rect">
            <a:avLst/>
          </a:prstGeom>
          <a:noFill/>
        </p:spPr>
        <p:txBody>
          <a:bodyPr wrap="square" rtlCol="0">
            <a:spAutoFit/>
          </a:bodyPr>
          <a:lstStyle/>
          <a:p>
            <a:r>
              <a:rPr kumimoji="0" lang="en-US" b="0" i="0" u="none" strike="noStrike" kern="0" cap="none" spc="0" normalizeH="0" baseline="0" noProof="0" dirty="0" err="1" smtClean="0">
                <a:ln>
                  <a:noFill/>
                </a:ln>
                <a:solidFill>
                  <a:srgbClr val="FFFF00"/>
                </a:solidFill>
                <a:effectLst/>
                <a:uLnTx/>
                <a:uFillTx/>
                <a:latin typeface="Calibri" pitchFamily="34" charset="0"/>
                <a:ea typeface="+mn-ea"/>
                <a:cs typeface="+mn-cs"/>
              </a:rPr>
              <a:t>myCmd</a:t>
            </a:r>
            <a:r>
              <a:rPr kumimoji="0" lang="en-US" b="0" i="0" u="none" strike="noStrike" kern="0" cap="none" spc="0" normalizeH="0" baseline="0" noProof="0" dirty="0" smtClean="0">
                <a:ln>
                  <a:noFill/>
                </a:ln>
                <a:solidFill>
                  <a:srgbClr val="FFFF00"/>
                </a:solidFill>
                <a:effectLst/>
                <a:uLnTx/>
                <a:uFillTx/>
                <a:latin typeface="Calibri" pitchFamily="34" charset="0"/>
                <a:ea typeface="+mn-ea"/>
                <a:cs typeface="+mn-cs"/>
              </a:rPr>
              <a:t>  -number</a:t>
            </a:r>
            <a:r>
              <a:rPr kumimoji="0" lang="en-US" b="0" i="0" u="none" strike="noStrike" kern="0" cap="none" spc="0" normalizeH="0" noProof="0" dirty="0" smtClean="0">
                <a:ln>
                  <a:noFill/>
                </a:ln>
                <a:solidFill>
                  <a:srgbClr val="FFFF00"/>
                </a:solidFill>
                <a:effectLst/>
                <a:uLnTx/>
                <a:uFillTx/>
                <a:latin typeface="Calibri" pitchFamily="34" charset="0"/>
                <a:ea typeface="+mn-ea"/>
                <a:cs typeface="+mn-cs"/>
              </a:rPr>
              <a:t>  10; </a:t>
            </a:r>
          </a:p>
          <a:p>
            <a:endParaRPr kumimoji="0" lang="en-US" b="0" i="0" u="none" strike="noStrike" kern="0" cap="none" spc="0" normalizeH="0" baseline="0" noProof="0" dirty="0" smtClean="0">
              <a:ln>
                <a:noFill/>
              </a:ln>
              <a:solidFill>
                <a:srgbClr val="FFFF00"/>
              </a:solidFill>
              <a:effectLst/>
              <a:uLnTx/>
              <a:uFillTx/>
              <a:latin typeface="Calibri" pitchFamily="34" charset="0"/>
              <a:ea typeface="+mn-ea"/>
              <a:cs typeface="+mn-cs"/>
            </a:endParaRPr>
          </a:p>
          <a:p>
            <a:endParaRPr lang="en-US" kern="0" dirty="0">
              <a:solidFill>
                <a:srgbClr val="FFFF00"/>
              </a:solidFill>
              <a:latin typeface="Calibri" pitchFamily="34" charset="0"/>
            </a:endParaRPr>
          </a:p>
          <a:p>
            <a:r>
              <a:rPr kumimoji="0" lang="en-US" sz="1400" b="0" i="0" u="none" strike="noStrike" kern="0" cap="none" spc="0" normalizeH="0" baseline="0" noProof="0" dirty="0" err="1" smtClean="0">
                <a:ln>
                  <a:noFill/>
                </a:ln>
                <a:solidFill>
                  <a:srgbClr val="FFFF00"/>
                </a:solidFill>
                <a:effectLst/>
                <a:uLnTx/>
                <a:uFillTx/>
                <a:latin typeface="Calibri" pitchFamily="34" charset="0"/>
                <a:ea typeface="+mn-ea"/>
                <a:cs typeface="+mn-cs"/>
              </a:rPr>
              <a:t>MStatus</a:t>
            </a:r>
            <a:r>
              <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400" b="0" i="0" u="none" strike="noStrike" kern="0" cap="none" spc="0" normalizeH="0" baseline="0" noProof="0" dirty="0" err="1" smtClean="0">
                <a:ln>
                  <a:noFill/>
                </a:ln>
                <a:solidFill>
                  <a:srgbClr val="FFFF00"/>
                </a:solidFill>
                <a:effectLst/>
                <a:uLnTx/>
                <a:uFillTx/>
                <a:latin typeface="Calibri" pitchFamily="34" charset="0"/>
                <a:ea typeface="+mn-ea"/>
                <a:cs typeface="+mn-cs"/>
              </a:rPr>
              <a:t>MyCmd</a:t>
            </a:r>
            <a:r>
              <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rPr>
              <a:t>::</a:t>
            </a:r>
            <a:r>
              <a:rPr kumimoji="0" lang="en-US" sz="1400" b="0" i="0" u="none" strike="noStrike" kern="0" cap="none" spc="0" normalizeH="0" baseline="0" noProof="0" dirty="0" err="1" smtClean="0">
                <a:ln>
                  <a:noFill/>
                </a:ln>
                <a:solidFill>
                  <a:srgbClr val="FFFF00"/>
                </a:solidFill>
                <a:effectLst/>
                <a:uLnTx/>
                <a:uFillTx/>
                <a:latin typeface="Calibri" pitchFamily="34" charset="0"/>
                <a:ea typeface="+mn-ea"/>
                <a:cs typeface="+mn-cs"/>
              </a:rPr>
              <a:t>doIt</a:t>
            </a:r>
            <a:r>
              <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rPr>
              <a:t>(const </a:t>
            </a:r>
            <a:r>
              <a:rPr kumimoji="0" lang="en-US" sz="1400" b="0" i="0" u="none" strike="noStrike" kern="0" cap="none" spc="0" normalizeH="0" baseline="0" noProof="0" dirty="0" err="1" smtClean="0">
                <a:ln>
                  <a:noFill/>
                </a:ln>
                <a:solidFill>
                  <a:srgbClr val="FFFF00"/>
                </a:solidFill>
                <a:effectLst/>
                <a:uLnTx/>
                <a:uFillTx/>
                <a:latin typeface="Calibri" pitchFamily="34" charset="0"/>
                <a:ea typeface="+mn-ea"/>
                <a:cs typeface="+mn-cs"/>
              </a:rPr>
              <a:t>MArgList</a:t>
            </a:r>
            <a:r>
              <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rPr>
              <a:t>&amp; </a:t>
            </a:r>
            <a:r>
              <a:rPr kumimoji="0" lang="en-US" sz="1400" b="0" i="0" u="none" strike="noStrike" kern="0" cap="none" spc="0" normalizeH="0" baseline="0" noProof="0" dirty="0" err="1" smtClean="0">
                <a:ln>
                  <a:noFill/>
                </a:ln>
                <a:solidFill>
                  <a:srgbClr val="FFFF00"/>
                </a:solidFill>
                <a:effectLst/>
                <a:uLnTx/>
                <a:uFillTx/>
                <a:latin typeface="Calibri" pitchFamily="34" charset="0"/>
                <a:ea typeface="+mn-ea"/>
                <a:cs typeface="+mn-cs"/>
              </a:rPr>
              <a:t>args</a:t>
            </a:r>
            <a:r>
              <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rPr>
              <a:t>)</a:t>
            </a:r>
          </a:p>
          <a:p>
            <a:r>
              <a:rPr lang="en-US" sz="1400" kern="0" dirty="0" smtClean="0">
                <a:solidFill>
                  <a:srgbClr val="FFFF00"/>
                </a:solidFill>
                <a:latin typeface="Calibri" pitchFamily="34" charset="0"/>
              </a:rPr>
              <a:t>{</a:t>
            </a:r>
          </a:p>
          <a:p>
            <a:r>
              <a:rPr lang="en-US" sz="1400" kern="0" dirty="0">
                <a:solidFill>
                  <a:srgbClr val="FFFF00"/>
                </a:solidFill>
                <a:latin typeface="Calibri" pitchFamily="34" charset="0"/>
              </a:rPr>
              <a:t>	</a:t>
            </a:r>
            <a:r>
              <a:rPr lang="en-US" sz="1400" kern="0" dirty="0" smtClean="0">
                <a:solidFill>
                  <a:srgbClr val="FFFF00"/>
                </a:solidFill>
                <a:latin typeface="Calibri" pitchFamily="34" charset="0"/>
              </a:rPr>
              <a:t>//get the index for the flag "number"</a:t>
            </a:r>
          </a:p>
          <a:p>
            <a:r>
              <a:rPr lang="en-US" sz="1400" kern="0" dirty="0" smtClean="0">
                <a:solidFill>
                  <a:srgbClr val="FFFF00"/>
                </a:solidFill>
                <a:latin typeface="Calibri" pitchFamily="34" charset="0"/>
              </a:rPr>
              <a:t>	 unsigned index = </a:t>
            </a:r>
            <a:r>
              <a:rPr lang="en-US" sz="1400" kern="0" dirty="0" err="1" smtClean="0">
                <a:solidFill>
                  <a:srgbClr val="FFFF00"/>
                </a:solidFill>
                <a:latin typeface="Calibri" pitchFamily="34" charset="0"/>
              </a:rPr>
              <a:t>args.flagIndex</a:t>
            </a:r>
            <a:r>
              <a:rPr lang="en-US" sz="1400" kern="0" dirty="0" smtClean="0">
                <a:solidFill>
                  <a:srgbClr val="FFFF00"/>
                </a:solidFill>
                <a:latin typeface="Calibri" pitchFamily="34" charset="0"/>
              </a:rPr>
              <a:t>("</a:t>
            </a:r>
            <a:r>
              <a:rPr lang="en-US" sz="1400" kern="0" dirty="0" err="1" smtClean="0">
                <a:solidFill>
                  <a:srgbClr val="FFFF00"/>
                </a:solidFill>
                <a:latin typeface="Calibri" pitchFamily="34" charset="0"/>
              </a:rPr>
              <a:t>n","number</a:t>
            </a:r>
            <a:r>
              <a:rPr lang="en-US" sz="1400" kern="0" dirty="0" smtClean="0">
                <a:solidFill>
                  <a:srgbClr val="FFFF00"/>
                </a:solidFill>
                <a:latin typeface="Calibri" pitchFamily="34" charset="0"/>
              </a:rPr>
              <a:t>");</a:t>
            </a:r>
          </a:p>
          <a:p>
            <a:r>
              <a:rPr lang="en-US" sz="1400" kern="0" dirty="0" smtClean="0">
                <a:solidFill>
                  <a:srgbClr val="FFFF00"/>
                </a:solidFill>
                <a:latin typeface="Calibri" pitchFamily="34" charset="0"/>
              </a:rPr>
              <a:t>	</a:t>
            </a:r>
          </a:p>
          <a:p>
            <a:r>
              <a:rPr lang="en-US" sz="1400" kern="0" dirty="0" smtClean="0">
                <a:solidFill>
                  <a:srgbClr val="FFFF00"/>
                </a:solidFill>
                <a:latin typeface="Calibri" pitchFamily="34" charset="0"/>
              </a:rPr>
              <a:t>	</a:t>
            </a:r>
            <a:r>
              <a:rPr lang="en-US" sz="1400" kern="0" dirty="0" err="1" smtClean="0">
                <a:solidFill>
                  <a:srgbClr val="FFFF00"/>
                </a:solidFill>
                <a:latin typeface="Calibri" pitchFamily="34" charset="0"/>
              </a:rPr>
              <a:t>int</a:t>
            </a:r>
            <a:r>
              <a:rPr lang="en-US" sz="1400" kern="0" dirty="0" smtClean="0">
                <a:solidFill>
                  <a:srgbClr val="FFFF00"/>
                </a:solidFill>
                <a:latin typeface="Calibri" pitchFamily="34" charset="0"/>
              </a:rPr>
              <a:t> </a:t>
            </a:r>
            <a:r>
              <a:rPr lang="en-US" sz="1400" kern="0" dirty="0" err="1" smtClean="0">
                <a:solidFill>
                  <a:srgbClr val="FFFF00"/>
                </a:solidFill>
                <a:latin typeface="Calibri" pitchFamily="34" charset="0"/>
              </a:rPr>
              <a:t>numArg</a:t>
            </a:r>
            <a:r>
              <a:rPr lang="en-US" sz="1400" kern="0" dirty="0" smtClean="0">
                <a:solidFill>
                  <a:srgbClr val="FFFF00"/>
                </a:solidFill>
                <a:latin typeface="Calibri" pitchFamily="34" charset="0"/>
              </a:rPr>
              <a:t>;</a:t>
            </a:r>
          </a:p>
          <a:p>
            <a:r>
              <a:rPr lang="en-US" sz="1400" kern="0" dirty="0" smtClean="0">
                <a:solidFill>
                  <a:srgbClr val="FFFF00"/>
                </a:solidFill>
                <a:latin typeface="Calibri" pitchFamily="34" charset="0"/>
              </a:rPr>
              <a:t>	</a:t>
            </a:r>
          </a:p>
          <a:p>
            <a:r>
              <a:rPr lang="en-US" sz="1400" kern="0" dirty="0" smtClean="0">
                <a:solidFill>
                  <a:srgbClr val="FFFF00"/>
                </a:solidFill>
                <a:latin typeface="Calibri" pitchFamily="34" charset="0"/>
              </a:rPr>
              <a:t>	if(</a:t>
            </a:r>
            <a:r>
              <a:rPr lang="en-US" sz="1400" kern="0" dirty="0" err="1" smtClean="0">
                <a:solidFill>
                  <a:srgbClr val="FFFF00"/>
                </a:solidFill>
                <a:latin typeface="Calibri" pitchFamily="34" charset="0"/>
              </a:rPr>
              <a:t>MArgList</a:t>
            </a:r>
            <a:r>
              <a:rPr lang="en-US" sz="1400" kern="0" dirty="0" smtClean="0">
                <a:solidFill>
                  <a:srgbClr val="FFFF00"/>
                </a:solidFill>
                <a:latin typeface="Calibri" pitchFamily="34" charset="0"/>
              </a:rPr>
              <a:t>::</a:t>
            </a:r>
            <a:r>
              <a:rPr lang="en-US" sz="1400" kern="0" dirty="0" err="1" smtClean="0">
                <a:solidFill>
                  <a:srgbClr val="FFFF00"/>
                </a:solidFill>
                <a:latin typeface="Calibri" pitchFamily="34" charset="0"/>
              </a:rPr>
              <a:t>kInvalidArgIndex</a:t>
            </a:r>
            <a:r>
              <a:rPr lang="en-US" sz="1400" kern="0" dirty="0" smtClean="0">
                <a:solidFill>
                  <a:srgbClr val="FFFF00"/>
                </a:solidFill>
                <a:latin typeface="Calibri" pitchFamily="34" charset="0"/>
              </a:rPr>
              <a:t>!=index)</a:t>
            </a:r>
          </a:p>
          <a:p>
            <a:r>
              <a:rPr lang="en-US" sz="1400" kern="0" dirty="0" smtClean="0">
                <a:solidFill>
                  <a:srgbClr val="FFFF00"/>
                </a:solidFill>
                <a:latin typeface="Calibri" pitchFamily="34" charset="0"/>
              </a:rPr>
              <a:t>	//get the data following flag "n"</a:t>
            </a:r>
          </a:p>
          <a:p>
            <a:r>
              <a:rPr lang="en-US" sz="1400" kern="0" dirty="0" smtClean="0">
                <a:solidFill>
                  <a:srgbClr val="FFFF00"/>
                </a:solidFill>
                <a:latin typeface="Calibri" pitchFamily="34" charset="0"/>
              </a:rPr>
              <a:t>	</a:t>
            </a:r>
            <a:r>
              <a:rPr lang="en-US" sz="1400" kern="0" dirty="0" err="1" smtClean="0">
                <a:solidFill>
                  <a:srgbClr val="FFFF00"/>
                </a:solidFill>
                <a:latin typeface="Calibri" pitchFamily="34" charset="0"/>
              </a:rPr>
              <a:t>args.get</a:t>
            </a:r>
            <a:r>
              <a:rPr lang="en-US" sz="1400" kern="0" dirty="0" smtClean="0">
                <a:solidFill>
                  <a:srgbClr val="FFFF00"/>
                </a:solidFill>
                <a:latin typeface="Calibri" pitchFamily="34" charset="0"/>
              </a:rPr>
              <a:t>(index+1, </a:t>
            </a:r>
            <a:r>
              <a:rPr lang="en-US" sz="1400" kern="0" dirty="0" err="1" smtClean="0">
                <a:solidFill>
                  <a:srgbClr val="FFFF00"/>
                </a:solidFill>
                <a:latin typeface="Calibri" pitchFamily="34" charset="0"/>
              </a:rPr>
              <a:t>numArg</a:t>
            </a:r>
            <a:r>
              <a:rPr lang="en-US" sz="1400" kern="0" dirty="0" smtClean="0">
                <a:solidFill>
                  <a:srgbClr val="FFFF00"/>
                </a:solidFill>
                <a:latin typeface="Calibri" pitchFamily="34" charset="0"/>
              </a:rPr>
              <a:t>);</a:t>
            </a:r>
          </a:p>
          <a:p>
            <a:r>
              <a:rPr lang="en-US" sz="1400" kern="0" dirty="0">
                <a:solidFill>
                  <a:srgbClr val="FFFF00"/>
                </a:solidFill>
                <a:latin typeface="Calibri" pitchFamily="34" charset="0"/>
              </a:rPr>
              <a:t>}</a:t>
            </a:r>
            <a:endParaRPr lang="en-US" sz="1400" dirty="0">
              <a:solidFill>
                <a:srgbClr val="FFFF00"/>
              </a:solidFill>
            </a:endParaRPr>
          </a:p>
        </p:txBody>
      </p:sp>
      <p:sp>
        <p:nvSpPr>
          <p:cNvPr id="6" name="AutoShape 7"/>
          <p:cNvSpPr>
            <a:spLocks noChangeArrowheads="1"/>
          </p:cNvSpPr>
          <p:nvPr/>
        </p:nvSpPr>
        <p:spPr bwMode="auto">
          <a:xfrm>
            <a:off x="2438400" y="2913291"/>
            <a:ext cx="1676400" cy="398691"/>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blinds(horizontal)">
                                      <p:cBhvr>
                                        <p:cTn id="10" dur="500"/>
                                        <p:tgtEl>
                                          <p:spTgt spid="5">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blinds(horizontal)">
                                      <p:cBhvr>
                                        <p:cTn id="13" dur="500"/>
                                        <p:tgtEl>
                                          <p:spTgt spid="5">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13" end="13"/>
                                            </p:txEl>
                                          </p:spTgt>
                                        </p:tgtEl>
                                        <p:attrNameLst>
                                          <p:attrName>style.visibility</p:attrName>
                                        </p:attrNameLst>
                                      </p:cBhvr>
                                      <p:to>
                                        <p:strVal val="visible"/>
                                      </p:to>
                                    </p:set>
                                    <p:animEffect transition="in" filter="blinds(horizontal)">
                                      <p:cBhvr>
                                        <p:cTn id="16" dur="500"/>
                                        <p:tgtEl>
                                          <p:spTgt spid="5">
                                            <p:txEl>
                                              <p:pRg st="13" end="1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blinds(horizontal)">
                                      <p:cBhvr>
                                        <p:cTn id="21" dur="500"/>
                                        <p:tgtEl>
                                          <p:spTgt spid="5">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blinds(horizontal)">
                                      <p:cBhvr>
                                        <p:cTn id="24" dur="500"/>
                                        <p:tgtEl>
                                          <p:spTgt spid="5">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Effect transition="in" filter="blinds(horizontal)">
                                      <p:cBhvr>
                                        <p:cTn id="29" dur="500"/>
                                        <p:tgtEl>
                                          <p:spTgt spid="5">
                                            <p:txEl>
                                              <p:pRg st="8" end="8"/>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5">
                                            <p:txEl>
                                              <p:pRg st="9" end="9"/>
                                            </p:txEl>
                                          </p:spTgt>
                                        </p:tgtEl>
                                        <p:attrNameLst>
                                          <p:attrName>style.visibility</p:attrName>
                                        </p:attrNameLst>
                                      </p:cBhvr>
                                      <p:to>
                                        <p:strVal val="visible"/>
                                      </p:to>
                                    </p:set>
                                    <p:animEffect transition="in" filter="blinds(horizontal)">
                                      <p:cBhvr>
                                        <p:cTn id="32" dur="500"/>
                                        <p:tgtEl>
                                          <p:spTgt spid="5">
                                            <p:txEl>
                                              <p:pRg st="9" end="9"/>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animEffect transition="in" filter="blinds(horizontal)">
                                      <p:cBhvr>
                                        <p:cTn id="35" dur="500"/>
                                        <p:tgtEl>
                                          <p:spTgt spid="5">
                                            <p:txEl>
                                              <p:pRg st="10" end="10"/>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5">
                                            <p:txEl>
                                              <p:pRg st="11" end="11"/>
                                            </p:txEl>
                                          </p:spTgt>
                                        </p:tgtEl>
                                        <p:attrNameLst>
                                          <p:attrName>style.visibility</p:attrName>
                                        </p:attrNameLst>
                                      </p:cBhvr>
                                      <p:to>
                                        <p:strVal val="visible"/>
                                      </p:to>
                                    </p:set>
                                    <p:animEffect transition="in" filter="blinds(horizontal)">
                                      <p:cBhvr>
                                        <p:cTn id="38" dur="500"/>
                                        <p:tgtEl>
                                          <p:spTgt spid="5">
                                            <p:txEl>
                                              <p:pRg st="11" end="11"/>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animEffect transition="in" filter="blinds(horizontal)">
                                      <p:cBhvr>
                                        <p:cTn id="41"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Command with Arguments</a:t>
            </a:r>
          </a:p>
        </p:txBody>
      </p:sp>
      <p:sp>
        <p:nvSpPr>
          <p:cNvPr id="16387" name="Content Placeholder 2"/>
          <p:cNvSpPr>
            <a:spLocks noGrp="1"/>
          </p:cNvSpPr>
          <p:nvPr>
            <p:ph idx="1"/>
          </p:nvPr>
        </p:nvSpPr>
        <p:spPr/>
        <p:txBody>
          <a:bodyPr/>
          <a:lstStyle/>
          <a:p>
            <a:pPr marL="0" indent="0" eaLnBrk="1" hangingPunct="1">
              <a:buFontTx/>
              <a:buNone/>
            </a:pPr>
            <a:r>
              <a:rPr lang="en-US" dirty="0" smtClean="0"/>
              <a:t>custom syntax: more advanced and flexible way to define and parse arguments</a:t>
            </a:r>
          </a:p>
          <a:p>
            <a:pPr marL="0" indent="0" eaLnBrk="1" hangingPunct="1">
              <a:buFontTx/>
              <a:buNone/>
            </a:pPr>
            <a:endParaRPr lang="en-US" sz="2000" dirty="0" smtClean="0"/>
          </a:p>
          <a:p>
            <a:pPr lvl="1" eaLnBrk="1" hangingPunct="1">
              <a:buClr>
                <a:schemeClr val="accent1">
                  <a:lumMod val="50000"/>
                  <a:lumOff val="50000"/>
                </a:schemeClr>
              </a:buClr>
              <a:buSzPct val="100000"/>
              <a:buFont typeface="Arial" pitchFamily="34" charset="0"/>
              <a:buChar char="•"/>
            </a:pPr>
            <a:r>
              <a:rPr lang="en-CA" dirty="0" smtClean="0"/>
              <a:t>Three types of arguments that can be specified via these syntax methods: flags arguments, command arguments, objects</a:t>
            </a:r>
            <a:endParaRPr lang="en-US" dirty="0" smtClean="0"/>
          </a:p>
          <a:p>
            <a:pPr lvl="1" eaLnBrk="1" hangingPunct="1">
              <a:buClr>
                <a:schemeClr val="accent1">
                  <a:lumMod val="50000"/>
                  <a:lumOff val="50000"/>
                </a:schemeClr>
              </a:buClr>
              <a:buSzPct val="100000"/>
              <a:buFont typeface="Arial" pitchFamily="34" charset="0"/>
              <a:buChar char="•"/>
            </a:pPr>
            <a:endParaRPr lang="en-US" dirty="0" smtClean="0"/>
          </a:p>
          <a:p>
            <a:pPr lvl="1" eaLnBrk="1" hangingPunct="1">
              <a:buClr>
                <a:schemeClr val="accent1">
                  <a:lumMod val="50000"/>
                  <a:lumOff val="50000"/>
                </a:schemeClr>
              </a:buClr>
              <a:buSzPct val="100000"/>
              <a:buFont typeface="Arial" pitchFamily="34" charset="0"/>
              <a:buChar char="•"/>
            </a:pPr>
            <a:r>
              <a:rPr lang="en-US" dirty="0" err="1" smtClean="0"/>
              <a:t>MSyntax</a:t>
            </a:r>
            <a:r>
              <a:rPr lang="en-US" dirty="0" smtClean="0"/>
              <a:t> class represents a command syntax definition.</a:t>
            </a:r>
          </a:p>
          <a:p>
            <a:pPr lvl="1" eaLnBrk="1" hangingPunct="1">
              <a:buClr>
                <a:schemeClr val="accent1">
                  <a:lumMod val="50000"/>
                  <a:lumOff val="50000"/>
                </a:schemeClr>
              </a:buClr>
              <a:buSzPct val="100000"/>
              <a:buFont typeface="Arial" pitchFamily="34" charset="0"/>
              <a:buChar char="•"/>
            </a:pPr>
            <a:endParaRPr lang="en-US" dirty="0" smtClean="0"/>
          </a:p>
          <a:p>
            <a:pPr lvl="1" eaLnBrk="1" hangingPunct="1">
              <a:buClr>
                <a:schemeClr val="accent1">
                  <a:lumMod val="50000"/>
                  <a:lumOff val="50000"/>
                </a:schemeClr>
              </a:buClr>
              <a:buSzPct val="100000"/>
              <a:buFont typeface="Arial" pitchFamily="34" charset="0"/>
              <a:buChar char="•"/>
            </a:pPr>
            <a:r>
              <a:rPr lang="en-US" dirty="0" smtClean="0"/>
              <a:t>You are responsible to define a syntax constructing method that must be registered with Maya for your command.</a:t>
            </a:r>
          </a:p>
          <a:p>
            <a:pPr lvl="1" eaLnBrk="1" hangingPunct="1"/>
            <a:endParaRPr lang="en-US" dirty="0" smtClean="0"/>
          </a:p>
          <a:p>
            <a:pPr lvl="1" eaLnBrk="1" hangingPunct="1"/>
            <a:endParaRPr lang="en-US" dirty="0" smtClean="0"/>
          </a:p>
          <a:p>
            <a:pPr lvl="1" eaLnBrk="1" hangingPunct="1">
              <a:buFont typeface="Wingdings" pitchFamily="2" charset="2"/>
              <a:buNone/>
            </a:pPr>
            <a:endParaRPr lang="en-US" dirty="0" smtClean="0"/>
          </a:p>
          <a:p>
            <a:pPr marL="0" indent="0" eaLnBrk="1" hangingPunct="1">
              <a:buFontTx/>
              <a:buNone/>
            </a:pPr>
            <a:r>
              <a:rPr lang="en-US" dirty="0" smtClean="0"/>
              <a:t> </a:t>
            </a:r>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Command Structure</a:t>
            </a:r>
            <a:endParaRPr lang="en-US" dirty="0"/>
          </a:p>
        </p:txBody>
      </p:sp>
      <p:sp>
        <p:nvSpPr>
          <p:cNvPr id="3" name="Content Placeholder 2"/>
          <p:cNvSpPr>
            <a:spLocks noGrp="1"/>
          </p:cNvSpPr>
          <p:nvPr>
            <p:ph idx="1"/>
          </p:nvPr>
        </p:nvSpPr>
        <p:spPr/>
        <p:txBody>
          <a:bodyPr/>
          <a:lstStyle/>
          <a:p>
            <a:r>
              <a:rPr lang="en-US" dirty="0" smtClean="0"/>
              <a:t>Example Class Declaration</a:t>
            </a:r>
            <a:endParaRPr lang="en-US" dirty="0"/>
          </a:p>
        </p:txBody>
      </p:sp>
      <p:sp>
        <p:nvSpPr>
          <p:cNvPr id="4" name="Rectangle 3"/>
          <p:cNvSpPr/>
          <p:nvPr/>
        </p:nvSpPr>
        <p:spPr>
          <a:xfrm>
            <a:off x="685800" y="2057400"/>
            <a:ext cx="6248400" cy="4478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class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myCmd</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 public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MPxCommand</a:t>
            </a:r>
            <a:endPar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endParaRP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public:</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myCmd</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virtual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myCmd</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static void* creator();</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a:t>
            </a:r>
          </a:p>
          <a:p>
            <a:pPr marL="342900" lvl="0" indent="-342900" eaLnBrk="0" hangingPunct="0">
              <a:spcBef>
                <a:spcPct val="15000"/>
              </a:spcBef>
              <a:spcAft>
                <a:spcPct val="15000"/>
              </a:spcAft>
            </a:pPr>
            <a:r>
              <a:rPr lang="en-US" sz="1600" kern="0" dirty="0">
                <a:solidFill>
                  <a:srgbClr val="FFFF00"/>
                </a:solidFill>
                <a:latin typeface="Calibri" pitchFamily="34" charset="0"/>
              </a:rPr>
              <a:t>	</a:t>
            </a:r>
            <a:r>
              <a:rPr lang="en-US" sz="1600" kern="0" dirty="0" smtClean="0">
                <a:solidFill>
                  <a:srgbClr val="FFFF00"/>
                </a:solidFill>
                <a:latin typeface="Calibri" pitchFamily="34" charset="0"/>
              </a:rPr>
              <a:t>	</a:t>
            </a:r>
            <a:r>
              <a:rPr lang="en-US" sz="1600" noProof="1" smtClean="0">
                <a:solidFill>
                  <a:srgbClr val="FFFF00"/>
                </a:solidFill>
                <a:latin typeface="Calibri" pitchFamily="34" charset="0"/>
              </a:rPr>
              <a:t>MSyntax  newSyntax();</a:t>
            </a:r>
            <a:endPar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endParaRP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MStatus</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doIt</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(const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MArgList</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&amp;);</a:t>
            </a:r>
          </a:p>
          <a:p>
            <a:r>
              <a:rPr lang="en-US" sz="1600" dirty="0" smtClean="0">
                <a:solidFill>
                  <a:srgbClr val="FFFF00"/>
                </a:solidFill>
                <a:latin typeface="Calibri" pitchFamily="34" charset="0"/>
              </a:rPr>
              <a:t>	</a:t>
            </a:r>
          </a:p>
          <a:p>
            <a:r>
              <a:rPr lang="en-US" sz="1600" dirty="0">
                <a:solidFill>
                  <a:srgbClr val="FFFF00"/>
                </a:solidFill>
                <a:latin typeface="Calibri" pitchFamily="34" charset="0"/>
              </a:rPr>
              <a:t>	</a:t>
            </a:r>
            <a:r>
              <a:rPr lang="en-US" sz="1600" dirty="0" err="1" smtClean="0">
                <a:solidFill>
                  <a:srgbClr val="FFFF00"/>
                </a:solidFill>
                <a:latin typeface="Calibri" pitchFamily="34" charset="0"/>
              </a:rPr>
              <a:t>MStatus</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redoIt</a:t>
            </a:r>
            <a:r>
              <a:rPr lang="en-US" sz="1600" dirty="0" smtClean="0">
                <a:solidFill>
                  <a:srgbClr val="FFFF00"/>
                </a:solidFill>
                <a:latin typeface="Calibri" pitchFamily="34" charset="0"/>
              </a:rPr>
              <a:t>();</a:t>
            </a:r>
          </a:p>
          <a:p>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MStatus</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undoIt</a:t>
            </a:r>
            <a:r>
              <a:rPr lang="en-US" sz="1600" dirty="0" smtClean="0">
                <a:solidFill>
                  <a:srgbClr val="FFFF00"/>
                </a:solidFill>
                <a:latin typeface="Calibri" pitchFamily="34" charset="0"/>
              </a:rPr>
              <a:t>();</a:t>
            </a:r>
          </a:p>
          <a:p>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bool</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isUndoable</a:t>
            </a:r>
            <a:r>
              <a:rPr lang="en-US" sz="1600" dirty="0" smtClean="0">
                <a:solidFill>
                  <a:srgbClr val="FFFF00"/>
                </a:solidFill>
                <a:latin typeface="Calibri" pitchFamily="34" charset="0"/>
              </a:rPr>
              <a:t>() const; </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blinds(horizontal)">
                                      <p:cBhvr>
                                        <p:cTn id="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t>MSyntax</a:t>
            </a:r>
          </a:p>
        </p:txBody>
      </p:sp>
      <p:sp>
        <p:nvSpPr>
          <p:cNvPr id="17411" name="Content Placeholder 2"/>
          <p:cNvSpPr>
            <a:spLocks noGrp="1"/>
          </p:cNvSpPr>
          <p:nvPr>
            <p:ph idx="1"/>
          </p:nvPr>
        </p:nvSpPr>
        <p:spPr>
          <a:xfrm>
            <a:off x="319088" y="1143000"/>
            <a:ext cx="8215312" cy="5562600"/>
          </a:xfrm>
        </p:spPr>
        <p:txBody>
          <a:bodyPr/>
          <a:lstStyle/>
          <a:p>
            <a:pPr>
              <a:buFontTx/>
              <a:buNone/>
            </a:pPr>
            <a:r>
              <a:rPr lang="en-US" noProof="1" smtClean="0"/>
              <a:t>Syntax registration:</a:t>
            </a:r>
          </a:p>
          <a:p>
            <a:pPr>
              <a:buFontTx/>
              <a:buNone/>
            </a:pPr>
            <a:r>
              <a:rPr lang="en-US" sz="1600" dirty="0" err="1" smtClean="0">
                <a:solidFill>
                  <a:srgbClr val="FFFF00"/>
                </a:solidFill>
                <a:latin typeface="Calibri" pitchFamily="34" charset="0"/>
              </a:rPr>
              <a:t>MFnPlugin</a:t>
            </a:r>
            <a:r>
              <a:rPr lang="en-US" sz="1600" dirty="0" smtClean="0">
                <a:solidFill>
                  <a:srgbClr val="FFFF00"/>
                </a:solidFill>
                <a:latin typeface="Calibri" pitchFamily="34" charset="0"/>
              </a:rPr>
              <a:t>::</a:t>
            </a:r>
            <a:r>
              <a:rPr lang="en-US" sz="1600" dirty="0" err="1" smtClean="0">
                <a:solidFill>
                  <a:srgbClr val="FFFF00"/>
                </a:solidFill>
                <a:latin typeface="Calibri" pitchFamily="34" charset="0"/>
              </a:rPr>
              <a:t>registerCommand</a:t>
            </a:r>
            <a:r>
              <a:rPr lang="en-US" sz="1600" dirty="0" smtClean="0">
                <a:solidFill>
                  <a:srgbClr val="FFFF00"/>
                </a:solidFill>
                <a:latin typeface="Calibri" pitchFamily="34" charset="0"/>
              </a:rPr>
              <a:t>(“</a:t>
            </a:r>
            <a:r>
              <a:rPr lang="en-US" sz="1600" dirty="0" err="1" smtClean="0">
                <a:solidFill>
                  <a:srgbClr val="FFFF00"/>
                </a:solidFill>
                <a:latin typeface="Calibri" pitchFamily="34" charset="0"/>
              </a:rPr>
              <a:t>myCmd</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myCmd</a:t>
            </a:r>
            <a:r>
              <a:rPr lang="en-US" sz="1600" dirty="0" smtClean="0">
                <a:solidFill>
                  <a:srgbClr val="FFFF00"/>
                </a:solidFill>
                <a:latin typeface="Calibri" pitchFamily="34" charset="0"/>
              </a:rPr>
              <a:t>::creator, </a:t>
            </a:r>
            <a:r>
              <a:rPr lang="en-US" sz="1600" dirty="0" err="1" smtClean="0">
                <a:solidFill>
                  <a:srgbClr val="FFFF00"/>
                </a:solidFill>
                <a:latin typeface="Calibri" pitchFamily="34" charset="0"/>
              </a:rPr>
              <a:t>myCmd</a:t>
            </a:r>
            <a:r>
              <a:rPr lang="en-US" sz="1600" dirty="0" smtClean="0">
                <a:solidFill>
                  <a:srgbClr val="FFFF00"/>
                </a:solidFill>
                <a:latin typeface="Calibri" pitchFamily="34" charset="0"/>
              </a:rPr>
              <a:t>::</a:t>
            </a:r>
            <a:r>
              <a:rPr lang="en-US" sz="1600" dirty="0" err="1" smtClean="0">
                <a:solidFill>
                  <a:srgbClr val="FFFF00"/>
                </a:solidFill>
                <a:latin typeface="Calibri" pitchFamily="34" charset="0"/>
              </a:rPr>
              <a:t>newSyntax</a:t>
            </a:r>
            <a:r>
              <a:rPr lang="en-US" sz="1600" dirty="0" smtClean="0">
                <a:solidFill>
                  <a:srgbClr val="FFFF00"/>
                </a:solidFill>
                <a:latin typeface="Calibri" pitchFamily="34" charset="0"/>
              </a:rPr>
              <a:t>);</a:t>
            </a:r>
            <a:endParaRPr lang="en-US" sz="1600" noProof="1" smtClean="0">
              <a:solidFill>
                <a:srgbClr val="FFFF00"/>
              </a:solidFill>
              <a:latin typeface="Calibri" pitchFamily="34" charset="0"/>
            </a:endParaRPr>
          </a:p>
          <a:p>
            <a:pPr marL="0" indent="0" eaLnBrk="1" hangingPunct="1">
              <a:buFontTx/>
              <a:buNone/>
            </a:pPr>
            <a:endParaRPr lang="en-US" dirty="0" smtClean="0"/>
          </a:p>
          <a:p>
            <a:pPr marL="0" indent="0" eaLnBrk="1" hangingPunct="1">
              <a:buFontTx/>
              <a:buNone/>
            </a:pPr>
            <a:r>
              <a:rPr lang="en-US" dirty="0" smtClean="0"/>
              <a:t>Syntax definition:</a:t>
            </a:r>
          </a:p>
          <a:p>
            <a:pPr marL="0" indent="0" eaLnBrk="1" hangingPunct="1">
              <a:buFontTx/>
              <a:buNone/>
            </a:pPr>
            <a:endParaRPr lang="en-US" sz="1600" dirty="0" smtClean="0"/>
          </a:p>
          <a:p>
            <a:pPr marL="0" indent="0" eaLnBrk="1" hangingPunct="1">
              <a:buFontTx/>
              <a:buNone/>
            </a:pPr>
            <a:endParaRPr lang="en-US" dirty="0" smtClean="0"/>
          </a:p>
          <a:p>
            <a:pPr marL="0" indent="0" eaLnBrk="1" hangingPunct="1">
              <a:buFontTx/>
              <a:buNone/>
            </a:pPr>
            <a:r>
              <a:rPr lang="en-US" dirty="0" smtClean="0"/>
              <a:t>	</a:t>
            </a:r>
          </a:p>
        </p:txBody>
      </p:sp>
      <p:sp>
        <p:nvSpPr>
          <p:cNvPr id="5" name="TextBox 4"/>
          <p:cNvSpPr txBox="1"/>
          <p:nvPr/>
        </p:nvSpPr>
        <p:spPr>
          <a:xfrm>
            <a:off x="319088" y="2895600"/>
            <a:ext cx="6912266" cy="3600986"/>
          </a:xfrm>
          <a:prstGeom prst="rect">
            <a:avLst/>
          </a:prstGeom>
          <a:noFill/>
        </p:spPr>
        <p:txBody>
          <a:bodyPr wrap="square" rtlCol="0">
            <a:spAutoFit/>
          </a:bodyPr>
          <a:lstStyle/>
          <a:p>
            <a:pPr marL="0" indent="0" eaLnBrk="1" hangingPunct="1">
              <a:buFontTx/>
              <a:buNone/>
            </a:pPr>
            <a:r>
              <a:rPr lang="en-US" sz="1400" dirty="0" smtClean="0">
                <a:solidFill>
                  <a:srgbClr val="FFFF00"/>
                </a:solidFill>
                <a:latin typeface="Calibri" pitchFamily="34" charset="0"/>
              </a:rPr>
              <a:t>#define </a:t>
            </a:r>
            <a:r>
              <a:rPr lang="en-US" sz="1400" dirty="0" err="1" smtClean="0">
                <a:solidFill>
                  <a:srgbClr val="FFFF00"/>
                </a:solidFill>
                <a:latin typeface="Calibri" pitchFamily="34" charset="0"/>
              </a:rPr>
              <a:t>cFlagShort</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str</a:t>
            </a:r>
            <a:r>
              <a:rPr lang="en-US" sz="1400" dirty="0" smtClean="0">
                <a:solidFill>
                  <a:srgbClr val="FFFF00"/>
                </a:solidFill>
                <a:latin typeface="Calibri" pitchFamily="34" charset="0"/>
              </a:rPr>
              <a:t>”</a:t>
            </a:r>
          </a:p>
          <a:p>
            <a:pPr marL="0" indent="0" eaLnBrk="1" hangingPunct="1">
              <a:buFontTx/>
              <a:buNone/>
            </a:pPr>
            <a:r>
              <a:rPr lang="en-US" sz="1400" dirty="0" smtClean="0">
                <a:solidFill>
                  <a:srgbClr val="FFFF00"/>
                </a:solidFill>
                <a:latin typeface="Calibri" pitchFamily="34" charset="0"/>
              </a:rPr>
              <a:t>#define </a:t>
            </a:r>
            <a:r>
              <a:rPr lang="en-US" sz="1400" dirty="0" err="1" smtClean="0">
                <a:solidFill>
                  <a:srgbClr val="FFFF00"/>
                </a:solidFill>
                <a:latin typeface="Calibri" pitchFamily="34" charset="0"/>
              </a:rPr>
              <a:t>cFlagLong</a:t>
            </a:r>
            <a:r>
              <a:rPr lang="en-US" sz="1400" dirty="0" smtClean="0">
                <a:solidFill>
                  <a:srgbClr val="FFFF00"/>
                </a:solidFill>
                <a:latin typeface="Calibri" pitchFamily="34" charset="0"/>
              </a:rPr>
              <a:t> “-string”</a:t>
            </a:r>
          </a:p>
          <a:p>
            <a:pPr marL="0" indent="0" eaLnBrk="1" hangingPunct="1">
              <a:buFontTx/>
              <a:buNone/>
            </a:pPr>
            <a:endParaRPr lang="en-US" sz="1400" dirty="0" smtClean="0">
              <a:solidFill>
                <a:srgbClr val="FFFF00"/>
              </a:solidFill>
              <a:latin typeface="Calibri" pitchFamily="34" charset="0"/>
            </a:endParaRPr>
          </a:p>
          <a:p>
            <a:pPr marL="0" indent="0" eaLnBrk="1" hangingPunct="1">
              <a:buFontTx/>
              <a:buNone/>
            </a:pPr>
            <a:r>
              <a:rPr lang="en-US" sz="1400" noProof="1" smtClean="0">
                <a:solidFill>
                  <a:srgbClr val="FFFF00"/>
                </a:solidFill>
                <a:latin typeface="Calibri" pitchFamily="34" charset="0"/>
              </a:rPr>
              <a:t>MSyntax </a:t>
            </a:r>
            <a:r>
              <a:rPr lang="en-US" sz="1400" dirty="0" smtClean="0">
                <a:solidFill>
                  <a:srgbClr val="FFFF00"/>
                </a:solidFill>
                <a:latin typeface="Calibri" pitchFamily="34" charset="0"/>
              </a:rPr>
              <a:t>my</a:t>
            </a:r>
            <a:r>
              <a:rPr lang="en-US" sz="1400" noProof="1" smtClean="0">
                <a:solidFill>
                  <a:srgbClr val="FFFF00"/>
                </a:solidFill>
                <a:latin typeface="Calibri" pitchFamily="34" charset="0"/>
              </a:rPr>
              <a:t>Cmd::newSyntax()</a:t>
            </a:r>
          </a:p>
          <a:p>
            <a:pPr marL="0" indent="0" eaLnBrk="1" hangingPunct="1">
              <a:buFontTx/>
              <a:buNone/>
            </a:pPr>
            <a:r>
              <a:rPr lang="en-US" sz="1400" noProof="1" smtClean="0">
                <a:solidFill>
                  <a:srgbClr val="FFFF00"/>
                </a:solidFill>
                <a:latin typeface="Calibri" pitchFamily="34" charset="0"/>
              </a:rPr>
              <a:t>{</a:t>
            </a:r>
          </a:p>
          <a:p>
            <a:pPr marL="0" indent="0" eaLnBrk="1" hangingPunct="1">
              <a:buFontTx/>
              <a:buNone/>
            </a:pPr>
            <a:r>
              <a:rPr lang="en-US" sz="1400" noProof="1" smtClean="0">
                <a:solidFill>
                  <a:srgbClr val="FFFF00"/>
                </a:solidFill>
                <a:latin typeface="Calibri" pitchFamily="34" charset="0"/>
              </a:rPr>
              <a:t>	MSyntax </a:t>
            </a:r>
            <a:r>
              <a:rPr lang="en-US" sz="1400" dirty="0" smtClean="0">
                <a:solidFill>
                  <a:srgbClr val="FFFF00"/>
                </a:solidFill>
                <a:latin typeface="Calibri" pitchFamily="34" charset="0"/>
              </a:rPr>
              <a:t>s</a:t>
            </a:r>
            <a:r>
              <a:rPr lang="en-US" sz="1400" noProof="1" smtClean="0">
                <a:solidFill>
                  <a:srgbClr val="FFFF00"/>
                </a:solidFill>
                <a:latin typeface="Calibri" pitchFamily="34" charset="0"/>
              </a:rPr>
              <a:t>yntax;</a:t>
            </a:r>
          </a:p>
          <a:p>
            <a:pPr marL="0" indent="0" eaLnBrk="1" hangingPunct="1">
              <a:buFontTx/>
              <a:buNone/>
            </a:pPr>
            <a:endParaRPr lang="en-US" sz="1400" noProof="1" smtClean="0">
              <a:solidFill>
                <a:srgbClr val="FFFF00"/>
              </a:solidFill>
              <a:latin typeface="Calibri" pitchFamily="34" charset="0"/>
            </a:endParaRPr>
          </a:p>
          <a:p>
            <a:pPr marL="0" indent="0" eaLnBrk="1" hangingPunct="1">
              <a:buFontTx/>
              <a:buNone/>
            </a:pPr>
            <a:r>
              <a:rPr lang="en-US" sz="1400" noProof="1" smtClean="0">
                <a:solidFill>
                  <a:srgbClr val="FFFF00"/>
                </a:solidFill>
                <a:latin typeface="Calibri" pitchFamily="34" charset="0"/>
              </a:rPr>
              <a:t>	// Disable edit and query flags</a:t>
            </a:r>
          </a:p>
          <a:p>
            <a:pPr marL="0" indent="0" eaLnBrk="1" hangingPunct="1">
              <a:buFontTx/>
              <a:buNone/>
            </a:pPr>
            <a:r>
              <a:rPr lang="en-US" sz="1400" noProof="1" smtClean="0">
                <a:solidFill>
                  <a:srgbClr val="FFFF00"/>
                </a:solidFill>
                <a:latin typeface="Calibri" pitchFamily="34" charset="0"/>
              </a:rPr>
              <a:t>	</a:t>
            </a:r>
            <a:r>
              <a:rPr lang="en-US" sz="1400" dirty="0" smtClean="0">
                <a:solidFill>
                  <a:srgbClr val="FFFF00"/>
                </a:solidFill>
                <a:latin typeface="Calibri" pitchFamily="34" charset="0"/>
              </a:rPr>
              <a:t>s</a:t>
            </a:r>
            <a:r>
              <a:rPr lang="en-US" sz="1400" noProof="1" smtClean="0">
                <a:solidFill>
                  <a:srgbClr val="FFFF00"/>
                </a:solidFill>
                <a:latin typeface="Calibri" pitchFamily="34" charset="0"/>
              </a:rPr>
              <a:t>yntax.enableEdit(false);</a:t>
            </a:r>
          </a:p>
          <a:p>
            <a:pPr marL="0" indent="0" eaLnBrk="1" hangingPunct="1">
              <a:buFontTx/>
              <a:buNone/>
            </a:pPr>
            <a:r>
              <a:rPr lang="en-US" sz="1400" noProof="1" smtClean="0">
                <a:solidFill>
                  <a:srgbClr val="FFFF00"/>
                </a:solidFill>
                <a:latin typeface="Calibri" pitchFamily="34" charset="0"/>
              </a:rPr>
              <a:t>	</a:t>
            </a:r>
            <a:r>
              <a:rPr lang="en-US" sz="1400" dirty="0" smtClean="0">
                <a:solidFill>
                  <a:srgbClr val="FFFF00"/>
                </a:solidFill>
                <a:latin typeface="Calibri" pitchFamily="34" charset="0"/>
              </a:rPr>
              <a:t>s</a:t>
            </a:r>
            <a:r>
              <a:rPr lang="en-US" sz="1400" noProof="1" smtClean="0">
                <a:solidFill>
                  <a:srgbClr val="FFFF00"/>
                </a:solidFill>
                <a:latin typeface="Calibri" pitchFamily="34" charset="0"/>
              </a:rPr>
              <a:t>yntax.enableQuery(false);</a:t>
            </a:r>
          </a:p>
          <a:p>
            <a:pPr marL="0" indent="0" eaLnBrk="1" hangingPunct="1">
              <a:buFontTx/>
              <a:buNone/>
            </a:pPr>
            <a:endParaRPr lang="en-US" sz="1400" noProof="1" smtClean="0">
              <a:solidFill>
                <a:srgbClr val="FFFF00"/>
              </a:solidFill>
              <a:latin typeface="Calibri" pitchFamily="34" charset="0"/>
            </a:endParaRPr>
          </a:p>
          <a:p>
            <a:pPr marL="0" indent="0" eaLnBrk="1" hangingPunct="1">
              <a:buFontTx/>
              <a:buNone/>
            </a:pPr>
            <a:r>
              <a:rPr lang="en-US" sz="1400" noProof="1" smtClean="0">
                <a:solidFill>
                  <a:srgbClr val="FFFF00"/>
                </a:solidFill>
                <a:latin typeface="Calibri" pitchFamily="34" charset="0"/>
              </a:rPr>
              <a:t>	// Add flags</a:t>
            </a:r>
          </a:p>
          <a:p>
            <a:pPr marL="0" indent="0" eaLnBrk="1" hangingPunct="1">
              <a:buFontTx/>
              <a:buNone/>
            </a:pPr>
            <a:r>
              <a:rPr lang="en-US" sz="1400" noProof="1" smtClean="0">
                <a:solidFill>
                  <a:srgbClr val="FFFF00"/>
                </a:solidFill>
                <a:latin typeface="Calibri" pitchFamily="34" charset="0"/>
              </a:rPr>
              <a:t>	</a:t>
            </a:r>
            <a:r>
              <a:rPr lang="en-US" sz="1400" dirty="0" smtClean="0">
                <a:solidFill>
                  <a:srgbClr val="FFFF00"/>
                </a:solidFill>
                <a:latin typeface="Calibri" pitchFamily="34" charset="0"/>
              </a:rPr>
              <a:t>s</a:t>
            </a:r>
            <a:r>
              <a:rPr lang="en-US" sz="1400" noProof="1" smtClean="0">
                <a:solidFill>
                  <a:srgbClr val="FFFF00"/>
                </a:solidFill>
                <a:latin typeface="Calibri" pitchFamily="34" charset="0"/>
              </a:rPr>
              <a:t>yntax.addFlag( cFlag</a:t>
            </a:r>
            <a:r>
              <a:rPr lang="en-US" sz="1400" dirty="0" smtClean="0">
                <a:solidFill>
                  <a:srgbClr val="FFFF00"/>
                </a:solidFill>
                <a:latin typeface="Calibri" pitchFamily="34" charset="0"/>
              </a:rPr>
              <a:t>Short</a:t>
            </a:r>
            <a:r>
              <a:rPr lang="en-US" sz="1400" noProof="1" smtClean="0">
                <a:solidFill>
                  <a:srgbClr val="FFFF00"/>
                </a:solidFill>
                <a:latin typeface="Calibri" pitchFamily="34" charset="0"/>
              </a:rPr>
              <a:t>,</a:t>
            </a:r>
            <a:r>
              <a:rPr lang="en-US" sz="1400" dirty="0" smtClean="0">
                <a:solidFill>
                  <a:srgbClr val="FFFF00"/>
                </a:solidFill>
                <a:latin typeface="Calibri" pitchFamily="34" charset="0"/>
              </a:rPr>
              <a:t> </a:t>
            </a:r>
            <a:r>
              <a:rPr lang="en-US" sz="1400" noProof="1" smtClean="0">
                <a:solidFill>
                  <a:srgbClr val="FFFF00"/>
                </a:solidFill>
                <a:latin typeface="Calibri" pitchFamily="34" charset="0"/>
              </a:rPr>
              <a:t>cFlagLong, MSyntax::kString );</a:t>
            </a:r>
          </a:p>
          <a:p>
            <a:pPr marL="0" indent="0" eaLnBrk="1" hangingPunct="1">
              <a:buFontTx/>
              <a:buNone/>
            </a:pPr>
            <a:r>
              <a:rPr lang="en-US" sz="1400" noProof="1" smtClean="0">
                <a:solidFill>
                  <a:srgbClr val="FFFF00"/>
                </a:solidFill>
                <a:latin typeface="Calibri" pitchFamily="34" charset="0"/>
              </a:rPr>
              <a:t>	</a:t>
            </a:r>
            <a:r>
              <a:rPr lang="en-US" sz="1400" dirty="0" smtClean="0">
                <a:solidFill>
                  <a:srgbClr val="FFFF00"/>
                </a:solidFill>
                <a:latin typeface="Calibri" pitchFamily="34" charset="0"/>
              </a:rPr>
              <a:t>return</a:t>
            </a:r>
            <a:r>
              <a:rPr lang="en-US" sz="1400" noProof="1" smtClean="0">
                <a:solidFill>
                  <a:srgbClr val="FFFF00"/>
                </a:solidFill>
                <a:latin typeface="Calibri" pitchFamily="34" charset="0"/>
              </a:rPr>
              <a:t> </a:t>
            </a:r>
            <a:r>
              <a:rPr lang="en-US" sz="1400" dirty="0" smtClean="0">
                <a:solidFill>
                  <a:srgbClr val="FFFF00"/>
                </a:solidFill>
                <a:latin typeface="Calibri" pitchFamily="34" charset="0"/>
              </a:rPr>
              <a:t>s</a:t>
            </a:r>
            <a:r>
              <a:rPr lang="en-US" sz="1400" noProof="1" smtClean="0">
                <a:solidFill>
                  <a:srgbClr val="FFFF00"/>
                </a:solidFill>
                <a:latin typeface="Calibri" pitchFamily="34" charset="0"/>
              </a:rPr>
              <a:t>yntax;</a:t>
            </a:r>
          </a:p>
          <a:p>
            <a:pPr marL="0" indent="0" eaLnBrk="1" hangingPunct="1">
              <a:buFontTx/>
              <a:buNone/>
            </a:pPr>
            <a:r>
              <a:rPr lang="en-US" sz="1400" noProof="1" smtClean="0">
                <a:solidFill>
                  <a:srgbClr val="FFFF00"/>
                </a:solidFill>
                <a:latin typeface="Calibri" pitchFamily="34" charset="0"/>
              </a:rPr>
              <a:t>}</a:t>
            </a:r>
            <a:endParaRPr lang="en-US" sz="1400" dirty="0" smtClean="0">
              <a:solidFill>
                <a:srgbClr val="FFFF00"/>
              </a:solidFill>
              <a:latin typeface="Calibri" pitchFamily="34" charset="0"/>
            </a:endParaRPr>
          </a:p>
          <a:p>
            <a:endParaRPr lang="en-US" dirty="0"/>
          </a:p>
        </p:txBody>
      </p:sp>
      <p:sp>
        <p:nvSpPr>
          <p:cNvPr id="6" name="AutoShape 7"/>
          <p:cNvSpPr>
            <a:spLocks noChangeArrowheads="1"/>
          </p:cNvSpPr>
          <p:nvPr/>
        </p:nvSpPr>
        <p:spPr bwMode="auto">
          <a:xfrm>
            <a:off x="5181600" y="1600200"/>
            <a:ext cx="1752600" cy="398691"/>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dirty="0" smtClean="0"/>
          </a:p>
        </p:txBody>
      </p:sp>
      <p:sp>
        <p:nvSpPr>
          <p:cNvPr id="7" name="AutoShape 7"/>
          <p:cNvSpPr>
            <a:spLocks noChangeArrowheads="1"/>
          </p:cNvSpPr>
          <p:nvPr/>
        </p:nvSpPr>
        <p:spPr bwMode="auto">
          <a:xfrm>
            <a:off x="1295400" y="5410200"/>
            <a:ext cx="4267200" cy="279509"/>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sz="1100"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Agenda</a:t>
            </a:r>
          </a:p>
        </p:txBody>
      </p:sp>
      <p:sp>
        <p:nvSpPr>
          <p:cNvPr id="5123" name="Content Placeholder 2"/>
          <p:cNvSpPr>
            <a:spLocks noGrp="1"/>
          </p:cNvSpPr>
          <p:nvPr>
            <p:ph idx="1"/>
          </p:nvPr>
        </p:nvSpPr>
        <p:spPr/>
        <p:txBody>
          <a:bodyPr/>
          <a:lstStyle/>
          <a:p>
            <a:pPr>
              <a:buClr>
                <a:schemeClr val="bg1"/>
              </a:buClr>
              <a:buSzPct val="100000"/>
              <a:buFont typeface="Arial" pitchFamily="34" charset="0"/>
              <a:buChar char="•"/>
              <a:defRPr/>
            </a:pPr>
            <a:r>
              <a:rPr lang="en-US" dirty="0" smtClean="0"/>
              <a:t>Custom Commands</a:t>
            </a:r>
          </a:p>
          <a:p>
            <a:pPr>
              <a:buClr>
                <a:schemeClr val="bg1"/>
              </a:buClr>
              <a:buSzPct val="100000"/>
              <a:buFont typeface="Arial" pitchFamily="34" charset="0"/>
              <a:buChar char="•"/>
              <a:defRPr/>
            </a:pPr>
            <a:r>
              <a:rPr lang="en-US" dirty="0" smtClean="0"/>
              <a:t>Error Handling and Debugging</a:t>
            </a:r>
          </a:p>
          <a:p>
            <a:pPr>
              <a:buClr>
                <a:schemeClr val="bg1"/>
              </a:buClr>
              <a:buSzPct val="100000"/>
              <a:buFont typeface="Arial" pitchFamily="34" charset="0"/>
              <a:buChar char="•"/>
              <a:defRPr/>
            </a:pPr>
            <a:r>
              <a:rPr lang="en-US" dirty="0" smtClean="0"/>
              <a:t>API Command Utilities</a:t>
            </a:r>
          </a:p>
          <a:p>
            <a:pPr>
              <a:buClr>
                <a:schemeClr val="bg1"/>
              </a:buClr>
              <a:buSzPct val="100000"/>
              <a:buFont typeface="Arial" pitchFamily="34" charset="0"/>
              <a:buChar char="•"/>
              <a:defRPr/>
            </a:pPr>
            <a:r>
              <a:rPr lang="en-US" dirty="0" smtClean="0"/>
              <a:t>DAG Hierarchy</a:t>
            </a:r>
          </a:p>
          <a:p>
            <a:pPr>
              <a:buClr>
                <a:schemeClr val="accent1">
                  <a:lumMod val="50000"/>
                  <a:lumOff val="50000"/>
                </a:schemeClr>
              </a:buClr>
              <a:buSzPct val="80000"/>
              <a:buFontTx/>
              <a:buNone/>
              <a:defRPr/>
            </a:pPr>
            <a:endParaRPr lang="en-US" dirty="0" smtClean="0"/>
          </a:p>
        </p:txBody>
      </p:sp>
      <p:pic>
        <p:nvPicPr>
          <p:cNvPr id="4" name="Picture 4" descr="mne_bottom_bar"/>
          <p:cNvPicPr>
            <a:picLocks noChangeAspect="1" noChangeArrowheads="1"/>
          </p:cNvPicPr>
          <p:nvPr/>
        </p:nvPicPr>
        <p:blipFill>
          <a:blip r:embed="rId3" cstate="print"/>
          <a:srcRect/>
          <a:stretch>
            <a:fillRect/>
          </a:stretch>
        </p:blipFill>
        <p:spPr bwMode="auto">
          <a:xfrm>
            <a:off x="540469" y="5110832"/>
            <a:ext cx="7981950" cy="1046162"/>
          </a:xfrm>
          <a:prstGeom prst="rect">
            <a:avLst/>
          </a:prstGeom>
          <a:noFill/>
          <a:ln w="3175">
            <a:solidFill>
              <a:srgbClr val="DDDDDD"/>
            </a:solidFill>
            <a:miter lim="800000"/>
            <a:headEnd/>
            <a:tailEnd/>
          </a:ln>
        </p:spPr>
      </p:pic>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err="1" smtClean="0"/>
              <a:t>MSyntax</a:t>
            </a:r>
            <a:r>
              <a:rPr lang="en-US" dirty="0" smtClean="0"/>
              <a:t> </a:t>
            </a:r>
          </a:p>
        </p:txBody>
      </p:sp>
      <p:sp>
        <p:nvSpPr>
          <p:cNvPr id="18435" name="Content Placeholder 2"/>
          <p:cNvSpPr>
            <a:spLocks noGrp="1"/>
          </p:cNvSpPr>
          <p:nvPr>
            <p:ph idx="1"/>
          </p:nvPr>
        </p:nvSpPr>
        <p:spPr>
          <a:xfrm>
            <a:off x="319088" y="1143000"/>
            <a:ext cx="8215312" cy="5392738"/>
          </a:xfrm>
        </p:spPr>
        <p:txBody>
          <a:bodyPr/>
          <a:lstStyle/>
          <a:p>
            <a:pPr>
              <a:buFontTx/>
              <a:buNone/>
            </a:pPr>
            <a:r>
              <a:rPr lang="en-US" noProof="1" smtClean="0"/>
              <a:t>Retrieve Arguments:</a:t>
            </a:r>
            <a:endParaRPr lang="en-US" sz="1600" noProof="1" smtClean="0">
              <a:solidFill>
                <a:srgbClr val="FFFF00"/>
              </a:solidFill>
            </a:endParaRPr>
          </a:p>
        </p:txBody>
      </p:sp>
      <p:sp>
        <p:nvSpPr>
          <p:cNvPr id="5" name="TextBox 4"/>
          <p:cNvSpPr txBox="1"/>
          <p:nvPr/>
        </p:nvSpPr>
        <p:spPr>
          <a:xfrm>
            <a:off x="319088" y="1828800"/>
            <a:ext cx="7910512" cy="2554545"/>
          </a:xfrm>
          <a:prstGeom prst="rect">
            <a:avLst/>
          </a:prstGeom>
          <a:noFill/>
        </p:spPr>
        <p:txBody>
          <a:bodyPr wrap="square" rtlCol="0">
            <a:spAutoFit/>
          </a:bodyPr>
          <a:lstStyle/>
          <a:p>
            <a:pPr>
              <a:buFontTx/>
              <a:buNone/>
            </a:pPr>
            <a:r>
              <a:rPr lang="en-US" sz="1600" noProof="1" smtClean="0">
                <a:solidFill>
                  <a:srgbClr val="FFFF00"/>
                </a:solidFill>
                <a:latin typeface="Calibri" pitchFamily="34" charset="0"/>
              </a:rPr>
              <a:t>MStatus </a:t>
            </a:r>
            <a:r>
              <a:rPr lang="en-US" sz="1600" dirty="0" smtClean="0">
                <a:solidFill>
                  <a:srgbClr val="FFFF00"/>
                </a:solidFill>
                <a:latin typeface="Calibri" pitchFamily="34" charset="0"/>
              </a:rPr>
              <a:t>my</a:t>
            </a:r>
            <a:r>
              <a:rPr lang="en-US" sz="1600" noProof="1" smtClean="0">
                <a:solidFill>
                  <a:srgbClr val="FFFF00"/>
                </a:solidFill>
                <a:latin typeface="Calibri" pitchFamily="34" charset="0"/>
              </a:rPr>
              <a:t>Cmd::doIt(</a:t>
            </a:r>
            <a:r>
              <a:rPr lang="en-US" sz="1600" dirty="0" smtClean="0">
                <a:solidFill>
                  <a:srgbClr val="FFFF00"/>
                </a:solidFill>
                <a:latin typeface="Calibri" pitchFamily="34" charset="0"/>
              </a:rPr>
              <a:t>const </a:t>
            </a:r>
            <a:r>
              <a:rPr lang="en-US" sz="1600" dirty="0" err="1" smtClean="0">
                <a:solidFill>
                  <a:srgbClr val="FFFF00"/>
                </a:solidFill>
                <a:latin typeface="Calibri" pitchFamily="34" charset="0"/>
              </a:rPr>
              <a:t>MArgList</a:t>
            </a:r>
            <a:r>
              <a:rPr lang="en-US" sz="1600" dirty="0" smtClean="0">
                <a:solidFill>
                  <a:srgbClr val="FFFF00"/>
                </a:solidFill>
                <a:latin typeface="Calibri" pitchFamily="34" charset="0"/>
              </a:rPr>
              <a:t> &amp;</a:t>
            </a:r>
            <a:r>
              <a:rPr lang="en-US" sz="1600" dirty="0" err="1" smtClean="0">
                <a:solidFill>
                  <a:srgbClr val="FFFF00"/>
                </a:solidFill>
                <a:latin typeface="Calibri" pitchFamily="34" charset="0"/>
              </a:rPr>
              <a:t>args</a:t>
            </a:r>
            <a:r>
              <a:rPr lang="en-US" sz="1600" dirty="0" smtClean="0">
                <a:solidFill>
                  <a:srgbClr val="FFFF00"/>
                </a:solidFill>
                <a:latin typeface="Calibri" pitchFamily="34" charset="0"/>
              </a:rPr>
              <a:t>)</a:t>
            </a:r>
          </a:p>
          <a:p>
            <a:pPr>
              <a:buFontTx/>
              <a:buNone/>
            </a:pPr>
            <a:r>
              <a:rPr lang="en-US" sz="1600" dirty="0" smtClean="0">
                <a:solidFill>
                  <a:srgbClr val="FFFF00"/>
                </a:solidFill>
                <a:latin typeface="Calibri" pitchFamily="34" charset="0"/>
              </a:rPr>
              <a:t>{</a:t>
            </a:r>
          </a:p>
          <a:p>
            <a:pPr>
              <a:buFontTx/>
              <a:buNone/>
            </a:pP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MString</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argString</a:t>
            </a:r>
            <a:r>
              <a:rPr lang="en-US" sz="1600" dirty="0" smtClean="0">
                <a:solidFill>
                  <a:srgbClr val="FFFF00"/>
                </a:solidFill>
                <a:latin typeface="Calibri" pitchFamily="34" charset="0"/>
              </a:rPr>
              <a:t> = “ ”;</a:t>
            </a:r>
          </a:p>
          <a:p>
            <a:pPr>
              <a:buFontTx/>
              <a:buNone/>
            </a:pP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MArgDatabase</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argData</a:t>
            </a:r>
            <a:r>
              <a:rPr lang="en-US" sz="1600" dirty="0" smtClean="0">
                <a:solidFill>
                  <a:srgbClr val="FFFF00"/>
                </a:solidFill>
                <a:latin typeface="Calibri" pitchFamily="34" charset="0"/>
              </a:rPr>
              <a:t>( syntax(), </a:t>
            </a:r>
            <a:r>
              <a:rPr lang="en-US" sz="1600" dirty="0" err="1" smtClean="0">
                <a:solidFill>
                  <a:srgbClr val="FFFF00"/>
                </a:solidFill>
                <a:latin typeface="Calibri" pitchFamily="34" charset="0"/>
              </a:rPr>
              <a:t>args</a:t>
            </a:r>
            <a:r>
              <a:rPr lang="en-US" sz="1600" dirty="0" smtClean="0">
                <a:solidFill>
                  <a:srgbClr val="FFFF00"/>
                </a:solidFill>
                <a:latin typeface="Calibri" pitchFamily="34" charset="0"/>
              </a:rPr>
              <a:t> );</a:t>
            </a:r>
          </a:p>
          <a:p>
            <a:pPr>
              <a:buFontTx/>
              <a:buNone/>
            </a:pPr>
            <a:endParaRPr lang="en-US" sz="1600" dirty="0" smtClean="0">
              <a:solidFill>
                <a:srgbClr val="FFFF00"/>
              </a:solidFill>
              <a:latin typeface="Calibri" pitchFamily="34" charset="0"/>
            </a:endParaRPr>
          </a:p>
          <a:p>
            <a:pPr>
              <a:buFontTx/>
              <a:buNone/>
            </a:pPr>
            <a:r>
              <a:rPr lang="en-US" sz="1600" dirty="0" smtClean="0">
                <a:solidFill>
                  <a:srgbClr val="FFFF00"/>
                </a:solidFill>
                <a:latin typeface="Calibri" pitchFamily="34" charset="0"/>
              </a:rPr>
              <a:t>	if( </a:t>
            </a:r>
            <a:r>
              <a:rPr lang="en-US" sz="1600" dirty="0" err="1" smtClean="0">
                <a:solidFill>
                  <a:srgbClr val="FFFF00"/>
                </a:solidFill>
                <a:latin typeface="Calibri" pitchFamily="34" charset="0"/>
              </a:rPr>
              <a:t>argData.isFlagSet</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cFlagLong</a:t>
            </a:r>
            <a:r>
              <a:rPr lang="en-US" sz="1600" dirty="0" smtClean="0">
                <a:solidFill>
                  <a:srgbClr val="FFFF00"/>
                </a:solidFill>
                <a:latin typeface="Calibri" pitchFamily="34" charset="0"/>
              </a:rPr>
              <a:t>) ) 	</a:t>
            </a:r>
          </a:p>
          <a:p>
            <a:pPr>
              <a:buFontTx/>
              <a:buNone/>
            </a:pP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argData.getFlagArgument</a:t>
            </a:r>
            <a:r>
              <a:rPr lang="en-US" sz="1600" dirty="0" smtClean="0">
                <a:solidFill>
                  <a:srgbClr val="FFFF00"/>
                </a:solidFill>
                <a:latin typeface="Calibri" pitchFamily="34" charset="0"/>
              </a:rPr>
              <a:t>(</a:t>
            </a:r>
            <a:r>
              <a:rPr lang="en-US" sz="1600" dirty="0" err="1" smtClean="0">
                <a:solidFill>
                  <a:srgbClr val="FFFF00"/>
                </a:solidFill>
                <a:latin typeface="Calibri" pitchFamily="34" charset="0"/>
              </a:rPr>
              <a:t>cFlagLong</a:t>
            </a:r>
            <a:r>
              <a:rPr lang="en-US" sz="1600" dirty="0" smtClean="0">
                <a:solidFill>
                  <a:srgbClr val="FFFF00"/>
                </a:solidFill>
                <a:latin typeface="Calibri" pitchFamily="34" charset="0"/>
              </a:rPr>
              <a:t>, 0, </a:t>
            </a:r>
            <a:r>
              <a:rPr lang="en-US" sz="1600" dirty="0" err="1" smtClean="0">
                <a:solidFill>
                  <a:srgbClr val="FFFF00"/>
                </a:solidFill>
                <a:latin typeface="Calibri" pitchFamily="34" charset="0"/>
              </a:rPr>
              <a:t>argString</a:t>
            </a:r>
            <a:r>
              <a:rPr lang="en-US" sz="1600" dirty="0" smtClean="0">
                <a:solidFill>
                  <a:srgbClr val="FFFF00"/>
                </a:solidFill>
                <a:latin typeface="Calibri" pitchFamily="34" charset="0"/>
              </a:rPr>
              <a:t>);</a:t>
            </a:r>
          </a:p>
          <a:p>
            <a:pPr>
              <a:buFontTx/>
              <a:buNone/>
            </a:pPr>
            <a:r>
              <a:rPr lang="en-US" sz="1600" dirty="0" smtClean="0">
                <a:solidFill>
                  <a:srgbClr val="FFFF00"/>
                </a:solidFill>
                <a:latin typeface="Calibri" pitchFamily="34" charset="0"/>
              </a:rPr>
              <a:t>	if (</a:t>
            </a:r>
            <a:r>
              <a:rPr lang="en-US" sz="1600" dirty="0" err="1" smtClean="0">
                <a:solidFill>
                  <a:srgbClr val="FFFF00"/>
                </a:solidFill>
                <a:latin typeface="Calibri" pitchFamily="34" charset="0"/>
              </a:rPr>
              <a:t>argData.isFlagSet</a:t>
            </a:r>
            <a:r>
              <a:rPr lang="en-US" sz="1600" dirty="0" smtClean="0">
                <a:solidFill>
                  <a:srgbClr val="FFFF00"/>
                </a:solidFill>
                <a:latin typeface="Calibri" pitchFamily="34" charset="0"/>
              </a:rPr>
              <a:t>(</a:t>
            </a:r>
            <a:r>
              <a:rPr lang="en-US" sz="1600" dirty="0" err="1" smtClean="0">
                <a:solidFill>
                  <a:srgbClr val="FFFF00"/>
                </a:solidFill>
                <a:latin typeface="Calibri" pitchFamily="34" charset="0"/>
              </a:rPr>
              <a:t>cFlagShort</a:t>
            </a:r>
            <a:r>
              <a:rPr lang="en-US" sz="1600" dirty="0" smtClean="0">
                <a:solidFill>
                  <a:srgbClr val="FFFF00"/>
                </a:solidFill>
                <a:latin typeface="Calibri" pitchFamily="34" charset="0"/>
              </a:rPr>
              <a:t>))</a:t>
            </a:r>
          </a:p>
          <a:p>
            <a:pPr>
              <a:buFontTx/>
              <a:buNone/>
            </a:pP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argData.getFlagArgument</a:t>
            </a:r>
            <a:r>
              <a:rPr lang="en-US" sz="1600" dirty="0" smtClean="0">
                <a:solidFill>
                  <a:srgbClr val="FFFF00"/>
                </a:solidFill>
                <a:latin typeface="Calibri" pitchFamily="34" charset="0"/>
              </a:rPr>
              <a:t>(</a:t>
            </a:r>
            <a:r>
              <a:rPr lang="en-US" sz="1600" dirty="0" err="1" smtClean="0">
                <a:solidFill>
                  <a:srgbClr val="FFFF00"/>
                </a:solidFill>
                <a:latin typeface="Calibri" pitchFamily="34" charset="0"/>
              </a:rPr>
              <a:t>cFlagShort</a:t>
            </a:r>
            <a:r>
              <a:rPr lang="en-US" sz="1600" dirty="0" smtClean="0">
                <a:solidFill>
                  <a:srgbClr val="FFFF00"/>
                </a:solidFill>
                <a:latin typeface="Calibri" pitchFamily="34" charset="0"/>
              </a:rPr>
              <a:t>, 0, </a:t>
            </a:r>
            <a:r>
              <a:rPr lang="en-US" sz="1600" dirty="0" err="1" smtClean="0">
                <a:solidFill>
                  <a:srgbClr val="FFFF00"/>
                </a:solidFill>
                <a:latin typeface="Calibri" pitchFamily="34" charset="0"/>
              </a:rPr>
              <a:t>argString</a:t>
            </a:r>
            <a:r>
              <a:rPr lang="en-US" sz="1600" dirty="0" smtClean="0">
                <a:solidFill>
                  <a:srgbClr val="FFFF00"/>
                </a:solidFill>
                <a:latin typeface="Calibri" pitchFamily="34" charset="0"/>
              </a:rPr>
              <a:t>);</a:t>
            </a:r>
          </a:p>
          <a:p>
            <a:pPr>
              <a:buFontTx/>
              <a:buNone/>
            </a:pPr>
            <a:r>
              <a:rPr lang="en-US" sz="1600" dirty="0" smtClean="0">
                <a:solidFill>
                  <a:srgbClr val="FFFF00"/>
                </a:solidFill>
                <a:latin typeface="Calibri" pitchFamily="34" charset="0"/>
              </a:rPr>
              <a:t>}</a:t>
            </a:r>
          </a:p>
        </p:txBody>
      </p:sp>
      <p:sp>
        <p:nvSpPr>
          <p:cNvPr id="6" name="AutoShape 7"/>
          <p:cNvSpPr>
            <a:spLocks noChangeArrowheads="1"/>
          </p:cNvSpPr>
          <p:nvPr/>
        </p:nvSpPr>
        <p:spPr bwMode="auto">
          <a:xfrm>
            <a:off x="3276600" y="2590800"/>
            <a:ext cx="762000" cy="398691"/>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dirty="0" smtClean="0"/>
          </a:p>
        </p:txBody>
      </p:sp>
      <p:sp>
        <p:nvSpPr>
          <p:cNvPr id="7" name="Down Arrow 6"/>
          <p:cNvSpPr/>
          <p:nvPr/>
        </p:nvSpPr>
        <p:spPr bwMode="auto">
          <a:xfrm rot="14716700">
            <a:off x="4546526" y="1787959"/>
            <a:ext cx="128690" cy="865220"/>
          </a:xfrm>
          <a:prstGeom prst="downArrow">
            <a:avLst>
              <a:gd name="adj1" fmla="val 29676"/>
              <a:gd name="adj2" fmla="val 73712"/>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sng" strike="noStrike" kern="1200" cap="none" spc="0" normalizeH="0" baseline="0" noProof="0" dirty="0" smtClean="0">
              <a:ln>
                <a:noFill/>
              </a:ln>
              <a:solidFill>
                <a:schemeClr val="accent2"/>
              </a:solidFill>
              <a:effectLst/>
              <a:uLnTx/>
              <a:uFillTx/>
              <a:latin typeface="Arial" charset="0"/>
              <a:ea typeface="+mn-ea"/>
              <a:cs typeface="Arial" charset="0"/>
            </a:endParaRPr>
          </a:p>
        </p:txBody>
      </p:sp>
      <p:sp>
        <p:nvSpPr>
          <p:cNvPr id="8" name="TextBox 7"/>
          <p:cNvSpPr txBox="1">
            <a:spLocks noChangeArrowheads="1"/>
          </p:cNvSpPr>
          <p:nvPr/>
        </p:nvSpPr>
        <p:spPr bwMode="auto">
          <a:xfrm>
            <a:off x="5030743" y="1781608"/>
            <a:ext cx="2389084" cy="495520"/>
          </a:xfrm>
          <a:prstGeom prst="rect">
            <a:avLst/>
          </a:prstGeom>
          <a:solidFill>
            <a:srgbClr val="000000"/>
          </a:solidFill>
          <a:ln w="9525">
            <a:noFill/>
            <a:miter lim="800000"/>
            <a:headEnd/>
            <a:tailEnd/>
          </a:ln>
        </p:spPr>
        <p:txBody>
          <a:bodyPr wrap="square" lIns="0" tIns="0" rIns="0" bIns="0">
            <a:spAutoFit/>
          </a:bodyPr>
          <a:lstStyle/>
          <a:p>
            <a:pPr marL="284163" marR="0" lvl="0" indent="-169863" algn="l" defTabSz="914400" rtl="0" eaLnBrk="1" fontAlgn="base" latinLnBrk="0" hangingPunct="1">
              <a:lnSpc>
                <a:spcPct val="100000"/>
              </a:lnSpc>
              <a:spcBef>
                <a:spcPct val="15000"/>
              </a:spcBef>
              <a:spcAft>
                <a:spcPct val="15000"/>
              </a:spcAft>
              <a:buClr>
                <a:srgbClr val="00B4FF"/>
              </a:buClr>
              <a:buSzPct val="80000"/>
              <a:buFontTx/>
              <a:buNone/>
              <a:tabLst/>
              <a:defRPr/>
            </a:pPr>
            <a:r>
              <a:rPr lang="en-US" sz="1400" dirty="0" err="1" smtClean="0">
                <a:solidFill>
                  <a:schemeClr val="bg1"/>
                </a:solidFill>
                <a:latin typeface="Calibri" pitchFamily="34" charset="0"/>
                <a:cs typeface="Arial" charset="0"/>
              </a:rPr>
              <a:t>MPxCommand</a:t>
            </a:r>
            <a:r>
              <a:rPr lang="en-US" sz="1400" dirty="0" smtClean="0">
                <a:solidFill>
                  <a:schemeClr val="bg1"/>
                </a:solidFill>
                <a:latin typeface="Calibri" pitchFamily="34" charset="0"/>
                <a:cs typeface="Arial" charset="0"/>
              </a:rPr>
              <a:t>::syntax()</a:t>
            </a:r>
          </a:p>
          <a:p>
            <a:pPr marL="284163" marR="0" lvl="0" indent="-169863" algn="l" defTabSz="914400" rtl="0" eaLnBrk="1" fontAlgn="base" latinLnBrk="0" hangingPunct="1">
              <a:lnSpc>
                <a:spcPct val="100000"/>
              </a:lnSpc>
              <a:spcBef>
                <a:spcPct val="15000"/>
              </a:spcBef>
              <a:spcAft>
                <a:spcPct val="15000"/>
              </a:spcAft>
              <a:buClr>
                <a:srgbClr val="00B4FF"/>
              </a:buClr>
              <a:buSzPct val="80000"/>
              <a:buFontTx/>
              <a:buNone/>
              <a:tabLst/>
              <a:defRPr/>
            </a:pPr>
            <a:endParaRPr kumimoji="0" lang="en-US" sz="1400" b="0" i="0" u="none" strike="noStrike" kern="1200" cap="none" spc="0" normalizeH="0" baseline="0" noProof="0" dirty="0">
              <a:ln>
                <a:noFill/>
              </a:ln>
              <a:solidFill>
                <a:schemeClr val="bg1"/>
              </a:solidFill>
              <a:effectLst/>
              <a:uLnTx/>
              <a:uFillTx/>
              <a:latin typeface="Calibri" pitchFamily="34" charset="0"/>
              <a:ea typeface="+mn-ea"/>
              <a:cs typeface="Arial"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 on Custom Command</a:t>
            </a:r>
            <a:endParaRPr lang="en-US" dirty="0"/>
          </a:p>
        </p:txBody>
      </p:sp>
      <p:sp>
        <p:nvSpPr>
          <p:cNvPr id="3" name="Content Placeholder 2"/>
          <p:cNvSpPr>
            <a:spLocks noGrp="1"/>
          </p:cNvSpPr>
          <p:nvPr>
            <p:ph idx="1"/>
          </p:nvPr>
        </p:nvSpPr>
        <p:spPr/>
        <p:txBody>
          <a:bodyPr/>
          <a:lstStyle/>
          <a:p>
            <a:r>
              <a:rPr lang="en-US" dirty="0" smtClean="0"/>
              <a:t>Automatic Help</a:t>
            </a:r>
          </a:p>
          <a:p>
            <a:pPr lvl="3">
              <a:buNone/>
            </a:pPr>
            <a:r>
              <a:rPr lang="en-US" dirty="0" smtClean="0"/>
              <a:t>   </a:t>
            </a:r>
            <a:r>
              <a:rPr lang="en-US" dirty="0" smtClean="0">
                <a:solidFill>
                  <a:srgbClr val="FFFF00"/>
                </a:solidFill>
                <a:latin typeface="Calibri" pitchFamily="34" charset="0"/>
              </a:rPr>
              <a:t>help </a:t>
            </a:r>
            <a:r>
              <a:rPr lang="en-US" dirty="0" err="1" smtClean="0">
                <a:solidFill>
                  <a:srgbClr val="FFFF00"/>
                </a:solidFill>
                <a:latin typeface="Calibri" pitchFamily="34" charset="0"/>
              </a:rPr>
              <a:t>myCmd</a:t>
            </a:r>
            <a:r>
              <a:rPr lang="en-US" dirty="0" smtClean="0">
                <a:solidFill>
                  <a:srgbClr val="FFFF00"/>
                </a:solidFill>
                <a:latin typeface="Calibri" pitchFamily="34" charset="0"/>
              </a:rPr>
              <a:t>;</a:t>
            </a:r>
            <a:endParaRPr lang="en-US" dirty="0" smtClean="0"/>
          </a:p>
          <a:p>
            <a:r>
              <a:rPr lang="en-US" dirty="0" smtClean="0"/>
              <a:t>Adding your custom help</a:t>
            </a:r>
          </a:p>
          <a:p>
            <a:pPr marL="0" indent="0" eaLnBrk="1" hangingPunct="1">
              <a:buFontTx/>
              <a:buNone/>
            </a:pPr>
            <a:endParaRPr lang="en-US" sz="1400" dirty="0" smtClean="0">
              <a:solidFill>
                <a:srgbClr val="FFFF00"/>
              </a:solidFill>
              <a:latin typeface="Calibri" pitchFamily="34" charset="0"/>
            </a:endParaRPr>
          </a:p>
          <a:p>
            <a:pPr marL="0" indent="0" eaLnBrk="1" hangingPunct="1">
              <a:buFontTx/>
              <a:buNone/>
            </a:pPr>
            <a:endParaRPr lang="en-US" sz="1400" dirty="0" smtClean="0">
              <a:solidFill>
                <a:srgbClr val="FFFF00"/>
              </a:solidFill>
              <a:latin typeface="Calibri" pitchFamily="34" charset="0"/>
            </a:endParaRPr>
          </a:p>
          <a:p>
            <a:pPr>
              <a:buNone/>
            </a:pPr>
            <a:endParaRPr lang="en-US" sz="2000" dirty="0">
              <a:solidFill>
                <a:srgbClr val="FFFF00"/>
              </a:solidFill>
              <a:latin typeface="Calibri" pitchFamily="34" charset="0"/>
            </a:endParaRPr>
          </a:p>
        </p:txBody>
      </p:sp>
      <p:sp>
        <p:nvSpPr>
          <p:cNvPr id="4" name="TextBox 3"/>
          <p:cNvSpPr txBox="1"/>
          <p:nvPr/>
        </p:nvSpPr>
        <p:spPr>
          <a:xfrm>
            <a:off x="457200" y="2362200"/>
            <a:ext cx="7910512" cy="4431983"/>
          </a:xfrm>
          <a:prstGeom prst="rect">
            <a:avLst/>
          </a:prstGeom>
          <a:noFill/>
        </p:spPr>
        <p:txBody>
          <a:bodyPr wrap="square" rtlCol="0">
            <a:spAutoFit/>
          </a:bodyPr>
          <a:lstStyle/>
          <a:p>
            <a:pPr lvl="2">
              <a:buNone/>
            </a:pPr>
            <a:endParaRPr lang="en-US" sz="1600" noProof="1" smtClean="0">
              <a:solidFill>
                <a:srgbClr val="FFFF00"/>
              </a:solidFill>
              <a:latin typeface="Calibri" pitchFamily="34" charset="0"/>
            </a:endParaRPr>
          </a:p>
          <a:p>
            <a:pPr>
              <a:buFontTx/>
              <a:buNone/>
            </a:pPr>
            <a:r>
              <a:rPr lang="en-US" sz="1400" noProof="1" smtClean="0">
                <a:solidFill>
                  <a:srgbClr val="FFFF00"/>
                </a:solidFill>
                <a:latin typeface="Calibri" pitchFamily="34" charset="0"/>
              </a:rPr>
              <a:t>#define helpFlagShort “-h”</a:t>
            </a:r>
          </a:p>
          <a:p>
            <a:pPr>
              <a:buFontTx/>
              <a:buNone/>
            </a:pPr>
            <a:r>
              <a:rPr lang="en-US" sz="1400" noProof="1" smtClean="0">
                <a:solidFill>
                  <a:srgbClr val="FFFF00"/>
                </a:solidFill>
                <a:latin typeface="Calibri" pitchFamily="34" charset="0"/>
              </a:rPr>
              <a:t>#define helpFlagLong “-help”</a:t>
            </a:r>
            <a:endParaRPr lang="en-US" sz="1400" noProof="1">
              <a:solidFill>
                <a:srgbClr val="FFFF00"/>
              </a:solidFill>
              <a:latin typeface="Calibri" pitchFamily="34" charset="0"/>
            </a:endParaRPr>
          </a:p>
          <a:p>
            <a:pPr>
              <a:buFontTx/>
              <a:buNone/>
            </a:pPr>
            <a:endParaRPr lang="en-US" sz="1400" noProof="1" smtClean="0">
              <a:solidFill>
                <a:srgbClr val="FFFF00"/>
              </a:solidFill>
              <a:latin typeface="Calibri" pitchFamily="34" charset="0"/>
            </a:endParaRPr>
          </a:p>
          <a:p>
            <a:pPr>
              <a:buFontTx/>
              <a:buNone/>
            </a:pPr>
            <a:r>
              <a:rPr lang="en-US" sz="1400" noProof="1">
                <a:solidFill>
                  <a:srgbClr val="FFFF00"/>
                </a:solidFill>
                <a:latin typeface="Calibri" pitchFamily="34" charset="0"/>
              </a:rPr>
              <a:t>c</a:t>
            </a:r>
            <a:r>
              <a:rPr lang="en-US" sz="1400" noProof="1" smtClean="0">
                <a:solidFill>
                  <a:srgbClr val="FFFF00"/>
                </a:solidFill>
                <a:latin typeface="Calibri" pitchFamily="34" charset="0"/>
              </a:rPr>
              <a:t>onst char * helpText = “\nThe myCmd command is used to …..”</a:t>
            </a:r>
          </a:p>
          <a:p>
            <a:pPr>
              <a:buFontTx/>
              <a:buNone/>
            </a:pPr>
            <a:endParaRPr lang="en-US" sz="1400" noProof="1" smtClean="0">
              <a:solidFill>
                <a:srgbClr val="FFFF00"/>
              </a:solidFill>
              <a:latin typeface="Calibri" pitchFamily="34" charset="0"/>
            </a:endParaRPr>
          </a:p>
          <a:p>
            <a:r>
              <a:rPr lang="en-US" sz="1400" noProof="1" smtClean="0">
                <a:solidFill>
                  <a:srgbClr val="FFFF00"/>
                </a:solidFill>
                <a:latin typeface="Calibri" pitchFamily="34" charset="0"/>
              </a:rPr>
              <a:t>MSyntax </a:t>
            </a:r>
            <a:r>
              <a:rPr lang="en-US" sz="1400" dirty="0" smtClean="0">
                <a:solidFill>
                  <a:srgbClr val="FFFF00"/>
                </a:solidFill>
                <a:latin typeface="Calibri" pitchFamily="34" charset="0"/>
              </a:rPr>
              <a:t>my</a:t>
            </a:r>
            <a:r>
              <a:rPr lang="en-US" sz="1400" noProof="1" smtClean="0">
                <a:solidFill>
                  <a:srgbClr val="FFFF00"/>
                </a:solidFill>
                <a:latin typeface="Calibri" pitchFamily="34" charset="0"/>
              </a:rPr>
              <a:t>Cmd::newSyntax()</a:t>
            </a:r>
          </a:p>
          <a:p>
            <a:pPr>
              <a:buFontTx/>
              <a:buNone/>
            </a:pPr>
            <a:r>
              <a:rPr lang="en-US" sz="1400" noProof="1" smtClean="0">
                <a:solidFill>
                  <a:srgbClr val="FFFF00"/>
                </a:solidFill>
                <a:latin typeface="Calibri" pitchFamily="34" charset="0"/>
              </a:rPr>
              <a:t>{</a:t>
            </a:r>
          </a:p>
          <a:p>
            <a:pPr>
              <a:buFontTx/>
              <a:buNone/>
            </a:pPr>
            <a:r>
              <a:rPr lang="en-US" sz="1400" dirty="0">
                <a:solidFill>
                  <a:srgbClr val="FFFF00"/>
                </a:solidFill>
                <a:latin typeface="Calibri" pitchFamily="34" charset="0"/>
              </a:rPr>
              <a:t> </a:t>
            </a:r>
            <a:r>
              <a:rPr lang="en-US" sz="1400" dirty="0" smtClean="0">
                <a:solidFill>
                  <a:srgbClr val="FFFF00"/>
                </a:solidFill>
                <a:latin typeface="Calibri" pitchFamily="34" charset="0"/>
              </a:rPr>
              <a:t>    s</a:t>
            </a:r>
            <a:r>
              <a:rPr lang="en-US" sz="1400" noProof="1" smtClean="0">
                <a:solidFill>
                  <a:srgbClr val="FFFF00"/>
                </a:solidFill>
                <a:latin typeface="Calibri" pitchFamily="34" charset="0"/>
              </a:rPr>
              <a:t>yntax.addFlag(helpFlagShort ,</a:t>
            </a:r>
            <a:r>
              <a:rPr lang="en-US" sz="1400" dirty="0" smtClean="0">
                <a:solidFill>
                  <a:srgbClr val="FFFF00"/>
                </a:solidFill>
                <a:latin typeface="Calibri" pitchFamily="34" charset="0"/>
              </a:rPr>
              <a:t> </a:t>
            </a:r>
            <a:r>
              <a:rPr lang="en-US" sz="1400" noProof="1" smtClean="0">
                <a:solidFill>
                  <a:srgbClr val="FFFF00"/>
                </a:solidFill>
                <a:latin typeface="Calibri" pitchFamily="34" charset="0"/>
              </a:rPr>
              <a:t>helpFlagLong);</a:t>
            </a:r>
          </a:p>
          <a:p>
            <a:pPr>
              <a:buFontTx/>
              <a:buNone/>
            </a:pPr>
            <a:r>
              <a:rPr lang="en-US" sz="1400" noProof="1">
                <a:solidFill>
                  <a:srgbClr val="FFFF00"/>
                </a:solidFill>
                <a:latin typeface="Calibri" pitchFamily="34" charset="0"/>
              </a:rPr>
              <a:t>}</a:t>
            </a:r>
            <a:endParaRPr lang="en-US" sz="1400" noProof="1" smtClean="0">
              <a:solidFill>
                <a:srgbClr val="FFFF00"/>
              </a:solidFill>
              <a:latin typeface="Calibri" pitchFamily="34" charset="0"/>
            </a:endParaRPr>
          </a:p>
          <a:p>
            <a:pPr>
              <a:buFontTx/>
              <a:buNone/>
            </a:pPr>
            <a:endParaRPr lang="en-US" sz="1400" noProof="1">
              <a:solidFill>
                <a:srgbClr val="FFFF00"/>
              </a:solidFill>
              <a:latin typeface="Calibri" pitchFamily="34" charset="0"/>
            </a:endParaRPr>
          </a:p>
          <a:p>
            <a:pPr>
              <a:buFontTx/>
              <a:buNone/>
            </a:pPr>
            <a:r>
              <a:rPr lang="en-US" sz="1400" noProof="1" smtClean="0">
                <a:solidFill>
                  <a:srgbClr val="FFFF00"/>
                </a:solidFill>
                <a:latin typeface="Calibri" pitchFamily="34" charset="0"/>
              </a:rPr>
              <a:t>MStatus </a:t>
            </a:r>
            <a:r>
              <a:rPr lang="en-US" sz="1400" dirty="0" smtClean="0">
                <a:solidFill>
                  <a:srgbClr val="FFFF00"/>
                </a:solidFill>
                <a:latin typeface="Calibri" pitchFamily="34" charset="0"/>
              </a:rPr>
              <a:t>my</a:t>
            </a:r>
            <a:r>
              <a:rPr lang="en-US" sz="1400" noProof="1" smtClean="0">
                <a:solidFill>
                  <a:srgbClr val="FFFF00"/>
                </a:solidFill>
                <a:latin typeface="Calibri" pitchFamily="34" charset="0"/>
              </a:rPr>
              <a:t>Cmd::doIt(</a:t>
            </a:r>
            <a:r>
              <a:rPr lang="en-US" sz="1400" dirty="0" smtClean="0">
                <a:solidFill>
                  <a:srgbClr val="FFFF00"/>
                </a:solidFill>
                <a:latin typeface="Calibri" pitchFamily="34" charset="0"/>
              </a:rPr>
              <a:t>const </a:t>
            </a:r>
            <a:r>
              <a:rPr lang="en-US" sz="1400" dirty="0" err="1" smtClean="0">
                <a:solidFill>
                  <a:srgbClr val="FFFF00"/>
                </a:solidFill>
                <a:latin typeface="Calibri" pitchFamily="34" charset="0"/>
              </a:rPr>
              <a:t>MArgList</a:t>
            </a:r>
            <a:r>
              <a:rPr lang="en-US" sz="1400" dirty="0" smtClean="0">
                <a:solidFill>
                  <a:srgbClr val="FFFF00"/>
                </a:solidFill>
                <a:latin typeface="Calibri" pitchFamily="34" charset="0"/>
              </a:rPr>
              <a:t> &amp;</a:t>
            </a:r>
            <a:r>
              <a:rPr lang="en-US" sz="1400" dirty="0" err="1" smtClean="0">
                <a:solidFill>
                  <a:srgbClr val="FFFF00"/>
                </a:solidFill>
                <a:latin typeface="Calibri" pitchFamily="34" charset="0"/>
              </a:rPr>
              <a:t>args</a:t>
            </a:r>
            <a:r>
              <a:rPr lang="en-US" sz="1400" dirty="0" smtClean="0">
                <a:solidFill>
                  <a:srgbClr val="FFFF00"/>
                </a:solidFill>
                <a:latin typeface="Calibri" pitchFamily="34" charset="0"/>
              </a:rPr>
              <a:t>)</a:t>
            </a:r>
          </a:p>
          <a:p>
            <a:pPr>
              <a:buFontTx/>
              <a:buNone/>
            </a:pPr>
            <a:r>
              <a:rPr lang="en-US" sz="1400" dirty="0" smtClean="0">
                <a:solidFill>
                  <a:srgbClr val="FFFF00"/>
                </a:solidFill>
                <a:latin typeface="Calibri" pitchFamily="34" charset="0"/>
              </a:rPr>
              <a:t>{</a:t>
            </a:r>
          </a:p>
          <a:p>
            <a:pPr>
              <a:buFontTx/>
              <a:buNone/>
            </a:pP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MArgDatabase</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argData</a:t>
            </a:r>
            <a:r>
              <a:rPr lang="en-US" sz="1400" dirty="0" smtClean="0">
                <a:solidFill>
                  <a:srgbClr val="FFFF00"/>
                </a:solidFill>
                <a:latin typeface="Calibri" pitchFamily="34" charset="0"/>
              </a:rPr>
              <a:t>( syntax(), </a:t>
            </a:r>
            <a:r>
              <a:rPr lang="en-US" sz="1400" dirty="0" err="1" smtClean="0">
                <a:solidFill>
                  <a:srgbClr val="FFFF00"/>
                </a:solidFill>
                <a:latin typeface="Calibri" pitchFamily="34" charset="0"/>
              </a:rPr>
              <a:t>args</a:t>
            </a:r>
            <a:r>
              <a:rPr lang="en-US" sz="1400" dirty="0" smtClean="0">
                <a:solidFill>
                  <a:srgbClr val="FFFF00"/>
                </a:solidFill>
                <a:latin typeface="Calibri" pitchFamily="34" charset="0"/>
              </a:rPr>
              <a:t> );</a:t>
            </a:r>
          </a:p>
          <a:p>
            <a:pPr>
              <a:buFontTx/>
              <a:buNone/>
            </a:pPr>
            <a:r>
              <a:rPr lang="en-US" sz="1400" dirty="0" smtClean="0">
                <a:solidFill>
                  <a:srgbClr val="FFFF00"/>
                </a:solidFill>
                <a:latin typeface="Calibri" pitchFamily="34" charset="0"/>
              </a:rPr>
              <a:t>       if( </a:t>
            </a:r>
            <a:r>
              <a:rPr lang="en-US" sz="1400" dirty="0" err="1" smtClean="0">
                <a:solidFill>
                  <a:srgbClr val="FFFF00"/>
                </a:solidFill>
                <a:latin typeface="Calibri" pitchFamily="34" charset="0"/>
              </a:rPr>
              <a:t>argData.isFlagSet</a:t>
            </a:r>
            <a:r>
              <a:rPr lang="en-US" sz="1400" dirty="0" smtClean="0">
                <a:solidFill>
                  <a:srgbClr val="FFFF00"/>
                </a:solidFill>
                <a:latin typeface="Calibri" pitchFamily="34" charset="0"/>
              </a:rPr>
              <a:t>(</a:t>
            </a:r>
            <a:r>
              <a:rPr lang="en-US" sz="1400" noProof="1" smtClean="0">
                <a:solidFill>
                  <a:srgbClr val="FFFF00"/>
                </a:solidFill>
                <a:latin typeface="Calibri" pitchFamily="34" charset="0"/>
              </a:rPr>
              <a:t>helpFlagShort </a:t>
            </a:r>
            <a:r>
              <a:rPr lang="en-US" sz="1400" dirty="0" smtClean="0">
                <a:solidFill>
                  <a:srgbClr val="FFFF00"/>
                </a:solidFill>
                <a:latin typeface="Calibri" pitchFamily="34" charset="0"/>
              </a:rPr>
              <a:t>) )  </a:t>
            </a:r>
          </a:p>
          <a:p>
            <a:pPr>
              <a:buFontTx/>
              <a:buNone/>
            </a:pPr>
            <a:r>
              <a:rPr lang="en-US" sz="1400" dirty="0" smtClean="0">
                <a:solidFill>
                  <a:srgbClr val="FFFF00"/>
                </a:solidFill>
                <a:latin typeface="Calibri" pitchFamily="34" charset="0"/>
              </a:rPr>
              <a:t>      {</a:t>
            </a:r>
          </a:p>
          <a:p>
            <a:pPr>
              <a:buFontTx/>
              <a:buNone/>
            </a:pPr>
            <a:r>
              <a:rPr lang="en-US" sz="1400" dirty="0">
                <a:solidFill>
                  <a:srgbClr val="FFFF00"/>
                </a:solidFill>
                <a:latin typeface="Calibri" pitchFamily="34" charset="0"/>
              </a:rPr>
              <a:t>	</a:t>
            </a:r>
            <a:r>
              <a:rPr lang="en-US" sz="1400" dirty="0" err="1" smtClean="0">
                <a:solidFill>
                  <a:srgbClr val="FFFF00"/>
                </a:solidFill>
                <a:latin typeface="Calibri" pitchFamily="34" charset="0"/>
              </a:rPr>
              <a:t>setResult</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helpText</a:t>
            </a:r>
            <a:r>
              <a:rPr lang="en-US" sz="1400" dirty="0" smtClean="0">
                <a:solidFill>
                  <a:srgbClr val="FFFF00"/>
                </a:solidFill>
                <a:latin typeface="Calibri" pitchFamily="34" charset="0"/>
              </a:rPr>
              <a:t> );</a:t>
            </a:r>
          </a:p>
          <a:p>
            <a:pPr>
              <a:buFontTx/>
              <a:buNone/>
            </a:pPr>
            <a:r>
              <a:rPr lang="en-US" sz="1400" dirty="0">
                <a:solidFill>
                  <a:srgbClr val="FFFF00"/>
                </a:solidFill>
                <a:latin typeface="Calibri" pitchFamily="34" charset="0"/>
              </a:rPr>
              <a:t>	</a:t>
            </a:r>
            <a:r>
              <a:rPr lang="en-US" sz="1400" dirty="0" smtClean="0">
                <a:solidFill>
                  <a:srgbClr val="FFFF00"/>
                </a:solidFill>
                <a:latin typeface="Calibri" pitchFamily="34" charset="0"/>
              </a:rPr>
              <a:t>return MS::</a:t>
            </a:r>
            <a:r>
              <a:rPr lang="en-US" sz="1400" dirty="0" err="1" smtClean="0">
                <a:solidFill>
                  <a:srgbClr val="FFFF00"/>
                </a:solidFill>
                <a:latin typeface="Calibri" pitchFamily="34" charset="0"/>
              </a:rPr>
              <a:t>kSuccess</a:t>
            </a:r>
            <a:r>
              <a:rPr lang="en-US" sz="1400" dirty="0" smtClean="0">
                <a:solidFill>
                  <a:srgbClr val="FFFF00"/>
                </a:solidFill>
                <a:latin typeface="Calibri" pitchFamily="34" charset="0"/>
              </a:rPr>
              <a:t>;</a:t>
            </a:r>
          </a:p>
          <a:p>
            <a:pPr>
              <a:buFontTx/>
              <a:buNone/>
            </a:pPr>
            <a:r>
              <a:rPr lang="en-US" sz="1400" dirty="0" smtClean="0">
                <a:solidFill>
                  <a:srgbClr val="FFFF00"/>
                </a:solidFill>
                <a:latin typeface="Calibri" pitchFamily="34" charset="0"/>
              </a:rPr>
              <a:t>       }		</a:t>
            </a:r>
          </a:p>
          <a:p>
            <a:pPr>
              <a:buFontTx/>
              <a:buNone/>
            </a:pPr>
            <a:r>
              <a:rPr lang="en-US" sz="1400" dirty="0" smtClean="0">
                <a:solidFill>
                  <a:srgbClr val="FFFF00"/>
                </a:solidFill>
                <a:latin typeface="Calibri" pitchFamily="34" charset="0"/>
              </a:rPr>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blinds(horizontal)">
                                      <p:cBhvr>
                                        <p:cTn id="13" dur="500"/>
                                        <p:tgtEl>
                                          <p:spTgt spid="4">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Effect transition="in" filter="blinds(horizontal)">
                                      <p:cBhvr>
                                        <p:cTn id="23" dur="500"/>
                                        <p:tgtEl>
                                          <p:spTgt spid="4">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4">
                                            <p:txEl>
                                              <p:pRg st="7" end="7"/>
                                            </p:txEl>
                                          </p:spTgt>
                                        </p:tgtEl>
                                        <p:attrNameLst>
                                          <p:attrName>style.visibility</p:attrName>
                                        </p:attrNameLst>
                                      </p:cBhvr>
                                      <p:to>
                                        <p:strVal val="visible"/>
                                      </p:to>
                                    </p:set>
                                    <p:animEffect transition="in" filter="blinds(horizontal)">
                                      <p:cBhvr>
                                        <p:cTn id="26" dur="500"/>
                                        <p:tgtEl>
                                          <p:spTgt spid="4">
                                            <p:txEl>
                                              <p:pRg st="7" end="7"/>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animEffect transition="in" filter="blinds(horizontal)">
                                      <p:cBhvr>
                                        <p:cTn id="29" dur="500"/>
                                        <p:tgtEl>
                                          <p:spTgt spid="4">
                                            <p:txEl>
                                              <p:pRg st="8" end="8"/>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animEffect transition="in" filter="blinds(horizontal)">
                                      <p:cBhvr>
                                        <p:cTn id="32" dur="500"/>
                                        <p:tgtEl>
                                          <p:spTgt spid="4">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animEffect transition="in" filter="blinds(horizontal)">
                                      <p:cBhvr>
                                        <p:cTn id="37" dur="500"/>
                                        <p:tgtEl>
                                          <p:spTgt spid="4">
                                            <p:txEl>
                                              <p:pRg st="11" end="11"/>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4">
                                            <p:txEl>
                                              <p:pRg st="12" end="12"/>
                                            </p:txEl>
                                          </p:spTgt>
                                        </p:tgtEl>
                                        <p:attrNameLst>
                                          <p:attrName>style.visibility</p:attrName>
                                        </p:attrNameLst>
                                      </p:cBhvr>
                                      <p:to>
                                        <p:strVal val="visible"/>
                                      </p:to>
                                    </p:set>
                                    <p:animEffect transition="in" filter="blinds(horizontal)">
                                      <p:cBhvr>
                                        <p:cTn id="40" dur="500"/>
                                        <p:tgtEl>
                                          <p:spTgt spid="4">
                                            <p:txEl>
                                              <p:pRg st="12" end="12"/>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animEffect transition="in" filter="blinds(horizontal)">
                                      <p:cBhvr>
                                        <p:cTn id="43" dur="500"/>
                                        <p:tgtEl>
                                          <p:spTgt spid="4">
                                            <p:txEl>
                                              <p:pRg st="13" end="13"/>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4">
                                            <p:txEl>
                                              <p:pRg st="14" end="14"/>
                                            </p:txEl>
                                          </p:spTgt>
                                        </p:tgtEl>
                                        <p:attrNameLst>
                                          <p:attrName>style.visibility</p:attrName>
                                        </p:attrNameLst>
                                      </p:cBhvr>
                                      <p:to>
                                        <p:strVal val="visible"/>
                                      </p:to>
                                    </p:set>
                                    <p:animEffect transition="in" filter="blinds(horizontal)">
                                      <p:cBhvr>
                                        <p:cTn id="46" dur="500"/>
                                        <p:tgtEl>
                                          <p:spTgt spid="4">
                                            <p:txEl>
                                              <p:pRg st="14" end="14"/>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4">
                                            <p:txEl>
                                              <p:pRg st="15" end="15"/>
                                            </p:txEl>
                                          </p:spTgt>
                                        </p:tgtEl>
                                        <p:attrNameLst>
                                          <p:attrName>style.visibility</p:attrName>
                                        </p:attrNameLst>
                                      </p:cBhvr>
                                      <p:to>
                                        <p:strVal val="visible"/>
                                      </p:to>
                                    </p:set>
                                    <p:animEffect transition="in" filter="blinds(horizontal)">
                                      <p:cBhvr>
                                        <p:cTn id="49" dur="500"/>
                                        <p:tgtEl>
                                          <p:spTgt spid="4">
                                            <p:txEl>
                                              <p:pRg st="15" end="15"/>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4">
                                            <p:txEl>
                                              <p:pRg st="16" end="16"/>
                                            </p:txEl>
                                          </p:spTgt>
                                        </p:tgtEl>
                                        <p:attrNameLst>
                                          <p:attrName>style.visibility</p:attrName>
                                        </p:attrNameLst>
                                      </p:cBhvr>
                                      <p:to>
                                        <p:strVal val="visible"/>
                                      </p:to>
                                    </p:set>
                                    <p:animEffect transition="in" filter="blinds(horizontal)">
                                      <p:cBhvr>
                                        <p:cTn id="52" dur="500"/>
                                        <p:tgtEl>
                                          <p:spTgt spid="4">
                                            <p:txEl>
                                              <p:pRg st="16" end="16"/>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4">
                                            <p:txEl>
                                              <p:pRg st="17" end="17"/>
                                            </p:txEl>
                                          </p:spTgt>
                                        </p:tgtEl>
                                        <p:attrNameLst>
                                          <p:attrName>style.visibility</p:attrName>
                                        </p:attrNameLst>
                                      </p:cBhvr>
                                      <p:to>
                                        <p:strVal val="visible"/>
                                      </p:to>
                                    </p:set>
                                    <p:animEffect transition="in" filter="blinds(horizontal)">
                                      <p:cBhvr>
                                        <p:cTn id="55" dur="500"/>
                                        <p:tgtEl>
                                          <p:spTgt spid="4">
                                            <p:txEl>
                                              <p:pRg st="17" end="17"/>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4">
                                            <p:txEl>
                                              <p:pRg st="18" end="18"/>
                                            </p:txEl>
                                          </p:spTgt>
                                        </p:tgtEl>
                                        <p:attrNameLst>
                                          <p:attrName>style.visibility</p:attrName>
                                        </p:attrNameLst>
                                      </p:cBhvr>
                                      <p:to>
                                        <p:strVal val="visible"/>
                                      </p:to>
                                    </p:set>
                                    <p:animEffect transition="in" filter="blinds(horizontal)">
                                      <p:cBhvr>
                                        <p:cTn id="58" dur="500"/>
                                        <p:tgtEl>
                                          <p:spTgt spid="4">
                                            <p:txEl>
                                              <p:pRg st="18" end="18"/>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4">
                                            <p:txEl>
                                              <p:pRg st="19" end="19"/>
                                            </p:txEl>
                                          </p:spTgt>
                                        </p:tgtEl>
                                        <p:attrNameLst>
                                          <p:attrName>style.visibility</p:attrName>
                                        </p:attrNameLst>
                                      </p:cBhvr>
                                      <p:to>
                                        <p:strVal val="visible"/>
                                      </p:to>
                                    </p:set>
                                    <p:animEffect transition="in" filter="blinds(horizontal)">
                                      <p:cBhvr>
                                        <p:cTn id="61" dur="500"/>
                                        <p:tgtEl>
                                          <p:spTgt spid="4">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Example: nodeInfoCmd</a:t>
            </a:r>
          </a:p>
        </p:txBody>
      </p:sp>
      <p:sp>
        <p:nvSpPr>
          <p:cNvPr id="27651" name="Content Placeholder 2"/>
          <p:cNvSpPr>
            <a:spLocks noGrp="1"/>
          </p:cNvSpPr>
          <p:nvPr>
            <p:ph idx="1"/>
          </p:nvPr>
        </p:nvSpPr>
        <p:spPr/>
        <p:txBody>
          <a:bodyPr/>
          <a:lstStyle/>
          <a:p>
            <a:r>
              <a:rPr lang="en-US" dirty="0" smtClean="0"/>
              <a:t>In this exercise, we will implement a custom command </a:t>
            </a:r>
            <a:r>
              <a:rPr lang="en-US" dirty="0" err="1" smtClean="0"/>
              <a:t>nodeInfoCmd</a:t>
            </a:r>
            <a:r>
              <a:rPr lang="en-US" dirty="0" smtClean="0"/>
              <a:t>, with an option to specify a flag “-quiet”. By default, for all the selected nodes in the scene, it will print out all the node types and connected plugs information and also the node which is connecting to this selected node as a source. If “-quiet” is provided by user, the command will only print out the selected node type.</a:t>
            </a:r>
          </a:p>
          <a:p>
            <a:endParaRPr lang="en-US" dirty="0" smtClean="0"/>
          </a:p>
          <a:p>
            <a:r>
              <a:rPr lang="en-US" dirty="0" smtClean="0"/>
              <a:t>Important Classes: </a:t>
            </a:r>
            <a:r>
              <a:rPr lang="en-US" dirty="0" err="1" smtClean="0"/>
              <a:t>MPxCommand</a:t>
            </a:r>
            <a:r>
              <a:rPr lang="en-US" dirty="0" smtClean="0"/>
              <a:t>, </a:t>
            </a:r>
            <a:r>
              <a:rPr lang="en-US" dirty="0" err="1" smtClean="0"/>
              <a:t>MSyntax</a:t>
            </a:r>
            <a:r>
              <a:rPr lang="en-US" dirty="0" smtClean="0"/>
              <a:t>, </a:t>
            </a:r>
            <a:r>
              <a:rPr lang="en-US" dirty="0" err="1" smtClean="0"/>
              <a:t>MArgDatabase</a:t>
            </a:r>
            <a:r>
              <a:rPr lang="en-US" dirty="0" smtClean="0"/>
              <a:t>, </a:t>
            </a:r>
            <a:r>
              <a:rPr lang="en-US" dirty="0" err="1" smtClean="0"/>
              <a:t>MFnDependencyNode</a:t>
            </a:r>
            <a:r>
              <a:rPr lang="en-US" dirty="0" smtClean="0"/>
              <a:t> and </a:t>
            </a:r>
            <a:r>
              <a:rPr lang="en-US" dirty="0" err="1" smtClean="0"/>
              <a:t>MPlug</a:t>
            </a:r>
            <a:r>
              <a:rPr lang="en-US" dirty="0" smtClean="0"/>
              <a:t> </a:t>
            </a:r>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Utilities API: </a:t>
            </a:r>
            <a:r>
              <a:rPr lang="en-US" dirty="0" err="1" smtClean="0"/>
              <a:t>MGlobal</a:t>
            </a:r>
            <a:endParaRPr lang="en-US" dirty="0" smtClean="0"/>
          </a:p>
        </p:txBody>
      </p:sp>
      <p:sp>
        <p:nvSpPr>
          <p:cNvPr id="19459" name="Content Placeholder 2"/>
          <p:cNvSpPr>
            <a:spLocks noGrp="1"/>
          </p:cNvSpPr>
          <p:nvPr>
            <p:ph idx="1"/>
          </p:nvPr>
        </p:nvSpPr>
        <p:spPr/>
        <p:txBody>
          <a:bodyPr/>
          <a:lstStyle/>
          <a:p>
            <a:pPr lvl="1"/>
            <a:endParaRPr lang="en-US" dirty="0" smtClean="0"/>
          </a:p>
          <a:p>
            <a:pPr lvl="2">
              <a:buClr>
                <a:schemeClr val="bg1"/>
              </a:buClr>
              <a:buSzPct val="100000"/>
              <a:buFont typeface="Arial" pitchFamily="34" charset="0"/>
              <a:buChar char="•"/>
            </a:pPr>
            <a:r>
              <a:rPr lang="en-US" sz="2400" dirty="0" smtClean="0"/>
              <a:t>Query and set global settings (time, z-up, selection masks, etc..)</a:t>
            </a:r>
          </a:p>
          <a:p>
            <a:pPr lvl="2">
              <a:buClr>
                <a:schemeClr val="bg1"/>
              </a:buClr>
              <a:buSzPct val="100000"/>
              <a:buFont typeface="Arial" pitchFamily="34" charset="0"/>
              <a:buChar char="•"/>
            </a:pPr>
            <a:r>
              <a:rPr lang="en-US" sz="2400" dirty="0" smtClean="0"/>
              <a:t>Query what is selected or highlighted</a:t>
            </a:r>
          </a:p>
          <a:p>
            <a:pPr lvl="2">
              <a:buClr>
                <a:schemeClr val="bg1"/>
              </a:buClr>
              <a:buSzPct val="100000"/>
              <a:buFont typeface="Arial" pitchFamily="34" charset="0"/>
              <a:buChar char="•"/>
            </a:pPr>
            <a:r>
              <a:rPr lang="en-US" sz="2400" dirty="0" smtClean="0"/>
              <a:t>Display command warnings and errors</a:t>
            </a:r>
          </a:p>
          <a:p>
            <a:pPr lvl="2">
              <a:buClr>
                <a:schemeClr val="bg1"/>
              </a:buClr>
              <a:buSzPct val="100000"/>
              <a:buFont typeface="Arial" pitchFamily="34" charset="0"/>
              <a:buChar char="•"/>
            </a:pPr>
            <a:r>
              <a:rPr lang="en-US" sz="2400" dirty="0" smtClean="0"/>
              <a:t>Interaction with </a:t>
            </a:r>
            <a:r>
              <a:rPr lang="en-US" sz="2400" smtClean="0"/>
              <a:t>script languages </a:t>
            </a:r>
            <a:endParaRPr lang="en-US" dirty="0" smtClean="0"/>
          </a:p>
          <a:p>
            <a:pPr lvl="1"/>
            <a:endParaRPr lang="en-US" sz="1800" dirty="0" smtClean="0"/>
          </a:p>
          <a:p>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Effect transition="in" filter="blinds(horizontal)">
                                      <p:cBhvr>
                                        <p:cTn id="7" dur="500"/>
                                        <p:tgtEl>
                                          <p:spTgt spid="194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9">
                                            <p:txEl>
                                              <p:pRg st="2" end="2"/>
                                            </p:txEl>
                                          </p:spTgt>
                                        </p:tgtEl>
                                        <p:attrNameLst>
                                          <p:attrName>style.visibility</p:attrName>
                                        </p:attrNameLst>
                                      </p:cBhvr>
                                      <p:to>
                                        <p:strVal val="visible"/>
                                      </p:to>
                                    </p:set>
                                    <p:animEffect transition="in" filter="blinds(horizontal)">
                                      <p:cBhvr>
                                        <p:cTn id="12" dur="500"/>
                                        <p:tgtEl>
                                          <p:spTgt spid="194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459">
                                            <p:txEl>
                                              <p:pRg st="3" end="3"/>
                                            </p:txEl>
                                          </p:spTgt>
                                        </p:tgtEl>
                                        <p:attrNameLst>
                                          <p:attrName>style.visibility</p:attrName>
                                        </p:attrNameLst>
                                      </p:cBhvr>
                                      <p:to>
                                        <p:strVal val="visible"/>
                                      </p:to>
                                    </p:set>
                                    <p:animEffect transition="in" filter="blinds(horizontal)">
                                      <p:cBhvr>
                                        <p:cTn id="17" dur="500"/>
                                        <p:tgtEl>
                                          <p:spTgt spid="194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459">
                                            <p:txEl>
                                              <p:pRg st="4" end="4"/>
                                            </p:txEl>
                                          </p:spTgt>
                                        </p:tgtEl>
                                        <p:attrNameLst>
                                          <p:attrName>style.visibility</p:attrName>
                                        </p:attrNameLst>
                                      </p:cBhvr>
                                      <p:to>
                                        <p:strVal val="visible"/>
                                      </p:to>
                                    </p:set>
                                    <p:animEffect transition="in" filter="blinds(horizontal)">
                                      <p:cBhvr>
                                        <p:cTn id="22" dur="500"/>
                                        <p:tgtEl>
                                          <p:spTgt spid="19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Utilites</a:t>
            </a:r>
            <a:r>
              <a:rPr lang="en-US" dirty="0" smtClean="0"/>
              <a:t> API: </a:t>
            </a:r>
            <a:r>
              <a:rPr lang="en-US" dirty="0" err="1" smtClean="0"/>
              <a:t>MGlobal</a:t>
            </a:r>
            <a:endParaRPr lang="en-US" dirty="0"/>
          </a:p>
        </p:txBody>
      </p:sp>
      <p:sp>
        <p:nvSpPr>
          <p:cNvPr id="3" name="Content Placeholder 2"/>
          <p:cNvSpPr>
            <a:spLocks noGrp="1"/>
          </p:cNvSpPr>
          <p:nvPr>
            <p:ph idx="1"/>
          </p:nvPr>
        </p:nvSpPr>
        <p:spPr>
          <a:xfrm>
            <a:off x="319088" y="1416050"/>
            <a:ext cx="8596312" cy="5119688"/>
          </a:xfrm>
        </p:spPr>
        <p:txBody>
          <a:bodyPr/>
          <a:lstStyle/>
          <a:p>
            <a:pPr marL="342900" lvl="2" indent="-342900">
              <a:buClrTx/>
              <a:buSzTx/>
              <a:buFontTx/>
              <a:buChar char="•"/>
            </a:pPr>
            <a:r>
              <a:rPr lang="en-US" sz="2400" dirty="0" smtClean="0"/>
              <a:t>Query and set global settings (time, z-up, selection masks, etc..)</a:t>
            </a:r>
          </a:p>
          <a:p>
            <a:pPr marL="342900" lvl="2" indent="-342900">
              <a:buClrTx/>
              <a:buSzTx/>
              <a:buFontTx/>
              <a:buChar char="•"/>
            </a:pPr>
            <a:endParaRPr lang="en-US" sz="2400" dirty="0" smtClean="0"/>
          </a:p>
          <a:p>
            <a:pPr marL="1366837" lvl="4" indent="-342900">
              <a:buClr>
                <a:schemeClr val="accent1">
                  <a:lumMod val="50000"/>
                  <a:lumOff val="50000"/>
                </a:schemeClr>
              </a:buClr>
              <a:buSzTx/>
              <a:buFontTx/>
              <a:buChar char="•"/>
            </a:pPr>
            <a:r>
              <a:rPr lang="en-US" dirty="0" err="1" smtClean="0"/>
              <a:t>MGlobal</a:t>
            </a:r>
            <a:r>
              <a:rPr lang="en-US" dirty="0" smtClean="0"/>
              <a:t>::</a:t>
            </a:r>
            <a:r>
              <a:rPr lang="en-US" dirty="0" err="1" smtClean="0"/>
              <a:t>mayaState</a:t>
            </a:r>
            <a:r>
              <a:rPr lang="en-US" dirty="0" smtClean="0"/>
              <a:t>(</a:t>
            </a:r>
            <a:r>
              <a:rPr lang="en-US" dirty="0" err="1" smtClean="0"/>
              <a:t>MStatus</a:t>
            </a:r>
            <a:r>
              <a:rPr lang="en-US" dirty="0" smtClean="0"/>
              <a:t> * </a:t>
            </a:r>
            <a:r>
              <a:rPr lang="en-US" dirty="0" err="1" smtClean="0"/>
              <a:t>returnStatus</a:t>
            </a:r>
            <a:r>
              <a:rPr lang="en-US" dirty="0" smtClean="0"/>
              <a:t>)</a:t>
            </a:r>
          </a:p>
          <a:p>
            <a:pPr marL="1366837" lvl="4" indent="-342900">
              <a:buClr>
                <a:schemeClr val="accent1">
                  <a:lumMod val="50000"/>
                  <a:lumOff val="50000"/>
                </a:schemeClr>
              </a:buClr>
              <a:buSzTx/>
              <a:buFontTx/>
              <a:buChar char="•"/>
            </a:pPr>
            <a:r>
              <a:rPr lang="en-CA" dirty="0" err="1" smtClean="0"/>
              <a:t>MGlobal</a:t>
            </a:r>
            <a:r>
              <a:rPr lang="en-CA" dirty="0" smtClean="0"/>
              <a:t>::</a:t>
            </a:r>
            <a:r>
              <a:rPr lang="en-CA" dirty="0" err="1" smtClean="0"/>
              <a:t>viewFrame</a:t>
            </a:r>
            <a:r>
              <a:rPr lang="en-CA" dirty="0" smtClean="0"/>
              <a:t> ( const </a:t>
            </a:r>
            <a:r>
              <a:rPr lang="en-CA" dirty="0" err="1" smtClean="0"/>
              <a:t>MTime</a:t>
            </a:r>
            <a:r>
              <a:rPr lang="en-CA" dirty="0" smtClean="0"/>
              <a:t> &amp;  time  )</a:t>
            </a:r>
          </a:p>
          <a:p>
            <a:pPr marL="1366837" lvl="4" indent="-342900">
              <a:buClr>
                <a:schemeClr val="accent1">
                  <a:lumMod val="50000"/>
                  <a:lumOff val="50000"/>
                </a:schemeClr>
              </a:buClr>
              <a:buSzTx/>
              <a:buFontTx/>
              <a:buChar char="•"/>
            </a:pPr>
            <a:r>
              <a:rPr lang="en-CA" dirty="0" err="1" smtClean="0"/>
              <a:t>MGlobal</a:t>
            </a:r>
            <a:r>
              <a:rPr lang="en-CA" dirty="0" smtClean="0"/>
              <a:t>::</a:t>
            </a:r>
            <a:r>
              <a:rPr lang="en-CA" dirty="0" err="1" smtClean="0"/>
              <a:t>setSelectionMode</a:t>
            </a:r>
            <a:r>
              <a:rPr lang="en-CA" dirty="0" smtClean="0"/>
              <a:t> ( </a:t>
            </a:r>
            <a:r>
              <a:rPr lang="en-CA" dirty="0" err="1" smtClean="0"/>
              <a:t>MGlobal</a:t>
            </a:r>
            <a:r>
              <a:rPr lang="en-CA" dirty="0" smtClean="0"/>
              <a:t>::</a:t>
            </a:r>
            <a:r>
              <a:rPr lang="en-CA" dirty="0" err="1" smtClean="0"/>
              <a:t>MSelectionMode</a:t>
            </a:r>
            <a:r>
              <a:rPr lang="en-CA" dirty="0" smtClean="0"/>
              <a:t>  mode)</a:t>
            </a:r>
          </a:p>
          <a:p>
            <a:pPr marL="1366837" lvl="4" indent="-342900">
              <a:buClr>
                <a:schemeClr val="accent1">
                  <a:lumMod val="50000"/>
                  <a:lumOff val="50000"/>
                </a:schemeClr>
              </a:buClr>
              <a:buSzTx/>
              <a:buFontTx/>
              <a:buChar char="•"/>
            </a:pPr>
            <a:r>
              <a:rPr lang="en-US" dirty="0" err="1" smtClean="0"/>
              <a:t>MGlobal</a:t>
            </a:r>
            <a:r>
              <a:rPr lang="en-US" dirty="0" smtClean="0"/>
              <a:t>::</a:t>
            </a:r>
            <a:r>
              <a:rPr lang="en-US" dirty="0" err="1" smtClean="0"/>
              <a:t>setYAxisUp</a:t>
            </a:r>
            <a:r>
              <a:rPr lang="en-US" dirty="0" smtClean="0"/>
              <a:t> (</a:t>
            </a:r>
            <a:r>
              <a:rPr lang="en-US" dirty="0" err="1" smtClean="0"/>
              <a:t>bool</a:t>
            </a:r>
            <a:r>
              <a:rPr lang="en-US" dirty="0" smtClean="0"/>
              <a:t> </a:t>
            </a:r>
            <a:r>
              <a:rPr lang="en-US" dirty="0" err="1" smtClean="0"/>
              <a:t>rotateView</a:t>
            </a:r>
            <a:r>
              <a:rPr lang="en-US" dirty="0" smtClean="0"/>
              <a:t>)</a:t>
            </a:r>
          </a:p>
          <a:p>
            <a:pPr marL="1366837" lvl="4" indent="-342900">
              <a:buClr>
                <a:schemeClr val="accent1">
                  <a:lumMod val="50000"/>
                  <a:lumOff val="50000"/>
                </a:schemeClr>
              </a:buClr>
              <a:buSzTx/>
              <a:buFontTx/>
              <a:buChar char="•"/>
            </a:pPr>
            <a:r>
              <a:rPr lang="en-US" dirty="0" smtClean="0"/>
              <a:t>Etc…</a:t>
            </a:r>
            <a:endParaRPr lang="en-CA" dirty="0" smtClean="0"/>
          </a:p>
          <a:p>
            <a:pPr marL="342900" lvl="2" indent="-342900">
              <a:buClrTx/>
              <a:buSzTx/>
              <a:buFontTx/>
              <a:buChar char="•"/>
            </a:pPr>
            <a:endParaRPr lang="en-US" sz="2400" dirty="0" smtClean="0"/>
          </a:p>
          <a:p>
            <a:endParaRPr lang="en-US" dirty="0"/>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dirty="0" err="1" smtClean="0"/>
              <a:t>MGlobal</a:t>
            </a:r>
            <a:r>
              <a:rPr lang="en-US" dirty="0" smtClean="0"/>
              <a:t> &amp; Selection List</a:t>
            </a:r>
          </a:p>
        </p:txBody>
      </p:sp>
      <p:sp>
        <p:nvSpPr>
          <p:cNvPr id="18435" name="Content Placeholder 2"/>
          <p:cNvSpPr>
            <a:spLocks noGrp="1"/>
          </p:cNvSpPr>
          <p:nvPr>
            <p:ph idx="1"/>
          </p:nvPr>
        </p:nvSpPr>
        <p:spPr/>
        <p:txBody>
          <a:bodyPr/>
          <a:lstStyle/>
          <a:p>
            <a:pPr marL="0" indent="0" eaLnBrk="1" hangingPunct="1">
              <a:buClr>
                <a:schemeClr val="bg1"/>
              </a:buClr>
              <a:buSzPct val="100000"/>
              <a:buFont typeface="Arial" pitchFamily="34" charset="0"/>
              <a:buChar char="•"/>
              <a:defRPr/>
            </a:pPr>
            <a:r>
              <a:rPr lang="en-US" dirty="0" smtClean="0"/>
              <a:t>   </a:t>
            </a:r>
            <a:r>
              <a:rPr lang="en-US" dirty="0" err="1" smtClean="0"/>
              <a:t>MSelectionList</a:t>
            </a:r>
            <a:r>
              <a:rPr lang="en-US" dirty="0" smtClean="0"/>
              <a:t>: class representing a list of </a:t>
            </a:r>
            <a:r>
              <a:rPr lang="en-US" dirty="0" err="1" smtClean="0"/>
              <a:t>MObjects</a:t>
            </a:r>
            <a:endParaRPr lang="en-US" dirty="0" smtClean="0"/>
          </a:p>
          <a:p>
            <a:pPr lvl="2">
              <a:buClr>
                <a:schemeClr val="accent1">
                  <a:lumMod val="50000"/>
                  <a:lumOff val="50000"/>
                </a:schemeClr>
              </a:buClr>
              <a:buSzPct val="100000"/>
              <a:buFont typeface="Arial" pitchFamily="34" charset="0"/>
              <a:buChar char="•"/>
              <a:defRPr/>
            </a:pPr>
            <a:r>
              <a:rPr lang="en-US" dirty="0" smtClean="0"/>
              <a:t>Used for more than just what is selected, e.g.</a:t>
            </a:r>
          </a:p>
          <a:p>
            <a:pPr lvl="3">
              <a:buClr>
                <a:schemeClr val="accent1">
                  <a:lumMod val="50000"/>
                  <a:lumOff val="50000"/>
                </a:schemeClr>
              </a:buClr>
              <a:buSzPct val="100000"/>
              <a:buFont typeface="Arial" pitchFamily="34" charset="0"/>
              <a:buChar char="•"/>
              <a:defRPr/>
            </a:pPr>
            <a:r>
              <a:rPr lang="en-US" dirty="0" smtClean="0"/>
              <a:t>Highlight list</a:t>
            </a:r>
          </a:p>
          <a:p>
            <a:pPr lvl="3">
              <a:buClr>
                <a:schemeClr val="accent1">
                  <a:lumMod val="50000"/>
                  <a:lumOff val="50000"/>
                </a:schemeClr>
              </a:buClr>
              <a:buSzPct val="100000"/>
              <a:buFont typeface="Arial" pitchFamily="34" charset="0"/>
              <a:buChar char="•"/>
              <a:defRPr/>
            </a:pPr>
            <a:r>
              <a:rPr lang="en-US" dirty="0" smtClean="0"/>
              <a:t>Query / Modify list membership</a:t>
            </a:r>
          </a:p>
          <a:p>
            <a:pPr marL="0" indent="0" eaLnBrk="1" hangingPunct="1">
              <a:buClr>
                <a:schemeClr val="accent1">
                  <a:lumMod val="50000"/>
                  <a:lumOff val="50000"/>
                </a:schemeClr>
              </a:buClr>
              <a:buSzPct val="80000"/>
              <a:buFontTx/>
              <a:buNone/>
              <a:defRPr/>
            </a:pPr>
            <a:endParaRPr lang="en-US" dirty="0" smtClean="0"/>
          </a:p>
          <a:p>
            <a:pPr>
              <a:buClr>
                <a:schemeClr val="bg1"/>
              </a:buClr>
              <a:buSzPct val="100000"/>
              <a:buFont typeface="Arial" pitchFamily="34" charset="0"/>
              <a:buChar char="•"/>
              <a:defRPr/>
            </a:pPr>
            <a:r>
              <a:rPr lang="en-US" dirty="0" err="1" smtClean="0"/>
              <a:t>MItSelectionList:class</a:t>
            </a:r>
            <a:r>
              <a:rPr lang="en-US" dirty="0" smtClean="0"/>
              <a:t> for iterating over the items in an </a:t>
            </a:r>
            <a:r>
              <a:rPr lang="en-US" dirty="0" err="1" smtClean="0"/>
              <a:t>MSelection</a:t>
            </a:r>
            <a:r>
              <a:rPr lang="en-US" dirty="0" smtClean="0"/>
              <a:t> list. A filter can be specified so that only those items of interest on a selection list can be obtained. </a:t>
            </a:r>
          </a:p>
          <a:p>
            <a:pPr>
              <a:buClr>
                <a:schemeClr val="accent1">
                  <a:lumMod val="50000"/>
                  <a:lumOff val="50000"/>
                </a:schemeClr>
              </a:buClr>
              <a:buSzPct val="80000"/>
              <a:buFont typeface="Wingdings" pitchFamily="2" charset="2"/>
              <a:buChar char="§"/>
              <a:defRPr/>
            </a:pPr>
            <a:endParaRPr lang="en-US" dirty="0" smtClean="0"/>
          </a:p>
          <a:p>
            <a:r>
              <a:rPr lang="en-US" sz="1600" dirty="0" err="1" smtClean="0">
                <a:solidFill>
                  <a:srgbClr val="FFFF00"/>
                </a:solidFill>
              </a:rPr>
              <a:t>MGlobal</a:t>
            </a:r>
            <a:r>
              <a:rPr lang="en-US" sz="1600" dirty="0" smtClean="0">
                <a:solidFill>
                  <a:srgbClr val="FFFF00"/>
                </a:solidFill>
              </a:rPr>
              <a:t>::</a:t>
            </a:r>
            <a:r>
              <a:rPr lang="en-US" sz="1600" dirty="0" err="1" smtClean="0">
                <a:solidFill>
                  <a:srgbClr val="FFFF00"/>
                </a:solidFill>
              </a:rPr>
              <a:t>getActiveSelectionList</a:t>
            </a:r>
            <a:r>
              <a:rPr lang="en-US" sz="1600" dirty="0" smtClean="0">
                <a:solidFill>
                  <a:srgbClr val="FFFF00"/>
                </a:solidFill>
              </a:rPr>
              <a:t>(</a:t>
            </a:r>
            <a:r>
              <a:rPr lang="en-US" sz="1600" dirty="0" err="1" smtClean="0">
                <a:solidFill>
                  <a:srgbClr val="FFFF00"/>
                </a:solidFill>
              </a:rPr>
              <a:t>MSelectionList</a:t>
            </a:r>
            <a:r>
              <a:rPr lang="en-US" sz="1600" dirty="0" smtClean="0">
                <a:solidFill>
                  <a:srgbClr val="FFFF00"/>
                </a:solidFill>
              </a:rPr>
              <a:t> &amp;</a:t>
            </a:r>
            <a:r>
              <a:rPr lang="en-US" sz="1600" dirty="0" err="1" smtClean="0">
                <a:solidFill>
                  <a:srgbClr val="FFFF00"/>
                </a:solidFill>
              </a:rPr>
              <a:t>dest</a:t>
            </a:r>
            <a:r>
              <a:rPr lang="en-US" sz="1600" dirty="0" smtClean="0">
                <a:solidFill>
                  <a:srgbClr val="FFFF00"/>
                </a:solidFill>
              </a:rPr>
              <a:t>);</a:t>
            </a:r>
          </a:p>
          <a:p>
            <a:r>
              <a:rPr lang="en-CA" sz="1600" dirty="0" err="1" smtClean="0">
                <a:solidFill>
                  <a:srgbClr val="FFFF00"/>
                </a:solidFill>
              </a:rPr>
              <a:t>MGlobal</a:t>
            </a:r>
            <a:r>
              <a:rPr lang="en-CA" sz="1600" dirty="0" smtClean="0">
                <a:solidFill>
                  <a:srgbClr val="FFFF00"/>
                </a:solidFill>
              </a:rPr>
              <a:t>::</a:t>
            </a:r>
            <a:r>
              <a:rPr lang="en-CA" sz="1600" dirty="0" err="1" smtClean="0">
                <a:solidFill>
                  <a:srgbClr val="FFFF00"/>
                </a:solidFill>
              </a:rPr>
              <a:t>getSelectionListByName</a:t>
            </a:r>
            <a:r>
              <a:rPr lang="en-CA" sz="1600" dirty="0" smtClean="0">
                <a:solidFill>
                  <a:srgbClr val="FFFF00"/>
                </a:solidFill>
              </a:rPr>
              <a:t> ( const </a:t>
            </a:r>
            <a:r>
              <a:rPr lang="en-CA" sz="1600" dirty="0" err="1" smtClean="0">
                <a:solidFill>
                  <a:srgbClr val="FFFF00"/>
                </a:solidFill>
              </a:rPr>
              <a:t>MString</a:t>
            </a:r>
            <a:r>
              <a:rPr lang="en-CA" sz="1600" dirty="0" smtClean="0">
                <a:solidFill>
                  <a:srgbClr val="FFFF00"/>
                </a:solidFill>
              </a:rPr>
              <a:t> &amp;  name, </a:t>
            </a:r>
            <a:r>
              <a:rPr lang="en-CA" sz="1600" dirty="0" err="1" smtClean="0">
                <a:solidFill>
                  <a:srgbClr val="FFFF00"/>
                </a:solidFill>
              </a:rPr>
              <a:t>MSelectionList</a:t>
            </a:r>
            <a:r>
              <a:rPr lang="en-CA" sz="1600" dirty="0" smtClean="0">
                <a:solidFill>
                  <a:srgbClr val="FFFF00"/>
                </a:solidFill>
              </a:rPr>
              <a:t> &amp;  list   )</a:t>
            </a:r>
            <a:endParaRPr lang="en-US" sz="1600" dirty="0" smtClean="0">
              <a:solidFill>
                <a:srgbClr val="FFFF00"/>
              </a:solidFill>
            </a:endParaRPr>
          </a:p>
          <a:p>
            <a:r>
              <a:rPr lang="en-US" sz="1600" dirty="0" err="1" smtClean="0">
                <a:solidFill>
                  <a:srgbClr val="FFFF00"/>
                </a:solidFill>
              </a:rPr>
              <a:t>MGlobal</a:t>
            </a:r>
            <a:r>
              <a:rPr lang="en-US" sz="1600" dirty="0" smtClean="0">
                <a:solidFill>
                  <a:srgbClr val="FFFF00"/>
                </a:solidFill>
              </a:rPr>
              <a:t>::</a:t>
            </a:r>
            <a:r>
              <a:rPr lang="en-US" sz="1600" dirty="0" err="1" smtClean="0">
                <a:solidFill>
                  <a:srgbClr val="FFFF00"/>
                </a:solidFill>
              </a:rPr>
              <a:t>setActiveSelectionList</a:t>
            </a:r>
            <a:r>
              <a:rPr lang="en-US" sz="1600" dirty="0" smtClean="0">
                <a:solidFill>
                  <a:srgbClr val="FFFF00"/>
                </a:solidFill>
              </a:rPr>
              <a:t>( const </a:t>
            </a:r>
            <a:r>
              <a:rPr lang="en-US" sz="1600" dirty="0" err="1" smtClean="0">
                <a:solidFill>
                  <a:srgbClr val="FFFF00"/>
                </a:solidFill>
              </a:rPr>
              <a:t>MSelectionList</a:t>
            </a:r>
            <a:r>
              <a:rPr lang="en-US" sz="1600" dirty="0" smtClean="0">
                <a:solidFill>
                  <a:srgbClr val="FFFF00"/>
                </a:solidFill>
              </a:rPr>
              <a:t> &amp;  </a:t>
            </a:r>
            <a:r>
              <a:rPr lang="en-US" sz="1600" dirty="0" err="1" smtClean="0">
                <a:solidFill>
                  <a:srgbClr val="FFFF00"/>
                </a:solidFill>
              </a:rPr>
              <a:t>src</a:t>
            </a:r>
            <a:r>
              <a:rPr lang="en-US" sz="1600" dirty="0" smtClean="0">
                <a:solidFill>
                  <a:srgbClr val="FFFF00"/>
                </a:solidFill>
              </a:rPr>
              <a:t>, </a:t>
            </a:r>
            <a:r>
              <a:rPr lang="en-US" sz="1600" dirty="0" err="1" smtClean="0">
                <a:solidFill>
                  <a:srgbClr val="FFFF00"/>
                </a:solidFill>
              </a:rPr>
              <a:t>MGlobal</a:t>
            </a:r>
            <a:r>
              <a:rPr lang="en-US" sz="1600" dirty="0" smtClean="0">
                <a:solidFill>
                  <a:srgbClr val="FFFF00"/>
                </a:solidFill>
              </a:rPr>
              <a:t>::</a:t>
            </a:r>
            <a:r>
              <a:rPr lang="en-US" sz="1600" dirty="0" err="1" smtClean="0">
                <a:solidFill>
                  <a:srgbClr val="FFFF00"/>
                </a:solidFill>
              </a:rPr>
              <a:t>ListAdjustment</a:t>
            </a:r>
            <a:r>
              <a:rPr lang="en-US" sz="1600" dirty="0" smtClean="0">
                <a:solidFill>
                  <a:srgbClr val="FFFF00"/>
                </a:solidFill>
              </a:rPr>
              <a:t> )</a:t>
            </a:r>
          </a:p>
          <a:p>
            <a:pPr>
              <a:buClr>
                <a:schemeClr val="accent1">
                  <a:lumMod val="50000"/>
                  <a:lumOff val="50000"/>
                </a:schemeClr>
              </a:buClr>
              <a:buSzPct val="80000"/>
              <a:buFont typeface="Wingdings" pitchFamily="2" charset="2"/>
              <a:buChar char="§"/>
              <a:defRPr/>
            </a:pPr>
            <a:endParaRPr lang="en-US" dirty="0" smtClean="0"/>
          </a:p>
          <a:p>
            <a:pPr>
              <a:buClr>
                <a:schemeClr val="accent1">
                  <a:lumMod val="50000"/>
                  <a:lumOff val="50000"/>
                </a:schemeClr>
              </a:buClr>
              <a:buSzPct val="80000"/>
              <a:buFont typeface="Wingdings" pitchFamily="2" charset="2"/>
              <a:buChar char="§"/>
              <a:defRPr/>
            </a:pPr>
            <a:endParaRPr lang="en-US" dirty="0" smtClean="0"/>
          </a:p>
          <a:p>
            <a:pPr marL="0" indent="0" eaLnBrk="1" hangingPunct="1">
              <a:buFontTx/>
              <a:buNone/>
              <a:defRPr/>
            </a:pPr>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linds(horizontal)">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blinds(horizontal)">
                                      <p:cBhvr>
                                        <p:cTn id="12" dur="500"/>
                                        <p:tgtEl>
                                          <p:spTgt spid="1843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animEffect transition="in" filter="blinds(horizontal)">
                                      <p:cBhvr>
                                        <p:cTn id="15" dur="500"/>
                                        <p:tgtEl>
                                          <p:spTgt spid="18435">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blinds(horizontal)">
                                      <p:cBhvr>
                                        <p:cTn id="18" dur="500"/>
                                        <p:tgtEl>
                                          <p:spTgt spid="1843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8435">
                                            <p:txEl>
                                              <p:pRg st="5" end="5"/>
                                            </p:txEl>
                                          </p:spTgt>
                                        </p:tgtEl>
                                        <p:attrNameLst>
                                          <p:attrName>style.visibility</p:attrName>
                                        </p:attrNameLst>
                                      </p:cBhvr>
                                      <p:to>
                                        <p:strVal val="visible"/>
                                      </p:to>
                                    </p:set>
                                    <p:animEffect transition="in" filter="blinds(horizontal)">
                                      <p:cBhvr>
                                        <p:cTn id="23" dur="500"/>
                                        <p:tgtEl>
                                          <p:spTgt spid="1843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8435">
                                            <p:txEl>
                                              <p:pRg st="7" end="7"/>
                                            </p:txEl>
                                          </p:spTgt>
                                        </p:tgtEl>
                                        <p:attrNameLst>
                                          <p:attrName>style.visibility</p:attrName>
                                        </p:attrNameLst>
                                      </p:cBhvr>
                                      <p:to>
                                        <p:strVal val="visible"/>
                                      </p:to>
                                    </p:set>
                                    <p:animEffect transition="in" filter="blinds(horizontal)">
                                      <p:cBhvr>
                                        <p:cTn id="28" dur="500"/>
                                        <p:tgtEl>
                                          <p:spTgt spid="18435">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8435">
                                            <p:txEl>
                                              <p:pRg st="8" end="8"/>
                                            </p:txEl>
                                          </p:spTgt>
                                        </p:tgtEl>
                                        <p:attrNameLst>
                                          <p:attrName>style.visibility</p:attrName>
                                        </p:attrNameLst>
                                      </p:cBhvr>
                                      <p:to>
                                        <p:strVal val="visible"/>
                                      </p:to>
                                    </p:set>
                                    <p:animEffect transition="in" filter="blinds(horizontal)">
                                      <p:cBhvr>
                                        <p:cTn id="31" dur="500"/>
                                        <p:tgtEl>
                                          <p:spTgt spid="18435">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8435">
                                            <p:txEl>
                                              <p:pRg st="9" end="9"/>
                                            </p:txEl>
                                          </p:spTgt>
                                        </p:tgtEl>
                                        <p:attrNameLst>
                                          <p:attrName>style.visibility</p:attrName>
                                        </p:attrNameLst>
                                      </p:cBhvr>
                                      <p:to>
                                        <p:strVal val="visible"/>
                                      </p:to>
                                    </p:set>
                                    <p:animEffect transition="in" filter="blinds(horizontal)">
                                      <p:cBhvr>
                                        <p:cTn id="34" dur="500"/>
                                        <p:tgtEl>
                                          <p:spTgt spid="184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MGlobal</a:t>
            </a:r>
            <a:r>
              <a:rPr lang="en-US" dirty="0" smtClean="0"/>
              <a:t> Selection</a:t>
            </a:r>
            <a:endParaRPr lang="en-US" dirty="0"/>
          </a:p>
        </p:txBody>
      </p:sp>
      <p:sp>
        <p:nvSpPr>
          <p:cNvPr id="3" name="Content Placeholder 2"/>
          <p:cNvSpPr>
            <a:spLocks noGrp="1"/>
          </p:cNvSpPr>
          <p:nvPr>
            <p:ph idx="1"/>
          </p:nvPr>
        </p:nvSpPr>
        <p:spPr>
          <a:xfrm>
            <a:off x="319088" y="1416050"/>
            <a:ext cx="9053512" cy="5119688"/>
          </a:xfrm>
        </p:spPr>
        <p:txBody>
          <a:bodyPr/>
          <a:lstStyle/>
          <a:p>
            <a:pPr>
              <a:buClr>
                <a:schemeClr val="accent1">
                  <a:lumMod val="50000"/>
                  <a:lumOff val="50000"/>
                </a:schemeClr>
              </a:buClr>
            </a:pPr>
            <a:r>
              <a:rPr lang="en-US" sz="1600" dirty="0" err="1" smtClean="0"/>
              <a:t>MGlobal</a:t>
            </a:r>
            <a:r>
              <a:rPr lang="en-US" sz="1600" dirty="0" smtClean="0"/>
              <a:t>::select ( const </a:t>
            </a:r>
            <a:r>
              <a:rPr lang="en-US" sz="1600" dirty="0" err="1" smtClean="0"/>
              <a:t>MDagPath</a:t>
            </a:r>
            <a:r>
              <a:rPr lang="en-US" sz="1600" dirty="0" smtClean="0"/>
              <a:t> &amp;  object, </a:t>
            </a:r>
            <a:r>
              <a:rPr lang="en-US" sz="1600" dirty="0" err="1" smtClean="0"/>
              <a:t>MGlobal</a:t>
            </a:r>
            <a:r>
              <a:rPr lang="en-US" sz="1600" dirty="0" smtClean="0"/>
              <a:t>::</a:t>
            </a:r>
            <a:r>
              <a:rPr lang="en-US" sz="1600" dirty="0" err="1" smtClean="0"/>
              <a:t>ListAdjustment</a:t>
            </a:r>
            <a:r>
              <a:rPr lang="en-US" sz="1600" dirty="0" smtClean="0"/>
              <a:t> </a:t>
            </a:r>
            <a:r>
              <a:rPr lang="en-US" sz="1600" dirty="0" err="1" smtClean="0"/>
              <a:t>listAdjustment</a:t>
            </a:r>
            <a:r>
              <a:rPr lang="en-US" sz="1600" dirty="0" smtClean="0"/>
              <a:t> )</a:t>
            </a:r>
            <a:r>
              <a:rPr lang="en-CA" sz="1600" dirty="0" smtClean="0"/>
              <a:t> </a:t>
            </a:r>
          </a:p>
          <a:p>
            <a:pPr>
              <a:buClr>
                <a:schemeClr val="accent1">
                  <a:lumMod val="50000"/>
                  <a:lumOff val="50000"/>
                </a:schemeClr>
              </a:buClr>
              <a:buNone/>
            </a:pPr>
            <a:r>
              <a:rPr lang="en-CA" sz="1600" dirty="0" smtClean="0"/>
              <a:t> 		add an object to the active selection list without creating an </a:t>
            </a:r>
            <a:r>
              <a:rPr lang="en-CA" sz="1600" dirty="0" err="1" smtClean="0"/>
              <a:t>MSelectionList</a:t>
            </a:r>
            <a:r>
              <a:rPr lang="en-CA" sz="1600" dirty="0" smtClean="0"/>
              <a:t> first</a:t>
            </a:r>
          </a:p>
          <a:p>
            <a:pPr>
              <a:buClr>
                <a:schemeClr val="accent1">
                  <a:lumMod val="50000"/>
                  <a:lumOff val="50000"/>
                </a:schemeClr>
              </a:buClr>
            </a:pPr>
            <a:endParaRPr lang="en-CA" sz="1600" dirty="0" smtClean="0"/>
          </a:p>
          <a:p>
            <a:pPr>
              <a:buClr>
                <a:schemeClr val="accent1">
                  <a:lumMod val="50000"/>
                  <a:lumOff val="50000"/>
                </a:schemeClr>
              </a:buClr>
            </a:pPr>
            <a:r>
              <a:rPr lang="en-CA" sz="1600" dirty="0" err="1" smtClean="0"/>
              <a:t>MGlobal</a:t>
            </a:r>
            <a:r>
              <a:rPr lang="en-CA" sz="1600" dirty="0" smtClean="0"/>
              <a:t>::</a:t>
            </a:r>
            <a:r>
              <a:rPr lang="en-CA" sz="1600" dirty="0" err="1" smtClean="0"/>
              <a:t>selectByName</a:t>
            </a:r>
            <a:r>
              <a:rPr lang="en-CA" sz="1600" dirty="0" smtClean="0"/>
              <a:t>(const </a:t>
            </a:r>
            <a:r>
              <a:rPr lang="en-CA" sz="1600" dirty="0" err="1" smtClean="0"/>
              <a:t>MString</a:t>
            </a:r>
            <a:r>
              <a:rPr lang="en-CA" sz="1600" dirty="0" smtClean="0"/>
              <a:t> &amp;  name, </a:t>
            </a:r>
            <a:r>
              <a:rPr lang="en-CA" sz="1600" dirty="0" err="1" smtClean="0"/>
              <a:t>MGlobal</a:t>
            </a:r>
            <a:r>
              <a:rPr lang="en-CA" sz="1600" dirty="0" smtClean="0"/>
              <a:t>::</a:t>
            </a:r>
            <a:r>
              <a:rPr lang="en-CA" sz="1600" dirty="0" err="1" smtClean="0"/>
              <a:t>ListAdjustment</a:t>
            </a:r>
            <a:r>
              <a:rPr lang="en-CA" sz="1600" dirty="0" smtClean="0"/>
              <a:t> </a:t>
            </a:r>
            <a:r>
              <a:rPr lang="en-CA" sz="1600" dirty="0" err="1" smtClean="0"/>
              <a:t>listAdjustment</a:t>
            </a:r>
            <a:r>
              <a:rPr lang="en-CA" sz="1600" dirty="0" smtClean="0"/>
              <a:t> )</a:t>
            </a:r>
          </a:p>
          <a:p>
            <a:pPr>
              <a:buClr>
                <a:schemeClr val="accent1">
                  <a:lumMod val="50000"/>
                  <a:lumOff val="50000"/>
                </a:schemeClr>
              </a:buClr>
              <a:buNone/>
            </a:pPr>
            <a:r>
              <a:rPr lang="en-CA" sz="1600" dirty="0" smtClean="0"/>
              <a:t>		finds all objects matching a pattern and adds them to the active selection list</a:t>
            </a:r>
          </a:p>
          <a:p>
            <a:pPr>
              <a:buClr>
                <a:schemeClr val="accent1">
                  <a:lumMod val="50000"/>
                  <a:lumOff val="50000"/>
                </a:schemeClr>
              </a:buClr>
              <a:buNone/>
            </a:pPr>
            <a:endParaRPr lang="en-US" sz="1600" dirty="0" smtClean="0"/>
          </a:p>
          <a:p>
            <a:pPr>
              <a:buClr>
                <a:schemeClr val="accent1">
                  <a:lumMod val="50000"/>
                  <a:lumOff val="50000"/>
                </a:schemeClr>
              </a:buClr>
            </a:pPr>
            <a:r>
              <a:rPr lang="en-US" sz="1600" dirty="0" err="1" smtClean="0"/>
              <a:t>MGlobal</a:t>
            </a:r>
            <a:r>
              <a:rPr lang="en-US" sz="1600" dirty="0" smtClean="0"/>
              <a:t>::</a:t>
            </a:r>
            <a:r>
              <a:rPr lang="en-US" sz="1600" dirty="0" err="1" smtClean="0"/>
              <a:t>setActiveSelectionList</a:t>
            </a:r>
            <a:r>
              <a:rPr lang="en-US" sz="1600" dirty="0" smtClean="0"/>
              <a:t> ( const </a:t>
            </a:r>
            <a:r>
              <a:rPr lang="en-US" sz="1600" dirty="0" err="1" smtClean="0"/>
              <a:t>MSelectionList</a:t>
            </a:r>
            <a:r>
              <a:rPr lang="en-US" sz="1600" dirty="0" smtClean="0"/>
              <a:t> &amp;  </a:t>
            </a:r>
            <a:r>
              <a:rPr lang="en-US" sz="1600" dirty="0" err="1" smtClean="0"/>
              <a:t>src</a:t>
            </a:r>
            <a:r>
              <a:rPr lang="en-US" sz="1600" dirty="0" smtClean="0"/>
              <a:t>, </a:t>
            </a:r>
            <a:r>
              <a:rPr lang="en-US" sz="1600" dirty="0" err="1" smtClean="0"/>
              <a:t>MGlobal</a:t>
            </a:r>
            <a:r>
              <a:rPr lang="en-US" sz="1600" dirty="0" smtClean="0"/>
              <a:t>::</a:t>
            </a:r>
            <a:r>
              <a:rPr lang="en-US" sz="1600" dirty="0" err="1" smtClean="0"/>
              <a:t>ListAdjustment</a:t>
            </a:r>
            <a:r>
              <a:rPr lang="en-US" sz="1600" dirty="0" smtClean="0"/>
              <a:t> )</a:t>
            </a:r>
          </a:p>
          <a:p>
            <a:pPr lvl="1">
              <a:buClr>
                <a:schemeClr val="accent1">
                  <a:lumMod val="50000"/>
                  <a:lumOff val="50000"/>
                </a:schemeClr>
              </a:buClr>
              <a:buNone/>
            </a:pPr>
            <a:r>
              <a:rPr lang="en-CA" sz="1600" dirty="0" smtClean="0"/>
              <a:t>		Set the active selection list. The selection items on the given list will update the contents</a:t>
            </a:r>
          </a:p>
          <a:p>
            <a:pPr lvl="1">
              <a:buClr>
                <a:schemeClr val="accent1">
                  <a:lumMod val="50000"/>
                  <a:lumOff val="50000"/>
                </a:schemeClr>
              </a:buClr>
              <a:buNone/>
            </a:pPr>
            <a:r>
              <a:rPr lang="en-CA" sz="1600" dirty="0" smtClean="0"/>
              <a:t>		 of the active selection list as indicated by the </a:t>
            </a:r>
            <a:r>
              <a:rPr lang="en-CA" sz="1600" dirty="0" err="1" smtClean="0"/>
              <a:t>listAdjustment</a:t>
            </a:r>
            <a:r>
              <a:rPr lang="en-CA" sz="1600" dirty="0" smtClean="0"/>
              <a:t> parameter.</a:t>
            </a:r>
          </a:p>
          <a:p>
            <a:pPr lvl="1">
              <a:buClr>
                <a:schemeClr val="accent1">
                  <a:lumMod val="50000"/>
                  <a:lumOff val="50000"/>
                </a:schemeClr>
              </a:buClr>
              <a:buNone/>
            </a:pPr>
            <a:endParaRPr lang="en-CA" sz="1600" dirty="0" smtClean="0"/>
          </a:p>
          <a:p>
            <a:pPr>
              <a:buClr>
                <a:schemeClr val="accent1">
                  <a:lumMod val="50000"/>
                  <a:lumOff val="50000"/>
                </a:schemeClr>
              </a:buClr>
              <a:buFont typeface="Arial" pitchFamily="34" charset="0"/>
              <a:buChar char="•"/>
            </a:pPr>
            <a:r>
              <a:rPr lang="en-US" sz="1600" dirty="0" err="1" smtClean="0"/>
              <a:t>MGlobal</a:t>
            </a:r>
            <a:r>
              <a:rPr lang="en-US" sz="1600" dirty="0" smtClean="0"/>
              <a:t>::</a:t>
            </a:r>
            <a:r>
              <a:rPr lang="en-US" sz="1600" dirty="0" err="1" smtClean="0"/>
              <a:t>selectCommand</a:t>
            </a:r>
            <a:r>
              <a:rPr lang="en-US" sz="1600" dirty="0" smtClean="0"/>
              <a:t> ( const </a:t>
            </a:r>
            <a:r>
              <a:rPr lang="en-US" sz="1600" dirty="0" err="1" smtClean="0"/>
              <a:t>MSelectionList</a:t>
            </a:r>
            <a:r>
              <a:rPr lang="en-US" sz="1600" dirty="0" smtClean="0"/>
              <a:t> &amp;  </a:t>
            </a:r>
            <a:r>
              <a:rPr lang="en-US" sz="1600" dirty="0" err="1" smtClean="0"/>
              <a:t>src</a:t>
            </a:r>
            <a:r>
              <a:rPr lang="en-US" sz="1600" dirty="0" smtClean="0"/>
              <a:t>, </a:t>
            </a:r>
            <a:r>
              <a:rPr lang="en-US" sz="1600" dirty="0" err="1" smtClean="0"/>
              <a:t>MGlobal</a:t>
            </a:r>
            <a:r>
              <a:rPr lang="en-US" sz="1600" dirty="0" smtClean="0"/>
              <a:t>::</a:t>
            </a:r>
            <a:r>
              <a:rPr lang="en-US" sz="1600" dirty="0" err="1" smtClean="0"/>
              <a:t>ListAdjustment</a:t>
            </a:r>
            <a:r>
              <a:rPr lang="en-US" sz="1600" dirty="0" smtClean="0"/>
              <a:t> )</a:t>
            </a:r>
          </a:p>
          <a:p>
            <a:pPr lvl="2">
              <a:buClr>
                <a:schemeClr val="accent1">
                  <a:lumMod val="50000"/>
                  <a:lumOff val="50000"/>
                </a:schemeClr>
              </a:buClr>
              <a:buNone/>
            </a:pPr>
            <a:r>
              <a:rPr lang="en-US" sz="1600" dirty="0" smtClean="0"/>
              <a:t>		</a:t>
            </a:r>
            <a:r>
              <a:rPr lang="en-CA" sz="1600" dirty="0" smtClean="0"/>
              <a:t>Set the active selection list, by calling the built in Maya select command</a:t>
            </a:r>
            <a:endParaRPr lang="en-US" sz="1600" dirty="0" smtClean="0"/>
          </a:p>
          <a:p>
            <a:pPr>
              <a:buClr>
                <a:schemeClr val="accent1">
                  <a:lumMod val="50000"/>
                  <a:lumOff val="50000"/>
                </a:schemeClr>
              </a:buClr>
            </a:pPr>
            <a:endParaRPr lang="en-US" sz="1600" dirty="0" smtClean="0"/>
          </a:p>
          <a:p>
            <a:pPr>
              <a:buClr>
                <a:schemeClr val="accent1">
                  <a:lumMod val="50000"/>
                  <a:lumOff val="50000"/>
                </a:schemeClr>
              </a:buClr>
            </a:pPr>
            <a:r>
              <a:rPr lang="en-US" sz="1600" dirty="0" err="1" smtClean="0"/>
              <a:t>MStatus</a:t>
            </a:r>
            <a:r>
              <a:rPr lang="en-US" sz="1600" dirty="0" smtClean="0"/>
              <a:t> </a:t>
            </a:r>
            <a:r>
              <a:rPr lang="en-US" sz="1600" dirty="0" err="1" smtClean="0"/>
              <a:t>MGlobal</a:t>
            </a:r>
            <a:r>
              <a:rPr lang="en-US" sz="1600" dirty="0" smtClean="0"/>
              <a:t>::</a:t>
            </a:r>
            <a:r>
              <a:rPr lang="en-US" sz="1600" dirty="0" err="1" smtClean="0"/>
              <a:t>selectFromScreen</a:t>
            </a:r>
            <a:r>
              <a:rPr lang="en-US" sz="1600" dirty="0" smtClean="0"/>
              <a:t> ( const short &amp;  </a:t>
            </a:r>
            <a:r>
              <a:rPr lang="en-US" sz="1600" dirty="0" err="1" smtClean="0"/>
              <a:t>x_pos</a:t>
            </a:r>
            <a:r>
              <a:rPr lang="en-US" sz="1600" dirty="0" smtClean="0"/>
              <a:t>, const short &amp;  </a:t>
            </a:r>
            <a:r>
              <a:rPr lang="en-US" sz="1600" dirty="0" err="1" smtClean="0"/>
              <a:t>y_pos</a:t>
            </a:r>
            <a:r>
              <a:rPr lang="en-US" sz="1600" dirty="0" smtClean="0"/>
              <a:t>, </a:t>
            </a:r>
            <a:r>
              <a:rPr lang="en-US" sz="1600" dirty="0" err="1" smtClean="0"/>
              <a:t>MGlobal</a:t>
            </a:r>
            <a:r>
              <a:rPr lang="en-US" sz="1600" dirty="0" smtClean="0"/>
              <a:t>::</a:t>
            </a:r>
            <a:r>
              <a:rPr lang="en-US" sz="1600" dirty="0" err="1" smtClean="0"/>
              <a:t>ListAdjustment</a:t>
            </a:r>
            <a:r>
              <a:rPr lang="en-US" sz="1600" dirty="0" smtClean="0"/>
              <a:t>, </a:t>
            </a:r>
            <a:r>
              <a:rPr lang="en-US" sz="1600" dirty="0" err="1" smtClean="0"/>
              <a:t>MGlobal</a:t>
            </a:r>
            <a:r>
              <a:rPr lang="en-US" sz="1600" dirty="0" smtClean="0"/>
              <a:t>::</a:t>
            </a:r>
            <a:r>
              <a:rPr lang="en-US" sz="1600" dirty="0" err="1" smtClean="0"/>
              <a:t>SelectionMethod</a:t>
            </a:r>
            <a:r>
              <a:rPr lang="en-US" sz="1600" dirty="0" smtClean="0"/>
              <a:t> )</a:t>
            </a:r>
          </a:p>
          <a:p>
            <a:pPr lvl="2">
              <a:buClr>
                <a:schemeClr val="accent1">
                  <a:lumMod val="50000"/>
                  <a:lumOff val="50000"/>
                </a:schemeClr>
              </a:buClr>
              <a:buNone/>
            </a:pPr>
            <a:r>
              <a:rPr lang="en-CA" sz="1600" dirty="0" smtClean="0"/>
              <a:t>		Perform click-pick type selection. If an object intersects the click point then it is </a:t>
            </a:r>
          </a:p>
          <a:p>
            <a:pPr lvl="2">
              <a:buClr>
                <a:schemeClr val="accent1">
                  <a:lumMod val="50000"/>
                  <a:lumOff val="50000"/>
                </a:schemeClr>
              </a:buClr>
              <a:buNone/>
            </a:pPr>
            <a:r>
              <a:rPr lang="en-CA" sz="1600" dirty="0" smtClean="0"/>
              <a:t>		selected according to </a:t>
            </a:r>
            <a:r>
              <a:rPr lang="en-CA" sz="1600" dirty="0" err="1" smtClean="0"/>
              <a:t>listAdjustment</a:t>
            </a:r>
            <a:r>
              <a:rPr lang="en-CA" sz="1600" dirty="0" smtClean="0"/>
              <a:t>.</a:t>
            </a:r>
            <a:endParaRPr lang="en-US" sz="1600" dirty="0" smtClean="0"/>
          </a:p>
          <a:p>
            <a:endParaRPr lang="en-US" sz="1600" dirty="0" smtClean="0"/>
          </a:p>
          <a:p>
            <a:endParaRPr lang="en-US" sz="1600" dirty="0" smtClean="0"/>
          </a:p>
          <a:p>
            <a:endParaRPr lang="en-US" sz="1600" dirty="0"/>
          </a:p>
        </p:txBody>
      </p:sp>
      <p:sp>
        <p:nvSpPr>
          <p:cNvPr id="4" name="AutoShape 7"/>
          <p:cNvSpPr>
            <a:spLocks noChangeArrowheads="1"/>
          </p:cNvSpPr>
          <p:nvPr/>
        </p:nvSpPr>
        <p:spPr bwMode="auto">
          <a:xfrm>
            <a:off x="609600" y="4495800"/>
            <a:ext cx="2438400" cy="398691"/>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dirty="0" smtClean="0"/>
          </a:p>
        </p:txBody>
      </p:sp>
      <p:sp>
        <p:nvSpPr>
          <p:cNvPr id="5" name="AutoShape 7"/>
          <p:cNvSpPr>
            <a:spLocks noChangeArrowheads="1"/>
          </p:cNvSpPr>
          <p:nvPr/>
        </p:nvSpPr>
        <p:spPr bwMode="auto">
          <a:xfrm>
            <a:off x="609600" y="3200400"/>
            <a:ext cx="3048000" cy="398691"/>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Utilities API: </a:t>
            </a:r>
            <a:r>
              <a:rPr lang="en-US" dirty="0" err="1" smtClean="0"/>
              <a:t>MGlobal</a:t>
            </a:r>
            <a:r>
              <a:rPr lang="en-US" dirty="0" smtClean="0"/>
              <a:t> </a:t>
            </a:r>
            <a:endParaRPr lang="en-US" dirty="0"/>
          </a:p>
        </p:txBody>
      </p:sp>
      <p:sp>
        <p:nvSpPr>
          <p:cNvPr id="3" name="Content Placeholder 2"/>
          <p:cNvSpPr>
            <a:spLocks noGrp="1"/>
          </p:cNvSpPr>
          <p:nvPr>
            <p:ph idx="1"/>
          </p:nvPr>
        </p:nvSpPr>
        <p:spPr/>
        <p:txBody>
          <a:bodyPr/>
          <a:lstStyle/>
          <a:p>
            <a:r>
              <a:rPr lang="en-US" dirty="0" smtClean="0"/>
              <a:t>Display error/warning messages or general information to the user for custom command</a:t>
            </a:r>
          </a:p>
          <a:p>
            <a:endParaRPr lang="en-US" dirty="0"/>
          </a:p>
        </p:txBody>
      </p:sp>
      <p:sp>
        <p:nvSpPr>
          <p:cNvPr id="4" name="TextBox 3"/>
          <p:cNvSpPr txBox="1"/>
          <p:nvPr/>
        </p:nvSpPr>
        <p:spPr>
          <a:xfrm>
            <a:off x="609600" y="2895600"/>
            <a:ext cx="6705600" cy="1754326"/>
          </a:xfrm>
          <a:prstGeom prst="rect">
            <a:avLst/>
          </a:prstGeom>
          <a:noFill/>
        </p:spPr>
        <p:txBody>
          <a:bodyPr wrap="square" rtlCol="0">
            <a:spAutoFit/>
          </a:bodyPr>
          <a:lstStyle/>
          <a:p>
            <a:r>
              <a:rPr lang="en-CA" dirty="0" smtClean="0">
                <a:solidFill>
                  <a:schemeClr val="bg1"/>
                </a:solidFill>
              </a:rPr>
              <a:t>void </a:t>
            </a:r>
            <a:r>
              <a:rPr lang="en-CA" dirty="0" err="1" smtClean="0">
                <a:solidFill>
                  <a:schemeClr val="bg1"/>
                </a:solidFill>
              </a:rPr>
              <a:t>MGlobal</a:t>
            </a:r>
            <a:r>
              <a:rPr lang="en-CA" dirty="0" smtClean="0">
                <a:solidFill>
                  <a:schemeClr val="bg1"/>
                </a:solidFill>
              </a:rPr>
              <a:t>::</a:t>
            </a:r>
            <a:r>
              <a:rPr lang="en-CA" dirty="0" err="1" smtClean="0">
                <a:solidFill>
                  <a:schemeClr val="bg1"/>
                </a:solidFill>
              </a:rPr>
              <a:t>displayInfo</a:t>
            </a:r>
            <a:r>
              <a:rPr lang="en-CA" dirty="0" smtClean="0">
                <a:solidFill>
                  <a:schemeClr val="bg1"/>
                </a:solidFill>
              </a:rPr>
              <a:t> ( const </a:t>
            </a:r>
            <a:r>
              <a:rPr lang="en-CA" dirty="0" err="1" smtClean="0">
                <a:solidFill>
                  <a:schemeClr val="bg1"/>
                </a:solidFill>
              </a:rPr>
              <a:t>MString</a:t>
            </a:r>
            <a:r>
              <a:rPr lang="en-CA" dirty="0" smtClean="0">
                <a:solidFill>
                  <a:schemeClr val="bg1"/>
                </a:solidFill>
              </a:rPr>
              <a:t> &amp;  </a:t>
            </a:r>
            <a:r>
              <a:rPr lang="en-CA" dirty="0" err="1" smtClean="0">
                <a:solidFill>
                  <a:schemeClr val="bg1"/>
                </a:solidFill>
              </a:rPr>
              <a:t>theMessage</a:t>
            </a:r>
            <a:r>
              <a:rPr lang="en-CA" dirty="0" smtClean="0">
                <a:solidFill>
                  <a:schemeClr val="bg1"/>
                </a:solidFill>
              </a:rPr>
              <a:t>  )</a:t>
            </a:r>
          </a:p>
          <a:p>
            <a:endParaRPr lang="en-CA" dirty="0" smtClean="0">
              <a:solidFill>
                <a:schemeClr val="bg1"/>
              </a:solidFill>
            </a:endParaRPr>
          </a:p>
          <a:p>
            <a:r>
              <a:rPr lang="en-CA" dirty="0" smtClean="0">
                <a:solidFill>
                  <a:schemeClr val="bg1"/>
                </a:solidFill>
              </a:rPr>
              <a:t>void </a:t>
            </a:r>
            <a:r>
              <a:rPr lang="en-CA" dirty="0" err="1" smtClean="0">
                <a:solidFill>
                  <a:schemeClr val="bg1"/>
                </a:solidFill>
              </a:rPr>
              <a:t>MGlobal</a:t>
            </a:r>
            <a:r>
              <a:rPr lang="en-CA" dirty="0" smtClean="0">
                <a:solidFill>
                  <a:schemeClr val="bg1"/>
                </a:solidFill>
              </a:rPr>
              <a:t>::</a:t>
            </a:r>
            <a:r>
              <a:rPr lang="en-CA" dirty="0" err="1" smtClean="0">
                <a:solidFill>
                  <a:schemeClr val="bg1"/>
                </a:solidFill>
              </a:rPr>
              <a:t>displayWarning</a:t>
            </a:r>
            <a:r>
              <a:rPr lang="en-CA" dirty="0" smtClean="0">
                <a:solidFill>
                  <a:schemeClr val="bg1"/>
                </a:solidFill>
              </a:rPr>
              <a:t> ( const </a:t>
            </a:r>
            <a:r>
              <a:rPr lang="en-CA" dirty="0" err="1" smtClean="0">
                <a:solidFill>
                  <a:schemeClr val="bg1"/>
                </a:solidFill>
              </a:rPr>
              <a:t>MString</a:t>
            </a:r>
            <a:r>
              <a:rPr lang="en-CA" dirty="0" smtClean="0">
                <a:solidFill>
                  <a:schemeClr val="bg1"/>
                </a:solidFill>
              </a:rPr>
              <a:t> &amp;  </a:t>
            </a:r>
            <a:r>
              <a:rPr lang="en-CA" dirty="0" err="1" smtClean="0">
                <a:solidFill>
                  <a:schemeClr val="bg1"/>
                </a:solidFill>
              </a:rPr>
              <a:t>theWarning</a:t>
            </a:r>
            <a:r>
              <a:rPr lang="en-CA" dirty="0" smtClean="0">
                <a:solidFill>
                  <a:schemeClr val="bg1"/>
                </a:solidFill>
              </a:rPr>
              <a:t>  )  </a:t>
            </a:r>
          </a:p>
          <a:p>
            <a:endParaRPr lang="en-CA" dirty="0" smtClean="0">
              <a:solidFill>
                <a:schemeClr val="bg1"/>
              </a:solidFill>
            </a:endParaRPr>
          </a:p>
          <a:p>
            <a:r>
              <a:rPr lang="en-CA" dirty="0" smtClean="0">
                <a:solidFill>
                  <a:schemeClr val="bg1"/>
                </a:solidFill>
              </a:rPr>
              <a:t>void </a:t>
            </a:r>
            <a:r>
              <a:rPr lang="en-CA" dirty="0" err="1" smtClean="0">
                <a:solidFill>
                  <a:schemeClr val="bg1"/>
                </a:solidFill>
              </a:rPr>
              <a:t>MGlobal</a:t>
            </a:r>
            <a:r>
              <a:rPr lang="en-CA" dirty="0" smtClean="0">
                <a:solidFill>
                  <a:schemeClr val="bg1"/>
                </a:solidFill>
              </a:rPr>
              <a:t>::</a:t>
            </a:r>
            <a:r>
              <a:rPr lang="en-CA" dirty="0" err="1" smtClean="0">
                <a:solidFill>
                  <a:schemeClr val="bg1"/>
                </a:solidFill>
              </a:rPr>
              <a:t>displayError</a:t>
            </a:r>
            <a:r>
              <a:rPr lang="en-CA" dirty="0" smtClean="0">
                <a:solidFill>
                  <a:schemeClr val="bg1"/>
                </a:solidFill>
              </a:rPr>
              <a:t> ( const </a:t>
            </a:r>
            <a:r>
              <a:rPr lang="en-CA" dirty="0" err="1" smtClean="0">
                <a:solidFill>
                  <a:schemeClr val="bg1"/>
                </a:solidFill>
              </a:rPr>
              <a:t>MString</a:t>
            </a:r>
            <a:r>
              <a:rPr lang="en-CA" dirty="0" smtClean="0">
                <a:solidFill>
                  <a:schemeClr val="bg1"/>
                </a:solidFill>
              </a:rPr>
              <a:t> &amp;  </a:t>
            </a:r>
            <a:r>
              <a:rPr lang="en-CA" dirty="0" err="1" smtClean="0">
                <a:solidFill>
                  <a:schemeClr val="bg1"/>
                </a:solidFill>
              </a:rPr>
              <a:t>theError</a:t>
            </a:r>
            <a:r>
              <a:rPr lang="en-CA" dirty="0" smtClean="0">
                <a:solidFill>
                  <a:schemeClr val="bg1"/>
                </a:solidFill>
              </a:rPr>
              <a:t>  ) </a:t>
            </a:r>
            <a:endParaRPr lang="en-US" dirty="0" smtClean="0">
              <a:solidFill>
                <a:schemeClr val="bg1"/>
              </a:solidFill>
            </a:endParaRPr>
          </a:p>
          <a:p>
            <a:endParaRPr lang="en-US" dirty="0">
              <a:solidFill>
                <a:srgbClr val="FFFF00"/>
              </a:solidFill>
            </a:endParaRPr>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Utilities API: </a:t>
            </a:r>
            <a:r>
              <a:rPr lang="en-US" dirty="0" err="1" smtClean="0"/>
              <a:t>MGlobal</a:t>
            </a:r>
            <a:endParaRPr lang="en-US" dirty="0"/>
          </a:p>
        </p:txBody>
      </p:sp>
      <p:sp>
        <p:nvSpPr>
          <p:cNvPr id="3" name="Content Placeholder 2"/>
          <p:cNvSpPr>
            <a:spLocks noGrp="1"/>
          </p:cNvSpPr>
          <p:nvPr>
            <p:ph idx="1"/>
          </p:nvPr>
        </p:nvSpPr>
        <p:spPr/>
        <p:txBody>
          <a:bodyPr/>
          <a:lstStyle/>
          <a:p>
            <a:r>
              <a:rPr lang="en-US" dirty="0" smtClean="0"/>
              <a:t>Execute MEL script:</a:t>
            </a:r>
          </a:p>
          <a:p>
            <a:pPr lvl="1">
              <a:buNone/>
            </a:pPr>
            <a:r>
              <a:rPr lang="en-US" b="1" i="1" dirty="0" smtClean="0"/>
              <a:t>		</a:t>
            </a:r>
            <a:r>
              <a:rPr lang="en-US" dirty="0" err="1" smtClean="0"/>
              <a:t>MGlobal</a:t>
            </a:r>
            <a:r>
              <a:rPr lang="en-US" dirty="0" smtClean="0"/>
              <a:t>::</a:t>
            </a:r>
            <a:r>
              <a:rPr lang="en-US" dirty="0" err="1" smtClean="0"/>
              <a:t>executeCommand</a:t>
            </a:r>
            <a:r>
              <a:rPr lang="en-US" dirty="0" smtClean="0"/>
              <a:t>(const </a:t>
            </a:r>
            <a:r>
              <a:rPr lang="en-US" dirty="0" err="1" smtClean="0"/>
              <a:t>MString</a:t>
            </a:r>
            <a:r>
              <a:rPr lang="en-US" dirty="0" smtClean="0"/>
              <a:t> &amp;command)</a:t>
            </a:r>
          </a:p>
          <a:p>
            <a:pPr lvl="1">
              <a:buNone/>
            </a:pPr>
            <a:r>
              <a:rPr lang="en-US" dirty="0" smtClean="0"/>
              <a:t>		</a:t>
            </a:r>
            <a:r>
              <a:rPr lang="en-US" dirty="0" err="1" smtClean="0"/>
              <a:t>MGlobal</a:t>
            </a:r>
            <a:r>
              <a:rPr lang="en-US" dirty="0" smtClean="0"/>
              <a:t>::</a:t>
            </a:r>
            <a:r>
              <a:rPr lang="en-US" dirty="0" err="1" smtClean="0"/>
              <a:t>sourceFile</a:t>
            </a:r>
            <a:endParaRPr lang="en-US" dirty="0" smtClean="0"/>
          </a:p>
          <a:p>
            <a:pPr lvl="1"/>
            <a:endParaRPr lang="en-US" dirty="0" smtClean="0"/>
          </a:p>
          <a:p>
            <a:pPr marL="342900" lvl="1" indent="-342900">
              <a:buClrTx/>
              <a:buSzTx/>
              <a:buFontTx/>
              <a:buChar char="•"/>
            </a:pPr>
            <a:r>
              <a:rPr lang="en-US" b="1" dirty="0" smtClean="0"/>
              <a:t>Execute Python Command:</a:t>
            </a:r>
          </a:p>
          <a:p>
            <a:pPr lvl="1">
              <a:buNone/>
            </a:pPr>
            <a:r>
              <a:rPr lang="en-US" dirty="0" smtClean="0"/>
              <a:t>		</a:t>
            </a:r>
            <a:r>
              <a:rPr lang="en-CA" dirty="0" err="1" smtClean="0"/>
              <a:t>MGlobal</a:t>
            </a:r>
            <a:r>
              <a:rPr lang="en-CA" dirty="0" smtClean="0"/>
              <a:t>::</a:t>
            </a:r>
            <a:r>
              <a:rPr lang="en-CA" dirty="0" err="1" smtClean="0"/>
              <a:t>executePythonCommand</a:t>
            </a:r>
            <a:r>
              <a:rPr lang="en-CA" dirty="0" smtClean="0"/>
              <a:t> (const </a:t>
            </a:r>
            <a:r>
              <a:rPr lang="en-CA" dirty="0" err="1" smtClean="0"/>
              <a:t>MString</a:t>
            </a:r>
            <a:r>
              <a:rPr lang="en-CA" dirty="0" smtClean="0"/>
              <a:t> &amp;command)</a:t>
            </a:r>
            <a:endParaRPr lang="en-US" dirty="0" smtClean="0"/>
          </a:p>
          <a:p>
            <a:pPr lvl="2"/>
            <a:endParaRPr lang="en-US" dirty="0"/>
          </a:p>
        </p:txBody>
      </p:sp>
      <p:sp>
        <p:nvSpPr>
          <p:cNvPr id="4" name="TextBox 3"/>
          <p:cNvSpPr txBox="1"/>
          <p:nvPr/>
        </p:nvSpPr>
        <p:spPr>
          <a:xfrm>
            <a:off x="762000" y="4191000"/>
            <a:ext cx="6843712" cy="2092881"/>
          </a:xfrm>
          <a:prstGeom prst="rect">
            <a:avLst/>
          </a:prstGeom>
          <a:noFill/>
        </p:spPr>
        <p:txBody>
          <a:bodyPr wrap="square" rtlCol="0">
            <a:spAutoFit/>
          </a:bodyPr>
          <a:lstStyle/>
          <a:p>
            <a:r>
              <a:rPr lang="en-US" sz="1400" dirty="0" smtClean="0">
                <a:solidFill>
                  <a:srgbClr val="FFFF00"/>
                </a:solidFill>
              </a:rPr>
              <a:t>//execute </a:t>
            </a:r>
            <a:r>
              <a:rPr lang="en-US" sz="1400" dirty="0" err="1" smtClean="0">
                <a:solidFill>
                  <a:srgbClr val="FFFF00"/>
                </a:solidFill>
              </a:rPr>
              <a:t>mel</a:t>
            </a:r>
            <a:r>
              <a:rPr lang="en-US" sz="1400" dirty="0" smtClean="0">
                <a:solidFill>
                  <a:srgbClr val="FFFF00"/>
                </a:solidFill>
              </a:rPr>
              <a:t> command to create a </a:t>
            </a:r>
            <a:r>
              <a:rPr lang="en-US" sz="1400" dirty="0" err="1" smtClean="0">
                <a:solidFill>
                  <a:srgbClr val="FFFF00"/>
                </a:solidFill>
              </a:rPr>
              <a:t>nurbs</a:t>
            </a:r>
            <a:r>
              <a:rPr lang="en-US" sz="1400" dirty="0" smtClean="0">
                <a:solidFill>
                  <a:srgbClr val="FFFF00"/>
                </a:solidFill>
              </a:rPr>
              <a:t> sphere</a:t>
            </a:r>
          </a:p>
          <a:p>
            <a:r>
              <a:rPr lang="en-US" sz="1400" dirty="0" err="1" smtClean="0">
                <a:solidFill>
                  <a:srgbClr val="FFFF00"/>
                </a:solidFill>
              </a:rPr>
              <a:t>MGlobal</a:t>
            </a:r>
            <a:r>
              <a:rPr lang="en-US" sz="1400" dirty="0" smtClean="0">
                <a:solidFill>
                  <a:srgbClr val="FFFF00"/>
                </a:solidFill>
              </a:rPr>
              <a:t>::</a:t>
            </a:r>
            <a:r>
              <a:rPr lang="en-US" sz="1400" dirty="0" err="1" smtClean="0">
                <a:solidFill>
                  <a:srgbClr val="FFFF00"/>
                </a:solidFill>
              </a:rPr>
              <a:t>executeCommand</a:t>
            </a:r>
            <a:r>
              <a:rPr lang="en-US" sz="1400" dirty="0" smtClean="0">
                <a:solidFill>
                  <a:srgbClr val="FFFF00"/>
                </a:solidFill>
              </a:rPr>
              <a:t>( "sphere" );  </a:t>
            </a:r>
          </a:p>
          <a:p>
            <a:endParaRPr lang="en-US" sz="1400" dirty="0" smtClean="0">
              <a:solidFill>
                <a:srgbClr val="FFFF00"/>
              </a:solidFill>
            </a:endParaRPr>
          </a:p>
          <a:p>
            <a:r>
              <a:rPr lang="en-US" sz="1400" dirty="0" smtClean="0">
                <a:solidFill>
                  <a:srgbClr val="FFFF00"/>
                </a:solidFill>
              </a:rPr>
              <a:t>// execute the specified </a:t>
            </a:r>
            <a:r>
              <a:rPr lang="en-US" sz="1400" dirty="0" err="1" smtClean="0">
                <a:solidFill>
                  <a:srgbClr val="FFFF00"/>
                </a:solidFill>
              </a:rPr>
              <a:t>mel</a:t>
            </a:r>
            <a:r>
              <a:rPr lang="en-US" sz="1400" dirty="0" smtClean="0">
                <a:solidFill>
                  <a:srgbClr val="FFFF00"/>
                </a:solidFill>
              </a:rPr>
              <a:t> script </a:t>
            </a:r>
            <a:br>
              <a:rPr lang="en-US" sz="1400" dirty="0" smtClean="0">
                <a:solidFill>
                  <a:srgbClr val="FFFF00"/>
                </a:solidFill>
              </a:rPr>
            </a:br>
            <a:r>
              <a:rPr lang="en-US" sz="1400" dirty="0" err="1" smtClean="0">
                <a:solidFill>
                  <a:srgbClr val="FFFF00"/>
                </a:solidFill>
              </a:rPr>
              <a:t>MGlobal</a:t>
            </a:r>
            <a:r>
              <a:rPr lang="en-US" sz="1400" dirty="0" smtClean="0">
                <a:solidFill>
                  <a:srgbClr val="FFFF00"/>
                </a:solidFill>
              </a:rPr>
              <a:t>::</a:t>
            </a:r>
            <a:r>
              <a:rPr lang="en-US" sz="1400" dirty="0" err="1" smtClean="0">
                <a:solidFill>
                  <a:srgbClr val="FFFF00"/>
                </a:solidFill>
              </a:rPr>
              <a:t>sourceFile</a:t>
            </a:r>
            <a:r>
              <a:rPr lang="en-US" sz="1400" dirty="0" smtClean="0">
                <a:solidFill>
                  <a:srgbClr val="FFFF00"/>
                </a:solidFill>
              </a:rPr>
              <a:t>( "C:\\</a:t>
            </a:r>
            <a:r>
              <a:rPr lang="en-US" sz="1400" dirty="0" err="1" smtClean="0">
                <a:solidFill>
                  <a:srgbClr val="FFFF00"/>
                </a:solidFill>
              </a:rPr>
              <a:t>MyScripts</a:t>
            </a:r>
            <a:r>
              <a:rPr lang="en-US" sz="1400" dirty="0" smtClean="0">
                <a:solidFill>
                  <a:srgbClr val="FFFF00"/>
                </a:solidFill>
              </a:rPr>
              <a:t>\\testScript.mel" ); </a:t>
            </a:r>
          </a:p>
          <a:p>
            <a:r>
              <a:rPr lang="en-US" sz="1400" dirty="0" smtClean="0">
                <a:solidFill>
                  <a:srgbClr val="FFFF00"/>
                </a:solidFill>
              </a:rPr>
              <a:t> </a:t>
            </a:r>
          </a:p>
          <a:p>
            <a:r>
              <a:rPr lang="en-US" sz="1400" dirty="0" smtClean="0">
                <a:solidFill>
                  <a:srgbClr val="FFFF00"/>
                </a:solidFill>
              </a:rPr>
              <a:t>//execute python command to create a poly cube</a:t>
            </a:r>
            <a:br>
              <a:rPr lang="en-US" sz="1400" dirty="0" smtClean="0">
                <a:solidFill>
                  <a:srgbClr val="FFFF00"/>
                </a:solidFill>
              </a:rPr>
            </a:br>
            <a:r>
              <a:rPr lang="en-US" sz="1400" dirty="0" err="1" smtClean="0">
                <a:solidFill>
                  <a:srgbClr val="FFFF00"/>
                </a:solidFill>
              </a:rPr>
              <a:t>MGlobal</a:t>
            </a:r>
            <a:r>
              <a:rPr lang="en-US" sz="1400" dirty="0" smtClean="0">
                <a:solidFill>
                  <a:srgbClr val="FFFF00"/>
                </a:solidFill>
              </a:rPr>
              <a:t>::</a:t>
            </a:r>
            <a:r>
              <a:rPr lang="en-US" sz="1400" dirty="0" err="1" smtClean="0">
                <a:solidFill>
                  <a:srgbClr val="FFFF00"/>
                </a:solidFill>
              </a:rPr>
              <a:t>executePythonCommand</a:t>
            </a:r>
            <a:r>
              <a:rPr lang="en-US" sz="1400" dirty="0" smtClean="0">
                <a:solidFill>
                  <a:srgbClr val="FFFF00"/>
                </a:solidFill>
              </a:rPr>
              <a:t> (“</a:t>
            </a:r>
            <a:r>
              <a:rPr lang="pt-BR" sz="1400" dirty="0" smtClean="0">
                <a:solidFill>
                  <a:srgbClr val="FFFF00"/>
                </a:solidFill>
              </a:rPr>
              <a:t>polyCube( sx=10, sy=15, sz=5, h=20 )”)</a:t>
            </a:r>
            <a:endParaRPr lang="en-US" sz="1400" dirty="0" smtClean="0">
              <a:solidFill>
                <a:srgbClr val="FFFF00"/>
              </a:solidFill>
            </a:endParaRPr>
          </a:p>
          <a:p>
            <a:endParaRPr lang="en-US" dirty="0">
              <a:solidFill>
                <a:srgbClr val="FFFF00"/>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t>Error checking: MStatus</a:t>
            </a:r>
          </a:p>
        </p:txBody>
      </p:sp>
      <p:sp>
        <p:nvSpPr>
          <p:cNvPr id="17411" name="Content Placeholder 2"/>
          <p:cNvSpPr>
            <a:spLocks noGrp="1"/>
          </p:cNvSpPr>
          <p:nvPr>
            <p:ph idx="1"/>
          </p:nvPr>
        </p:nvSpPr>
        <p:spPr/>
        <p:txBody>
          <a:bodyPr/>
          <a:lstStyle/>
          <a:p>
            <a:pPr>
              <a:buFontTx/>
              <a:buNone/>
              <a:defRPr/>
            </a:pPr>
            <a:r>
              <a:rPr lang="en-US" dirty="0" smtClean="0"/>
              <a:t>Maya API class for status codes:</a:t>
            </a:r>
          </a:p>
          <a:p>
            <a:pPr>
              <a:buClr>
                <a:schemeClr val="accent1">
                  <a:lumMod val="50000"/>
                  <a:lumOff val="50000"/>
                </a:schemeClr>
              </a:buClr>
              <a:buSzPct val="80000"/>
              <a:buNone/>
              <a:defRPr/>
            </a:pPr>
            <a:endParaRPr lang="en-US" sz="1800" dirty="0" smtClean="0">
              <a:solidFill>
                <a:srgbClr val="FFFF00"/>
              </a:solidFill>
            </a:endParaRPr>
          </a:p>
          <a:p>
            <a:pPr>
              <a:buClr>
                <a:schemeClr val="accent1">
                  <a:lumMod val="50000"/>
                  <a:lumOff val="50000"/>
                </a:schemeClr>
              </a:buClr>
              <a:buSzPct val="80000"/>
              <a:buNone/>
              <a:defRPr/>
            </a:pPr>
            <a:r>
              <a:rPr lang="en-US" sz="1800" dirty="0" err="1" smtClean="0">
                <a:solidFill>
                  <a:srgbClr val="FFFF00"/>
                </a:solidFill>
              </a:rPr>
              <a:t>MStatus</a:t>
            </a:r>
            <a:r>
              <a:rPr lang="en-US" sz="1800" dirty="0" smtClean="0">
                <a:solidFill>
                  <a:srgbClr val="FFFF00"/>
                </a:solidFill>
              </a:rPr>
              <a:t>::</a:t>
            </a:r>
            <a:r>
              <a:rPr lang="en-US" sz="1800" dirty="0" err="1" smtClean="0">
                <a:solidFill>
                  <a:srgbClr val="FFFF00"/>
                </a:solidFill>
              </a:rPr>
              <a:t>kSuccess</a:t>
            </a:r>
            <a:r>
              <a:rPr lang="en-US" sz="1800" dirty="0" smtClean="0">
                <a:solidFill>
                  <a:srgbClr val="FFFF00"/>
                </a:solidFill>
              </a:rPr>
              <a:t> - The operation was successful </a:t>
            </a:r>
          </a:p>
          <a:p>
            <a:pPr>
              <a:buClr>
                <a:schemeClr val="accent1">
                  <a:lumMod val="50000"/>
                  <a:lumOff val="50000"/>
                </a:schemeClr>
              </a:buClr>
              <a:buSzPct val="80000"/>
              <a:buNone/>
              <a:defRPr/>
            </a:pPr>
            <a:r>
              <a:rPr lang="en-US" sz="1800" dirty="0" err="1" smtClean="0">
                <a:solidFill>
                  <a:srgbClr val="FFFF00"/>
                </a:solidFill>
              </a:rPr>
              <a:t>MStatus</a:t>
            </a:r>
            <a:r>
              <a:rPr lang="en-US" sz="1800" dirty="0" smtClean="0">
                <a:solidFill>
                  <a:srgbClr val="FFFF00"/>
                </a:solidFill>
              </a:rPr>
              <a:t>::</a:t>
            </a:r>
            <a:r>
              <a:rPr lang="en-US" sz="1800" dirty="0" err="1" smtClean="0">
                <a:solidFill>
                  <a:srgbClr val="FFFF00"/>
                </a:solidFill>
              </a:rPr>
              <a:t>kFailure</a:t>
            </a:r>
            <a:r>
              <a:rPr lang="en-US" sz="1800" dirty="0" smtClean="0">
                <a:solidFill>
                  <a:srgbClr val="FFFF00"/>
                </a:solidFill>
              </a:rPr>
              <a:t> - The operation failed </a:t>
            </a:r>
          </a:p>
          <a:p>
            <a:pPr>
              <a:buClr>
                <a:schemeClr val="accent1">
                  <a:lumMod val="50000"/>
                  <a:lumOff val="50000"/>
                </a:schemeClr>
              </a:buClr>
              <a:buSzPct val="80000"/>
              <a:buNone/>
              <a:defRPr/>
            </a:pPr>
            <a:r>
              <a:rPr lang="en-US" sz="1800" dirty="0" err="1" smtClean="0">
                <a:solidFill>
                  <a:srgbClr val="FFFF00"/>
                </a:solidFill>
              </a:rPr>
              <a:t>MStatus</a:t>
            </a:r>
            <a:r>
              <a:rPr lang="en-US" sz="1800" dirty="0" smtClean="0">
                <a:solidFill>
                  <a:srgbClr val="FFFF00"/>
                </a:solidFill>
              </a:rPr>
              <a:t>::</a:t>
            </a:r>
            <a:r>
              <a:rPr lang="en-US" sz="1800" dirty="0" err="1" smtClean="0">
                <a:solidFill>
                  <a:srgbClr val="FFFF00"/>
                </a:solidFill>
              </a:rPr>
              <a:t>kInsufficientMemory</a:t>
            </a:r>
            <a:r>
              <a:rPr lang="en-US" sz="1800" dirty="0" smtClean="0">
                <a:solidFill>
                  <a:srgbClr val="FFFF00"/>
                </a:solidFill>
              </a:rPr>
              <a:t> - The operation failed due to insufficient memory</a:t>
            </a:r>
          </a:p>
          <a:p>
            <a:pPr>
              <a:buClr>
                <a:schemeClr val="accent1">
                  <a:lumMod val="50000"/>
                  <a:lumOff val="50000"/>
                </a:schemeClr>
              </a:buClr>
              <a:buSzPct val="80000"/>
              <a:buNone/>
              <a:defRPr/>
            </a:pPr>
            <a:r>
              <a:rPr lang="en-US" sz="1800" dirty="0" err="1" smtClean="0">
                <a:solidFill>
                  <a:srgbClr val="FFFF00"/>
                </a:solidFill>
              </a:rPr>
              <a:t>MStatus</a:t>
            </a:r>
            <a:r>
              <a:rPr lang="en-US" sz="1800" dirty="0" smtClean="0">
                <a:solidFill>
                  <a:srgbClr val="FFFF00"/>
                </a:solidFill>
              </a:rPr>
              <a:t>::</a:t>
            </a:r>
            <a:r>
              <a:rPr lang="en-US" sz="1800" dirty="0" err="1" smtClean="0">
                <a:solidFill>
                  <a:srgbClr val="FFFF00"/>
                </a:solidFill>
              </a:rPr>
              <a:t>kInvalidParameter</a:t>
            </a:r>
            <a:r>
              <a:rPr lang="en-US" sz="1800" dirty="0" smtClean="0">
                <a:solidFill>
                  <a:srgbClr val="FFFF00"/>
                </a:solidFill>
              </a:rPr>
              <a:t>   - An invalid parameter was provided </a:t>
            </a:r>
          </a:p>
          <a:p>
            <a:pPr>
              <a:buClr>
                <a:schemeClr val="accent1">
                  <a:lumMod val="50000"/>
                  <a:lumOff val="50000"/>
                </a:schemeClr>
              </a:buClr>
              <a:buSzPct val="80000"/>
              <a:buNone/>
              <a:defRPr/>
            </a:pPr>
            <a:r>
              <a:rPr lang="en-US" sz="1800" dirty="0" err="1" smtClean="0">
                <a:solidFill>
                  <a:srgbClr val="FFFF00"/>
                </a:solidFill>
              </a:rPr>
              <a:t>MStatus</a:t>
            </a:r>
            <a:r>
              <a:rPr lang="en-US" sz="1800" dirty="0" smtClean="0">
                <a:solidFill>
                  <a:srgbClr val="FFFF00"/>
                </a:solidFill>
              </a:rPr>
              <a:t>::</a:t>
            </a:r>
            <a:r>
              <a:rPr lang="en-US" sz="1800" dirty="0" err="1" smtClean="0">
                <a:solidFill>
                  <a:srgbClr val="FFFF00"/>
                </a:solidFill>
              </a:rPr>
              <a:t>kLicenseFailure</a:t>
            </a:r>
            <a:r>
              <a:rPr lang="en-US" sz="1800" dirty="0" smtClean="0">
                <a:solidFill>
                  <a:srgbClr val="FFFF00"/>
                </a:solidFill>
              </a:rPr>
              <a:t>     - Application is not licensed for the attempted operation </a:t>
            </a:r>
          </a:p>
          <a:p>
            <a:pPr>
              <a:buClr>
                <a:schemeClr val="accent1">
                  <a:lumMod val="50000"/>
                  <a:lumOff val="50000"/>
                </a:schemeClr>
              </a:buClr>
              <a:buSzPct val="80000"/>
              <a:buNone/>
              <a:defRPr/>
            </a:pPr>
            <a:r>
              <a:rPr lang="en-US" sz="1800" dirty="0" err="1" smtClean="0">
                <a:solidFill>
                  <a:srgbClr val="FFFF00"/>
                </a:solidFill>
              </a:rPr>
              <a:t>MStatus</a:t>
            </a:r>
            <a:r>
              <a:rPr lang="en-US" sz="1800" dirty="0" smtClean="0">
                <a:solidFill>
                  <a:srgbClr val="FFFF00"/>
                </a:solidFill>
              </a:rPr>
              <a:t>::</a:t>
            </a:r>
            <a:r>
              <a:rPr lang="en-US" sz="1800" dirty="0" err="1" smtClean="0">
                <a:solidFill>
                  <a:srgbClr val="FFFF00"/>
                </a:solidFill>
              </a:rPr>
              <a:t>kUnknownParameter</a:t>
            </a:r>
            <a:r>
              <a:rPr lang="en-US" sz="1800" dirty="0" smtClean="0">
                <a:solidFill>
                  <a:srgbClr val="FFFF00"/>
                </a:solidFill>
              </a:rPr>
              <a:t>   - Returned by </a:t>
            </a:r>
            <a:r>
              <a:rPr lang="en-US" sz="1800" dirty="0" err="1" smtClean="0">
                <a:solidFill>
                  <a:srgbClr val="FFFF00"/>
                </a:solidFill>
              </a:rPr>
              <a:t>MPxNode</a:t>
            </a:r>
            <a:r>
              <a:rPr lang="en-US" sz="1800" dirty="0" smtClean="0">
                <a:solidFill>
                  <a:srgbClr val="FFFF00"/>
                </a:solidFill>
              </a:rPr>
              <a:t>::compute for  </a:t>
            </a:r>
            <a:r>
              <a:rPr lang="en-US" sz="1800" dirty="0" err="1" smtClean="0">
                <a:solidFill>
                  <a:srgbClr val="FFFF00"/>
                </a:solidFill>
              </a:rPr>
              <a:t>unrecognised</a:t>
            </a:r>
            <a:r>
              <a:rPr lang="en-US" sz="1800" dirty="0" smtClean="0">
                <a:solidFill>
                  <a:srgbClr val="FFFF00"/>
                </a:solidFill>
              </a:rPr>
              <a:t> plugs</a:t>
            </a:r>
          </a:p>
          <a:p>
            <a:pPr>
              <a:defRPr/>
            </a:pPr>
            <a:endParaRPr lang="en-US" dirty="0"/>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extend Script functionality</a:t>
            </a:r>
            <a:endParaRPr lang="en-US" dirty="0"/>
          </a:p>
        </p:txBody>
      </p:sp>
      <p:sp>
        <p:nvSpPr>
          <p:cNvPr id="5" name="Cube 10"/>
          <p:cNvSpPr>
            <a:spLocks noChangeArrowheads="1"/>
          </p:cNvSpPr>
          <p:nvPr/>
        </p:nvSpPr>
        <p:spPr bwMode="auto">
          <a:xfrm>
            <a:off x="1686744" y="4704431"/>
            <a:ext cx="4225172" cy="663575"/>
          </a:xfrm>
          <a:prstGeom prst="cube">
            <a:avLst>
              <a:gd name="adj" fmla="val 25000"/>
            </a:avLst>
          </a:prstGeom>
          <a:solidFill>
            <a:srgbClr val="BB15B3"/>
          </a:solidFill>
          <a:ln w="9525" algn="ctr">
            <a:solidFill>
              <a:schemeClr val="bg1"/>
            </a:solidFill>
            <a:round/>
            <a:headEnd/>
            <a:tailEnd/>
          </a:ln>
        </p:spPr>
        <p:txBody>
          <a:bodyPr/>
          <a:lstStyle/>
          <a:p>
            <a:endParaRPr lang="en-US">
              <a:solidFill>
                <a:srgbClr val="FF0000"/>
              </a:solidFill>
            </a:endParaRPr>
          </a:p>
        </p:txBody>
      </p:sp>
      <p:sp>
        <p:nvSpPr>
          <p:cNvPr id="9" name="TextBox 21"/>
          <p:cNvSpPr txBox="1">
            <a:spLocks noChangeArrowheads="1"/>
          </p:cNvSpPr>
          <p:nvPr/>
        </p:nvSpPr>
        <p:spPr bwMode="auto">
          <a:xfrm>
            <a:off x="3571774" y="4969442"/>
            <a:ext cx="655638" cy="307975"/>
          </a:xfrm>
          <a:prstGeom prst="rect">
            <a:avLst/>
          </a:prstGeom>
          <a:noFill/>
          <a:ln w="9525">
            <a:noFill/>
            <a:miter lim="800000"/>
            <a:headEnd/>
            <a:tailEnd/>
          </a:ln>
        </p:spPr>
        <p:txBody>
          <a:bodyPr lIns="0" tIns="0" rIns="0" bIns="0">
            <a:spAutoFit/>
          </a:bodyPr>
          <a:lstStyle/>
          <a:p>
            <a:pPr marL="284163" indent="-169863">
              <a:spcBef>
                <a:spcPct val="15000"/>
              </a:spcBef>
              <a:spcAft>
                <a:spcPct val="15000"/>
              </a:spcAft>
              <a:buClr>
                <a:schemeClr val="accent1"/>
              </a:buClr>
              <a:buSzPct val="80000"/>
            </a:pPr>
            <a:r>
              <a:rPr lang="en-US" sz="2000" u="none" dirty="0"/>
              <a:t>OS</a:t>
            </a:r>
          </a:p>
        </p:txBody>
      </p:sp>
      <p:sp>
        <p:nvSpPr>
          <p:cNvPr id="10" name="Cube 22"/>
          <p:cNvSpPr>
            <a:spLocks noChangeArrowheads="1"/>
          </p:cNvSpPr>
          <p:nvPr/>
        </p:nvSpPr>
        <p:spPr bwMode="auto">
          <a:xfrm>
            <a:off x="2145398" y="4204068"/>
            <a:ext cx="3495006" cy="533400"/>
          </a:xfrm>
          <a:prstGeom prst="cube">
            <a:avLst>
              <a:gd name="adj" fmla="val 25000"/>
            </a:avLst>
          </a:prstGeom>
          <a:solidFill>
            <a:schemeClr val="accent1">
              <a:lumMod val="50000"/>
              <a:lumOff val="50000"/>
            </a:schemeClr>
          </a:solidFill>
          <a:ln w="9525" algn="ctr">
            <a:solidFill>
              <a:schemeClr val="bg1"/>
            </a:solidFill>
            <a:round/>
            <a:headEnd/>
            <a:tailEnd/>
          </a:ln>
        </p:spPr>
        <p:txBody>
          <a:bodyPr/>
          <a:lstStyle/>
          <a:p>
            <a:endParaRPr lang="en-US"/>
          </a:p>
        </p:txBody>
      </p:sp>
      <p:sp>
        <p:nvSpPr>
          <p:cNvPr id="11" name="TextBox 23"/>
          <p:cNvSpPr txBox="1">
            <a:spLocks noChangeArrowheads="1"/>
          </p:cNvSpPr>
          <p:nvPr/>
        </p:nvSpPr>
        <p:spPr bwMode="auto">
          <a:xfrm>
            <a:off x="3168233" y="4394167"/>
            <a:ext cx="1516062" cy="306388"/>
          </a:xfrm>
          <a:prstGeom prst="rect">
            <a:avLst/>
          </a:prstGeom>
          <a:noFill/>
          <a:ln w="9525">
            <a:noFill/>
            <a:miter lim="800000"/>
            <a:headEnd/>
            <a:tailEnd/>
          </a:ln>
        </p:spPr>
        <p:txBody>
          <a:bodyPr lIns="0" tIns="0" rIns="0" bIns="0">
            <a:spAutoFit/>
          </a:bodyPr>
          <a:lstStyle/>
          <a:p>
            <a:pPr marL="284163" indent="-169863">
              <a:spcBef>
                <a:spcPct val="15000"/>
              </a:spcBef>
              <a:spcAft>
                <a:spcPct val="15000"/>
              </a:spcAft>
              <a:buClr>
                <a:schemeClr val="accent1"/>
              </a:buClr>
              <a:buSzPct val="80000"/>
            </a:pPr>
            <a:r>
              <a:rPr lang="en-US" sz="2000" u="none" dirty="0"/>
              <a:t>Maya Core</a:t>
            </a:r>
          </a:p>
        </p:txBody>
      </p:sp>
      <p:sp>
        <p:nvSpPr>
          <p:cNvPr id="12" name="Cube 24"/>
          <p:cNvSpPr>
            <a:spLocks noChangeArrowheads="1"/>
          </p:cNvSpPr>
          <p:nvPr/>
        </p:nvSpPr>
        <p:spPr bwMode="auto">
          <a:xfrm>
            <a:off x="2431051" y="3697923"/>
            <a:ext cx="2910840" cy="569277"/>
          </a:xfrm>
          <a:prstGeom prst="cube">
            <a:avLst>
              <a:gd name="adj" fmla="val 25000"/>
            </a:avLst>
          </a:prstGeom>
          <a:solidFill>
            <a:srgbClr val="FF9900"/>
          </a:solidFill>
          <a:ln w="9525" algn="ctr">
            <a:solidFill>
              <a:schemeClr val="bg1"/>
            </a:solidFill>
            <a:round/>
            <a:headEnd/>
            <a:tailEnd/>
          </a:ln>
        </p:spPr>
        <p:txBody>
          <a:bodyPr/>
          <a:lstStyle/>
          <a:p>
            <a:endParaRPr lang="en-US" dirty="0"/>
          </a:p>
        </p:txBody>
      </p:sp>
      <p:sp>
        <p:nvSpPr>
          <p:cNvPr id="13" name="TextBox 25"/>
          <p:cNvSpPr txBox="1">
            <a:spLocks noChangeArrowheads="1"/>
          </p:cNvSpPr>
          <p:nvPr/>
        </p:nvSpPr>
        <p:spPr bwMode="auto">
          <a:xfrm>
            <a:off x="3164735" y="3924935"/>
            <a:ext cx="1443472" cy="306388"/>
          </a:xfrm>
          <a:prstGeom prst="rect">
            <a:avLst/>
          </a:prstGeom>
          <a:noFill/>
          <a:ln w="9525">
            <a:noFill/>
            <a:miter lim="800000"/>
            <a:headEnd/>
            <a:tailEnd/>
          </a:ln>
        </p:spPr>
        <p:txBody>
          <a:bodyPr wrap="square" lIns="0" tIns="0" rIns="0" bIns="0">
            <a:spAutoFit/>
          </a:bodyPr>
          <a:lstStyle/>
          <a:p>
            <a:pPr marL="284163" indent="-169863">
              <a:spcBef>
                <a:spcPct val="15000"/>
              </a:spcBef>
              <a:spcAft>
                <a:spcPct val="15000"/>
              </a:spcAft>
              <a:buClr>
                <a:schemeClr val="accent1"/>
              </a:buClr>
              <a:buSzPct val="80000"/>
            </a:pPr>
            <a:r>
              <a:rPr lang="en-US" sz="2000" u="none" dirty="0" smtClean="0"/>
              <a:t>Maya API</a:t>
            </a:r>
            <a:endParaRPr lang="en-US" sz="2000" u="none" dirty="0"/>
          </a:p>
        </p:txBody>
      </p:sp>
      <p:sp>
        <p:nvSpPr>
          <p:cNvPr id="19" name="Down Arrow 18"/>
          <p:cNvSpPr/>
          <p:nvPr/>
        </p:nvSpPr>
        <p:spPr bwMode="auto">
          <a:xfrm rot="10800000">
            <a:off x="3733800" y="4163744"/>
            <a:ext cx="84395" cy="326271"/>
          </a:xfrm>
          <a:prstGeom prst="downArrow">
            <a:avLst>
              <a:gd name="adj1" fmla="val 29676"/>
              <a:gd name="adj2" fmla="val 73712"/>
            </a:avLst>
          </a:prstGeom>
          <a:solidFill>
            <a:schemeClr val="accent6"/>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sp>
        <p:nvSpPr>
          <p:cNvPr id="20" name="Cube 19"/>
          <p:cNvSpPr>
            <a:spLocks noChangeArrowheads="1"/>
          </p:cNvSpPr>
          <p:nvPr/>
        </p:nvSpPr>
        <p:spPr bwMode="auto">
          <a:xfrm>
            <a:off x="5138596" y="3204644"/>
            <a:ext cx="459608" cy="463550"/>
          </a:xfrm>
          <a:prstGeom prst="cube">
            <a:avLst>
              <a:gd name="adj" fmla="val 20692"/>
            </a:avLst>
          </a:prstGeom>
          <a:solidFill>
            <a:srgbClr val="00CC00"/>
          </a:solidFill>
          <a:ln w="9525" algn="ctr">
            <a:solidFill>
              <a:schemeClr val="bg1"/>
            </a:solidFill>
            <a:round/>
            <a:headEnd/>
            <a:tailEnd/>
          </a:ln>
        </p:spPr>
        <p:txBody>
          <a:bodyPr/>
          <a:lstStyle/>
          <a:p>
            <a:endParaRPr lang="en-US" sz="1400" u="none" dirty="0"/>
          </a:p>
        </p:txBody>
      </p:sp>
      <p:sp>
        <p:nvSpPr>
          <p:cNvPr id="24" name="Cube 23"/>
          <p:cNvSpPr>
            <a:spLocks noChangeArrowheads="1"/>
          </p:cNvSpPr>
          <p:nvPr/>
        </p:nvSpPr>
        <p:spPr bwMode="auto">
          <a:xfrm>
            <a:off x="2516205" y="3204644"/>
            <a:ext cx="2612055" cy="463550"/>
          </a:xfrm>
          <a:prstGeom prst="cube">
            <a:avLst>
              <a:gd name="adj" fmla="val 25000"/>
            </a:avLst>
          </a:prstGeom>
          <a:solidFill>
            <a:srgbClr val="99CC00"/>
          </a:solidFill>
          <a:ln w="9525" algn="ctr">
            <a:solidFill>
              <a:schemeClr val="bg1"/>
            </a:solidFill>
            <a:round/>
            <a:headEnd/>
            <a:tailEnd/>
          </a:ln>
        </p:spPr>
        <p:txBody>
          <a:bodyPr/>
          <a:lstStyle/>
          <a:p>
            <a:endParaRPr lang="en-US"/>
          </a:p>
        </p:txBody>
      </p:sp>
      <p:sp>
        <p:nvSpPr>
          <p:cNvPr id="25" name="TextBox 24"/>
          <p:cNvSpPr txBox="1">
            <a:spLocks noChangeArrowheads="1"/>
          </p:cNvSpPr>
          <p:nvPr/>
        </p:nvSpPr>
        <p:spPr bwMode="auto">
          <a:xfrm>
            <a:off x="2785711" y="3330259"/>
            <a:ext cx="2154273" cy="307777"/>
          </a:xfrm>
          <a:prstGeom prst="rect">
            <a:avLst/>
          </a:prstGeom>
          <a:noFill/>
          <a:ln w="9525">
            <a:noFill/>
            <a:miter lim="800000"/>
            <a:headEnd/>
            <a:tailEnd/>
          </a:ln>
        </p:spPr>
        <p:txBody>
          <a:bodyPr wrap="square" lIns="0" tIns="0" rIns="0" bIns="0">
            <a:spAutoFit/>
          </a:bodyPr>
          <a:lstStyle/>
          <a:p>
            <a:pPr marL="284163" indent="-169863">
              <a:spcBef>
                <a:spcPct val="15000"/>
              </a:spcBef>
              <a:spcAft>
                <a:spcPct val="15000"/>
              </a:spcAft>
              <a:buClr>
                <a:schemeClr val="accent1"/>
              </a:buClr>
              <a:buSzPct val="80000"/>
            </a:pPr>
            <a:r>
              <a:rPr lang="en-US" sz="2000" u="none" dirty="0" smtClean="0"/>
              <a:t>Maya Commands</a:t>
            </a:r>
            <a:endParaRPr lang="en-US" sz="2000" u="none" dirty="0"/>
          </a:p>
        </p:txBody>
      </p:sp>
      <p:sp>
        <p:nvSpPr>
          <p:cNvPr id="26" name="Cube 9"/>
          <p:cNvSpPr>
            <a:spLocks noChangeArrowheads="1"/>
          </p:cNvSpPr>
          <p:nvPr/>
        </p:nvSpPr>
        <p:spPr bwMode="auto">
          <a:xfrm>
            <a:off x="2532245" y="2290980"/>
            <a:ext cx="2494547" cy="457200"/>
          </a:xfrm>
          <a:prstGeom prst="cube">
            <a:avLst>
              <a:gd name="adj" fmla="val 25000"/>
            </a:avLst>
          </a:prstGeom>
          <a:solidFill>
            <a:schemeClr val="accent2"/>
          </a:solidFill>
          <a:ln w="9525" algn="ctr">
            <a:solidFill>
              <a:schemeClr val="bg1"/>
            </a:solidFill>
            <a:round/>
            <a:headEnd/>
            <a:tailEnd/>
          </a:ln>
        </p:spPr>
        <p:txBody>
          <a:bodyPr/>
          <a:lstStyle/>
          <a:p>
            <a:r>
              <a:rPr lang="en-US"/>
              <a:t> </a:t>
            </a:r>
          </a:p>
        </p:txBody>
      </p:sp>
      <p:sp>
        <p:nvSpPr>
          <p:cNvPr id="27" name="TextBox 26"/>
          <p:cNvSpPr txBox="1">
            <a:spLocks noChangeArrowheads="1"/>
          </p:cNvSpPr>
          <p:nvPr/>
        </p:nvSpPr>
        <p:spPr bwMode="auto">
          <a:xfrm>
            <a:off x="3010619" y="2429093"/>
            <a:ext cx="1419408" cy="307777"/>
          </a:xfrm>
          <a:prstGeom prst="rect">
            <a:avLst/>
          </a:prstGeom>
          <a:noFill/>
          <a:ln w="9525">
            <a:noFill/>
            <a:miter lim="800000"/>
            <a:headEnd/>
            <a:tailEnd/>
          </a:ln>
        </p:spPr>
        <p:txBody>
          <a:bodyPr wrap="square" lIns="0" tIns="0" rIns="0" bIns="0">
            <a:spAutoFit/>
          </a:bodyPr>
          <a:lstStyle/>
          <a:p>
            <a:pPr marL="284163" indent="-169863">
              <a:spcBef>
                <a:spcPct val="15000"/>
              </a:spcBef>
              <a:spcAft>
                <a:spcPct val="15000"/>
              </a:spcAft>
              <a:buClr>
                <a:schemeClr val="accent1"/>
              </a:buClr>
              <a:buSzPct val="80000"/>
            </a:pPr>
            <a:r>
              <a:rPr lang="en-US" sz="2000" u="none" dirty="0" smtClean="0"/>
              <a:t>Maya GUI</a:t>
            </a:r>
            <a:endParaRPr lang="en-US" sz="2000" u="none" dirty="0"/>
          </a:p>
        </p:txBody>
      </p:sp>
      <p:sp>
        <p:nvSpPr>
          <p:cNvPr id="21" name="TextBox 20"/>
          <p:cNvSpPr txBox="1"/>
          <p:nvPr/>
        </p:nvSpPr>
        <p:spPr>
          <a:xfrm>
            <a:off x="5704164" y="2519257"/>
            <a:ext cx="2449235" cy="307777"/>
          </a:xfrm>
          <a:prstGeom prst="rect">
            <a:avLst/>
          </a:prstGeom>
          <a:noFill/>
        </p:spPr>
        <p:txBody>
          <a:bodyPr wrap="square" rtlCol="0">
            <a:spAutoFit/>
          </a:bodyPr>
          <a:lstStyle/>
          <a:p>
            <a:r>
              <a:rPr lang="en-US" sz="1400" dirty="0" smtClean="0">
                <a:solidFill>
                  <a:srgbClr val="00CC00"/>
                </a:solidFill>
              </a:rPr>
              <a:t>Custom Maya Command</a:t>
            </a:r>
            <a:endParaRPr lang="en-US" sz="1400" dirty="0">
              <a:solidFill>
                <a:srgbClr val="00CC00"/>
              </a:solidFill>
            </a:endParaRPr>
          </a:p>
        </p:txBody>
      </p:sp>
      <p:sp>
        <p:nvSpPr>
          <p:cNvPr id="22" name="Cube 21"/>
          <p:cNvSpPr>
            <a:spLocks noChangeArrowheads="1"/>
          </p:cNvSpPr>
          <p:nvPr/>
        </p:nvSpPr>
        <p:spPr bwMode="auto">
          <a:xfrm>
            <a:off x="5598204" y="3204644"/>
            <a:ext cx="459608" cy="463550"/>
          </a:xfrm>
          <a:prstGeom prst="cube">
            <a:avLst>
              <a:gd name="adj" fmla="val 20692"/>
            </a:avLst>
          </a:prstGeom>
          <a:solidFill>
            <a:srgbClr val="00CC00"/>
          </a:solidFill>
          <a:ln w="9525" algn="ctr">
            <a:solidFill>
              <a:schemeClr val="bg1"/>
            </a:solidFill>
            <a:round/>
            <a:headEnd/>
            <a:tailEnd/>
          </a:ln>
        </p:spPr>
        <p:txBody>
          <a:bodyPr/>
          <a:lstStyle/>
          <a:p>
            <a:endParaRPr lang="en-US" sz="1400" u="none" dirty="0"/>
          </a:p>
        </p:txBody>
      </p:sp>
      <p:sp>
        <p:nvSpPr>
          <p:cNvPr id="32" name="Down Arrow 31"/>
          <p:cNvSpPr/>
          <p:nvPr/>
        </p:nvSpPr>
        <p:spPr bwMode="auto">
          <a:xfrm rot="3196352">
            <a:off x="5656086" y="2674183"/>
            <a:ext cx="93064" cy="553703"/>
          </a:xfrm>
          <a:prstGeom prst="downArrow">
            <a:avLst>
              <a:gd name="adj1" fmla="val 29676"/>
              <a:gd name="adj2" fmla="val 58817"/>
            </a:avLst>
          </a:prstGeom>
          <a:solidFill>
            <a:srgbClr val="00CC00"/>
          </a:solidFill>
          <a:ln w="9525" cap="flat" cmpd="sng" algn="ctr">
            <a:solidFill>
              <a:srgbClr val="00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dirty="0" smtClean="0">
              <a:ln>
                <a:noFill/>
              </a:ln>
              <a:solidFill>
                <a:srgbClr val="00CC00"/>
              </a:solidFill>
              <a:effectLst/>
              <a:latin typeface="Arial" charset="0"/>
            </a:endParaRPr>
          </a:p>
        </p:txBody>
      </p:sp>
      <p:sp>
        <p:nvSpPr>
          <p:cNvPr id="33" name="Down Arrow 32"/>
          <p:cNvSpPr/>
          <p:nvPr/>
        </p:nvSpPr>
        <p:spPr bwMode="auto">
          <a:xfrm rot="1634692">
            <a:off x="6197306" y="2825742"/>
            <a:ext cx="93064" cy="407295"/>
          </a:xfrm>
          <a:prstGeom prst="downArrow">
            <a:avLst>
              <a:gd name="adj1" fmla="val 29676"/>
              <a:gd name="adj2" fmla="val 58817"/>
            </a:avLst>
          </a:prstGeom>
          <a:solidFill>
            <a:srgbClr val="00CC00"/>
          </a:solidFill>
          <a:ln w="9525" cap="flat" cmpd="sng" algn="ctr">
            <a:solidFill>
              <a:srgbClr val="00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dirty="0" smtClean="0">
              <a:ln>
                <a:noFill/>
              </a:ln>
              <a:solidFill>
                <a:srgbClr val="00CC00"/>
              </a:solidFill>
              <a:effectLst/>
              <a:latin typeface="Arial" charset="0"/>
            </a:endParaRPr>
          </a:p>
        </p:txBody>
      </p:sp>
      <p:sp>
        <p:nvSpPr>
          <p:cNvPr id="36" name="Down Arrow 35"/>
          <p:cNvSpPr/>
          <p:nvPr/>
        </p:nvSpPr>
        <p:spPr bwMode="auto">
          <a:xfrm>
            <a:off x="3571774" y="4163744"/>
            <a:ext cx="84395" cy="326271"/>
          </a:xfrm>
          <a:prstGeom prst="downArrow">
            <a:avLst>
              <a:gd name="adj1" fmla="val 29676"/>
              <a:gd name="adj2" fmla="val 73712"/>
            </a:avLst>
          </a:prstGeom>
          <a:solidFill>
            <a:schemeClr val="accent6"/>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500"/>
                                        <p:tgtEl>
                                          <p:spTgt spid="21"/>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blinds(horizontal)">
                                      <p:cBhvr>
                                        <p:cTn id="20" dur="500"/>
                                        <p:tgtEl>
                                          <p:spTgt spid="3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blinds(horizontal)">
                                      <p:cBhvr>
                                        <p:cTn id="2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animBg="1"/>
      <p:bldP spid="32" grpId="0" animBg="1"/>
      <p:bldP spid="3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Error checking: MStatus</a:t>
            </a:r>
          </a:p>
        </p:txBody>
      </p:sp>
      <p:sp>
        <p:nvSpPr>
          <p:cNvPr id="23555" name="Content Placeholder 2"/>
          <p:cNvSpPr>
            <a:spLocks noGrp="1"/>
          </p:cNvSpPr>
          <p:nvPr>
            <p:ph idx="1"/>
          </p:nvPr>
        </p:nvSpPr>
        <p:spPr/>
        <p:txBody>
          <a:bodyPr/>
          <a:lstStyle/>
          <a:p>
            <a:pPr>
              <a:buFontTx/>
              <a:buNone/>
            </a:pPr>
            <a:r>
              <a:rPr lang="en-US" dirty="0" smtClean="0"/>
              <a:t>Checking status codes in a macro</a:t>
            </a:r>
          </a:p>
          <a:p>
            <a:pPr lvl="1">
              <a:buFont typeface="Wingdings" pitchFamily="2" charset="2"/>
              <a:buNone/>
            </a:pPr>
            <a:endParaRPr lang="en-US" noProof="1" smtClean="0"/>
          </a:p>
          <a:p>
            <a:pPr lvl="1">
              <a:buFont typeface="Wingdings" pitchFamily="2" charset="2"/>
              <a:buNone/>
            </a:pPr>
            <a:r>
              <a:rPr lang="en-US" sz="1600" noProof="1" smtClean="0">
                <a:solidFill>
                  <a:srgbClr val="FFFF00"/>
                </a:solidFill>
              </a:rPr>
              <a:t>	</a:t>
            </a:r>
            <a:r>
              <a:rPr lang="en-US" sz="1600" noProof="1" smtClean="0">
                <a:solidFill>
                  <a:srgbClr val="FFFF00"/>
                </a:solidFill>
                <a:latin typeface="Calibri" pitchFamily="34" charset="0"/>
              </a:rPr>
              <a:t>#define MCheckStatus(status,message)	\</a:t>
            </a:r>
          </a:p>
          <a:p>
            <a:pPr lvl="1">
              <a:buFont typeface="Wingdings" pitchFamily="2" charset="2"/>
              <a:buNone/>
            </a:pPr>
            <a:r>
              <a:rPr lang="en-US" sz="1600" noProof="1" smtClean="0">
                <a:solidFill>
                  <a:srgbClr val="FFFF00"/>
                </a:solidFill>
                <a:latin typeface="Calibri" pitchFamily="34" charset="0"/>
              </a:rPr>
              <a:t>	if( MStatus::kSuccess != status )</a:t>
            </a:r>
            <a:r>
              <a:rPr lang="en-US" sz="1600" dirty="0" smtClean="0">
                <a:solidFill>
                  <a:srgbClr val="FFFF00"/>
                </a:solidFill>
                <a:latin typeface="Calibri" pitchFamily="34" charset="0"/>
              </a:rPr>
              <a:t>		\</a:t>
            </a:r>
          </a:p>
          <a:p>
            <a:pPr lvl="1">
              <a:buFont typeface="Wingdings" pitchFamily="2" charset="2"/>
              <a:buNone/>
            </a:pPr>
            <a:r>
              <a:rPr lang="en-US" sz="1600" dirty="0" smtClean="0">
                <a:solidFill>
                  <a:srgbClr val="FFFF00"/>
                </a:solidFill>
                <a:latin typeface="Calibri" pitchFamily="34" charset="0"/>
              </a:rPr>
              <a:t>	</a:t>
            </a:r>
            <a:r>
              <a:rPr lang="en-US" sz="1600" noProof="1" smtClean="0">
                <a:solidFill>
                  <a:srgbClr val="FFFF00"/>
                </a:solidFill>
                <a:latin typeface="Calibri" pitchFamily="34" charset="0"/>
              </a:rPr>
              <a:t>{</a:t>
            </a:r>
            <a:r>
              <a:rPr lang="en-US" sz="1600" dirty="0" smtClean="0">
                <a:solidFill>
                  <a:srgbClr val="FFFF00"/>
                </a:solidFill>
                <a:latin typeface="Calibri" pitchFamily="34" charset="0"/>
              </a:rPr>
              <a:t>					</a:t>
            </a:r>
            <a:r>
              <a:rPr lang="en-US" sz="1600" noProof="1" smtClean="0">
                <a:solidFill>
                  <a:srgbClr val="FFFF00"/>
                </a:solidFill>
                <a:latin typeface="Calibri" pitchFamily="34" charset="0"/>
              </a:rPr>
              <a:t>\</a:t>
            </a:r>
          </a:p>
          <a:p>
            <a:pPr lvl="1">
              <a:buFont typeface="Wingdings" pitchFamily="2" charset="2"/>
              <a:buNone/>
            </a:pPr>
            <a:r>
              <a:rPr lang="en-US" sz="1600" noProof="1" smtClean="0">
                <a:solidFill>
                  <a:srgbClr val="FFFF00"/>
                </a:solidFill>
                <a:latin typeface="Calibri" pitchFamily="34" charset="0"/>
              </a:rPr>
              <a:t>		</a:t>
            </a:r>
            <a:r>
              <a:rPr lang="en-US" sz="1600" dirty="0" err="1" smtClean="0">
                <a:solidFill>
                  <a:srgbClr val="FFFF00"/>
                </a:solidFill>
                <a:latin typeface="Calibri" pitchFamily="34" charset="0"/>
              </a:rPr>
              <a:t>MGlobal</a:t>
            </a:r>
            <a:r>
              <a:rPr lang="en-US" sz="1600" dirty="0" smtClean="0">
                <a:solidFill>
                  <a:srgbClr val="FFFF00"/>
                </a:solidFill>
                <a:latin typeface="Calibri" pitchFamily="34" charset="0"/>
              </a:rPr>
              <a:t>::</a:t>
            </a:r>
            <a:r>
              <a:rPr lang="en-US" sz="1600" dirty="0" err="1" smtClean="0">
                <a:solidFill>
                  <a:srgbClr val="FFFF00"/>
                </a:solidFill>
                <a:latin typeface="Calibri" pitchFamily="34" charset="0"/>
              </a:rPr>
              <a:t>displayError</a:t>
            </a:r>
            <a:r>
              <a:rPr lang="en-US" sz="1600" dirty="0" smtClean="0">
                <a:solidFill>
                  <a:srgbClr val="FFFF00"/>
                </a:solidFill>
                <a:latin typeface="Calibri" pitchFamily="34" charset="0"/>
              </a:rPr>
              <a:t>(</a:t>
            </a:r>
            <a:r>
              <a:rPr lang="en-US" sz="1600" dirty="0" err="1" smtClean="0">
                <a:solidFill>
                  <a:srgbClr val="FFFF00"/>
                </a:solidFill>
                <a:latin typeface="Calibri" pitchFamily="34" charset="0"/>
              </a:rPr>
              <a:t>mes</a:t>
            </a:r>
            <a:r>
              <a:rPr lang="en-US" sz="1600" noProof="1" smtClean="0">
                <a:solidFill>
                  <a:srgbClr val="FFFF00"/>
                </a:solidFill>
                <a:latin typeface="Calibri" pitchFamily="34" charset="0"/>
              </a:rPr>
              <a:t>sage</a:t>
            </a:r>
            <a:r>
              <a:rPr lang="en-US" sz="1600" dirty="0" smtClean="0">
                <a:solidFill>
                  <a:srgbClr val="FFFF00"/>
                </a:solidFill>
                <a:latin typeface="Calibri" pitchFamily="34" charset="0"/>
              </a:rPr>
              <a:t>)</a:t>
            </a:r>
            <a:r>
              <a:rPr lang="en-US" sz="1600" noProof="1" smtClean="0">
                <a:solidFill>
                  <a:srgbClr val="FFFF00"/>
                </a:solidFill>
                <a:latin typeface="Calibri" pitchFamily="34" charset="0"/>
              </a:rPr>
              <a:t>;</a:t>
            </a:r>
            <a:r>
              <a:rPr lang="en-US" sz="1600" dirty="0" smtClean="0">
                <a:solidFill>
                  <a:srgbClr val="FFFF00"/>
                </a:solidFill>
                <a:latin typeface="Calibri" pitchFamily="34" charset="0"/>
              </a:rPr>
              <a:t>	</a:t>
            </a:r>
            <a:r>
              <a:rPr lang="en-US" sz="1600" noProof="1" smtClean="0">
                <a:solidFill>
                  <a:srgbClr val="FFFF00"/>
                </a:solidFill>
                <a:latin typeface="Calibri" pitchFamily="34" charset="0"/>
              </a:rPr>
              <a:t>\</a:t>
            </a:r>
          </a:p>
          <a:p>
            <a:pPr lvl="1">
              <a:buFont typeface="Wingdings" pitchFamily="2" charset="2"/>
              <a:buNone/>
            </a:pPr>
            <a:r>
              <a:rPr lang="en-US" sz="1600" noProof="1" smtClean="0">
                <a:solidFill>
                  <a:srgbClr val="FFFF00"/>
                </a:solidFill>
                <a:latin typeface="Calibri" pitchFamily="34" charset="0"/>
              </a:rPr>
              <a:t>		return status;			\</a:t>
            </a:r>
          </a:p>
          <a:p>
            <a:pPr lvl="1">
              <a:buFont typeface="Wingdings" pitchFamily="2" charset="2"/>
              <a:buNone/>
            </a:pPr>
            <a:r>
              <a:rPr lang="en-US" sz="1600" noProof="1" smtClean="0">
                <a:solidFill>
                  <a:srgbClr val="FFFF00"/>
                </a:solidFill>
                <a:latin typeface="Calibri" pitchFamily="34" charset="0"/>
              </a:rPr>
              <a:t>	}</a:t>
            </a:r>
            <a:endParaRPr lang="en-US" sz="1600" dirty="0" smtClean="0">
              <a:solidFill>
                <a:srgbClr val="FFFF00"/>
              </a:solidFill>
              <a:latin typeface="Calibri" pitchFamily="34" charset="0"/>
            </a:endParaRPr>
          </a:p>
          <a:p>
            <a:endParaRPr lang="en-US" dirty="0" smtClean="0"/>
          </a:p>
          <a:p>
            <a:pPr>
              <a:buNone/>
            </a:pP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MSelectionList</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slist</a:t>
            </a:r>
            <a:r>
              <a:rPr lang="en-US" sz="1600" dirty="0" smtClean="0">
                <a:solidFill>
                  <a:srgbClr val="FFFF00"/>
                </a:solidFill>
                <a:latin typeface="Calibri" pitchFamily="34" charset="0"/>
              </a:rPr>
              <a:t>;</a:t>
            </a:r>
          </a:p>
          <a:p>
            <a:pPr>
              <a:buNone/>
            </a:pP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MStatus</a:t>
            </a:r>
            <a:r>
              <a:rPr lang="en-US" sz="1600" dirty="0" smtClean="0">
                <a:solidFill>
                  <a:srgbClr val="FFFF00"/>
                </a:solidFill>
                <a:latin typeface="Calibri" pitchFamily="34" charset="0"/>
              </a:rPr>
              <a:t> status = </a:t>
            </a:r>
            <a:r>
              <a:rPr lang="en-US" sz="1600" dirty="0" err="1" smtClean="0">
                <a:solidFill>
                  <a:srgbClr val="FFFF00"/>
                </a:solidFill>
                <a:latin typeface="Calibri" pitchFamily="34" charset="0"/>
              </a:rPr>
              <a:t>MGlobal</a:t>
            </a:r>
            <a:r>
              <a:rPr lang="en-US" sz="1600" dirty="0" smtClean="0">
                <a:solidFill>
                  <a:srgbClr val="FFFF00"/>
                </a:solidFill>
                <a:latin typeface="Calibri" pitchFamily="34" charset="0"/>
              </a:rPr>
              <a:t>::</a:t>
            </a:r>
            <a:r>
              <a:rPr lang="en-US" sz="1600" dirty="0" err="1" smtClean="0">
                <a:solidFill>
                  <a:srgbClr val="FFFF00"/>
                </a:solidFill>
                <a:latin typeface="Calibri" pitchFamily="34" charset="0"/>
              </a:rPr>
              <a:t>getActiveSelectionList</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slist</a:t>
            </a:r>
            <a:r>
              <a:rPr lang="en-US" sz="1600" dirty="0" smtClean="0">
                <a:solidFill>
                  <a:srgbClr val="FFFF00"/>
                </a:solidFill>
                <a:latin typeface="Calibri" pitchFamily="34" charset="0"/>
              </a:rPr>
              <a:t> );</a:t>
            </a:r>
          </a:p>
          <a:p>
            <a:pPr>
              <a:buNone/>
            </a:pP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MCheckStatus</a:t>
            </a:r>
            <a:r>
              <a:rPr lang="en-US" sz="1600" dirty="0" smtClean="0">
                <a:solidFill>
                  <a:srgbClr val="FFFF00"/>
                </a:solidFill>
                <a:latin typeface="Calibri" pitchFamily="34" charset="0"/>
              </a:rPr>
              <a:t>(status, “Error getting active selection list”);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555">
                                            <p:txEl>
                                              <p:pRg st="9" end="9"/>
                                            </p:txEl>
                                          </p:spTgt>
                                        </p:tgtEl>
                                        <p:attrNameLst>
                                          <p:attrName>style.visibility</p:attrName>
                                        </p:attrNameLst>
                                      </p:cBhvr>
                                      <p:to>
                                        <p:strVal val="visible"/>
                                      </p:to>
                                    </p:set>
                                    <p:animEffect transition="in" filter="blinds(horizontal)">
                                      <p:cBhvr>
                                        <p:cTn id="7" dur="500"/>
                                        <p:tgtEl>
                                          <p:spTgt spid="23555">
                                            <p:txEl>
                                              <p:pRg st="9" end="9"/>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555">
                                            <p:txEl>
                                              <p:pRg st="10" end="10"/>
                                            </p:txEl>
                                          </p:spTgt>
                                        </p:tgtEl>
                                        <p:attrNameLst>
                                          <p:attrName>style.visibility</p:attrName>
                                        </p:attrNameLst>
                                      </p:cBhvr>
                                      <p:to>
                                        <p:strVal val="visible"/>
                                      </p:to>
                                    </p:set>
                                    <p:animEffect transition="in" filter="blinds(horizontal)">
                                      <p:cBhvr>
                                        <p:cTn id="10" dur="500"/>
                                        <p:tgtEl>
                                          <p:spTgt spid="23555">
                                            <p:txEl>
                                              <p:pRg st="10" end="1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3555">
                                            <p:txEl>
                                              <p:pRg st="11" end="11"/>
                                            </p:txEl>
                                          </p:spTgt>
                                        </p:tgtEl>
                                        <p:attrNameLst>
                                          <p:attrName>style.visibility</p:attrName>
                                        </p:attrNameLst>
                                      </p:cBhvr>
                                      <p:to>
                                        <p:strVal val="visible"/>
                                      </p:to>
                                    </p:set>
                                    <p:animEffect transition="in" filter="blinds(horizontal)">
                                      <p:cBhvr>
                                        <p:cTn id="13" dur="500"/>
                                        <p:tgtEl>
                                          <p:spTgt spid="2355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mtClean="0"/>
              <a:t>Debug Maya plugin</a:t>
            </a:r>
          </a:p>
        </p:txBody>
      </p:sp>
      <p:sp>
        <p:nvSpPr>
          <p:cNvPr id="18435" name="Content Placeholder 2"/>
          <p:cNvSpPr>
            <a:spLocks noGrp="1"/>
          </p:cNvSpPr>
          <p:nvPr>
            <p:ph idx="1"/>
          </p:nvPr>
        </p:nvSpPr>
        <p:spPr/>
        <p:txBody>
          <a:bodyPr/>
          <a:lstStyle/>
          <a:p>
            <a:pPr marL="0" indent="0" eaLnBrk="1" hangingPunct="1">
              <a:buClr>
                <a:schemeClr val="bg1"/>
              </a:buClr>
              <a:buSzPct val="100000"/>
              <a:buFont typeface="Arial" pitchFamily="34" charset="0"/>
              <a:buChar char="•"/>
              <a:defRPr/>
            </a:pPr>
            <a:r>
              <a:rPr lang="en-US" dirty="0" smtClean="0"/>
              <a:t>   </a:t>
            </a:r>
            <a:r>
              <a:rPr lang="en-US" dirty="0" err="1" smtClean="0"/>
              <a:t>Standand</a:t>
            </a:r>
            <a:r>
              <a:rPr lang="en-US" dirty="0" smtClean="0"/>
              <a:t> output</a:t>
            </a:r>
          </a:p>
          <a:p>
            <a:pPr marL="347663" lvl="2" indent="0" eaLnBrk="1" hangingPunct="1">
              <a:buClr>
                <a:schemeClr val="accent1">
                  <a:lumMod val="50000"/>
                  <a:lumOff val="50000"/>
                </a:schemeClr>
              </a:buClr>
              <a:buSzPct val="100000"/>
              <a:buFont typeface="Arial" pitchFamily="34" charset="0"/>
              <a:buChar char="•"/>
              <a:defRPr/>
            </a:pPr>
            <a:r>
              <a:rPr lang="en-US" dirty="0" smtClean="0"/>
              <a:t>   </a:t>
            </a:r>
            <a:r>
              <a:rPr lang="en-US" dirty="0" err="1" smtClean="0"/>
              <a:t>maya</a:t>
            </a:r>
            <a:r>
              <a:rPr lang="en-US" dirty="0" smtClean="0"/>
              <a:t> header files already included standard output string </a:t>
            </a:r>
          </a:p>
          <a:p>
            <a:pPr marL="4763" lvl="1" indent="0" eaLnBrk="1" hangingPunct="1">
              <a:buClr>
                <a:schemeClr val="bg1"/>
              </a:buClr>
              <a:buSzPct val="100000"/>
              <a:buFont typeface="Arial" pitchFamily="34" charset="0"/>
              <a:buChar char="•"/>
              <a:defRPr/>
            </a:pPr>
            <a:r>
              <a:rPr lang="en-US" sz="2400" dirty="0" smtClean="0">
                <a:ea typeface="+mn-ea"/>
                <a:cs typeface="+mn-cs"/>
              </a:rPr>
              <a:t>   Attach to Maya thread</a:t>
            </a:r>
          </a:p>
          <a:p>
            <a:pPr marL="347663" lvl="2" indent="0" eaLnBrk="1" hangingPunct="1">
              <a:buClr>
                <a:schemeClr val="accent1">
                  <a:lumMod val="50000"/>
                  <a:lumOff val="50000"/>
                </a:schemeClr>
              </a:buClr>
              <a:buSzPct val="100000"/>
              <a:buFont typeface="Arial" pitchFamily="34" charset="0"/>
              <a:buChar char="•"/>
              <a:defRPr/>
            </a:pPr>
            <a:r>
              <a:rPr lang="en-US" dirty="0" smtClean="0"/>
              <a:t>   launch Maya, load the plug-in</a:t>
            </a:r>
          </a:p>
          <a:p>
            <a:pPr marL="347663" lvl="2" indent="0" eaLnBrk="1" hangingPunct="1">
              <a:buClr>
                <a:schemeClr val="accent1">
                  <a:lumMod val="50000"/>
                  <a:lumOff val="50000"/>
                </a:schemeClr>
              </a:buClr>
              <a:buSzPct val="100000"/>
              <a:buFont typeface="Arial" pitchFamily="34" charset="0"/>
              <a:buChar char="•"/>
              <a:defRPr/>
            </a:pPr>
            <a:r>
              <a:rPr lang="en-US" dirty="0" smtClean="0"/>
              <a:t>   In Visual Studio, set breakpoints using F9</a:t>
            </a:r>
          </a:p>
          <a:p>
            <a:pPr marL="347663" lvl="2" indent="0" eaLnBrk="1" hangingPunct="1">
              <a:buClr>
                <a:schemeClr val="accent1">
                  <a:lumMod val="50000"/>
                  <a:lumOff val="50000"/>
                </a:schemeClr>
              </a:buClr>
              <a:buSzPct val="100000"/>
              <a:buFont typeface="Arial" pitchFamily="34" charset="0"/>
              <a:buChar char="•"/>
              <a:defRPr/>
            </a:pPr>
            <a:r>
              <a:rPr lang="en-US" dirty="0" smtClean="0"/>
              <a:t>   Debug -&gt; Attach to Process</a:t>
            </a:r>
          </a:p>
          <a:p>
            <a:pPr marL="347663" lvl="2" indent="0" eaLnBrk="1" hangingPunct="1">
              <a:buClr>
                <a:schemeClr val="accent1">
                  <a:lumMod val="50000"/>
                  <a:lumOff val="50000"/>
                </a:schemeClr>
              </a:buClr>
              <a:buSzPct val="100000"/>
              <a:buFont typeface="Arial" pitchFamily="34" charset="0"/>
              <a:buChar char="•"/>
              <a:defRPr/>
            </a:pPr>
            <a:r>
              <a:rPr lang="en-US" dirty="0" smtClean="0"/>
              <a:t>   Select maya.exe and hit “Attach” button</a:t>
            </a:r>
          </a:p>
          <a:p>
            <a:pPr marL="347663" lvl="2" indent="0" eaLnBrk="1" hangingPunct="1">
              <a:buClr>
                <a:schemeClr val="accent1">
                  <a:lumMod val="50000"/>
                  <a:lumOff val="50000"/>
                </a:schemeClr>
              </a:buClr>
              <a:buSzPct val="100000"/>
              <a:buFont typeface="Arial" pitchFamily="34" charset="0"/>
              <a:buChar char="•"/>
              <a:defRPr/>
            </a:pPr>
            <a:r>
              <a:rPr lang="en-US" dirty="0" smtClean="0"/>
              <a:t>   Execute the command in script editor</a:t>
            </a:r>
          </a:p>
          <a:p>
            <a:pPr marL="0" indent="0" eaLnBrk="1" hangingPunct="1">
              <a:buFontTx/>
              <a:buNone/>
              <a:defRPr/>
            </a:pPr>
            <a:endParaRPr lang="en-US" dirty="0" smtClean="0"/>
          </a:p>
        </p:txBody>
      </p:sp>
    </p:spTree>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DAG Nodes are just DG Nodes!</a:t>
            </a:r>
          </a:p>
          <a:p>
            <a:r>
              <a:rPr lang="en-US" dirty="0" smtClean="0"/>
              <a:t>Parenting are not dependency graph connections</a:t>
            </a:r>
          </a:p>
          <a:p>
            <a:r>
              <a:rPr lang="en-US" dirty="0" smtClean="0"/>
              <a:t>DAG hierarchy</a:t>
            </a:r>
          </a:p>
          <a:p>
            <a:pPr lvl="2">
              <a:buClr>
                <a:schemeClr val="accent1">
                  <a:lumMod val="50000"/>
                  <a:lumOff val="50000"/>
                </a:schemeClr>
              </a:buClr>
              <a:buSzPct val="100000"/>
              <a:buFont typeface="Arial" pitchFamily="34" charset="0"/>
              <a:buChar char="•"/>
            </a:pPr>
            <a:r>
              <a:rPr lang="en-US" dirty="0" smtClean="0"/>
              <a:t>Node types containing transformation info:</a:t>
            </a:r>
          </a:p>
          <a:p>
            <a:pPr lvl="4">
              <a:buClr>
                <a:schemeClr val="accent1">
                  <a:lumMod val="50000"/>
                  <a:lumOff val="50000"/>
                </a:schemeClr>
              </a:buClr>
              <a:buSzPct val="100000"/>
              <a:buFont typeface="Arial" pitchFamily="34" charset="0"/>
              <a:buChar char="•"/>
            </a:pPr>
            <a:r>
              <a:rPr lang="en-US" dirty="0" smtClean="0"/>
              <a:t>joints (</a:t>
            </a:r>
            <a:r>
              <a:rPr lang="en-US" dirty="0" err="1" smtClean="0"/>
              <a:t>MFn</a:t>
            </a:r>
            <a:r>
              <a:rPr lang="en-US" dirty="0" smtClean="0"/>
              <a:t>::</a:t>
            </a:r>
            <a:r>
              <a:rPr lang="en-US" dirty="0" err="1" smtClean="0"/>
              <a:t>kJoint</a:t>
            </a:r>
            <a:r>
              <a:rPr lang="en-US" dirty="0" smtClean="0"/>
              <a:t>)</a:t>
            </a:r>
          </a:p>
          <a:p>
            <a:pPr lvl="4">
              <a:buClr>
                <a:schemeClr val="accent1">
                  <a:lumMod val="50000"/>
                  <a:lumOff val="50000"/>
                </a:schemeClr>
              </a:buClr>
              <a:buSzPct val="100000"/>
              <a:buFont typeface="Arial" pitchFamily="34" charset="0"/>
              <a:buChar char="•"/>
            </a:pPr>
            <a:r>
              <a:rPr lang="en-US" dirty="0" smtClean="0"/>
              <a:t>transforms (</a:t>
            </a:r>
            <a:r>
              <a:rPr lang="en-US" dirty="0" err="1" smtClean="0"/>
              <a:t>MFn</a:t>
            </a:r>
            <a:r>
              <a:rPr lang="en-US" dirty="0" smtClean="0"/>
              <a:t>::</a:t>
            </a:r>
            <a:r>
              <a:rPr lang="en-US" dirty="0" err="1" smtClean="0"/>
              <a:t>kTransform</a:t>
            </a:r>
            <a:r>
              <a:rPr lang="en-US" dirty="0" smtClean="0"/>
              <a:t>)</a:t>
            </a:r>
          </a:p>
          <a:p>
            <a:pPr lvl="2">
              <a:buClr>
                <a:schemeClr val="accent1">
                  <a:lumMod val="50000"/>
                  <a:lumOff val="50000"/>
                </a:schemeClr>
              </a:buClr>
              <a:buSzPct val="100000"/>
              <a:buFont typeface="Arial" pitchFamily="34" charset="0"/>
              <a:buChar char="•"/>
            </a:pPr>
            <a:r>
              <a:rPr lang="en-US" dirty="0" smtClean="0"/>
              <a:t>Other typical node types in a skeletal hierarchy:</a:t>
            </a:r>
          </a:p>
          <a:p>
            <a:pPr lvl="4">
              <a:buClr>
                <a:schemeClr val="accent1">
                  <a:lumMod val="50000"/>
                  <a:lumOff val="50000"/>
                </a:schemeClr>
              </a:buClr>
              <a:buSzPct val="100000"/>
              <a:buFont typeface="Arial" pitchFamily="34" charset="0"/>
              <a:buChar char="•"/>
            </a:pPr>
            <a:r>
              <a:rPr lang="en-US" dirty="0" smtClean="0"/>
              <a:t>shapes (</a:t>
            </a:r>
            <a:r>
              <a:rPr lang="en-US" dirty="0" err="1" smtClean="0"/>
              <a:t>nurbs</a:t>
            </a:r>
            <a:r>
              <a:rPr lang="en-US" dirty="0" smtClean="0"/>
              <a:t>, </a:t>
            </a:r>
            <a:r>
              <a:rPr lang="en-US" dirty="0" err="1" smtClean="0"/>
              <a:t>polys</a:t>
            </a:r>
            <a:r>
              <a:rPr lang="en-US" dirty="0" smtClean="0"/>
              <a:t>, …)</a:t>
            </a:r>
          </a:p>
          <a:p>
            <a:pPr lvl="4">
              <a:buClr>
                <a:schemeClr val="accent1">
                  <a:lumMod val="50000"/>
                  <a:lumOff val="50000"/>
                </a:schemeClr>
              </a:buClr>
              <a:buSzPct val="100000"/>
              <a:buFont typeface="Arial" pitchFamily="34" charset="0"/>
              <a:buChar char="•"/>
            </a:pPr>
            <a:r>
              <a:rPr lang="en-US" dirty="0" smtClean="0"/>
              <a:t>locators (</a:t>
            </a:r>
            <a:r>
              <a:rPr lang="en-US" dirty="0" err="1" smtClean="0"/>
              <a:t>MFn</a:t>
            </a:r>
            <a:r>
              <a:rPr lang="en-US" dirty="0" smtClean="0"/>
              <a:t>::</a:t>
            </a:r>
            <a:r>
              <a:rPr lang="en-US" dirty="0" err="1" smtClean="0"/>
              <a:t>kLocator</a:t>
            </a:r>
            <a:r>
              <a:rPr lang="en-US" dirty="0" smtClean="0"/>
              <a:t>)</a:t>
            </a:r>
          </a:p>
          <a:p>
            <a:pPr lvl="4">
              <a:buClr>
                <a:schemeClr val="accent1">
                  <a:lumMod val="50000"/>
                  <a:lumOff val="50000"/>
                </a:schemeClr>
              </a:buClr>
              <a:buSzPct val="100000"/>
              <a:buFont typeface="Arial" pitchFamily="34" charset="0"/>
              <a:buChar char="•"/>
            </a:pPr>
            <a:r>
              <a:rPr lang="en-US" dirty="0" err="1" smtClean="0"/>
              <a:t>Ik</a:t>
            </a:r>
            <a:r>
              <a:rPr lang="en-US" dirty="0" smtClean="0"/>
              <a:t> (</a:t>
            </a:r>
            <a:r>
              <a:rPr lang="en-US" dirty="0" err="1" smtClean="0"/>
              <a:t>MFn</a:t>
            </a:r>
            <a:r>
              <a:rPr lang="en-US" dirty="0" smtClean="0"/>
              <a:t>::</a:t>
            </a:r>
            <a:r>
              <a:rPr lang="en-US" dirty="0" err="1" smtClean="0"/>
              <a:t>ikHandle</a:t>
            </a:r>
            <a:r>
              <a:rPr lang="en-US" dirty="0" smtClean="0"/>
              <a:t>, </a:t>
            </a:r>
            <a:r>
              <a:rPr lang="en-US" dirty="0" err="1" smtClean="0"/>
              <a:t>MFn</a:t>
            </a:r>
            <a:r>
              <a:rPr lang="en-US" dirty="0" smtClean="0"/>
              <a:t>::</a:t>
            </a:r>
            <a:r>
              <a:rPr lang="en-US" dirty="0" err="1" smtClean="0"/>
              <a:t>ikEffector</a:t>
            </a:r>
            <a:r>
              <a:rPr lang="en-US" dirty="0" smtClean="0"/>
              <a:t>)</a:t>
            </a:r>
          </a:p>
          <a:p>
            <a:pPr lvl="3">
              <a:buNone/>
            </a:pPr>
            <a:r>
              <a:rPr lang="en-US" dirty="0" smtClean="0"/>
              <a:t>	</a:t>
            </a:r>
          </a:p>
          <a:p>
            <a:pPr lvl="1"/>
            <a:endParaRPr lang="en-US" dirty="0" smtClean="0"/>
          </a:p>
          <a:p>
            <a:endParaRPr lang="en-US" dirty="0"/>
          </a:p>
        </p:txBody>
      </p:sp>
      <p:sp>
        <p:nvSpPr>
          <p:cNvPr id="5" name="Title 4"/>
          <p:cNvSpPr>
            <a:spLocks noGrp="1"/>
          </p:cNvSpPr>
          <p:nvPr>
            <p:ph type="title"/>
          </p:nvPr>
        </p:nvSpPr>
        <p:spPr/>
        <p:txBody>
          <a:bodyPr/>
          <a:lstStyle/>
          <a:p>
            <a:r>
              <a:rPr lang="en-US" dirty="0" smtClean="0"/>
              <a:t>DAG (Directed Acyclic Graph)</a:t>
            </a:r>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DAG Hierarchy</a:t>
            </a:r>
            <a:endParaRPr lang="en-US" dirty="0"/>
          </a:p>
        </p:txBody>
      </p:sp>
      <p:sp>
        <p:nvSpPr>
          <p:cNvPr id="3" name="Content Placeholder 2"/>
          <p:cNvSpPr>
            <a:spLocks noGrp="1"/>
          </p:cNvSpPr>
          <p:nvPr>
            <p:ph idx="1"/>
          </p:nvPr>
        </p:nvSpPr>
        <p:spPr/>
        <p:txBody>
          <a:bodyPr/>
          <a:lstStyle/>
          <a:p>
            <a:r>
              <a:rPr lang="en-US" dirty="0" smtClean="0"/>
              <a:t>An Example: sphere</a:t>
            </a:r>
          </a:p>
          <a:p>
            <a:endParaRPr lang="en-US" dirty="0"/>
          </a:p>
        </p:txBody>
      </p:sp>
      <p:pic>
        <p:nvPicPr>
          <p:cNvPr id="5" name="Picture 4" descr="Dag1.JPG"/>
          <p:cNvPicPr>
            <a:picLocks noChangeAspect="1"/>
          </p:cNvPicPr>
          <p:nvPr/>
        </p:nvPicPr>
        <p:blipFill>
          <a:blip r:embed="rId3" cstate="print"/>
          <a:stretch>
            <a:fillRect/>
          </a:stretch>
        </p:blipFill>
        <p:spPr>
          <a:xfrm>
            <a:off x="588334" y="2133600"/>
            <a:ext cx="6378654" cy="3352800"/>
          </a:xfrm>
          <a:prstGeom prst="rect">
            <a:avLst/>
          </a:prstGeom>
        </p:spPr>
      </p:pic>
    </p:spTree>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DAG Hierarchy</a:t>
            </a:r>
            <a:endParaRPr lang="en-US" dirty="0"/>
          </a:p>
        </p:txBody>
      </p:sp>
      <p:sp>
        <p:nvSpPr>
          <p:cNvPr id="3" name="Content Placeholder 2"/>
          <p:cNvSpPr>
            <a:spLocks noGrp="1"/>
          </p:cNvSpPr>
          <p:nvPr>
            <p:ph idx="1"/>
          </p:nvPr>
        </p:nvSpPr>
        <p:spPr/>
        <p:txBody>
          <a:bodyPr/>
          <a:lstStyle/>
          <a:p>
            <a:r>
              <a:rPr lang="en-US" dirty="0" smtClean="0"/>
              <a:t>A More complex example: skeleton hierarchy</a:t>
            </a:r>
          </a:p>
          <a:p>
            <a:endParaRPr lang="en-US" i="1" dirty="0" smtClean="0"/>
          </a:p>
          <a:p>
            <a:endParaRPr lang="en-US" dirty="0"/>
          </a:p>
        </p:txBody>
      </p:sp>
      <p:pic>
        <p:nvPicPr>
          <p:cNvPr id="15" name="Picture 14" descr="meeperSkeleton.JPG"/>
          <p:cNvPicPr>
            <a:picLocks noChangeAspect="1"/>
          </p:cNvPicPr>
          <p:nvPr/>
        </p:nvPicPr>
        <p:blipFill>
          <a:blip r:embed="rId3" cstate="print"/>
          <a:stretch>
            <a:fillRect/>
          </a:stretch>
        </p:blipFill>
        <p:spPr>
          <a:xfrm>
            <a:off x="4822464" y="2590800"/>
            <a:ext cx="3711936" cy="2658980"/>
          </a:xfrm>
          <a:prstGeom prst="rect">
            <a:avLst/>
          </a:prstGeom>
        </p:spPr>
      </p:pic>
      <p:pic>
        <p:nvPicPr>
          <p:cNvPr id="16" name="Picture 15" descr="meeperShaded.JPG"/>
          <p:cNvPicPr>
            <a:picLocks noChangeAspect="1"/>
          </p:cNvPicPr>
          <p:nvPr/>
        </p:nvPicPr>
        <p:blipFill>
          <a:blip r:embed="rId4" cstate="print"/>
          <a:stretch>
            <a:fillRect/>
          </a:stretch>
        </p:blipFill>
        <p:spPr>
          <a:xfrm>
            <a:off x="319088" y="2590800"/>
            <a:ext cx="3733800" cy="2662947"/>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DAG Hierarchy</a:t>
            </a:r>
            <a:endParaRPr lang="en-US" dirty="0"/>
          </a:p>
        </p:txBody>
      </p:sp>
      <p:sp>
        <p:nvSpPr>
          <p:cNvPr id="3" name="Content Placeholder 2"/>
          <p:cNvSpPr>
            <a:spLocks noGrp="1"/>
          </p:cNvSpPr>
          <p:nvPr>
            <p:ph idx="1"/>
          </p:nvPr>
        </p:nvSpPr>
        <p:spPr/>
        <p:txBody>
          <a:bodyPr/>
          <a:lstStyle/>
          <a:p>
            <a:r>
              <a:rPr lang="en-US" dirty="0" smtClean="0"/>
              <a:t>A More complex example: skeleton hierarchy</a:t>
            </a:r>
          </a:p>
          <a:p>
            <a:endParaRPr lang="en-US" dirty="0"/>
          </a:p>
        </p:txBody>
      </p:sp>
      <p:pic>
        <p:nvPicPr>
          <p:cNvPr id="13" name="Picture 12" descr="handHierarchy.JPG"/>
          <p:cNvPicPr>
            <a:picLocks noChangeAspect="1"/>
          </p:cNvPicPr>
          <p:nvPr/>
        </p:nvPicPr>
        <p:blipFill>
          <a:blip r:embed="rId3" cstate="print"/>
          <a:stretch>
            <a:fillRect/>
          </a:stretch>
        </p:blipFill>
        <p:spPr>
          <a:xfrm>
            <a:off x="1066800" y="2209800"/>
            <a:ext cx="3048000" cy="4115481"/>
          </a:xfrm>
          <a:prstGeom prst="rect">
            <a:avLst/>
          </a:prstGeom>
        </p:spPr>
      </p:pic>
      <p:sp>
        <p:nvSpPr>
          <p:cNvPr id="14" name="Rounded Rectangle 13"/>
          <p:cNvSpPr/>
          <p:nvPr/>
        </p:nvSpPr>
        <p:spPr>
          <a:xfrm>
            <a:off x="5791200" y="5638800"/>
            <a:ext cx="1600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hand</a:t>
            </a:r>
            <a:endParaRPr lang="en-US" dirty="0"/>
          </a:p>
        </p:txBody>
      </p:sp>
      <p:sp>
        <p:nvSpPr>
          <p:cNvPr id="17" name="Rounded Rectangle 16"/>
          <p:cNvSpPr/>
          <p:nvPr/>
        </p:nvSpPr>
        <p:spPr>
          <a:xfrm>
            <a:off x="5791200" y="4953000"/>
            <a:ext cx="1600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arm</a:t>
            </a:r>
            <a:endParaRPr lang="en-US" dirty="0"/>
          </a:p>
        </p:txBody>
      </p:sp>
      <p:sp>
        <p:nvSpPr>
          <p:cNvPr id="18" name="Rounded Rectangle 17"/>
          <p:cNvSpPr/>
          <p:nvPr/>
        </p:nvSpPr>
        <p:spPr>
          <a:xfrm>
            <a:off x="5791200" y="4191000"/>
            <a:ext cx="1600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shoulder</a:t>
            </a:r>
            <a:endParaRPr lang="en-US" dirty="0"/>
          </a:p>
        </p:txBody>
      </p:sp>
      <p:sp>
        <p:nvSpPr>
          <p:cNvPr id="19" name="Rounded Rectangle 18"/>
          <p:cNvSpPr/>
          <p:nvPr/>
        </p:nvSpPr>
        <p:spPr>
          <a:xfrm>
            <a:off x="5791200" y="3429000"/>
            <a:ext cx="1600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spline</a:t>
            </a:r>
            <a:endParaRPr lang="en-US" dirty="0"/>
          </a:p>
        </p:txBody>
      </p:sp>
      <p:sp>
        <p:nvSpPr>
          <p:cNvPr id="20" name="Rounded Rectangle 19"/>
          <p:cNvSpPr/>
          <p:nvPr/>
        </p:nvSpPr>
        <p:spPr>
          <a:xfrm>
            <a:off x="5791200" y="2590800"/>
            <a:ext cx="1600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hip</a:t>
            </a:r>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19" grpId="0" animBg="1"/>
      <p:bldP spid="2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Instancing</a:t>
            </a:r>
            <a:endParaRPr lang="en-US" dirty="0"/>
          </a:p>
        </p:txBody>
      </p:sp>
      <p:sp>
        <p:nvSpPr>
          <p:cNvPr id="3" name="Content Placeholder 2"/>
          <p:cNvSpPr>
            <a:spLocks noGrp="1"/>
          </p:cNvSpPr>
          <p:nvPr>
            <p:ph idx="1"/>
          </p:nvPr>
        </p:nvSpPr>
        <p:spPr/>
        <p:txBody>
          <a:bodyPr/>
          <a:lstStyle/>
          <a:p>
            <a:r>
              <a:rPr lang="en-US" dirty="0" smtClean="0"/>
              <a:t>A  node may have more than one parent</a:t>
            </a:r>
          </a:p>
          <a:p>
            <a:r>
              <a:rPr lang="en-CA" dirty="0" smtClean="0"/>
              <a:t>A </a:t>
            </a:r>
            <a:r>
              <a:rPr lang="en-CA" dirty="0" err="1" smtClean="0"/>
              <a:t>dagPath</a:t>
            </a:r>
            <a:r>
              <a:rPr lang="en-CA" dirty="0" smtClean="0"/>
              <a:t> is used to identify instances</a:t>
            </a:r>
          </a:p>
          <a:p>
            <a:pPr>
              <a:buNone/>
            </a:pPr>
            <a:r>
              <a:rPr lang="en-US" dirty="0" smtClean="0"/>
              <a:t>		group1|pCube1|pCubeShape1</a:t>
            </a:r>
          </a:p>
          <a:p>
            <a:pPr>
              <a:buNone/>
            </a:pPr>
            <a:r>
              <a:rPr lang="en-US" dirty="0" smtClean="0"/>
              <a:t>		group1|pCube2|pCubeShape1</a:t>
            </a:r>
            <a:endParaRPr lang="en-US" dirty="0"/>
          </a:p>
        </p:txBody>
      </p:sp>
      <p:pic>
        <p:nvPicPr>
          <p:cNvPr id="4" name="Picture 4" descr="F:\barb\instance.bmp"/>
          <p:cNvPicPr>
            <a:picLocks noChangeAspect="1" noChangeArrowheads="1"/>
          </p:cNvPicPr>
          <p:nvPr/>
        </p:nvPicPr>
        <p:blipFill>
          <a:blip r:embed="rId3" cstate="print"/>
          <a:srcRect/>
          <a:stretch>
            <a:fillRect/>
          </a:stretch>
        </p:blipFill>
        <p:spPr bwMode="auto">
          <a:xfrm>
            <a:off x="749300" y="3581400"/>
            <a:ext cx="4257675" cy="2819400"/>
          </a:xfrm>
          <a:prstGeom prst="rect">
            <a:avLst/>
          </a:prstGeom>
          <a:noFill/>
          <a:ln w="12700">
            <a:solidFill>
              <a:schemeClr val="tx2"/>
            </a:solidFill>
            <a:miter lim="800000"/>
            <a:headEnd/>
            <a:tailEnd/>
          </a:ln>
          <a:effectLst>
            <a:outerShdw dist="28398" dir="3806097" algn="ctr" rotWithShape="0">
              <a:srgbClr val="5F5F5F"/>
            </a:outerShdw>
          </a:effectLst>
        </p:spPr>
      </p:pic>
      <p:pic>
        <p:nvPicPr>
          <p:cNvPr id="5" name="Picture 5" descr="F:\barb\instance3d.bmp"/>
          <p:cNvPicPr>
            <a:picLocks noChangeAspect="1" noChangeArrowheads="1"/>
          </p:cNvPicPr>
          <p:nvPr/>
        </p:nvPicPr>
        <p:blipFill>
          <a:blip r:embed="rId4" cstate="print"/>
          <a:srcRect/>
          <a:stretch>
            <a:fillRect/>
          </a:stretch>
        </p:blipFill>
        <p:spPr bwMode="auto">
          <a:xfrm>
            <a:off x="5334000" y="3886200"/>
            <a:ext cx="2286000" cy="2124075"/>
          </a:xfrm>
          <a:prstGeom prst="rect">
            <a:avLst/>
          </a:prstGeom>
          <a:noFill/>
          <a:ln w="12700">
            <a:solidFill>
              <a:schemeClr val="tx2"/>
            </a:solidFill>
            <a:miter lim="800000"/>
            <a:headEnd/>
            <a:tailEnd/>
          </a:ln>
          <a:effectLst>
            <a:outerShdw dist="28398" dir="3806097" algn="ctr" rotWithShape="0">
              <a:srgbClr val="5F5F5F"/>
            </a:outerShdw>
          </a:effectLst>
        </p:spPr>
      </p:pic>
    </p:spTree>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Dag Paths</a:t>
            </a:r>
            <a:endParaRPr lang="en-US" dirty="0"/>
          </a:p>
        </p:txBody>
      </p:sp>
      <p:sp>
        <p:nvSpPr>
          <p:cNvPr id="3" name="Content Placeholder 2"/>
          <p:cNvSpPr>
            <a:spLocks noGrp="1"/>
          </p:cNvSpPr>
          <p:nvPr>
            <p:ph idx="1"/>
          </p:nvPr>
        </p:nvSpPr>
        <p:spPr/>
        <p:txBody>
          <a:bodyPr/>
          <a:lstStyle/>
          <a:p>
            <a:r>
              <a:rPr lang="en-US" dirty="0" smtClean="0"/>
              <a:t>used to find world space transformations</a:t>
            </a:r>
          </a:p>
          <a:p>
            <a:r>
              <a:rPr lang="en-US" dirty="0" smtClean="0"/>
              <a:t>used to traverse up and down hierarchy</a:t>
            </a:r>
          </a:p>
          <a:p>
            <a:r>
              <a:rPr lang="en-US" dirty="0" smtClean="0"/>
              <a:t>node names need not be unique if </a:t>
            </a:r>
            <a:r>
              <a:rPr lang="en-US" dirty="0" err="1" smtClean="0"/>
              <a:t>dagPaths</a:t>
            </a:r>
            <a:r>
              <a:rPr lang="en-US" dirty="0" smtClean="0"/>
              <a:t> are different </a:t>
            </a:r>
            <a:r>
              <a:rPr lang="en-US" sz="2000" dirty="0" smtClean="0"/>
              <a:t>(</a:t>
            </a:r>
            <a:r>
              <a:rPr lang="en-US" sz="2000" dirty="0" err="1" smtClean="0"/>
              <a:t>MDagPath</a:t>
            </a:r>
            <a:r>
              <a:rPr lang="en-US" sz="2000" dirty="0" smtClean="0"/>
              <a:t> </a:t>
            </a:r>
            <a:r>
              <a:rPr lang="en-US" sz="2000" dirty="0" err="1" smtClean="0"/>
              <a:t>fullPathName</a:t>
            </a:r>
            <a:r>
              <a:rPr lang="en-US" sz="2000" dirty="0" smtClean="0"/>
              <a:t>, </a:t>
            </a:r>
            <a:r>
              <a:rPr lang="en-US" sz="2000" dirty="0" err="1" smtClean="0"/>
              <a:t>partialPathName</a:t>
            </a:r>
            <a:r>
              <a:rPr lang="en-US" sz="2000" dirty="0" smtClean="0"/>
              <a:t>)</a:t>
            </a:r>
            <a:endParaRPr lang="en-US" dirty="0" smtClean="0"/>
          </a:p>
          <a:p>
            <a:endParaRPr lang="en-US" dirty="0"/>
          </a:p>
        </p:txBody>
      </p:sp>
      <p:pic>
        <p:nvPicPr>
          <p:cNvPr id="4" name="Picture 5" descr="F:\barb\dagPathPic.bmp"/>
          <p:cNvPicPr>
            <a:picLocks noChangeAspect="1" noChangeArrowheads="1"/>
          </p:cNvPicPr>
          <p:nvPr/>
        </p:nvPicPr>
        <p:blipFill>
          <a:blip r:embed="rId3" cstate="print"/>
          <a:srcRect/>
          <a:stretch>
            <a:fillRect/>
          </a:stretch>
        </p:blipFill>
        <p:spPr bwMode="auto">
          <a:xfrm>
            <a:off x="274638" y="3559175"/>
            <a:ext cx="7626350" cy="2522538"/>
          </a:xfrm>
          <a:prstGeom prst="rect">
            <a:avLst/>
          </a:prstGeom>
          <a:noFill/>
          <a:ln w="12700">
            <a:solidFill>
              <a:schemeClr val="tx2"/>
            </a:solidFill>
            <a:miter lim="800000"/>
            <a:headEnd/>
            <a:tailEnd/>
          </a:ln>
          <a:effectLst>
            <a:outerShdw dist="28398" dir="3806097" algn="ctr" rotWithShape="0">
              <a:srgbClr val="5F5F5F"/>
            </a:outerShdw>
          </a:effectLst>
        </p:spPr>
      </p:pic>
    </p:spTree>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MObject</a:t>
            </a:r>
            <a:r>
              <a:rPr lang="en-US" dirty="0" smtClean="0"/>
              <a:t> VS. </a:t>
            </a:r>
            <a:r>
              <a:rPr lang="en-US" dirty="0" err="1" smtClean="0"/>
              <a:t>MDagPath</a:t>
            </a:r>
            <a:endParaRPr lang="en-US" dirty="0"/>
          </a:p>
        </p:txBody>
      </p:sp>
      <p:sp>
        <p:nvSpPr>
          <p:cNvPr id="3" name="Content Placeholder 2"/>
          <p:cNvSpPr>
            <a:spLocks noGrp="1"/>
          </p:cNvSpPr>
          <p:nvPr>
            <p:ph idx="1"/>
          </p:nvPr>
        </p:nvSpPr>
        <p:spPr/>
        <p:txBody>
          <a:bodyPr/>
          <a:lstStyle/>
          <a:p>
            <a:pPr marL="0" indent="0" eaLnBrk="1" hangingPunct="1">
              <a:buFontTx/>
              <a:buNone/>
            </a:pPr>
            <a:r>
              <a:rPr lang="en-US" dirty="0" smtClean="0"/>
              <a:t>Many of the Maya API accept/return a </a:t>
            </a:r>
            <a:r>
              <a:rPr lang="en-US" dirty="0" err="1" smtClean="0"/>
              <a:t>MObject</a:t>
            </a:r>
            <a:r>
              <a:rPr lang="en-US" dirty="0" smtClean="0"/>
              <a:t> or a </a:t>
            </a:r>
            <a:r>
              <a:rPr lang="en-US" dirty="0" err="1" smtClean="0"/>
              <a:t>MDagPath</a:t>
            </a:r>
            <a:endParaRPr lang="en-US" dirty="0" smtClean="0"/>
          </a:p>
          <a:p>
            <a:pPr lvl="1" eaLnBrk="1" hangingPunct="1"/>
            <a:endParaRPr lang="en-US" dirty="0" smtClean="0"/>
          </a:p>
          <a:p>
            <a:pPr lvl="1" eaLnBrk="1" hangingPunct="1">
              <a:buSzPct val="100000"/>
              <a:buFont typeface="Arial" pitchFamily="34" charset="0"/>
              <a:buChar char="•"/>
            </a:pPr>
            <a:r>
              <a:rPr lang="en-US" dirty="0" smtClean="0"/>
              <a:t>A </a:t>
            </a:r>
            <a:r>
              <a:rPr lang="en-US" dirty="0" err="1" smtClean="0"/>
              <a:t>MDagPath</a:t>
            </a:r>
            <a:r>
              <a:rPr lang="en-US" dirty="0" smtClean="0"/>
              <a:t> is a handle describing a path to a node</a:t>
            </a:r>
          </a:p>
          <a:p>
            <a:pPr lvl="1" eaLnBrk="1" hangingPunct="1">
              <a:buSzPct val="100000"/>
              <a:buFont typeface="Arial" pitchFamily="34" charset="0"/>
              <a:buChar char="•"/>
            </a:pPr>
            <a:endParaRPr lang="en-US" dirty="0" smtClean="0"/>
          </a:p>
          <a:p>
            <a:pPr lvl="1" eaLnBrk="1" hangingPunct="1">
              <a:buSzPct val="100000"/>
              <a:buFont typeface="Arial" pitchFamily="34" charset="0"/>
              <a:buChar char="•"/>
            </a:pPr>
            <a:r>
              <a:rPr lang="en-US" dirty="0" smtClean="0"/>
              <a:t>A </a:t>
            </a:r>
            <a:r>
              <a:rPr lang="en-US" dirty="0" err="1" smtClean="0"/>
              <a:t>MObject</a:t>
            </a:r>
            <a:r>
              <a:rPr lang="en-US" dirty="0" smtClean="0"/>
              <a:t>  is a wrapper around a pointer to the internal Maya object</a:t>
            </a:r>
          </a:p>
          <a:p>
            <a:pPr lvl="2" eaLnBrk="1" hangingPunct="1">
              <a:buSzPct val="100000"/>
              <a:buFont typeface="Arial" pitchFamily="34" charset="0"/>
              <a:buChar char="•"/>
            </a:pPr>
            <a:r>
              <a:rPr lang="en-US" dirty="0" smtClean="0"/>
              <a:t>Generic class (represents all node / attribute)</a:t>
            </a:r>
          </a:p>
          <a:p>
            <a:pPr lvl="2" eaLnBrk="1" hangingPunct="1">
              <a:buSzPct val="100000"/>
              <a:buFont typeface="Arial" pitchFamily="34" charset="0"/>
              <a:buChar char="•"/>
            </a:pPr>
            <a:r>
              <a:rPr lang="en-US" dirty="0" smtClean="0"/>
              <a:t>Use </a:t>
            </a:r>
            <a:r>
              <a:rPr lang="en-US" dirty="0" err="1" smtClean="0"/>
              <a:t>apiType</a:t>
            </a:r>
            <a:r>
              <a:rPr lang="en-US" dirty="0" smtClean="0"/>
              <a:t>() / </a:t>
            </a:r>
            <a:r>
              <a:rPr lang="en-US" dirty="0" err="1" smtClean="0"/>
              <a:t>hasFn</a:t>
            </a:r>
            <a:r>
              <a:rPr lang="en-US" dirty="0" smtClean="0"/>
              <a:t>()  to determine what it is or what you can do with it</a:t>
            </a:r>
          </a:p>
          <a:p>
            <a:pPr lvl="2" eaLnBrk="1" hangingPunct="1">
              <a:buSzPct val="100000"/>
              <a:buFont typeface="Arial" pitchFamily="34" charset="0"/>
              <a:buChar char="•"/>
            </a:pPr>
            <a:r>
              <a:rPr lang="en-US" dirty="0" smtClean="0"/>
              <a:t>Use </a:t>
            </a:r>
            <a:r>
              <a:rPr lang="en-US" dirty="0" err="1" smtClean="0"/>
              <a:t>isNull</a:t>
            </a:r>
            <a:r>
              <a:rPr lang="en-US" dirty="0" smtClean="0"/>
              <a:t>() to determine if it is a valid </a:t>
            </a:r>
            <a:r>
              <a:rPr lang="en-US" dirty="0" err="1" smtClean="0"/>
              <a:t>MObject</a:t>
            </a:r>
            <a:endParaRPr lang="en-US" dirty="0" smtClean="0"/>
          </a:p>
          <a:p>
            <a:pPr lvl="2" eaLnBrk="1" hangingPunct="1">
              <a:buSzPct val="100000"/>
              <a:buFont typeface="Arial" pitchFamily="34" charset="0"/>
              <a:buChar char="•"/>
            </a:pPr>
            <a:r>
              <a:rPr lang="en-US" dirty="0" smtClean="0"/>
              <a:t>Do not store </a:t>
            </a:r>
            <a:r>
              <a:rPr lang="en-US" dirty="0" err="1" smtClean="0"/>
              <a:t>MObject</a:t>
            </a:r>
            <a:r>
              <a:rPr lang="en-US" dirty="0" smtClean="0"/>
              <a:t> </a:t>
            </a:r>
          </a:p>
          <a:p>
            <a:endParaRPr lang="en-US" dirty="0"/>
          </a:p>
        </p:txBody>
      </p:sp>
    </p:spTree>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API methods</a:t>
            </a:r>
            <a:endParaRPr lang="en-US" dirty="0"/>
          </a:p>
        </p:txBody>
      </p:sp>
      <p:sp>
        <p:nvSpPr>
          <p:cNvPr id="3" name="Content Placeholder 2"/>
          <p:cNvSpPr>
            <a:spLocks noGrp="1"/>
          </p:cNvSpPr>
          <p:nvPr>
            <p:ph idx="1"/>
          </p:nvPr>
        </p:nvSpPr>
        <p:spPr/>
        <p:txBody>
          <a:bodyPr/>
          <a:lstStyle/>
          <a:p>
            <a:r>
              <a:rPr lang="en-US" dirty="0" smtClean="0"/>
              <a:t>Traversal : </a:t>
            </a:r>
            <a:r>
              <a:rPr lang="en-US" dirty="0" err="1" smtClean="0"/>
              <a:t>MItDag</a:t>
            </a:r>
            <a:r>
              <a:rPr lang="en-US" dirty="0" smtClean="0"/>
              <a:t> </a:t>
            </a:r>
            <a:r>
              <a:rPr lang="en-US" dirty="0" err="1" smtClean="0"/>
              <a:t>iterator</a:t>
            </a:r>
            <a:r>
              <a:rPr lang="en-US" dirty="0" smtClean="0"/>
              <a:t> class</a:t>
            </a:r>
          </a:p>
          <a:p>
            <a:r>
              <a:rPr lang="en-US" dirty="0" smtClean="0"/>
              <a:t>Depth in hierarchy: </a:t>
            </a:r>
            <a:r>
              <a:rPr lang="en-US" dirty="0" err="1" smtClean="0"/>
              <a:t>MDagPath</a:t>
            </a:r>
            <a:r>
              <a:rPr lang="en-US" dirty="0" smtClean="0"/>
              <a:t>::length, </a:t>
            </a:r>
            <a:r>
              <a:rPr lang="en-US" dirty="0" err="1" smtClean="0"/>
              <a:t>MItDag</a:t>
            </a:r>
            <a:r>
              <a:rPr lang="en-US" dirty="0" smtClean="0"/>
              <a:t>::depth</a:t>
            </a:r>
          </a:p>
          <a:p>
            <a:r>
              <a:rPr lang="en-US" dirty="0" smtClean="0"/>
              <a:t>Getting the parent: </a:t>
            </a:r>
            <a:r>
              <a:rPr lang="en-US" dirty="0" err="1" smtClean="0"/>
              <a:t>MDagPath</a:t>
            </a:r>
            <a:r>
              <a:rPr lang="en-US" dirty="0" smtClean="0"/>
              <a:t>::pop</a:t>
            </a:r>
          </a:p>
          <a:p>
            <a:r>
              <a:rPr lang="en-US" dirty="0" smtClean="0"/>
              <a:t>Local matrix: </a:t>
            </a:r>
            <a:r>
              <a:rPr lang="en-US" dirty="0" err="1" smtClean="0"/>
              <a:t>MFnTransform</a:t>
            </a:r>
            <a:r>
              <a:rPr lang="en-US" dirty="0" smtClean="0"/>
              <a:t>::transformation</a:t>
            </a:r>
          </a:p>
          <a:p>
            <a:r>
              <a:rPr lang="en-US" dirty="0" smtClean="0"/>
              <a:t>World matrix: </a:t>
            </a:r>
            <a:r>
              <a:rPr lang="en-US" dirty="0" err="1" smtClean="0"/>
              <a:t>MDagPath</a:t>
            </a:r>
            <a:r>
              <a:rPr lang="en-US" dirty="0" smtClean="0"/>
              <a:t>::</a:t>
            </a:r>
            <a:r>
              <a:rPr lang="en-US" dirty="0" err="1" smtClean="0"/>
              <a:t>inclusiveMatrix</a:t>
            </a:r>
            <a:r>
              <a:rPr lang="en-US" dirty="0" smtClean="0"/>
              <a:t>, </a:t>
            </a:r>
            <a:r>
              <a:rPr lang="en-US" dirty="0" err="1" smtClean="0"/>
              <a:t>MDagPath</a:t>
            </a:r>
            <a:r>
              <a:rPr lang="en-US" dirty="0" smtClean="0"/>
              <a:t>::</a:t>
            </a:r>
            <a:r>
              <a:rPr lang="en-US" dirty="0" err="1" smtClean="0"/>
              <a:t>exclusiveMatrix</a:t>
            </a:r>
            <a:r>
              <a:rPr lang="en-US" dirty="0" smtClean="0"/>
              <a:t> …</a:t>
            </a:r>
          </a:p>
          <a:p>
            <a:endParaRPr lang="en-US" dirty="0"/>
          </a:p>
        </p:txBody>
      </p:sp>
      <p:pic>
        <p:nvPicPr>
          <p:cNvPr id="4" name="Picture 7" descr="F:\barb\dag.bmp"/>
          <p:cNvPicPr>
            <a:picLocks noChangeAspect="1" noChangeArrowheads="1"/>
          </p:cNvPicPr>
          <p:nvPr/>
        </p:nvPicPr>
        <p:blipFill>
          <a:blip r:embed="rId3" cstate="print"/>
          <a:srcRect/>
          <a:stretch>
            <a:fillRect/>
          </a:stretch>
        </p:blipFill>
        <p:spPr bwMode="auto">
          <a:xfrm>
            <a:off x="4492625" y="4624388"/>
            <a:ext cx="2571750" cy="1800225"/>
          </a:xfrm>
          <a:prstGeom prst="rect">
            <a:avLst/>
          </a:prstGeom>
          <a:noFill/>
          <a:ln w="12700">
            <a:solidFill>
              <a:schemeClr val="tx2"/>
            </a:solidFill>
            <a:miter lim="800000"/>
            <a:headEnd/>
            <a:tailEnd/>
          </a:ln>
          <a:effectLst>
            <a:outerShdw dist="28398" dir="3806097" algn="ctr" rotWithShape="0">
              <a:srgbClr val="5F5F5F"/>
            </a:outerShdw>
          </a:effectLst>
        </p:spPr>
      </p:pic>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Maya Command Architecture</a:t>
            </a:r>
            <a:endParaRPr lang="en-US" dirty="0"/>
          </a:p>
        </p:txBody>
      </p:sp>
      <p:sp>
        <p:nvSpPr>
          <p:cNvPr id="3" name="Content Placeholder 2"/>
          <p:cNvSpPr>
            <a:spLocks noGrp="1"/>
          </p:cNvSpPr>
          <p:nvPr>
            <p:ph idx="1"/>
          </p:nvPr>
        </p:nvSpPr>
        <p:spPr/>
        <p:txBody>
          <a:bodyPr/>
          <a:lstStyle/>
          <a:p>
            <a:r>
              <a:rPr lang="en-US" dirty="0" smtClean="0"/>
              <a:t>Maya Command Architecture is language neutral</a:t>
            </a:r>
          </a:p>
          <a:p>
            <a:pPr lvl="1"/>
            <a:r>
              <a:rPr lang="en-US" dirty="0" smtClean="0"/>
              <a:t>Favours shell-style languages</a:t>
            </a:r>
          </a:p>
          <a:p>
            <a:r>
              <a:rPr lang="en-US" dirty="0" smtClean="0"/>
              <a:t>Maya Commands natively bound to Python</a:t>
            </a:r>
          </a:p>
          <a:p>
            <a:r>
              <a:rPr lang="en-US" dirty="0" smtClean="0"/>
              <a:t>No Python-MEL translation</a:t>
            </a:r>
          </a:p>
        </p:txBody>
      </p:sp>
    </p:spTree>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dagInfo</a:t>
            </a:r>
            <a:endParaRPr lang="en-US" dirty="0"/>
          </a:p>
        </p:txBody>
      </p:sp>
      <p:sp>
        <p:nvSpPr>
          <p:cNvPr id="3" name="Content Placeholder 2"/>
          <p:cNvSpPr>
            <a:spLocks noGrp="1"/>
          </p:cNvSpPr>
          <p:nvPr>
            <p:ph idx="1"/>
          </p:nvPr>
        </p:nvSpPr>
        <p:spPr/>
        <p:txBody>
          <a:bodyPr/>
          <a:lstStyle/>
          <a:p>
            <a:r>
              <a:rPr lang="en-US" dirty="0" smtClean="0"/>
              <a:t>In this exercise, we will implement a custom command </a:t>
            </a:r>
            <a:r>
              <a:rPr lang="en-US" dirty="0" err="1" smtClean="0"/>
              <a:t>dagInfo</a:t>
            </a:r>
            <a:r>
              <a:rPr lang="en-US" dirty="0" smtClean="0"/>
              <a:t>. For all the selected DAG nodes in the scene, it will print out the instance information, dag path and also inclusive and exclusive matrix.</a:t>
            </a:r>
          </a:p>
          <a:p>
            <a:r>
              <a:rPr lang="en-US" dirty="0" smtClean="0"/>
              <a:t>Important Classes: </a:t>
            </a:r>
            <a:r>
              <a:rPr lang="en-US" dirty="0" err="1" smtClean="0"/>
              <a:t>MFnDagNode</a:t>
            </a:r>
            <a:r>
              <a:rPr lang="en-US" dirty="0" smtClean="0"/>
              <a:t>, </a:t>
            </a:r>
            <a:r>
              <a:rPr lang="en-US" dirty="0" err="1" smtClean="0"/>
              <a:t>MDagPath</a:t>
            </a:r>
            <a:r>
              <a:rPr lang="en-US" dirty="0" smtClean="0"/>
              <a:t> </a:t>
            </a:r>
            <a:r>
              <a:rPr lang="en-US" dirty="0" err="1" smtClean="0"/>
              <a:t>MMatrix</a:t>
            </a:r>
            <a:r>
              <a:rPr lang="en-US" dirty="0" smtClean="0"/>
              <a:t>, </a:t>
            </a:r>
            <a:r>
              <a:rPr lang="en-US" dirty="0" err="1" smtClean="0"/>
              <a:t>MGlobal</a:t>
            </a:r>
            <a:r>
              <a:rPr lang="en-US" dirty="0" smtClean="0"/>
              <a:t>, </a:t>
            </a:r>
            <a:r>
              <a:rPr lang="en-US" dirty="0" err="1" smtClean="0"/>
              <a:t>MItSelectionList</a:t>
            </a:r>
            <a:endParaRPr lang="en-US" dirty="0" smtClean="0"/>
          </a:p>
          <a:p>
            <a:endParaRPr lang="en-US" dirty="0" smtClean="0"/>
          </a:p>
          <a:p>
            <a:endParaRPr lang="en-US" dirty="0" smtClean="0"/>
          </a:p>
          <a:p>
            <a:endParaRPr lang="en-US" dirty="0" smtClean="0"/>
          </a:p>
          <a:p>
            <a:endParaRPr lang="en-US" dirty="0"/>
          </a:p>
        </p:txBody>
      </p:sp>
    </p:spTree>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instanceRotate</a:t>
            </a:r>
            <a:endParaRPr lang="en-US" dirty="0"/>
          </a:p>
        </p:txBody>
      </p:sp>
      <p:sp>
        <p:nvSpPr>
          <p:cNvPr id="3" name="Content Placeholder 2"/>
          <p:cNvSpPr>
            <a:spLocks noGrp="1"/>
          </p:cNvSpPr>
          <p:nvPr>
            <p:ph idx="1"/>
          </p:nvPr>
        </p:nvSpPr>
        <p:spPr/>
        <p:txBody>
          <a:bodyPr/>
          <a:lstStyle/>
          <a:p>
            <a:r>
              <a:rPr lang="en-US" dirty="0" smtClean="0"/>
              <a:t>manipulates the instances of a selected mesh shape by rotating them with a quarter angle every time. User can specify which axis they want the objects to move around by sending arguments to this command.</a:t>
            </a:r>
          </a:p>
          <a:p>
            <a:r>
              <a:rPr lang="en-US" dirty="0" smtClean="0"/>
              <a:t>Practice note: how to handle complex plugs such as compound attribute plug </a:t>
            </a:r>
          </a:p>
          <a:p>
            <a:r>
              <a:rPr lang="en-US" smtClean="0"/>
              <a:t>how </a:t>
            </a:r>
            <a:r>
              <a:rPr lang="en-US" dirty="0" smtClean="0"/>
              <a:t>to work with </a:t>
            </a:r>
            <a:r>
              <a:rPr lang="en-US" dirty="0" err="1" smtClean="0"/>
              <a:t>MSyntax</a:t>
            </a:r>
            <a:r>
              <a:rPr lang="en-US" dirty="0" smtClean="0"/>
              <a:t> and </a:t>
            </a:r>
            <a:r>
              <a:rPr lang="en-US" dirty="0" err="1" smtClean="0"/>
              <a:t>MArgDatabase</a:t>
            </a:r>
            <a:r>
              <a:rPr lang="en-US" dirty="0" smtClean="0"/>
              <a:t> and parse arguments</a:t>
            </a:r>
          </a:p>
          <a:p>
            <a:endParaRPr lang="en-US" dirty="0" smtClean="0"/>
          </a:p>
          <a:p>
            <a:endParaRPr lang="en-US" dirty="0"/>
          </a:p>
        </p:txBody>
      </p:sp>
    </p:spTree>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565150" y="2855913"/>
            <a:ext cx="8083550" cy="995362"/>
          </a:xfrm>
        </p:spPr>
        <p:txBody>
          <a:bodyPr/>
          <a:lstStyle/>
          <a:p>
            <a:pPr algn="ctr" eaLnBrk="1" hangingPunct="1"/>
            <a:r>
              <a:rPr lang="en-US" sz="9700" dirty="0" smtClean="0"/>
              <a:t>Q &amp; A</a:t>
            </a:r>
          </a:p>
        </p:txBody>
      </p:sp>
    </p:spTree>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itle 1"/>
          <p:cNvSpPr txBox="1">
            <a:spLocks/>
          </p:cNvSpPr>
          <p:nvPr/>
        </p:nvSpPr>
        <p:spPr bwMode="auto">
          <a:xfrm>
            <a:off x="565150" y="2855913"/>
            <a:ext cx="8083550" cy="99536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95000"/>
              </a:lnSpc>
              <a:spcBef>
                <a:spcPct val="0"/>
              </a:spcBef>
              <a:spcAft>
                <a:spcPct val="0"/>
              </a:spcAft>
              <a:buClrTx/>
              <a:buSzTx/>
              <a:buFontTx/>
              <a:buNone/>
              <a:tabLst/>
              <a:defRPr/>
            </a:pPr>
            <a:r>
              <a:rPr kumimoji="0" lang="en-US" sz="9700" b="0" i="0" u="none" strike="noStrike" kern="0" cap="none" spc="0" normalizeH="0" baseline="0" noProof="0" dirty="0" smtClean="0">
                <a:ln>
                  <a:noFill/>
                </a:ln>
                <a:solidFill>
                  <a:schemeClr val="bg1"/>
                </a:solidFill>
                <a:effectLst/>
                <a:uLnTx/>
                <a:uFillTx/>
                <a:latin typeface="+mj-lt"/>
                <a:ea typeface="+mj-ea"/>
                <a:cs typeface="+mj-cs"/>
              </a:rPr>
              <a:t>Autodesk</a:t>
            </a:r>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smtClean="0"/>
              <a:t>Maya Command Parameters</a:t>
            </a:r>
          </a:p>
        </p:txBody>
      </p:sp>
      <p:sp>
        <p:nvSpPr>
          <p:cNvPr id="3" name="Content Placeholder 2"/>
          <p:cNvSpPr>
            <a:spLocks noGrp="1"/>
          </p:cNvSpPr>
          <p:nvPr>
            <p:ph idx="1"/>
          </p:nvPr>
        </p:nvSpPr>
        <p:spPr/>
        <p:txBody>
          <a:bodyPr/>
          <a:lstStyle/>
          <a:p>
            <a:pPr>
              <a:buClr>
                <a:schemeClr val="bg1"/>
              </a:buClr>
              <a:buSzPct val="100000"/>
              <a:buFont typeface="Arial" pitchFamily="34" charset="0"/>
              <a:buChar char="•"/>
              <a:defRPr/>
            </a:pPr>
            <a:r>
              <a:rPr lang="en-US" dirty="0" smtClean="0"/>
              <a:t>Users can specify parameters to a Maya command in two ways:</a:t>
            </a:r>
          </a:p>
          <a:p>
            <a:pPr lvl="2">
              <a:buClr>
                <a:schemeClr val="accent1">
                  <a:lumMod val="50000"/>
                  <a:lumOff val="50000"/>
                </a:schemeClr>
              </a:buClr>
              <a:buSzPct val="100000"/>
              <a:buFont typeface="Arial" pitchFamily="34" charset="0"/>
              <a:buChar char="•"/>
              <a:defRPr/>
            </a:pPr>
            <a:r>
              <a:rPr lang="en-US" dirty="0" smtClean="0"/>
              <a:t>Command Flags and Flag Arguments</a:t>
            </a:r>
          </a:p>
          <a:p>
            <a:pPr lvl="2">
              <a:buClr>
                <a:schemeClr val="accent1">
                  <a:lumMod val="50000"/>
                  <a:lumOff val="50000"/>
                </a:schemeClr>
              </a:buClr>
              <a:buSzPct val="100000"/>
              <a:buFont typeface="Arial" pitchFamily="34" charset="0"/>
              <a:buChar char="•"/>
              <a:defRPr/>
            </a:pPr>
            <a:r>
              <a:rPr lang="en-US" dirty="0" smtClean="0"/>
              <a:t>Command Arguments</a:t>
            </a:r>
          </a:p>
          <a:p>
            <a:pPr lvl="2">
              <a:buClr>
                <a:schemeClr val="accent1">
                  <a:lumMod val="50000"/>
                  <a:lumOff val="50000"/>
                </a:schemeClr>
              </a:buClr>
              <a:buSzPct val="100000"/>
              <a:buFont typeface="Arial" pitchFamily="34" charset="0"/>
              <a:buChar char="•"/>
              <a:defRPr/>
            </a:pPr>
            <a:endParaRPr lang="en-US" dirty="0" smtClean="0"/>
          </a:p>
          <a:p>
            <a:pPr marL="973137" lvl="3" indent="-342900">
              <a:buSzPct val="100000"/>
              <a:buNone/>
              <a:defRPr/>
            </a:pPr>
            <a:r>
              <a:rPr lang="en-US" sz="1400" dirty="0" smtClean="0">
                <a:solidFill>
                  <a:srgbClr val="FFFF00"/>
                </a:solidFill>
                <a:latin typeface="Calibri" pitchFamily="34" charset="0"/>
              </a:rPr>
              <a:t>Example:   </a:t>
            </a:r>
            <a:r>
              <a:rPr lang="en-US" sz="1400" dirty="0" err="1" smtClean="0">
                <a:solidFill>
                  <a:srgbClr val="FFFF00"/>
                </a:solidFill>
                <a:latin typeface="Calibri" pitchFamily="34" charset="0"/>
              </a:rPr>
              <a:t>headsUpDisplay</a:t>
            </a:r>
            <a:r>
              <a:rPr lang="en-US" sz="1400" dirty="0" smtClean="0">
                <a:solidFill>
                  <a:srgbClr val="FFFF00"/>
                </a:solidFill>
                <a:latin typeface="Calibri" pitchFamily="34" charset="0"/>
              </a:rPr>
              <a:t> –s 0 –b 0 –label “</a:t>
            </a:r>
            <a:r>
              <a:rPr lang="en-US" sz="1400" dirty="0" err="1" smtClean="0">
                <a:solidFill>
                  <a:srgbClr val="FFFF00"/>
                </a:solidFill>
                <a:latin typeface="Calibri" pitchFamily="34" charset="0"/>
              </a:rPr>
              <a:t>myHUD</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myHUD</a:t>
            </a:r>
            <a:r>
              <a:rPr lang="en-US" sz="1400" dirty="0" smtClean="0">
                <a:solidFill>
                  <a:srgbClr val="FFFF00"/>
                </a:solidFill>
                <a:latin typeface="Calibri" pitchFamily="34" charset="0"/>
              </a:rPr>
              <a:t>;</a:t>
            </a:r>
          </a:p>
          <a:p>
            <a:pPr marL="973137" lvl="3" indent="-342900">
              <a:buSzPct val="100000"/>
              <a:buNone/>
              <a:defRPr/>
            </a:pPr>
            <a:endParaRPr lang="en-US" sz="1400" dirty="0" smtClean="0">
              <a:latin typeface="Calibri" pitchFamily="34" charset="0"/>
              <a:ea typeface="+mn-ea"/>
              <a:cs typeface="+mn-cs"/>
            </a:endParaRPr>
          </a:p>
          <a:p>
            <a:pPr>
              <a:buClr>
                <a:schemeClr val="bg1"/>
              </a:buClr>
              <a:buSzPct val="100000"/>
              <a:buFont typeface="Arial" pitchFamily="34" charset="0"/>
              <a:buChar char="•"/>
              <a:defRPr/>
            </a:pPr>
            <a:r>
              <a:rPr lang="en-US" dirty="0" smtClean="0"/>
              <a:t> Basic command structure:</a:t>
            </a:r>
          </a:p>
          <a:p>
            <a:pPr lvl="3">
              <a:buSzPct val="100000"/>
              <a:buFont typeface="Arial" pitchFamily="34" charset="0"/>
              <a:buChar char="•"/>
              <a:defRPr/>
            </a:pPr>
            <a:r>
              <a:rPr lang="en-US" dirty="0" err="1" smtClean="0"/>
              <a:t>myCommand</a:t>
            </a:r>
            <a:r>
              <a:rPr lang="en-US" dirty="0" smtClean="0"/>
              <a:t> –</a:t>
            </a:r>
            <a:r>
              <a:rPr lang="en-US" dirty="0" err="1" smtClean="0"/>
              <a:t>myFlag</a:t>
            </a:r>
            <a:r>
              <a:rPr lang="en-US" dirty="0" smtClean="0"/>
              <a:t> &lt;</a:t>
            </a:r>
            <a:r>
              <a:rPr lang="en-US" dirty="0" err="1" smtClean="0"/>
              <a:t>optionalFlagArg</a:t>
            </a:r>
            <a:r>
              <a:rPr lang="en-US" dirty="0" smtClean="0"/>
              <a:t>&gt; &lt;</a:t>
            </a:r>
            <a:r>
              <a:rPr lang="en-US" dirty="0" err="1" smtClean="0"/>
              <a:t>optionalCmdArg</a:t>
            </a:r>
            <a:r>
              <a:rPr lang="en-US" dirty="0" smtClean="0"/>
              <a:t>&gt;</a:t>
            </a:r>
          </a:p>
          <a:p>
            <a:pPr lvl="3">
              <a:buSzPct val="100000"/>
              <a:buFont typeface="Arial" pitchFamily="34" charset="0"/>
              <a:buChar char="•"/>
              <a:defRPr/>
            </a:pPr>
            <a:endParaRPr lang="en-US" dirty="0" smtClean="0"/>
          </a:p>
          <a:p>
            <a:pPr>
              <a:buClr>
                <a:schemeClr val="bg1"/>
              </a:buClr>
              <a:buSzPct val="100000"/>
              <a:buFont typeface="Arial" pitchFamily="34" charset="0"/>
              <a:buChar char="•"/>
              <a:defRPr/>
            </a:pPr>
            <a:r>
              <a:rPr lang="en-US" dirty="0" smtClean="0"/>
              <a:t>Can have multiple flags, flag arguments and command arguments.</a:t>
            </a:r>
          </a:p>
          <a:p>
            <a:pPr lvl="2">
              <a:buClr>
                <a:schemeClr val="accent1">
                  <a:lumMod val="50000"/>
                  <a:lumOff val="50000"/>
                </a:schemeClr>
              </a:buClr>
              <a:buNone/>
              <a:defRPr/>
            </a:pPr>
            <a:endParaRPr lang="en-US" dirty="0" smtClean="0"/>
          </a:p>
          <a:p>
            <a:pPr>
              <a:buClr>
                <a:schemeClr val="accent1">
                  <a:lumMod val="50000"/>
                  <a:lumOff val="50000"/>
                </a:schemeClr>
              </a:buClr>
              <a:buSzPct val="80000"/>
              <a:buNone/>
              <a:defRPr/>
            </a:pPr>
            <a:r>
              <a:rPr lang="en-US" dirty="0" smtClean="0">
                <a:solidFill>
                  <a:srgbClr val="FFFF00"/>
                </a:solidFill>
                <a:latin typeface="Calibri" pitchFamily="34" charset="0"/>
              </a:rPr>
              <a:t>	</a:t>
            </a:r>
            <a:endParaRPr lang="en-US" dirty="0" smtClean="0"/>
          </a:p>
          <a:p>
            <a:pPr>
              <a:defRPr/>
            </a:pPr>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blinds(horizontal)">
                                      <p:cBhvr>
                                        <p:cTn id="21" dur="500"/>
                                        <p:tgtEl>
                                          <p:spTgt spid="3">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blinds(horizontal)">
                                      <p:cBhvr>
                                        <p:cTn id="24" dur="500"/>
                                        <p:tgtEl>
                                          <p:spTgt spid="3">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blinds(horizontal)">
                                      <p:cBhvr>
                                        <p:cTn id="2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Maya Command Undo/Redo</a:t>
            </a:r>
          </a:p>
        </p:txBody>
      </p:sp>
      <p:sp>
        <p:nvSpPr>
          <p:cNvPr id="3" name="Content Placeholder 2"/>
          <p:cNvSpPr>
            <a:spLocks noGrp="1"/>
          </p:cNvSpPr>
          <p:nvPr>
            <p:ph idx="1"/>
          </p:nvPr>
        </p:nvSpPr>
        <p:spPr>
          <a:xfrm>
            <a:off x="319088" y="1279525"/>
            <a:ext cx="8215312" cy="5468938"/>
          </a:xfrm>
        </p:spPr>
        <p:txBody>
          <a:bodyPr/>
          <a:lstStyle/>
          <a:p>
            <a:pPr>
              <a:buClr>
                <a:schemeClr val="bg1"/>
              </a:buClr>
              <a:buSzPct val="100000"/>
              <a:buFont typeface="Arial" pitchFamily="34" charset="0"/>
              <a:buChar char="•"/>
              <a:defRPr/>
            </a:pPr>
            <a:r>
              <a:rPr lang="en-US" dirty="0" smtClean="0"/>
              <a:t>Maya commands support an undo/redo framework</a:t>
            </a:r>
          </a:p>
          <a:p>
            <a:pPr>
              <a:buClr>
                <a:schemeClr val="bg1"/>
              </a:buClr>
              <a:buSzPct val="100000"/>
              <a:buFont typeface="Arial" pitchFamily="34" charset="0"/>
              <a:buChar char="•"/>
              <a:defRPr/>
            </a:pPr>
            <a:r>
              <a:rPr lang="en-US" dirty="0" smtClean="0"/>
              <a:t>The undo/redo queue can be:</a:t>
            </a:r>
          </a:p>
          <a:p>
            <a:pPr lvl="2">
              <a:buClr>
                <a:schemeClr val="accent1">
                  <a:lumMod val="50000"/>
                  <a:lumOff val="50000"/>
                </a:schemeClr>
              </a:buClr>
              <a:buFont typeface="Arial" pitchFamily="34" charset="0"/>
              <a:buChar char="•"/>
              <a:defRPr/>
            </a:pPr>
            <a:r>
              <a:rPr lang="en-US" sz="1800" dirty="0" smtClean="0"/>
              <a:t>Turned off</a:t>
            </a:r>
          </a:p>
          <a:p>
            <a:pPr lvl="2">
              <a:buClr>
                <a:schemeClr val="accent1">
                  <a:lumMod val="50000"/>
                  <a:lumOff val="50000"/>
                </a:schemeClr>
              </a:buClr>
              <a:buFont typeface="Arial" pitchFamily="34" charset="0"/>
              <a:buChar char="•"/>
              <a:defRPr/>
            </a:pPr>
            <a:r>
              <a:rPr lang="en-US" sz="1800" dirty="0" smtClean="0"/>
              <a:t>Have a limited size</a:t>
            </a:r>
          </a:p>
          <a:p>
            <a:pPr lvl="2">
              <a:buClr>
                <a:schemeClr val="accent1">
                  <a:lumMod val="50000"/>
                  <a:lumOff val="50000"/>
                </a:schemeClr>
              </a:buClr>
              <a:buFont typeface="Arial" pitchFamily="34" charset="0"/>
              <a:buChar char="•"/>
              <a:defRPr/>
            </a:pPr>
            <a:r>
              <a:rPr lang="en-US" sz="1800" dirty="0" smtClean="0"/>
              <a:t>Have an infinite size</a:t>
            </a:r>
          </a:p>
          <a:p>
            <a:pPr lvl="2">
              <a:buClr>
                <a:schemeClr val="accent1">
                  <a:lumMod val="50000"/>
                  <a:lumOff val="50000"/>
                </a:schemeClr>
              </a:buClr>
              <a:buFont typeface="Arial" pitchFamily="34" charset="0"/>
              <a:buChar char="•"/>
              <a:defRPr/>
            </a:pPr>
            <a:r>
              <a:rPr lang="en-US" sz="1800" dirty="0" smtClean="0"/>
              <a:t>Defined </a:t>
            </a:r>
            <a:r>
              <a:rPr lang="en-US" sz="1800" dirty="0" smtClean="0">
                <a:solidFill>
                  <a:schemeClr val="accent3"/>
                </a:solidFill>
              </a:rPr>
              <a:t>in ‘Settings and Preferences’</a:t>
            </a:r>
          </a:p>
          <a:p>
            <a:pPr lvl="2">
              <a:buClr>
                <a:schemeClr val="accent1">
                  <a:lumMod val="50000"/>
                  <a:lumOff val="50000"/>
                </a:schemeClr>
              </a:buClr>
              <a:buFont typeface="Arial" pitchFamily="34" charset="0"/>
              <a:buChar char="•"/>
              <a:defRPr/>
            </a:pPr>
            <a:endParaRPr lang="en-US" sz="1800" dirty="0" smtClean="0">
              <a:solidFill>
                <a:schemeClr val="accent3"/>
              </a:solidFill>
            </a:endParaRPr>
          </a:p>
          <a:p>
            <a:pPr>
              <a:buClr>
                <a:schemeClr val="bg1"/>
              </a:buClr>
              <a:buSzPct val="100000"/>
              <a:buFont typeface="Arial" pitchFamily="34" charset="0"/>
              <a:buChar char="•"/>
              <a:defRPr/>
            </a:pPr>
            <a:r>
              <a:rPr lang="en-US" dirty="0" smtClean="0"/>
              <a:t>While a command sits on the undo/redo queue, it retains all of its parameters, operations and data.</a:t>
            </a:r>
          </a:p>
          <a:p>
            <a:pPr>
              <a:buClr>
                <a:schemeClr val="bg1"/>
              </a:buClr>
              <a:buSzPct val="100000"/>
              <a:buFont typeface="Arial" pitchFamily="34" charset="0"/>
              <a:buChar char="•"/>
              <a:defRPr/>
            </a:pPr>
            <a:r>
              <a:rPr lang="en-US" dirty="0" smtClean="0"/>
              <a:t>Has implications when creating your own custom commands, particularly for those that store data: </a:t>
            </a:r>
            <a:r>
              <a:rPr lang="en-US" dirty="0" smtClean="0">
                <a:solidFill>
                  <a:srgbClr val="FFFF00"/>
                </a:solidFill>
              </a:rPr>
              <a:t>The lifetime of a command and associated data is dependent on the settings of the </a:t>
            </a:r>
            <a:r>
              <a:rPr lang="en-US" dirty="0" err="1" smtClean="0">
                <a:solidFill>
                  <a:srgbClr val="FFFF00"/>
                </a:solidFill>
              </a:rPr>
              <a:t>undoQueue</a:t>
            </a:r>
            <a:r>
              <a:rPr lang="en-US" dirty="0" smtClean="0">
                <a:solidFill>
                  <a:srgbClr val="FFFF00"/>
                </a:solidFill>
              </a:rPr>
              <a:t>.</a:t>
            </a:r>
          </a:p>
          <a:p>
            <a:pPr>
              <a:defRPr/>
            </a:pPr>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linds(horizontal)">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blinds(horizontal)">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3886200" y="32766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1" name="Rectangle 50"/>
          <p:cNvSpPr/>
          <p:nvPr/>
        </p:nvSpPr>
        <p:spPr>
          <a:xfrm>
            <a:off x="6632575" y="32416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5" name="Rectangle 44"/>
          <p:cNvSpPr/>
          <p:nvPr/>
        </p:nvSpPr>
        <p:spPr>
          <a:xfrm>
            <a:off x="3886200" y="3189288"/>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39" name="Rectangle 38"/>
          <p:cNvSpPr/>
          <p:nvPr/>
        </p:nvSpPr>
        <p:spPr>
          <a:xfrm>
            <a:off x="1447800" y="39624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34" name="Rectangle 33"/>
          <p:cNvSpPr/>
          <p:nvPr/>
        </p:nvSpPr>
        <p:spPr>
          <a:xfrm>
            <a:off x="1143000" y="2960688"/>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33" name="Rectangle 32"/>
          <p:cNvSpPr/>
          <p:nvPr/>
        </p:nvSpPr>
        <p:spPr>
          <a:xfrm>
            <a:off x="1143000" y="27844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11273" name="TextBox 9"/>
          <p:cNvSpPr txBox="1">
            <a:spLocks noChangeArrowheads="1"/>
          </p:cNvSpPr>
          <p:nvPr/>
        </p:nvSpPr>
        <p:spPr bwMode="auto">
          <a:xfrm>
            <a:off x="990600" y="2732088"/>
            <a:ext cx="2286000" cy="368300"/>
          </a:xfrm>
          <a:prstGeom prst="rect">
            <a:avLst/>
          </a:prstGeom>
          <a:solidFill>
            <a:srgbClr val="99CC00"/>
          </a:solidFill>
          <a:ln w="9525">
            <a:noFill/>
            <a:miter lim="800000"/>
            <a:headEnd/>
            <a:tailEnd/>
          </a:ln>
        </p:spPr>
        <p:txBody>
          <a:bodyPr>
            <a:spAutoFit/>
          </a:bodyPr>
          <a:lstStyle/>
          <a:p>
            <a:endParaRPr lang="en-US"/>
          </a:p>
        </p:txBody>
      </p:sp>
      <p:sp>
        <p:nvSpPr>
          <p:cNvPr id="11274" name="Title 1"/>
          <p:cNvSpPr>
            <a:spLocks noGrp="1"/>
          </p:cNvSpPr>
          <p:nvPr>
            <p:ph type="title"/>
          </p:nvPr>
        </p:nvSpPr>
        <p:spPr/>
        <p:txBody>
          <a:bodyPr/>
          <a:lstStyle/>
          <a:p>
            <a:r>
              <a:rPr lang="en-US" dirty="0" smtClean="0"/>
              <a:t>Maya Command Undo/Redo</a:t>
            </a:r>
          </a:p>
        </p:txBody>
      </p:sp>
      <p:sp>
        <p:nvSpPr>
          <p:cNvPr id="6" name="TextBox 5"/>
          <p:cNvSpPr txBox="1"/>
          <p:nvPr/>
        </p:nvSpPr>
        <p:spPr>
          <a:xfrm>
            <a:off x="533400" y="1828800"/>
            <a:ext cx="2971800" cy="4246563"/>
          </a:xfrm>
          <a:prstGeom prst="rect">
            <a:avLst/>
          </a:prstGeom>
          <a:solidFill>
            <a:srgbClr val="FCD73A"/>
          </a:solidFill>
        </p:spPr>
        <p:txBody>
          <a:bodyPr>
            <a:spAutoFit/>
          </a:bodyPr>
          <a:lstStyle/>
          <a:p>
            <a:pPr>
              <a:defRPr/>
            </a:pPr>
            <a:r>
              <a:rPr lang="en-US" dirty="0"/>
              <a:t>    </a:t>
            </a:r>
            <a:r>
              <a:rPr lang="en-US" dirty="0">
                <a:solidFill>
                  <a:schemeClr val="accent3"/>
                </a:solidFill>
              </a:rPr>
              <a:t>Maya Command History</a:t>
            </a:r>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p:txBody>
      </p:sp>
      <p:sp>
        <p:nvSpPr>
          <p:cNvPr id="11276" name="Rectangle 4"/>
          <p:cNvSpPr>
            <a:spLocks noChangeArrowheads="1"/>
          </p:cNvSpPr>
          <p:nvPr/>
        </p:nvSpPr>
        <p:spPr bwMode="auto">
          <a:xfrm>
            <a:off x="3505200" y="1828800"/>
            <a:ext cx="2667000" cy="4246563"/>
          </a:xfrm>
          <a:prstGeom prst="rect">
            <a:avLst/>
          </a:prstGeom>
          <a:solidFill>
            <a:schemeClr val="accent1"/>
          </a:solidFill>
          <a:ln w="9525">
            <a:solidFill>
              <a:schemeClr val="tx1"/>
            </a:solidFill>
            <a:miter lim="800000"/>
            <a:headEnd/>
            <a:tailEnd/>
          </a:ln>
        </p:spPr>
        <p:txBody>
          <a:bodyPr wrap="none" anchorCtr="1"/>
          <a:lstStyle/>
          <a:p>
            <a:pPr algn="ctr"/>
            <a:r>
              <a:rPr lang="en-US">
                <a:solidFill>
                  <a:srgbClr val="F8F8F8"/>
                </a:solidFill>
              </a:rPr>
              <a:t>Undo Queue</a:t>
            </a:r>
          </a:p>
        </p:txBody>
      </p:sp>
      <p:sp>
        <p:nvSpPr>
          <p:cNvPr id="46" name="Rectangle 45"/>
          <p:cNvSpPr/>
          <p:nvPr/>
        </p:nvSpPr>
        <p:spPr>
          <a:xfrm>
            <a:off x="1143000" y="23622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7" name="Rectangle 46"/>
          <p:cNvSpPr/>
          <p:nvPr/>
        </p:nvSpPr>
        <p:spPr>
          <a:xfrm>
            <a:off x="3886200" y="41910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8" name="Rectangle 47"/>
          <p:cNvSpPr/>
          <p:nvPr/>
        </p:nvSpPr>
        <p:spPr>
          <a:xfrm>
            <a:off x="3886200" y="46482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11280" name="Rectangle 4"/>
          <p:cNvSpPr>
            <a:spLocks noChangeArrowheads="1"/>
          </p:cNvSpPr>
          <p:nvPr/>
        </p:nvSpPr>
        <p:spPr bwMode="auto">
          <a:xfrm>
            <a:off x="6172200" y="1828800"/>
            <a:ext cx="2667000" cy="4246563"/>
          </a:xfrm>
          <a:prstGeom prst="rect">
            <a:avLst/>
          </a:prstGeom>
          <a:solidFill>
            <a:schemeClr val="accent1"/>
          </a:solidFill>
          <a:ln w="9525">
            <a:solidFill>
              <a:schemeClr val="tx1"/>
            </a:solidFill>
            <a:miter lim="800000"/>
            <a:headEnd/>
            <a:tailEnd/>
          </a:ln>
        </p:spPr>
        <p:txBody>
          <a:bodyPr wrap="none" anchorCtr="1"/>
          <a:lstStyle/>
          <a:p>
            <a:pPr algn="ctr"/>
            <a:r>
              <a:rPr lang="en-US">
                <a:solidFill>
                  <a:srgbClr val="F8F8F8"/>
                </a:solidFill>
              </a:rPr>
              <a:t>Redo Queue</a:t>
            </a:r>
          </a:p>
        </p:txBody>
      </p:sp>
      <p:sp>
        <p:nvSpPr>
          <p:cNvPr id="54" name="Rectangle 53"/>
          <p:cNvSpPr/>
          <p:nvPr/>
        </p:nvSpPr>
        <p:spPr>
          <a:xfrm>
            <a:off x="6632575" y="41560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5" name="Rectangle 54"/>
          <p:cNvSpPr/>
          <p:nvPr/>
        </p:nvSpPr>
        <p:spPr>
          <a:xfrm>
            <a:off x="6632575" y="36988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6" name="Rectangle 55"/>
          <p:cNvSpPr/>
          <p:nvPr/>
        </p:nvSpPr>
        <p:spPr>
          <a:xfrm>
            <a:off x="6632575" y="32416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7" name="Rectangle 56"/>
          <p:cNvSpPr/>
          <p:nvPr/>
        </p:nvSpPr>
        <p:spPr>
          <a:xfrm>
            <a:off x="6632575" y="46132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31" name="Rectangle 30"/>
          <p:cNvSpPr/>
          <p:nvPr/>
        </p:nvSpPr>
        <p:spPr>
          <a:xfrm>
            <a:off x="1143000" y="23622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create a sphere</a:t>
            </a:r>
          </a:p>
        </p:txBody>
      </p:sp>
      <p:sp>
        <p:nvSpPr>
          <p:cNvPr id="62" name="Rectangle 61"/>
          <p:cNvSpPr/>
          <p:nvPr/>
        </p:nvSpPr>
        <p:spPr>
          <a:xfrm>
            <a:off x="1143000" y="28194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32" name="Rectangle 31"/>
          <p:cNvSpPr/>
          <p:nvPr/>
        </p:nvSpPr>
        <p:spPr>
          <a:xfrm>
            <a:off x="1143000" y="28194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scale in z axis</a:t>
            </a:r>
          </a:p>
        </p:txBody>
      </p:sp>
      <p:sp>
        <p:nvSpPr>
          <p:cNvPr id="64" name="Rectangle 63"/>
          <p:cNvSpPr/>
          <p:nvPr/>
        </p:nvSpPr>
        <p:spPr>
          <a:xfrm>
            <a:off x="1143000" y="41910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5" name="Rectangle 64"/>
          <p:cNvSpPr/>
          <p:nvPr/>
        </p:nvSpPr>
        <p:spPr>
          <a:xfrm>
            <a:off x="1143000" y="37338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6" name="Rectangle 65"/>
          <p:cNvSpPr/>
          <p:nvPr/>
        </p:nvSpPr>
        <p:spPr>
          <a:xfrm>
            <a:off x="1143000" y="32766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3" name="Rectangle 62"/>
          <p:cNvSpPr/>
          <p:nvPr/>
        </p:nvSpPr>
        <p:spPr>
          <a:xfrm>
            <a:off x="1143000" y="46482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37" name="Rectangle 36"/>
          <p:cNvSpPr/>
          <p:nvPr/>
        </p:nvSpPr>
        <p:spPr>
          <a:xfrm>
            <a:off x="1143000" y="46482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redo</a:t>
            </a:r>
          </a:p>
        </p:txBody>
      </p:sp>
      <p:sp>
        <p:nvSpPr>
          <p:cNvPr id="36" name="Rectangle 35"/>
          <p:cNvSpPr/>
          <p:nvPr/>
        </p:nvSpPr>
        <p:spPr>
          <a:xfrm>
            <a:off x="1143000" y="41910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undo</a:t>
            </a:r>
          </a:p>
        </p:txBody>
      </p:sp>
      <p:sp>
        <p:nvSpPr>
          <p:cNvPr id="35" name="Rectangle 34"/>
          <p:cNvSpPr/>
          <p:nvPr/>
        </p:nvSpPr>
        <p:spPr>
          <a:xfrm>
            <a:off x="1143000" y="37338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undo</a:t>
            </a:r>
          </a:p>
        </p:txBody>
      </p:sp>
      <p:sp>
        <p:nvSpPr>
          <p:cNvPr id="38" name="Rectangle 37"/>
          <p:cNvSpPr/>
          <p:nvPr/>
        </p:nvSpPr>
        <p:spPr>
          <a:xfrm>
            <a:off x="1143000" y="32766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translate in x axis</a:t>
            </a:r>
          </a:p>
        </p:txBody>
      </p:sp>
      <p:sp>
        <p:nvSpPr>
          <p:cNvPr id="67" name="Rectangle 66"/>
          <p:cNvSpPr/>
          <p:nvPr/>
        </p:nvSpPr>
        <p:spPr>
          <a:xfrm>
            <a:off x="3886200" y="37338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8" name="Rectangle 67"/>
          <p:cNvSpPr/>
          <p:nvPr/>
        </p:nvSpPr>
        <p:spPr>
          <a:xfrm>
            <a:off x="3886200" y="32766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9" name="Rectangle 68"/>
          <p:cNvSpPr/>
          <p:nvPr/>
        </p:nvSpPr>
        <p:spPr>
          <a:xfrm>
            <a:off x="3886200" y="28194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70" name="Rectangle 69"/>
          <p:cNvSpPr/>
          <p:nvPr/>
        </p:nvSpPr>
        <p:spPr>
          <a:xfrm>
            <a:off x="3886200" y="23622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2" name="Rectangle 41"/>
          <p:cNvSpPr/>
          <p:nvPr/>
        </p:nvSpPr>
        <p:spPr>
          <a:xfrm>
            <a:off x="3886200" y="28194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scale in z axis</a:t>
            </a:r>
          </a:p>
        </p:txBody>
      </p:sp>
      <p:sp>
        <p:nvSpPr>
          <p:cNvPr id="40" name="Rectangle 39"/>
          <p:cNvSpPr/>
          <p:nvPr/>
        </p:nvSpPr>
        <p:spPr>
          <a:xfrm>
            <a:off x="3886200" y="23622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create a sphere</a:t>
            </a:r>
          </a:p>
        </p:txBody>
      </p:sp>
      <p:sp>
        <p:nvSpPr>
          <p:cNvPr id="44" name="Rectangle 43"/>
          <p:cNvSpPr/>
          <p:nvPr/>
        </p:nvSpPr>
        <p:spPr>
          <a:xfrm>
            <a:off x="3886200" y="32766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translate in x axis</a:t>
            </a:r>
          </a:p>
        </p:txBody>
      </p:sp>
      <p:sp>
        <p:nvSpPr>
          <p:cNvPr id="58" name="Line 39"/>
          <p:cNvSpPr>
            <a:spLocks noChangeShapeType="1"/>
          </p:cNvSpPr>
          <p:nvPr/>
        </p:nvSpPr>
        <p:spPr bwMode="auto">
          <a:xfrm flipV="1">
            <a:off x="2933700" y="3505200"/>
            <a:ext cx="1104900" cy="457200"/>
          </a:xfrm>
          <a:prstGeom prst="line">
            <a:avLst/>
          </a:prstGeom>
          <a:noFill/>
          <a:ln w="38100">
            <a:solidFill>
              <a:schemeClr val="bg1"/>
            </a:solidFill>
            <a:round/>
            <a:headEnd/>
            <a:tailEnd type="triangle" w="med" len="med"/>
          </a:ln>
        </p:spPr>
        <p:txBody>
          <a:bodyPr wrap="none"/>
          <a:lstStyle/>
          <a:p>
            <a:endParaRPr lang="en-US"/>
          </a:p>
        </p:txBody>
      </p:sp>
      <p:sp>
        <p:nvSpPr>
          <p:cNvPr id="59" name="Line 46"/>
          <p:cNvSpPr>
            <a:spLocks noChangeShapeType="1"/>
          </p:cNvSpPr>
          <p:nvPr/>
        </p:nvSpPr>
        <p:spPr bwMode="auto">
          <a:xfrm flipV="1">
            <a:off x="2819400" y="2960688"/>
            <a:ext cx="1219200" cy="1458912"/>
          </a:xfrm>
          <a:prstGeom prst="line">
            <a:avLst/>
          </a:prstGeom>
          <a:noFill/>
          <a:ln w="38100">
            <a:solidFill>
              <a:schemeClr val="bg1"/>
            </a:solidFill>
            <a:round/>
            <a:headEnd/>
            <a:tailEnd type="triangle" w="med" len="med"/>
          </a:ln>
        </p:spPr>
        <p:txBody>
          <a:bodyPr wrap="none"/>
          <a:lstStyle/>
          <a:p>
            <a:endParaRPr lang="en-US"/>
          </a:p>
        </p:txBody>
      </p:sp>
      <p:sp>
        <p:nvSpPr>
          <p:cNvPr id="73" name="Rectangle 72"/>
          <p:cNvSpPr/>
          <p:nvPr/>
        </p:nvSpPr>
        <p:spPr>
          <a:xfrm>
            <a:off x="6632575" y="23272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9" name="Rectangle 48"/>
          <p:cNvSpPr/>
          <p:nvPr/>
        </p:nvSpPr>
        <p:spPr>
          <a:xfrm>
            <a:off x="6632575" y="23272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translate in x axis</a:t>
            </a:r>
          </a:p>
        </p:txBody>
      </p:sp>
      <p:sp>
        <p:nvSpPr>
          <p:cNvPr id="74" name="Rectangle 73"/>
          <p:cNvSpPr/>
          <p:nvPr/>
        </p:nvSpPr>
        <p:spPr>
          <a:xfrm>
            <a:off x="6632575" y="27844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2" name="Rectangle 51"/>
          <p:cNvSpPr/>
          <p:nvPr/>
        </p:nvSpPr>
        <p:spPr>
          <a:xfrm>
            <a:off x="6632575" y="27844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scale in z axis</a:t>
            </a:r>
          </a:p>
        </p:txBody>
      </p:sp>
      <p:sp>
        <p:nvSpPr>
          <p:cNvPr id="71" name="Line 47"/>
          <p:cNvSpPr>
            <a:spLocks noChangeShapeType="1"/>
          </p:cNvSpPr>
          <p:nvPr/>
        </p:nvSpPr>
        <p:spPr bwMode="auto">
          <a:xfrm flipV="1">
            <a:off x="2933700" y="3100388"/>
            <a:ext cx="3848100" cy="1776412"/>
          </a:xfrm>
          <a:prstGeom prst="line">
            <a:avLst/>
          </a:prstGeom>
          <a:noFill/>
          <a:ln w="38100">
            <a:solidFill>
              <a:schemeClr val="bg1"/>
            </a:solidFill>
            <a:round/>
            <a:headEnd/>
            <a:tailEnd type="triangle" w="med" len="med"/>
          </a:ln>
        </p:spPr>
        <p:txBody>
          <a:bodyPr wrap="none"/>
          <a:lstStyle/>
          <a:p>
            <a:endParaRPr 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ppt_x"/>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500" fill="hold"/>
                                        <p:tgtEl>
                                          <p:spTgt spid="32"/>
                                        </p:tgtEl>
                                        <p:attrNameLst>
                                          <p:attrName>ppt_x</p:attrName>
                                        </p:attrNameLst>
                                      </p:cBhvr>
                                      <p:tavLst>
                                        <p:tav tm="0">
                                          <p:val>
                                            <p:strVal val="#ppt_x"/>
                                          </p:val>
                                        </p:tav>
                                        <p:tav tm="100000">
                                          <p:val>
                                            <p:strVal val="#ppt_x"/>
                                          </p:val>
                                        </p:tav>
                                      </p:tavLst>
                                    </p:anim>
                                    <p:anim calcmode="lin" valueType="num">
                                      <p:cBhvr additive="base">
                                        <p:cTn id="18" dur="500" fill="hold"/>
                                        <p:tgtEl>
                                          <p:spTgt spid="3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fill="hold"/>
                                        <p:tgtEl>
                                          <p:spTgt spid="42"/>
                                        </p:tgtEl>
                                        <p:attrNameLst>
                                          <p:attrName>ppt_x</p:attrName>
                                        </p:attrNameLst>
                                      </p:cBhvr>
                                      <p:tavLst>
                                        <p:tav tm="0">
                                          <p:val>
                                            <p:strVal val="#ppt_x"/>
                                          </p:val>
                                        </p:tav>
                                        <p:tav tm="100000">
                                          <p:val>
                                            <p:strVal val="#ppt_x"/>
                                          </p:val>
                                        </p:tav>
                                      </p:tavLst>
                                    </p:anim>
                                    <p:anim calcmode="lin" valueType="num">
                                      <p:cBhvr additive="base">
                                        <p:cTn id="22"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500" fill="hold"/>
                                        <p:tgtEl>
                                          <p:spTgt spid="38"/>
                                        </p:tgtEl>
                                        <p:attrNameLst>
                                          <p:attrName>ppt_x</p:attrName>
                                        </p:attrNameLst>
                                      </p:cBhvr>
                                      <p:tavLst>
                                        <p:tav tm="0">
                                          <p:val>
                                            <p:strVal val="#ppt_x"/>
                                          </p:val>
                                        </p:tav>
                                        <p:tav tm="100000">
                                          <p:val>
                                            <p:strVal val="#ppt_x"/>
                                          </p:val>
                                        </p:tav>
                                      </p:tavLst>
                                    </p:anim>
                                    <p:anim calcmode="lin" valueType="num">
                                      <p:cBhvr additive="base">
                                        <p:cTn id="28" dur="500" fill="hold"/>
                                        <p:tgtEl>
                                          <p:spTgt spid="3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500" fill="hold"/>
                                        <p:tgtEl>
                                          <p:spTgt spid="58"/>
                                        </p:tgtEl>
                                        <p:attrNameLst>
                                          <p:attrName>ppt_x</p:attrName>
                                        </p:attrNameLst>
                                      </p:cBhvr>
                                      <p:tavLst>
                                        <p:tav tm="0">
                                          <p:val>
                                            <p:strVal val="#ppt_x"/>
                                          </p:val>
                                        </p:tav>
                                        <p:tav tm="100000">
                                          <p:val>
                                            <p:strVal val="#ppt_x"/>
                                          </p:val>
                                        </p:tav>
                                      </p:tavLst>
                                    </p:anim>
                                    <p:anim calcmode="lin" valueType="num">
                                      <p:cBhvr additive="base">
                                        <p:cTn id="38" dur="500" fill="hold"/>
                                        <p:tgtEl>
                                          <p:spTgt spid="5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ppt_x"/>
                                          </p:val>
                                        </p:tav>
                                        <p:tav tm="100000">
                                          <p:val>
                                            <p:strVal val="#ppt_x"/>
                                          </p:val>
                                        </p:tav>
                                      </p:tavLst>
                                    </p:anim>
                                    <p:anim calcmode="lin" valueType="num">
                                      <p:cBhvr additive="base">
                                        <p:cTn id="4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xit" presetSubtype="4" fill="hold" grpId="1" nodeType="clickEffect">
                                  <p:stCondLst>
                                    <p:cond delay="0"/>
                                  </p:stCondLst>
                                  <p:childTnLst>
                                    <p:anim calcmode="lin" valueType="num">
                                      <p:cBhvr additive="base">
                                        <p:cTn id="46" dur="500"/>
                                        <p:tgtEl>
                                          <p:spTgt spid="44"/>
                                        </p:tgtEl>
                                        <p:attrNameLst>
                                          <p:attrName>ppt_x</p:attrName>
                                        </p:attrNameLst>
                                      </p:cBhvr>
                                      <p:tavLst>
                                        <p:tav tm="0">
                                          <p:val>
                                            <p:strVal val="ppt_x"/>
                                          </p:val>
                                        </p:tav>
                                        <p:tav tm="100000">
                                          <p:val>
                                            <p:strVal val="ppt_x"/>
                                          </p:val>
                                        </p:tav>
                                      </p:tavLst>
                                    </p:anim>
                                    <p:anim calcmode="lin" valueType="num">
                                      <p:cBhvr additive="base">
                                        <p:cTn id="47" dur="500"/>
                                        <p:tgtEl>
                                          <p:spTgt spid="44"/>
                                        </p:tgtEl>
                                        <p:attrNameLst>
                                          <p:attrName>ppt_y</p:attrName>
                                        </p:attrNameLst>
                                      </p:cBhvr>
                                      <p:tavLst>
                                        <p:tav tm="0">
                                          <p:val>
                                            <p:strVal val="ppt_y"/>
                                          </p:val>
                                        </p:tav>
                                        <p:tav tm="100000">
                                          <p:val>
                                            <p:strVal val="1+ppt_h/2"/>
                                          </p:val>
                                        </p:tav>
                                      </p:tavLst>
                                    </p:anim>
                                    <p:set>
                                      <p:cBhvr>
                                        <p:cTn id="48" dur="1" fill="hold">
                                          <p:stCondLst>
                                            <p:cond delay="499"/>
                                          </p:stCondLst>
                                        </p:cTn>
                                        <p:tgtEl>
                                          <p:spTgt spid="4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9"/>
                                        </p:tgtEl>
                                        <p:attrNameLst>
                                          <p:attrName>style.visibility</p:attrName>
                                        </p:attrNameLst>
                                      </p:cBhvr>
                                      <p:to>
                                        <p:strVal val="visible"/>
                                      </p:to>
                                    </p:set>
                                    <p:anim calcmode="lin" valueType="num">
                                      <p:cBhvr additive="base">
                                        <p:cTn id="53" dur="500" fill="hold"/>
                                        <p:tgtEl>
                                          <p:spTgt spid="49"/>
                                        </p:tgtEl>
                                        <p:attrNameLst>
                                          <p:attrName>ppt_x</p:attrName>
                                        </p:attrNameLst>
                                      </p:cBhvr>
                                      <p:tavLst>
                                        <p:tav tm="0">
                                          <p:val>
                                            <p:strVal val="#ppt_x"/>
                                          </p:val>
                                        </p:tav>
                                        <p:tav tm="100000">
                                          <p:val>
                                            <p:strVal val="#ppt_x"/>
                                          </p:val>
                                        </p:tav>
                                      </p:tavLst>
                                    </p:anim>
                                    <p:anim calcmode="lin" valueType="num">
                                      <p:cBhvr additive="base">
                                        <p:cTn id="54"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3" presetClass="exit" presetSubtype="10" fill="hold" grpId="1" nodeType="clickEffect">
                                  <p:stCondLst>
                                    <p:cond delay="0"/>
                                  </p:stCondLst>
                                  <p:childTnLst>
                                    <p:animEffect transition="out" filter="blinds(horizontal)">
                                      <p:cBhvr>
                                        <p:cTn id="58" dur="500"/>
                                        <p:tgtEl>
                                          <p:spTgt spid="58"/>
                                        </p:tgtEl>
                                      </p:cBhvr>
                                    </p:animEffect>
                                    <p:set>
                                      <p:cBhvr>
                                        <p:cTn id="59" dur="1" fill="hold">
                                          <p:stCondLst>
                                            <p:cond delay="499"/>
                                          </p:stCondLst>
                                        </p:cTn>
                                        <p:tgtEl>
                                          <p:spTgt spid="58"/>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59"/>
                                        </p:tgtEl>
                                        <p:attrNameLst>
                                          <p:attrName>style.visibility</p:attrName>
                                        </p:attrNameLst>
                                      </p:cBhvr>
                                      <p:to>
                                        <p:strVal val="visible"/>
                                      </p:to>
                                    </p:set>
                                    <p:anim calcmode="lin" valueType="num">
                                      <p:cBhvr additive="base">
                                        <p:cTn id="64" dur="500" fill="hold"/>
                                        <p:tgtEl>
                                          <p:spTgt spid="59"/>
                                        </p:tgtEl>
                                        <p:attrNameLst>
                                          <p:attrName>ppt_x</p:attrName>
                                        </p:attrNameLst>
                                      </p:cBhvr>
                                      <p:tavLst>
                                        <p:tav tm="0">
                                          <p:val>
                                            <p:strVal val="#ppt_x"/>
                                          </p:val>
                                        </p:tav>
                                        <p:tav tm="100000">
                                          <p:val>
                                            <p:strVal val="#ppt_x"/>
                                          </p:val>
                                        </p:tav>
                                      </p:tavLst>
                                    </p:anim>
                                    <p:anim calcmode="lin" valueType="num">
                                      <p:cBhvr additive="base">
                                        <p:cTn id="65" dur="500" fill="hold"/>
                                        <p:tgtEl>
                                          <p:spTgt spid="59"/>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36"/>
                                        </p:tgtEl>
                                        <p:attrNameLst>
                                          <p:attrName>style.visibility</p:attrName>
                                        </p:attrNameLst>
                                      </p:cBhvr>
                                      <p:to>
                                        <p:strVal val="visible"/>
                                      </p:to>
                                    </p:set>
                                    <p:anim calcmode="lin" valueType="num">
                                      <p:cBhvr additive="base">
                                        <p:cTn id="68" dur="500" fill="hold"/>
                                        <p:tgtEl>
                                          <p:spTgt spid="36"/>
                                        </p:tgtEl>
                                        <p:attrNameLst>
                                          <p:attrName>ppt_x</p:attrName>
                                        </p:attrNameLst>
                                      </p:cBhvr>
                                      <p:tavLst>
                                        <p:tav tm="0">
                                          <p:val>
                                            <p:strVal val="#ppt_x"/>
                                          </p:val>
                                        </p:tav>
                                        <p:tav tm="100000">
                                          <p:val>
                                            <p:strVal val="#ppt_x"/>
                                          </p:val>
                                        </p:tav>
                                      </p:tavLst>
                                    </p:anim>
                                    <p:anim calcmode="lin" valueType="num">
                                      <p:cBhvr additive="base">
                                        <p:cTn id="69"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xit" presetSubtype="4" fill="hold" grpId="1" nodeType="clickEffect">
                                  <p:stCondLst>
                                    <p:cond delay="0"/>
                                  </p:stCondLst>
                                  <p:childTnLst>
                                    <p:anim calcmode="lin" valueType="num">
                                      <p:cBhvr additive="base">
                                        <p:cTn id="73" dur="500"/>
                                        <p:tgtEl>
                                          <p:spTgt spid="42"/>
                                        </p:tgtEl>
                                        <p:attrNameLst>
                                          <p:attrName>ppt_x</p:attrName>
                                        </p:attrNameLst>
                                      </p:cBhvr>
                                      <p:tavLst>
                                        <p:tav tm="0">
                                          <p:val>
                                            <p:strVal val="ppt_x"/>
                                          </p:val>
                                        </p:tav>
                                        <p:tav tm="100000">
                                          <p:val>
                                            <p:strVal val="ppt_x"/>
                                          </p:val>
                                        </p:tav>
                                      </p:tavLst>
                                    </p:anim>
                                    <p:anim calcmode="lin" valueType="num">
                                      <p:cBhvr additive="base">
                                        <p:cTn id="74" dur="500"/>
                                        <p:tgtEl>
                                          <p:spTgt spid="42"/>
                                        </p:tgtEl>
                                        <p:attrNameLst>
                                          <p:attrName>ppt_y</p:attrName>
                                        </p:attrNameLst>
                                      </p:cBhvr>
                                      <p:tavLst>
                                        <p:tav tm="0">
                                          <p:val>
                                            <p:strVal val="ppt_y"/>
                                          </p:val>
                                        </p:tav>
                                        <p:tav tm="100000">
                                          <p:val>
                                            <p:strVal val="1+ppt_h/2"/>
                                          </p:val>
                                        </p:tav>
                                      </p:tavLst>
                                    </p:anim>
                                    <p:set>
                                      <p:cBhvr>
                                        <p:cTn id="75" dur="1" fill="hold">
                                          <p:stCondLst>
                                            <p:cond delay="499"/>
                                          </p:stCondLst>
                                        </p:cTn>
                                        <p:tgtEl>
                                          <p:spTgt spid="42"/>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52"/>
                                        </p:tgtEl>
                                        <p:attrNameLst>
                                          <p:attrName>style.visibility</p:attrName>
                                        </p:attrNameLst>
                                      </p:cBhvr>
                                      <p:to>
                                        <p:strVal val="visible"/>
                                      </p:to>
                                    </p:set>
                                    <p:anim calcmode="lin" valueType="num">
                                      <p:cBhvr additive="base">
                                        <p:cTn id="80" dur="500" fill="hold"/>
                                        <p:tgtEl>
                                          <p:spTgt spid="52"/>
                                        </p:tgtEl>
                                        <p:attrNameLst>
                                          <p:attrName>ppt_x</p:attrName>
                                        </p:attrNameLst>
                                      </p:cBhvr>
                                      <p:tavLst>
                                        <p:tav tm="0">
                                          <p:val>
                                            <p:strVal val="#ppt_x"/>
                                          </p:val>
                                        </p:tav>
                                        <p:tav tm="100000">
                                          <p:val>
                                            <p:strVal val="#ppt_x"/>
                                          </p:val>
                                        </p:tav>
                                      </p:tavLst>
                                    </p:anim>
                                    <p:anim calcmode="lin" valueType="num">
                                      <p:cBhvr additive="base">
                                        <p:cTn id="81"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3" presetClass="exit" presetSubtype="10" fill="hold" grpId="1" nodeType="clickEffect">
                                  <p:stCondLst>
                                    <p:cond delay="0"/>
                                  </p:stCondLst>
                                  <p:childTnLst>
                                    <p:animEffect transition="out" filter="blinds(horizontal)">
                                      <p:cBhvr>
                                        <p:cTn id="85" dur="500"/>
                                        <p:tgtEl>
                                          <p:spTgt spid="59"/>
                                        </p:tgtEl>
                                      </p:cBhvr>
                                    </p:animEffect>
                                    <p:set>
                                      <p:cBhvr>
                                        <p:cTn id="86" dur="1" fill="hold">
                                          <p:stCondLst>
                                            <p:cond delay="499"/>
                                          </p:stCondLst>
                                        </p:cTn>
                                        <p:tgtEl>
                                          <p:spTgt spid="59"/>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71"/>
                                        </p:tgtEl>
                                        <p:attrNameLst>
                                          <p:attrName>style.visibility</p:attrName>
                                        </p:attrNameLst>
                                      </p:cBhvr>
                                      <p:to>
                                        <p:strVal val="visible"/>
                                      </p:to>
                                    </p:set>
                                    <p:anim calcmode="lin" valueType="num">
                                      <p:cBhvr additive="base">
                                        <p:cTn id="91" dur="500" fill="hold"/>
                                        <p:tgtEl>
                                          <p:spTgt spid="71"/>
                                        </p:tgtEl>
                                        <p:attrNameLst>
                                          <p:attrName>ppt_x</p:attrName>
                                        </p:attrNameLst>
                                      </p:cBhvr>
                                      <p:tavLst>
                                        <p:tav tm="0">
                                          <p:val>
                                            <p:strVal val="#ppt_x"/>
                                          </p:val>
                                        </p:tav>
                                        <p:tav tm="100000">
                                          <p:val>
                                            <p:strVal val="#ppt_x"/>
                                          </p:val>
                                        </p:tav>
                                      </p:tavLst>
                                    </p:anim>
                                    <p:anim calcmode="lin" valueType="num">
                                      <p:cBhvr additive="base">
                                        <p:cTn id="92" dur="500" fill="hold"/>
                                        <p:tgtEl>
                                          <p:spTgt spid="71"/>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7"/>
                                        </p:tgtEl>
                                        <p:attrNameLst>
                                          <p:attrName>style.visibility</p:attrName>
                                        </p:attrNameLst>
                                      </p:cBhvr>
                                      <p:to>
                                        <p:strVal val="visible"/>
                                      </p:to>
                                    </p:set>
                                    <p:anim calcmode="lin" valueType="num">
                                      <p:cBhvr additive="base">
                                        <p:cTn id="95" dur="500" fill="hold"/>
                                        <p:tgtEl>
                                          <p:spTgt spid="37"/>
                                        </p:tgtEl>
                                        <p:attrNameLst>
                                          <p:attrName>ppt_x</p:attrName>
                                        </p:attrNameLst>
                                      </p:cBhvr>
                                      <p:tavLst>
                                        <p:tav tm="0">
                                          <p:val>
                                            <p:strVal val="#ppt_x"/>
                                          </p:val>
                                        </p:tav>
                                        <p:tav tm="100000">
                                          <p:val>
                                            <p:strVal val="#ppt_x"/>
                                          </p:val>
                                        </p:tav>
                                      </p:tavLst>
                                    </p:anim>
                                    <p:anim calcmode="lin" valueType="num">
                                      <p:cBhvr additive="base">
                                        <p:cTn id="9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xit" presetSubtype="4" fill="hold" grpId="1" nodeType="clickEffect">
                                  <p:stCondLst>
                                    <p:cond delay="0"/>
                                  </p:stCondLst>
                                  <p:childTnLst>
                                    <p:anim calcmode="lin" valueType="num">
                                      <p:cBhvr additive="base">
                                        <p:cTn id="100" dur="500"/>
                                        <p:tgtEl>
                                          <p:spTgt spid="52"/>
                                        </p:tgtEl>
                                        <p:attrNameLst>
                                          <p:attrName>ppt_x</p:attrName>
                                        </p:attrNameLst>
                                      </p:cBhvr>
                                      <p:tavLst>
                                        <p:tav tm="0">
                                          <p:val>
                                            <p:strVal val="ppt_x"/>
                                          </p:val>
                                        </p:tav>
                                        <p:tav tm="100000">
                                          <p:val>
                                            <p:strVal val="ppt_x"/>
                                          </p:val>
                                        </p:tav>
                                      </p:tavLst>
                                    </p:anim>
                                    <p:anim calcmode="lin" valueType="num">
                                      <p:cBhvr additive="base">
                                        <p:cTn id="101" dur="500"/>
                                        <p:tgtEl>
                                          <p:spTgt spid="52"/>
                                        </p:tgtEl>
                                        <p:attrNameLst>
                                          <p:attrName>ppt_y</p:attrName>
                                        </p:attrNameLst>
                                      </p:cBhvr>
                                      <p:tavLst>
                                        <p:tav tm="0">
                                          <p:val>
                                            <p:strVal val="ppt_y"/>
                                          </p:val>
                                        </p:tav>
                                        <p:tav tm="100000">
                                          <p:val>
                                            <p:strVal val="1+ppt_h/2"/>
                                          </p:val>
                                        </p:tav>
                                      </p:tavLst>
                                    </p:anim>
                                    <p:set>
                                      <p:cBhvr>
                                        <p:cTn id="102" dur="1" fill="hold">
                                          <p:stCondLst>
                                            <p:cond delay="499"/>
                                          </p:stCondLst>
                                        </p:cTn>
                                        <p:tgtEl>
                                          <p:spTgt spid="5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2" nodeType="clickEffect">
                                  <p:stCondLst>
                                    <p:cond delay="0"/>
                                  </p:stCondLst>
                                  <p:childTnLst>
                                    <p:set>
                                      <p:cBhvr>
                                        <p:cTn id="106" dur="1" fill="hold">
                                          <p:stCondLst>
                                            <p:cond delay="0"/>
                                          </p:stCondLst>
                                        </p:cTn>
                                        <p:tgtEl>
                                          <p:spTgt spid="42"/>
                                        </p:tgtEl>
                                        <p:attrNameLst>
                                          <p:attrName>style.visibility</p:attrName>
                                        </p:attrNameLst>
                                      </p:cBhvr>
                                      <p:to>
                                        <p:strVal val="visible"/>
                                      </p:to>
                                    </p:set>
                                    <p:anim calcmode="lin" valueType="num">
                                      <p:cBhvr additive="base">
                                        <p:cTn id="107" dur="500" fill="hold"/>
                                        <p:tgtEl>
                                          <p:spTgt spid="42"/>
                                        </p:tgtEl>
                                        <p:attrNameLst>
                                          <p:attrName>ppt_x</p:attrName>
                                        </p:attrNameLst>
                                      </p:cBhvr>
                                      <p:tavLst>
                                        <p:tav tm="0">
                                          <p:val>
                                            <p:strVal val="#ppt_x"/>
                                          </p:val>
                                        </p:tav>
                                        <p:tav tm="100000">
                                          <p:val>
                                            <p:strVal val="#ppt_x"/>
                                          </p:val>
                                        </p:tav>
                                      </p:tavLst>
                                    </p:anim>
                                    <p:anim calcmode="lin" valueType="num">
                                      <p:cBhvr additive="base">
                                        <p:cTn id="10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3" presetClass="exit" presetSubtype="10" fill="hold" grpId="1" nodeType="clickEffect">
                                  <p:stCondLst>
                                    <p:cond delay="0"/>
                                  </p:stCondLst>
                                  <p:childTnLst>
                                    <p:animEffect transition="out" filter="blinds(horizontal)">
                                      <p:cBhvr>
                                        <p:cTn id="112" dur="500"/>
                                        <p:tgtEl>
                                          <p:spTgt spid="71"/>
                                        </p:tgtEl>
                                      </p:cBhvr>
                                    </p:animEffect>
                                    <p:set>
                                      <p:cBhvr>
                                        <p:cTn id="113" dur="1" fill="hold">
                                          <p:stCondLst>
                                            <p:cond delay="499"/>
                                          </p:stCondLst>
                                        </p:cTn>
                                        <p:tgtEl>
                                          <p:spTgt spid="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7" grpId="0" animBg="1"/>
      <p:bldP spid="36" grpId="0" animBg="1"/>
      <p:bldP spid="35" grpId="0" animBg="1"/>
      <p:bldP spid="38" grpId="0" animBg="1"/>
      <p:bldP spid="42" grpId="0" animBg="1"/>
      <p:bldP spid="42" grpId="1" animBg="1"/>
      <p:bldP spid="42" grpId="2" animBg="1"/>
      <p:bldP spid="40" grpId="0" animBg="1"/>
      <p:bldP spid="44" grpId="0" animBg="1"/>
      <p:bldP spid="44" grpId="1" animBg="1"/>
      <p:bldP spid="58" grpId="0" animBg="1"/>
      <p:bldP spid="58" grpId="1" animBg="1"/>
      <p:bldP spid="59" grpId="0" animBg="1"/>
      <p:bldP spid="59" grpId="1" animBg="1"/>
      <p:bldP spid="49" grpId="0" animBg="1"/>
      <p:bldP spid="52" grpId="0" animBg="1"/>
      <p:bldP spid="52" grpId="1" animBg="1"/>
      <p:bldP spid="71" grpId="0" animBg="1"/>
      <p:bldP spid="71"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Command</a:t>
            </a:r>
            <a:endParaRPr lang="en-US" dirty="0"/>
          </a:p>
        </p:txBody>
      </p:sp>
      <p:sp>
        <p:nvSpPr>
          <p:cNvPr id="3" name="Content Placeholder 2"/>
          <p:cNvSpPr>
            <a:spLocks noGrp="1"/>
          </p:cNvSpPr>
          <p:nvPr>
            <p:ph idx="1"/>
          </p:nvPr>
        </p:nvSpPr>
        <p:spPr/>
        <p:txBody>
          <a:bodyPr/>
          <a:lstStyle/>
          <a:p>
            <a:r>
              <a:rPr lang="en-US" dirty="0" smtClean="0"/>
              <a:t>Extend Maya Command </a:t>
            </a:r>
          </a:p>
          <a:p>
            <a:endParaRPr lang="en-US" dirty="0" smtClean="0"/>
          </a:p>
          <a:p>
            <a:r>
              <a:rPr lang="en-US" dirty="0" smtClean="0"/>
              <a:t>Core Class: </a:t>
            </a:r>
            <a:r>
              <a:rPr lang="en-US" dirty="0" err="1" smtClean="0"/>
              <a:t>MPxCommand</a:t>
            </a:r>
            <a:endParaRPr lang="en-US" dirty="0" smtClean="0"/>
          </a:p>
          <a:p>
            <a:pPr marL="342900" lvl="3" indent="-342900">
              <a:spcBef>
                <a:spcPct val="15000"/>
              </a:spcBef>
              <a:spcAft>
                <a:spcPct val="15000"/>
              </a:spcAft>
              <a:buClrTx/>
              <a:buSzTx/>
              <a:buFontTx/>
              <a:buChar char="•"/>
            </a:pPr>
            <a:endParaRPr lang="en-US" sz="2400" dirty="0" smtClean="0"/>
          </a:p>
          <a:p>
            <a:pPr marL="342900" lvl="3" indent="-342900">
              <a:spcBef>
                <a:spcPct val="15000"/>
              </a:spcBef>
              <a:spcAft>
                <a:spcPct val="15000"/>
              </a:spcAft>
              <a:buClrTx/>
              <a:buSzTx/>
              <a:buFontTx/>
              <a:buChar char="•"/>
            </a:pPr>
            <a:r>
              <a:rPr lang="en-US" sz="2400" dirty="0" smtClean="0"/>
              <a:t>Related Classes: </a:t>
            </a:r>
            <a:r>
              <a:rPr lang="en-US" sz="2400" dirty="0" err="1" smtClean="0"/>
              <a:t>MArgList</a:t>
            </a:r>
            <a:r>
              <a:rPr lang="en-US" sz="2400" dirty="0" smtClean="0"/>
              <a:t>, </a:t>
            </a:r>
            <a:r>
              <a:rPr lang="en-US" sz="2400" dirty="0" err="1" smtClean="0"/>
              <a:t>MSyntax</a:t>
            </a:r>
            <a:r>
              <a:rPr lang="en-US" sz="2400" dirty="0" smtClean="0"/>
              <a:t>, </a:t>
            </a:r>
            <a:r>
              <a:rPr lang="en-US" sz="2400" dirty="0" err="1" smtClean="0"/>
              <a:t>MArgDatabase</a:t>
            </a:r>
            <a:endParaRPr lang="en-US" sz="2400" dirty="0" smtClean="0"/>
          </a:p>
          <a:p>
            <a:endParaRPr lang="en-US" dirty="0"/>
          </a:p>
        </p:txBody>
      </p:sp>
      <p:pic>
        <p:nvPicPr>
          <p:cNvPr id="4" name="Picture 4" descr="mne_bottom_bar"/>
          <p:cNvPicPr>
            <a:picLocks noChangeAspect="1" noChangeArrowheads="1"/>
          </p:cNvPicPr>
          <p:nvPr/>
        </p:nvPicPr>
        <p:blipFill>
          <a:blip r:embed="rId3" cstate="print"/>
          <a:srcRect/>
          <a:stretch>
            <a:fillRect/>
          </a:stretch>
        </p:blipFill>
        <p:spPr bwMode="auto">
          <a:xfrm>
            <a:off x="540469" y="5110832"/>
            <a:ext cx="7981950" cy="1046162"/>
          </a:xfrm>
          <a:prstGeom prst="rect">
            <a:avLst/>
          </a:prstGeom>
          <a:noFill/>
          <a:ln w="3175">
            <a:solidFill>
              <a:srgbClr val="DDDDDD"/>
            </a:solidFill>
            <a:miter lim="800000"/>
            <a:headEnd/>
            <a:tailEnd/>
          </a:ln>
        </p:spPr>
      </p:pic>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Command Structure</a:t>
            </a:r>
            <a:endParaRPr lang="en-US" dirty="0"/>
          </a:p>
        </p:txBody>
      </p:sp>
      <p:sp>
        <p:nvSpPr>
          <p:cNvPr id="3" name="Content Placeholder 2"/>
          <p:cNvSpPr>
            <a:spLocks noGrp="1"/>
          </p:cNvSpPr>
          <p:nvPr>
            <p:ph idx="1"/>
          </p:nvPr>
        </p:nvSpPr>
        <p:spPr/>
        <p:txBody>
          <a:bodyPr/>
          <a:lstStyle/>
          <a:p>
            <a:r>
              <a:rPr lang="en-US" dirty="0" smtClean="0"/>
              <a:t>Example Class Declaration:</a:t>
            </a:r>
          </a:p>
          <a:p>
            <a:endParaRPr lang="en-US" dirty="0"/>
          </a:p>
        </p:txBody>
      </p:sp>
      <p:sp>
        <p:nvSpPr>
          <p:cNvPr id="4" name="Rectangle 3"/>
          <p:cNvSpPr/>
          <p:nvPr/>
        </p:nvSpPr>
        <p:spPr>
          <a:xfrm>
            <a:off x="685800" y="2438400"/>
            <a:ext cx="6248400" cy="304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class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myCmd</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 public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MPxCommand</a:t>
            </a:r>
            <a:endPar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endParaRP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public:</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myCmd</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virtual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myCmd</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static void* creator();</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MStatus</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doIt</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(const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MArgList</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&amp;);		</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t>
            </a:r>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1_blank">
  <a:themeElements>
    <a:clrScheme name="1_blank 2">
      <a:dk1>
        <a:srgbClr val="000000"/>
      </a:dk1>
      <a:lt1>
        <a:srgbClr val="FFFFFF"/>
      </a:lt1>
      <a:dk2>
        <a:srgbClr val="000000"/>
      </a:dk2>
      <a:lt2>
        <a:srgbClr val="CCCCCC"/>
      </a:lt2>
      <a:accent1>
        <a:srgbClr val="003264"/>
      </a:accent1>
      <a:accent2>
        <a:srgbClr val="EE5500"/>
      </a:accent2>
      <a:accent3>
        <a:srgbClr val="FFFFFF"/>
      </a:accent3>
      <a:accent4>
        <a:srgbClr val="000000"/>
      </a:accent4>
      <a:accent5>
        <a:srgbClr val="AAADB8"/>
      </a:accent5>
      <a:accent6>
        <a:srgbClr val="D84C00"/>
      </a:accent6>
      <a:hlink>
        <a:srgbClr val="77BB11"/>
      </a:hlink>
      <a:folHlink>
        <a:srgbClr val="FFAA00"/>
      </a:folHlink>
    </a:clrScheme>
    <a:fontScheme name="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ank 1">
        <a:dk1>
          <a:srgbClr val="000000"/>
        </a:dk1>
        <a:lt1>
          <a:srgbClr val="FFFFFF"/>
        </a:lt1>
        <a:dk2>
          <a:srgbClr val="000000"/>
        </a:dk2>
        <a:lt2>
          <a:srgbClr val="CCCCCC"/>
        </a:lt2>
        <a:accent1>
          <a:srgbClr val="00AADD"/>
        </a:accent1>
        <a:accent2>
          <a:srgbClr val="EE5500"/>
        </a:accent2>
        <a:accent3>
          <a:srgbClr val="FFFFFF"/>
        </a:accent3>
        <a:accent4>
          <a:srgbClr val="000000"/>
        </a:accent4>
        <a:accent5>
          <a:srgbClr val="AAD2EB"/>
        </a:accent5>
        <a:accent6>
          <a:srgbClr val="D84C00"/>
        </a:accent6>
        <a:hlink>
          <a:srgbClr val="77BB11"/>
        </a:hlink>
        <a:folHlink>
          <a:srgbClr val="FFAA00"/>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0000"/>
        </a:dk2>
        <a:lt2>
          <a:srgbClr val="CCCCCC"/>
        </a:lt2>
        <a:accent1>
          <a:srgbClr val="003264"/>
        </a:accent1>
        <a:accent2>
          <a:srgbClr val="EE5500"/>
        </a:accent2>
        <a:accent3>
          <a:srgbClr val="FFFFFF"/>
        </a:accent3>
        <a:accent4>
          <a:srgbClr val="000000"/>
        </a:accent4>
        <a:accent5>
          <a:srgbClr val="AAADB8"/>
        </a:accent5>
        <a:accent6>
          <a:srgbClr val="D84C00"/>
        </a:accent6>
        <a:hlink>
          <a:srgbClr val="77BB11"/>
        </a:hlink>
        <a:folHlink>
          <a:srgbClr val="FFAA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MacHD:Applications:Microsoft Office 2004:Templates:Presentations:Designs:Blank Presentation</Template>
  <TotalTime>9330</TotalTime>
  <Words>1949</Words>
  <Application>Microsoft Office PowerPoint</Application>
  <PresentationFormat>On-screen Show (4:3)</PresentationFormat>
  <Paragraphs>486</Paragraphs>
  <Slides>43</Slides>
  <Notes>40</Notes>
  <HiddenSlides>1</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1_blank</vt:lpstr>
      <vt:lpstr>Slide 1</vt:lpstr>
      <vt:lpstr>Agenda</vt:lpstr>
      <vt:lpstr>API extend Script functionality</vt:lpstr>
      <vt:lpstr>Maya Command Architecture</vt:lpstr>
      <vt:lpstr>Maya Command Parameters</vt:lpstr>
      <vt:lpstr>Maya Command Undo/Redo</vt:lpstr>
      <vt:lpstr>Maya Command Undo/Redo</vt:lpstr>
      <vt:lpstr>Custom Command</vt:lpstr>
      <vt:lpstr>Custom Command Structure</vt:lpstr>
      <vt:lpstr>MPxCommand Registration</vt:lpstr>
      <vt:lpstr>Custom Command Registration</vt:lpstr>
      <vt:lpstr>Custom Command: myFirstCmd</vt:lpstr>
      <vt:lpstr>Custom Command with Undo/Redo</vt:lpstr>
      <vt:lpstr>Custom Command Structure</vt:lpstr>
      <vt:lpstr>Command with Arguments</vt:lpstr>
      <vt:lpstr>Command with Arguments</vt:lpstr>
      <vt:lpstr>Command with Arguments</vt:lpstr>
      <vt:lpstr>Custom Command Structure</vt:lpstr>
      <vt:lpstr>MSyntax</vt:lpstr>
      <vt:lpstr>MSyntax </vt:lpstr>
      <vt:lpstr>Help on Custom Command</vt:lpstr>
      <vt:lpstr>Example: nodeInfoCmd</vt:lpstr>
      <vt:lpstr>Utilities API: MGlobal</vt:lpstr>
      <vt:lpstr>Utilites API: MGlobal</vt:lpstr>
      <vt:lpstr>MGlobal &amp; Selection List</vt:lpstr>
      <vt:lpstr>MGlobal Selection</vt:lpstr>
      <vt:lpstr>Utilities API: MGlobal </vt:lpstr>
      <vt:lpstr>Utilities API: MGlobal</vt:lpstr>
      <vt:lpstr>Error checking: MStatus</vt:lpstr>
      <vt:lpstr>Error checking: MStatus</vt:lpstr>
      <vt:lpstr>Debug Maya plugin</vt:lpstr>
      <vt:lpstr>DAG (Directed Acyclic Graph)</vt:lpstr>
      <vt:lpstr>DAG Hierarchy</vt:lpstr>
      <vt:lpstr>DAG Hierarchy</vt:lpstr>
      <vt:lpstr>DAG Hierarchy</vt:lpstr>
      <vt:lpstr>Instancing</vt:lpstr>
      <vt:lpstr>Dag Paths</vt:lpstr>
      <vt:lpstr>MObject VS. MDagPath</vt:lpstr>
      <vt:lpstr>Important API methods</vt:lpstr>
      <vt:lpstr>Example: dagInfo</vt:lpstr>
      <vt:lpstr>Example: instanceRotate</vt:lpstr>
      <vt:lpstr>Q &amp; A</vt:lpstr>
      <vt:lpstr>Slide 43</vt:lpstr>
    </vt:vector>
  </TitlesOfParts>
  <Manager/>
  <Company>Autodesk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&amp; Entertainment Title Slide Maya Logo Image</dc:title>
  <dc:creator/>
  <cp:lastModifiedBy>middlek</cp:lastModifiedBy>
  <cp:revision>1127</cp:revision>
  <cp:lastPrinted>2006-08-09T23:46:43Z</cp:lastPrinted>
  <dcterms:created xsi:type="dcterms:W3CDTF">2005-11-04T16:28:13Z</dcterms:created>
  <dcterms:modified xsi:type="dcterms:W3CDTF">2009-06-14T16:20:20Z</dcterms:modified>
</cp:coreProperties>
</file>