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4"/>
  </p:notesMasterIdLst>
  <p:handoutMasterIdLst>
    <p:handoutMasterId r:id="rId35"/>
  </p:handoutMasterIdLst>
  <p:sldIdLst>
    <p:sldId id="361" r:id="rId2"/>
    <p:sldId id="379" r:id="rId3"/>
    <p:sldId id="422" r:id="rId4"/>
    <p:sldId id="427" r:id="rId5"/>
    <p:sldId id="441" r:id="rId6"/>
    <p:sldId id="428" r:id="rId7"/>
    <p:sldId id="430" r:id="rId8"/>
    <p:sldId id="429" r:id="rId9"/>
    <p:sldId id="431" r:id="rId10"/>
    <p:sldId id="432" r:id="rId11"/>
    <p:sldId id="433" r:id="rId12"/>
    <p:sldId id="434" r:id="rId13"/>
    <p:sldId id="373" r:id="rId14"/>
    <p:sldId id="394" r:id="rId15"/>
    <p:sldId id="366" r:id="rId16"/>
    <p:sldId id="437" r:id="rId17"/>
    <p:sldId id="438" r:id="rId18"/>
    <p:sldId id="439" r:id="rId19"/>
    <p:sldId id="442" r:id="rId20"/>
    <p:sldId id="440" r:id="rId21"/>
    <p:sldId id="435" r:id="rId22"/>
    <p:sldId id="375" r:id="rId23"/>
    <p:sldId id="381" r:id="rId24"/>
    <p:sldId id="443" r:id="rId25"/>
    <p:sldId id="445" r:id="rId26"/>
    <p:sldId id="444" r:id="rId27"/>
    <p:sldId id="365" r:id="rId28"/>
    <p:sldId id="447" r:id="rId29"/>
    <p:sldId id="446" r:id="rId30"/>
    <p:sldId id="448" r:id="rId31"/>
    <p:sldId id="423" r:id="rId32"/>
    <p:sldId id="425" r:id="rId33"/>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4200" autoAdjust="0"/>
  </p:normalViewPr>
  <p:slideViewPr>
    <p:cSldViewPr snapToObjects="1">
      <p:cViewPr>
        <p:scale>
          <a:sx n="80" d="100"/>
          <a:sy n="80" d="100"/>
        </p:scale>
        <p:origin x="-708"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716088" y="692150"/>
            <a:ext cx="3597275" cy="2698750"/>
          </a:xfrm>
          <a:ln/>
        </p:spPr>
      </p:sp>
      <p:sp>
        <p:nvSpPr>
          <p:cNvPr id="36867" name="Notes Placeholder 2"/>
          <p:cNvSpPr>
            <a:spLocks noGrp="1"/>
          </p:cNvSpPr>
          <p:nvPr>
            <p:ph type="body" idx="1"/>
          </p:nvPr>
        </p:nvSpPr>
        <p:spPr>
          <a:noFill/>
          <a:ln/>
        </p:spPr>
        <p:txBody>
          <a:bodyPr/>
          <a:lstStyle/>
          <a:p>
            <a:pPr eaLnBrk="1" hangingPunct="1"/>
            <a:endParaRPr lang="en-CA" i="1" dirty="0" smtClean="0"/>
          </a:p>
        </p:txBody>
      </p:sp>
      <p:sp>
        <p:nvSpPr>
          <p:cNvPr id="36868" name="Slide Number Placeholder 3"/>
          <p:cNvSpPr>
            <a:spLocks noGrp="1"/>
          </p:cNvSpPr>
          <p:nvPr>
            <p:ph type="sldNum" sz="quarter" idx="5"/>
          </p:nvPr>
        </p:nvSpPr>
        <p:spPr>
          <a:noFill/>
        </p:spPr>
        <p:txBody>
          <a:bodyPr/>
          <a:lstStyle/>
          <a:p>
            <a:fld id="{E64CB18C-0F62-44C5-863B-33D6F28C604E}" type="slidenum">
              <a:rPr lang="en-US" smtClean="0">
                <a:latin typeface="Arial" charset="0"/>
              </a:rPr>
              <a:pPr/>
              <a:t>16</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716088" y="692150"/>
            <a:ext cx="3597275" cy="2698750"/>
          </a:xfrm>
          <a:ln/>
        </p:spPr>
      </p:sp>
      <p:sp>
        <p:nvSpPr>
          <p:cNvPr id="37891" name="Notes Placeholder 2"/>
          <p:cNvSpPr>
            <a:spLocks noGrp="1"/>
          </p:cNvSpPr>
          <p:nvPr>
            <p:ph type="body" idx="1"/>
          </p:nvPr>
        </p:nvSpPr>
        <p:spPr>
          <a:noFill/>
          <a:ln/>
        </p:spPr>
        <p:txBody>
          <a:bodyPr/>
          <a:lstStyle/>
          <a:p>
            <a:endParaRPr lang="en-US" dirty="0" smtClean="0">
              <a:latin typeface="Arial" charset="0"/>
            </a:endParaRPr>
          </a:p>
        </p:txBody>
      </p:sp>
      <p:sp>
        <p:nvSpPr>
          <p:cNvPr id="37892" name="Slide Number Placeholder 3"/>
          <p:cNvSpPr>
            <a:spLocks noGrp="1"/>
          </p:cNvSpPr>
          <p:nvPr>
            <p:ph type="sldNum" sz="quarter" idx="5"/>
          </p:nvPr>
        </p:nvSpPr>
        <p:spPr>
          <a:noFill/>
        </p:spPr>
        <p:txBody>
          <a:bodyPr/>
          <a:lstStyle/>
          <a:p>
            <a:fld id="{81F403E2-76B8-4C86-91EB-73C734520D58}" type="slidenum">
              <a:rPr lang="en-US" smtClean="0">
                <a:latin typeface="Arial" charset="0"/>
              </a:rPr>
              <a:pPr/>
              <a:t>18</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1" name="Notes Placeholder 2"/>
          <p:cNvSpPr>
            <a:spLocks noGrp="1"/>
          </p:cNvSpPr>
          <p:nvPr>
            <p:ph type="body" idx="1"/>
          </p:nvPr>
        </p:nvSpPr>
        <p:spPr>
          <a:noFill/>
          <a:ln/>
        </p:spPr>
        <p:txBody>
          <a:bodyPr/>
          <a:lstStyle/>
          <a:p>
            <a:endParaRPr lang="en-US" dirty="0" smtClean="0">
              <a:latin typeface="Arial" charset="0"/>
            </a:endParaRPr>
          </a:p>
        </p:txBody>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23</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marL="159545" indent="-159545"/>
            <a:r>
              <a:rPr lang="en-US" dirty="0" err="1" smtClean="0"/>
              <a:t>doIt</a:t>
            </a:r>
            <a:r>
              <a:rPr lang="en-US" dirty="0" smtClean="0"/>
              <a:t>() : The </a:t>
            </a:r>
            <a:r>
              <a:rPr lang="en-US" dirty="0" err="1" smtClean="0"/>
              <a:t>doIt</a:t>
            </a:r>
            <a:r>
              <a:rPr lang="en-US" dirty="0" smtClean="0"/>
              <a:t>() method performs the actions of the command. In more complex commands, the </a:t>
            </a:r>
            <a:r>
              <a:rPr lang="en-US" dirty="0" err="1" smtClean="0"/>
              <a:t>doIt</a:t>
            </a:r>
            <a:r>
              <a:rPr lang="en-US" dirty="0" smtClean="0"/>
              <a:t>() method parses the argument list, the selection list, and whatever else may be necessary. It then uses this information to set data internal to the command before calling the </a:t>
            </a:r>
            <a:r>
              <a:rPr lang="en-US" dirty="0" err="1" smtClean="0"/>
              <a:t>redoIt</a:t>
            </a:r>
            <a:r>
              <a:rPr lang="en-US" dirty="0" smtClean="0"/>
              <a:t>() method, which does the bulk of the work. This avoids code duplication between the </a:t>
            </a:r>
            <a:r>
              <a:rPr lang="en-US" dirty="0" err="1" smtClean="0"/>
              <a:t>doIt</a:t>
            </a:r>
            <a:r>
              <a:rPr lang="en-US" dirty="0" smtClean="0"/>
              <a:t>() and </a:t>
            </a:r>
            <a:r>
              <a:rPr lang="en-US" dirty="0" err="1" smtClean="0"/>
              <a:t>redoIt</a:t>
            </a:r>
            <a:r>
              <a:rPr lang="en-US" dirty="0" smtClean="0"/>
              <a:t>() methods. Called on command execution</a:t>
            </a:r>
          </a:p>
          <a:p>
            <a:pPr marL="159545" indent="-159545"/>
            <a:r>
              <a:rPr lang="en-US" dirty="0" err="1" smtClean="0"/>
              <a:t>redoIt</a:t>
            </a:r>
            <a:r>
              <a:rPr lang="en-US" dirty="0" smtClean="0"/>
              <a:t>() : This method should do the actual work (if available) of the command based on the internal class data only. Internal class data should be set in the </a:t>
            </a:r>
            <a:r>
              <a:rPr lang="en-US" b="1" dirty="0" err="1" smtClean="0"/>
              <a:t>doIt</a:t>
            </a:r>
            <a:r>
              <a:rPr lang="en-US" dirty="0" smtClean="0"/>
              <a:t> method. Called on command redo</a:t>
            </a:r>
          </a:p>
          <a:p>
            <a:pPr marL="159545" indent="-159545"/>
            <a:r>
              <a:rPr lang="en-US" dirty="0" err="1" smtClean="0"/>
              <a:t>isUndoable</a:t>
            </a:r>
            <a:r>
              <a:rPr lang="en-US" dirty="0" smtClean="0"/>
              <a:t>() :  used to specify whether or not the command is undoable. False by default. Overwrite to return True if you want Maya to undo the command</a:t>
            </a:r>
          </a:p>
          <a:p>
            <a:pPr marL="159545" indent="-159545"/>
            <a:r>
              <a:rPr lang="en-US" dirty="0" err="1" smtClean="0"/>
              <a:t>undoIt</a:t>
            </a:r>
            <a:r>
              <a:rPr lang="en-US" dirty="0" smtClean="0"/>
              <a:t>() : Override with the undo functionality to reverse the </a:t>
            </a:r>
            <a:r>
              <a:rPr lang="en-US" dirty="0" err="1" smtClean="0"/>
              <a:t>redoIt</a:t>
            </a:r>
            <a:r>
              <a:rPr lang="en-US" dirty="0" smtClean="0"/>
              <a:t>() functionality</a:t>
            </a:r>
          </a:p>
          <a:p>
            <a:pPr marL="159545" indent="-159545">
              <a:buNone/>
            </a:pPr>
            <a:endParaRPr lang="en-US" dirty="0" smtClean="0"/>
          </a:p>
          <a:p>
            <a:pPr eaLnBrk="1" hangingPunct="1"/>
            <a:endParaRPr lang="en-US" smtClean="0">
              <a:latin typeface="Arial" charset="0"/>
            </a:endParaRPr>
          </a:p>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26</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marL="159545" indent="-159545"/>
            <a:r>
              <a:rPr lang="en-US" dirty="0" err="1" smtClean="0"/>
              <a:t>doIt</a:t>
            </a:r>
            <a:r>
              <a:rPr lang="en-US" dirty="0" smtClean="0"/>
              <a:t>() : The </a:t>
            </a:r>
            <a:r>
              <a:rPr lang="en-US" dirty="0" err="1" smtClean="0"/>
              <a:t>doIt</a:t>
            </a:r>
            <a:r>
              <a:rPr lang="en-US" dirty="0" smtClean="0"/>
              <a:t>() method performs the actions of the command. In more complex commands, the </a:t>
            </a:r>
            <a:r>
              <a:rPr lang="en-US" dirty="0" err="1" smtClean="0"/>
              <a:t>doIt</a:t>
            </a:r>
            <a:r>
              <a:rPr lang="en-US" dirty="0" smtClean="0"/>
              <a:t>() method parses the argument list, the selection list, and whatever else may be necessary. It then uses this information to set data internal to the command before calling the </a:t>
            </a:r>
            <a:r>
              <a:rPr lang="en-US" dirty="0" err="1" smtClean="0"/>
              <a:t>redoIt</a:t>
            </a:r>
            <a:r>
              <a:rPr lang="en-US" dirty="0" smtClean="0"/>
              <a:t>() method, which does the bulk of the work. This avoids code duplication between the </a:t>
            </a:r>
            <a:r>
              <a:rPr lang="en-US" dirty="0" err="1" smtClean="0"/>
              <a:t>doIt</a:t>
            </a:r>
            <a:r>
              <a:rPr lang="en-US" dirty="0" smtClean="0"/>
              <a:t>() and </a:t>
            </a:r>
            <a:r>
              <a:rPr lang="en-US" dirty="0" err="1" smtClean="0"/>
              <a:t>redoIt</a:t>
            </a:r>
            <a:r>
              <a:rPr lang="en-US" dirty="0" smtClean="0"/>
              <a:t>() methods. Called on command execution</a:t>
            </a:r>
          </a:p>
          <a:p>
            <a:pPr marL="159545" indent="-159545"/>
            <a:r>
              <a:rPr lang="en-US" dirty="0" err="1" smtClean="0"/>
              <a:t>redoIt</a:t>
            </a:r>
            <a:r>
              <a:rPr lang="en-US" dirty="0" smtClean="0"/>
              <a:t>() : This method should do the actual work (if available) of the command based on the internal class data only. Internal class data should be set in the </a:t>
            </a:r>
            <a:r>
              <a:rPr lang="en-US" b="1" dirty="0" err="1" smtClean="0"/>
              <a:t>doIt</a:t>
            </a:r>
            <a:r>
              <a:rPr lang="en-US" dirty="0" smtClean="0"/>
              <a:t> method. Called on command redo</a:t>
            </a:r>
          </a:p>
          <a:p>
            <a:pPr marL="159545" indent="-159545"/>
            <a:r>
              <a:rPr lang="en-US" dirty="0" err="1" smtClean="0"/>
              <a:t>isUndoable</a:t>
            </a:r>
            <a:r>
              <a:rPr lang="en-US" dirty="0" smtClean="0"/>
              <a:t>() :  used to specify whether or not the command is undoable. False by default. Overwrite to return True if you want Maya to undo the command</a:t>
            </a:r>
          </a:p>
          <a:p>
            <a:pPr marL="159545" indent="-159545"/>
            <a:r>
              <a:rPr lang="en-US" dirty="0" err="1" smtClean="0"/>
              <a:t>undoIt</a:t>
            </a:r>
            <a:r>
              <a:rPr lang="en-US" dirty="0" smtClean="0"/>
              <a:t>() : Override with the undo functionality to reverse the </a:t>
            </a:r>
            <a:r>
              <a:rPr lang="en-US" dirty="0" err="1" smtClean="0"/>
              <a:t>redoIt</a:t>
            </a:r>
            <a:r>
              <a:rPr lang="en-US" dirty="0" smtClean="0"/>
              <a:t>() functionality</a:t>
            </a:r>
          </a:p>
          <a:p>
            <a:pPr marL="159545" indent="-159545">
              <a:buNone/>
            </a:pPr>
            <a:endParaRPr lang="en-US" dirty="0" smtClean="0"/>
          </a:p>
          <a:p>
            <a:pPr eaLnBrk="1" hangingPunct="1"/>
            <a:endParaRPr lang="en-US" smtClean="0">
              <a:latin typeface="Arial" charset="0"/>
            </a:endParaRPr>
          </a:p>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27</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59" name="Notes Placeholder 2"/>
          <p:cNvSpPr>
            <a:spLocks noGrp="1"/>
          </p:cNvSpPr>
          <p:nvPr>
            <p:ph type="body" idx="1"/>
          </p:nvPr>
        </p:nvSpPr>
        <p:spPr>
          <a:noFill/>
          <a:ln/>
        </p:spPr>
        <p:txBody>
          <a:bodyPr/>
          <a:lstStyle/>
          <a:p>
            <a:endParaRPr lang="en-US" dirty="0" smtClean="0">
              <a:latin typeface="Arial" charset="0"/>
            </a:endParaRPr>
          </a:p>
        </p:txBody>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31</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B1B51F3-3FA6-4804-B313-F9E964683EBB}" type="slidenum">
              <a:rPr lang="en-US" smtClean="0"/>
              <a:pPr>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19" name="Notes Placeholder 2"/>
          <p:cNvSpPr>
            <a:spLocks noGrp="1"/>
          </p:cNvSpPr>
          <p:nvPr>
            <p:ph type="body" idx="1"/>
          </p:nvPr>
        </p:nvSpPr>
        <p:spPr>
          <a:noFill/>
          <a:ln/>
        </p:spPr>
        <p:txBody>
          <a:bodyPr/>
          <a:lstStyle/>
          <a:p>
            <a:endParaRPr lang="en-US" dirty="0" smtClean="0">
              <a:latin typeface="Arial" charset="0"/>
            </a:endParaRPr>
          </a:p>
        </p:txBody>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10</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19" name="Notes Placeholder 2"/>
          <p:cNvSpPr>
            <a:spLocks noGrp="1"/>
          </p:cNvSpPr>
          <p:nvPr>
            <p:ph type="body" idx="1"/>
          </p:nvPr>
        </p:nvSpPr>
        <p:spPr>
          <a:noFill/>
          <a:ln/>
        </p:spPr>
        <p:txBody>
          <a:bodyPr/>
          <a:lstStyle/>
          <a:p>
            <a:endParaRPr lang="en-US" dirty="0" smtClean="0">
              <a:latin typeface="Arial" charset="0"/>
            </a:endParaRPr>
          </a:p>
        </p:txBody>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11</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Dependency Graph is the controlling structure inside of Maya, is the core that makes the whole system work, for example, when I execute animation, build models, or I run particle simulation, the DG is the thing inside Maya that’s doing the work for me. A lot of you are already familiar with that. </a:t>
            </a:r>
          </a:p>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716088" y="692150"/>
            <a:ext cx="3597275" cy="2698750"/>
          </a:xfrm>
          <a:ln/>
        </p:spPr>
      </p:sp>
      <p:sp>
        <p:nvSpPr>
          <p:cNvPr id="31747" name="Notes Placeholder 2"/>
          <p:cNvSpPr>
            <a:spLocks noGrp="1"/>
          </p:cNvSpPr>
          <p:nvPr>
            <p:ph type="body" idx="1"/>
          </p:nvPr>
        </p:nvSpPr>
        <p:spPr>
          <a:noFill/>
          <a:ln/>
        </p:spPr>
        <p:txBody>
          <a:bodyPr/>
          <a:lstStyle/>
          <a:p>
            <a:endParaRPr lang="en-US" dirty="0" smtClean="0">
              <a:latin typeface="Arial" charset="0"/>
            </a:endParaRPr>
          </a:p>
        </p:txBody>
      </p:sp>
      <p:sp>
        <p:nvSpPr>
          <p:cNvPr id="31748" name="Slide Number Placeholder 3"/>
          <p:cNvSpPr>
            <a:spLocks noGrp="1"/>
          </p:cNvSpPr>
          <p:nvPr>
            <p:ph type="sldNum" sz="quarter" idx="5"/>
          </p:nvPr>
        </p:nvSpPr>
        <p:spPr>
          <a:noFill/>
        </p:spPr>
        <p:txBody>
          <a:bodyPr/>
          <a:lstStyle/>
          <a:p>
            <a:fld id="{9B3FC2A4-1C9C-47EC-AE96-32EDC841674F}" type="slidenum">
              <a:rPr lang="en-US" smtClean="0">
                <a:latin typeface="Arial" charset="0"/>
              </a:rPr>
              <a:pPr/>
              <a:t>13</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chemeClr val="bg1"/>
        </a:buClr>
        <a:buSzPct val="100000"/>
        <a:buFont typeface="Arial" pitchFamily="34" charset="0"/>
        <a:buChar char="•"/>
        <a:defRPr sz="2000">
          <a:solidFill>
            <a:schemeClr val="bg1"/>
          </a:solidFill>
          <a:latin typeface="+mn-lt"/>
        </a:defRPr>
      </a:lvl2pPr>
      <a:lvl3pPr marL="690563" indent="-228600" algn="l" rtl="0" eaLnBrk="0" fontAlgn="base" hangingPunct="0">
        <a:spcBef>
          <a:spcPct val="15000"/>
        </a:spcBef>
        <a:spcAft>
          <a:spcPct val="15000"/>
        </a:spcAft>
        <a:buClr>
          <a:schemeClr val="bg1"/>
        </a:buClr>
        <a:buSzPct val="100000"/>
        <a:buFont typeface="Arial" pitchFamily="34" charset="0"/>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a:solidFill>
                  <a:schemeClr val="bg1"/>
                </a:solidFill>
              </a:rPr>
              <a:t>Maya Commands</a:t>
            </a:r>
            <a:endParaRPr lang="en-US">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Developer Consultant</a:t>
            </a:r>
          </a:p>
          <a:p>
            <a:pPr eaLnBrk="0" hangingPunct="0"/>
            <a:r>
              <a:rPr lang="en-US" sz="2000" i="1"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creator() Implementation</a:t>
            </a:r>
          </a:p>
        </p:txBody>
      </p:sp>
      <p:sp>
        <p:nvSpPr>
          <p:cNvPr id="3" name="Content Placeholder 2"/>
          <p:cNvSpPr>
            <a:spLocks noGrp="1"/>
          </p:cNvSpPr>
          <p:nvPr>
            <p:ph idx="1"/>
          </p:nvPr>
        </p:nvSpPr>
        <p:spPr>
          <a:xfrm>
            <a:off x="319088" y="1416050"/>
            <a:ext cx="8367712" cy="5119688"/>
          </a:xfrm>
        </p:spPr>
        <p:txBody>
          <a:bodyPr/>
          <a:lstStyle/>
          <a:p>
            <a:pPr marL="457200" indent="-228600" eaLnBrk="1" hangingPunct="1">
              <a:buClr>
                <a:schemeClr val="bg1"/>
              </a:buClr>
              <a:buSzPct val="100000"/>
              <a:defRPr/>
            </a:pPr>
            <a:r>
              <a:rPr lang="en-US" sz="2800" dirty="0" smtClean="0"/>
              <a:t>The creator method is called to return a new instance of the command:</a:t>
            </a:r>
          </a:p>
          <a:p>
            <a:pPr marL="0" indent="0" eaLnBrk="1" hangingPunct="1">
              <a:buFontTx/>
              <a:buNone/>
              <a:defRPr/>
            </a:pPr>
            <a:endParaRPr lang="en-US" sz="1400" dirty="0" smtClean="0">
              <a:solidFill>
                <a:srgbClr val="FFFF00"/>
              </a:solidFill>
            </a:endParaRPr>
          </a:p>
          <a:p>
            <a:pPr marL="0" indent="0" eaLnBrk="1" hangingPunct="1">
              <a:buFontTx/>
              <a:buNone/>
              <a:defRPr/>
            </a:pPr>
            <a:r>
              <a:rPr lang="en-US" dirty="0" smtClean="0">
                <a:solidFill>
                  <a:srgbClr val="FFFF00"/>
                </a:solidFill>
              </a:rPr>
              <a:t>       	</a:t>
            </a:r>
            <a:r>
              <a:rPr lang="en-US" dirty="0" smtClean="0">
                <a:solidFill>
                  <a:srgbClr val="FFFF00"/>
                </a:solidFill>
                <a:latin typeface="Calibri" pitchFamily="34" charset="0"/>
              </a:rPr>
              <a:t> def </a:t>
            </a:r>
            <a:r>
              <a:rPr lang="en-US" dirty="0" err="1" smtClean="0">
                <a:solidFill>
                  <a:srgbClr val="FFFF00"/>
                </a:solidFill>
                <a:latin typeface="Calibri" pitchFamily="34" charset="0"/>
              </a:rPr>
              <a:t>cmdCreator</a:t>
            </a:r>
            <a:r>
              <a:rPr lang="en-US" dirty="0" smtClean="0">
                <a:solidFill>
                  <a:srgbClr val="FFFF00"/>
                </a:solidFill>
                <a:latin typeface="Calibri" pitchFamily="34" charset="0"/>
              </a:rPr>
              <a:t>():</a:t>
            </a:r>
          </a:p>
          <a:p>
            <a:pPr marL="0" indent="0" eaLnBrk="1" hangingPunct="1">
              <a:buFontTx/>
              <a:buNone/>
              <a:defRPr/>
            </a:pPr>
            <a:r>
              <a:rPr lang="en-US" dirty="0" smtClean="0">
                <a:solidFill>
                  <a:srgbClr val="FFFF00"/>
                </a:solidFill>
                <a:latin typeface="Calibri" pitchFamily="34" charset="0"/>
              </a:rPr>
              <a:t>		return </a:t>
            </a:r>
            <a:r>
              <a:rPr lang="en-US" dirty="0" err="1" smtClean="0">
                <a:solidFill>
                  <a:srgbClr val="FFFF00"/>
                </a:solidFill>
                <a:latin typeface="Calibri" pitchFamily="34" charset="0"/>
              </a:rPr>
              <a:t>OpenMayaMPx.asMPxPtr</a:t>
            </a:r>
            <a:r>
              <a:rPr lang="en-US" dirty="0" smtClean="0">
                <a:solidFill>
                  <a:srgbClr val="FFFF00"/>
                </a:solidFill>
                <a:latin typeface="Calibri" pitchFamily="34" charset="0"/>
              </a:rPr>
              <a:t>(</a:t>
            </a:r>
            <a:r>
              <a:rPr lang="en-US" dirty="0" err="1" smtClean="0">
                <a:solidFill>
                  <a:srgbClr val="FFFF00"/>
                </a:solidFill>
                <a:latin typeface="Calibri" pitchFamily="34" charset="0"/>
                <a:cs typeface="Arial" charset="0"/>
              </a:rPr>
              <a:t>myFirstCmd</a:t>
            </a:r>
            <a:r>
              <a:rPr lang="en-US" dirty="0" smtClean="0">
                <a:solidFill>
                  <a:srgbClr val="FFFF00"/>
                </a:solidFill>
                <a:latin typeface="Calibri" pitchFamily="34" charset="0"/>
              </a:rPr>
              <a:t>() )</a:t>
            </a:r>
            <a:endParaRPr lang="en-US"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err="1" smtClean="0"/>
              <a:t>doIt</a:t>
            </a:r>
            <a:r>
              <a:rPr lang="en-US" dirty="0" smtClean="0"/>
              <a:t>() Implementation</a:t>
            </a:r>
          </a:p>
        </p:txBody>
      </p:sp>
      <p:sp>
        <p:nvSpPr>
          <p:cNvPr id="3" name="Content Placeholder 2"/>
          <p:cNvSpPr>
            <a:spLocks noGrp="1"/>
          </p:cNvSpPr>
          <p:nvPr>
            <p:ph idx="1"/>
          </p:nvPr>
        </p:nvSpPr>
        <p:spPr>
          <a:xfrm>
            <a:off x="319088" y="1416050"/>
            <a:ext cx="9510712" cy="5119688"/>
          </a:xfrm>
        </p:spPr>
        <p:txBody>
          <a:bodyPr/>
          <a:lstStyle/>
          <a:p>
            <a:pPr marL="0" indent="0" eaLnBrk="1" hangingPunct="1">
              <a:buClr>
                <a:schemeClr val="accent1">
                  <a:lumMod val="50000"/>
                  <a:lumOff val="50000"/>
                </a:schemeClr>
              </a:buClr>
              <a:buSzPct val="80000"/>
              <a:buFontTx/>
              <a:buNone/>
              <a:defRPr/>
            </a:pPr>
            <a:r>
              <a:rPr lang="en-US" sz="1400" dirty="0" smtClean="0">
                <a:solidFill>
                  <a:srgbClr val="FFFF00"/>
                </a:solidFill>
              </a:rPr>
              <a:t> </a:t>
            </a:r>
            <a:endParaRPr lang="en-US" dirty="0" smtClean="0"/>
          </a:p>
          <a:p>
            <a:pPr marL="0" lvl="2" indent="0" eaLnBrk="1" hangingPunct="1">
              <a:defRPr/>
            </a:pPr>
            <a:r>
              <a:rPr lang="en-US" sz="2000" dirty="0" smtClean="0"/>
              <a:t>  </a:t>
            </a:r>
            <a:r>
              <a:rPr lang="en-US" sz="2800" dirty="0" smtClean="0"/>
              <a:t>Called when command is executed:</a:t>
            </a:r>
            <a:endParaRPr lang="en-US" dirty="0" smtClean="0"/>
          </a:p>
          <a:p>
            <a:pPr marL="0" indent="0" eaLnBrk="1" hangingPunct="1">
              <a:buFontTx/>
              <a:buNone/>
              <a:defRPr/>
            </a:pPr>
            <a:endParaRPr lang="en-US" sz="1400" dirty="0" smtClean="0">
              <a:solidFill>
                <a:srgbClr val="FFFF00"/>
              </a:solidFill>
            </a:endParaRPr>
          </a:p>
          <a:p>
            <a:pPr marL="914400" indent="0" eaLnBrk="1" hangingPunct="1">
              <a:buFontTx/>
              <a:buNone/>
              <a:defRPr/>
            </a:pPr>
            <a:r>
              <a:rPr lang="en-US" sz="2000" dirty="0" smtClean="0">
                <a:solidFill>
                  <a:srgbClr val="FFFF00"/>
                </a:solidFill>
              </a:rPr>
              <a:t>class </a:t>
            </a:r>
            <a:r>
              <a:rPr lang="en-US" sz="2000" dirty="0" err="1" smtClean="0">
                <a:solidFill>
                  <a:srgbClr val="FFFF00"/>
                </a:solidFill>
              </a:rPr>
              <a:t>myFirstCmd</a:t>
            </a:r>
            <a:r>
              <a:rPr lang="en-US" sz="2000" dirty="0" smtClean="0">
                <a:solidFill>
                  <a:srgbClr val="FFFF00"/>
                </a:solidFill>
              </a:rPr>
              <a:t>(</a:t>
            </a:r>
            <a:r>
              <a:rPr lang="en-US" sz="2000" dirty="0" err="1" smtClean="0">
                <a:solidFill>
                  <a:srgbClr val="FFFF00"/>
                </a:solidFill>
              </a:rPr>
              <a:t>OpenMayaMPx.MPxCommand</a:t>
            </a:r>
            <a:r>
              <a:rPr lang="en-US" sz="2000" dirty="0" smtClean="0">
                <a:solidFill>
                  <a:srgbClr val="FFFF00"/>
                </a:solidFill>
              </a:rPr>
              <a:t>):</a:t>
            </a:r>
          </a:p>
          <a:p>
            <a:pPr marL="914400" indent="0" eaLnBrk="1" hangingPunct="1">
              <a:buFontTx/>
              <a:buNone/>
              <a:defRPr/>
            </a:pPr>
            <a:r>
              <a:rPr lang="en-US" sz="2000" dirty="0" smtClean="0">
                <a:solidFill>
                  <a:srgbClr val="FFFF00"/>
                </a:solidFill>
              </a:rPr>
              <a:t>	def __init__(self):</a:t>
            </a:r>
          </a:p>
          <a:p>
            <a:pPr marL="914400" indent="0" eaLnBrk="1" hangingPunct="1">
              <a:buFontTx/>
              <a:buNone/>
              <a:defRPr/>
            </a:pPr>
            <a:r>
              <a:rPr lang="en-US" sz="2000" dirty="0" smtClean="0">
                <a:solidFill>
                  <a:srgbClr val="FFFF00"/>
                </a:solidFill>
              </a:rPr>
              <a:t>		</a:t>
            </a:r>
            <a:r>
              <a:rPr lang="en-US" sz="2000" dirty="0" err="1" smtClean="0">
                <a:solidFill>
                  <a:srgbClr val="FFFF00"/>
                </a:solidFill>
              </a:rPr>
              <a:t>OpenMayaMPx.MPxCommand.__init</a:t>
            </a:r>
            <a:r>
              <a:rPr lang="en-US" sz="2000" dirty="0" smtClean="0">
                <a:solidFill>
                  <a:srgbClr val="FFFF00"/>
                </a:solidFill>
              </a:rPr>
              <a:t>__(self)</a:t>
            </a:r>
          </a:p>
          <a:p>
            <a:pPr marL="914400" indent="0" eaLnBrk="1" hangingPunct="1">
              <a:buFontTx/>
              <a:buNone/>
              <a:defRPr/>
            </a:pPr>
            <a:r>
              <a:rPr lang="en-US" sz="2000" dirty="0" smtClean="0">
                <a:solidFill>
                  <a:srgbClr val="FFFF00"/>
                </a:solidFill>
              </a:rPr>
              <a:t>	def </a:t>
            </a:r>
            <a:r>
              <a:rPr lang="en-US" sz="2000" dirty="0" err="1" smtClean="0">
                <a:solidFill>
                  <a:srgbClr val="FFFF00"/>
                </a:solidFill>
              </a:rPr>
              <a:t>doIt</a:t>
            </a:r>
            <a:r>
              <a:rPr lang="en-US" sz="2000" dirty="0" smtClean="0">
                <a:solidFill>
                  <a:srgbClr val="FFFF00"/>
                </a:solidFill>
              </a:rPr>
              <a:t>(</a:t>
            </a:r>
            <a:r>
              <a:rPr lang="en-US" sz="2000" dirty="0" err="1" smtClean="0">
                <a:solidFill>
                  <a:srgbClr val="FFFF00"/>
                </a:solidFill>
              </a:rPr>
              <a:t>self,argList</a:t>
            </a:r>
            <a:r>
              <a:rPr lang="en-US" sz="2000" dirty="0" smtClean="0">
                <a:solidFill>
                  <a:srgbClr val="FFFF00"/>
                </a:solidFill>
              </a:rPr>
              <a:t>):</a:t>
            </a:r>
          </a:p>
          <a:p>
            <a:pPr marL="914400" indent="0" eaLnBrk="1" hangingPunct="1">
              <a:buFontTx/>
              <a:buNone/>
              <a:defRPr/>
            </a:pPr>
            <a:r>
              <a:rPr lang="en-US" sz="2000" dirty="0" smtClean="0">
                <a:solidFill>
                  <a:srgbClr val="FFFF00"/>
                </a:solidFill>
              </a:rPr>
              <a:t>		print "Hello World!"</a:t>
            </a:r>
            <a:endParaRPr lang="en-US" sz="2000" dirty="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Adding Arguments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Optional Command Parameters</a:t>
            </a:r>
          </a:p>
        </p:txBody>
      </p:sp>
      <p:sp>
        <p:nvSpPr>
          <p:cNvPr id="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Users can specify parameters to a Maya command in two ways:</a:t>
            </a:r>
          </a:p>
          <a:p>
            <a:pPr lvl="2">
              <a:buClr>
                <a:schemeClr val="bg1"/>
              </a:buClr>
              <a:buSzPct val="100000"/>
              <a:buFont typeface="Arial" pitchFamily="34" charset="0"/>
              <a:buChar char="•"/>
              <a:defRPr/>
            </a:pPr>
            <a:r>
              <a:rPr lang="en-US" dirty="0" smtClean="0"/>
              <a:t>Command Flags and Flag Arguments</a:t>
            </a:r>
          </a:p>
          <a:p>
            <a:pPr lvl="2">
              <a:buClr>
                <a:schemeClr val="bg1"/>
              </a:buClr>
              <a:buSzPct val="100000"/>
              <a:buFont typeface="Arial" pitchFamily="34" charset="0"/>
              <a:buChar char="•"/>
              <a:defRPr/>
            </a:pPr>
            <a:r>
              <a:rPr lang="en-US" dirty="0" smtClean="0"/>
              <a:t>Command Arguments</a:t>
            </a:r>
          </a:p>
          <a:p>
            <a:pPr lvl="2">
              <a:buClr>
                <a:schemeClr val="accent1">
                  <a:lumMod val="50000"/>
                  <a:lumOff val="50000"/>
                </a:schemeClr>
              </a:buClr>
              <a:buSzPct val="100000"/>
              <a:buFont typeface="Arial" pitchFamily="34" charset="0"/>
              <a:buChar char="•"/>
              <a:defRPr/>
            </a:pPr>
            <a:endParaRPr lang="en-US" dirty="0" smtClean="0"/>
          </a:p>
          <a:p>
            <a:pPr marL="973137" lvl="3" indent="-342900">
              <a:buSzPct val="100000"/>
              <a:buNone/>
              <a:defRPr/>
            </a:pPr>
            <a:r>
              <a:rPr lang="en-US" sz="1400" dirty="0" smtClean="0">
                <a:solidFill>
                  <a:srgbClr val="FFFF00"/>
                </a:solidFill>
                <a:latin typeface="Calibri" pitchFamily="34" charset="0"/>
              </a:rPr>
              <a:t>Example:   </a:t>
            </a:r>
            <a:r>
              <a:rPr lang="en-US" sz="1400" dirty="0" err="1" smtClean="0">
                <a:solidFill>
                  <a:srgbClr val="FFFF00"/>
                </a:solidFill>
                <a:latin typeface="Calibri" pitchFamily="34" charset="0"/>
              </a:rPr>
              <a:t>headsUpDisplay</a:t>
            </a:r>
            <a:r>
              <a:rPr lang="en-US" sz="1400" dirty="0" smtClean="0">
                <a:solidFill>
                  <a:srgbClr val="FFFF00"/>
                </a:solidFill>
                <a:latin typeface="Calibri" pitchFamily="34" charset="0"/>
              </a:rPr>
              <a:t> –s 0 –b 0 –label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a:t>
            </a:r>
          </a:p>
          <a:p>
            <a:pPr marL="973137" lvl="3" indent="-342900">
              <a:buSzPct val="100000"/>
              <a:buNone/>
              <a:defRPr/>
            </a:pPr>
            <a:endParaRPr lang="en-US" sz="1400" dirty="0" smtClean="0">
              <a:latin typeface="Calibri" pitchFamily="34" charset="0"/>
              <a:ea typeface="+mn-ea"/>
              <a:cs typeface="+mn-cs"/>
            </a:endParaRPr>
          </a:p>
          <a:p>
            <a:pPr>
              <a:buClr>
                <a:schemeClr val="bg1"/>
              </a:buClr>
              <a:buSzPct val="100000"/>
              <a:buFont typeface="Arial" pitchFamily="34" charset="0"/>
              <a:buChar char="•"/>
              <a:defRPr/>
            </a:pPr>
            <a:r>
              <a:rPr lang="en-US" dirty="0" smtClean="0"/>
              <a:t> Basic command structure:</a:t>
            </a:r>
          </a:p>
          <a:p>
            <a:pPr lvl="3">
              <a:buSzPct val="100000"/>
              <a:buFont typeface="Arial" pitchFamily="34" charset="0"/>
              <a:buChar char="•"/>
              <a:defRPr/>
            </a:pPr>
            <a:r>
              <a:rPr lang="en-US" dirty="0" err="1" smtClean="0"/>
              <a:t>myCommand</a:t>
            </a:r>
            <a:r>
              <a:rPr lang="en-US" dirty="0" smtClean="0"/>
              <a:t> –</a:t>
            </a:r>
            <a:r>
              <a:rPr lang="en-US" dirty="0" err="1" smtClean="0"/>
              <a:t>myFlag</a:t>
            </a:r>
            <a:r>
              <a:rPr lang="en-US" dirty="0" smtClean="0"/>
              <a:t> &lt;</a:t>
            </a:r>
            <a:r>
              <a:rPr lang="en-US" dirty="0" err="1" smtClean="0"/>
              <a:t>optionalFlagArg</a:t>
            </a:r>
            <a:r>
              <a:rPr lang="en-US" dirty="0" smtClean="0"/>
              <a:t>&gt; &lt;</a:t>
            </a:r>
            <a:r>
              <a:rPr lang="en-US" dirty="0" err="1" smtClean="0"/>
              <a:t>optionalCmdArg</a:t>
            </a:r>
            <a:r>
              <a:rPr lang="en-US" dirty="0" smtClean="0"/>
              <a:t>&gt;</a:t>
            </a:r>
          </a:p>
          <a:p>
            <a:pPr lvl="3">
              <a:buSzPct val="100000"/>
              <a:buFont typeface="Arial" pitchFamily="34" charset="0"/>
              <a:buChar char="•"/>
              <a:defRPr/>
            </a:pPr>
            <a:endParaRPr lang="en-US" dirty="0" smtClean="0"/>
          </a:p>
          <a:p>
            <a:pPr>
              <a:buClr>
                <a:schemeClr val="bg1"/>
              </a:buClr>
              <a:buSzPct val="100000"/>
              <a:buFont typeface="Arial" pitchFamily="34" charset="0"/>
              <a:buChar char="•"/>
              <a:defRPr/>
            </a:pPr>
            <a:r>
              <a:rPr lang="en-US" dirty="0" smtClean="0"/>
              <a:t>Can have multiple flags, flag arguments and command arguments.</a:t>
            </a:r>
          </a:p>
          <a:p>
            <a:pPr lvl="2">
              <a:buClr>
                <a:schemeClr val="accent1">
                  <a:lumMod val="50000"/>
                  <a:lumOff val="50000"/>
                </a:schemeClr>
              </a:buClr>
              <a:buNone/>
              <a:defRPr/>
            </a:pPr>
            <a:endParaRPr lang="en-US" dirty="0" smtClean="0"/>
          </a:p>
          <a:p>
            <a:pPr>
              <a:buClr>
                <a:schemeClr val="accent1">
                  <a:lumMod val="50000"/>
                  <a:lumOff val="50000"/>
                </a:schemeClr>
              </a:buClr>
              <a:buSzPct val="80000"/>
              <a:buNone/>
              <a:defRPr/>
            </a:pPr>
            <a:r>
              <a:rPr lang="en-US" dirty="0" smtClean="0">
                <a:solidFill>
                  <a:srgbClr val="FFFF00"/>
                </a:solidFill>
                <a:latin typeface="Calibri" pitchFamily="34" charset="0"/>
              </a:rPr>
              <a:t>	</a:t>
            </a:r>
            <a:endParaRPr lang="en-US" dirty="0" smtClean="0"/>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a:t>
            </a:r>
            <a:endParaRPr lang="en-US" dirty="0"/>
          </a:p>
        </p:txBody>
      </p:sp>
      <p:sp>
        <p:nvSpPr>
          <p:cNvPr id="3" name="Content Placeholder 2"/>
          <p:cNvSpPr>
            <a:spLocks noGrp="1"/>
          </p:cNvSpPr>
          <p:nvPr>
            <p:ph idx="1"/>
          </p:nvPr>
        </p:nvSpPr>
        <p:spPr/>
        <p:txBody>
          <a:bodyPr/>
          <a:lstStyle/>
          <a:p>
            <a:r>
              <a:rPr lang="en-US" dirty="0" smtClean="0"/>
              <a:t>The classes you need to work with when writing syntax objects are:</a:t>
            </a:r>
          </a:p>
          <a:p>
            <a:pPr lvl="2"/>
            <a:r>
              <a:rPr lang="en-US" dirty="0" err="1" smtClean="0"/>
              <a:t>MSyntax</a:t>
            </a:r>
            <a:r>
              <a:rPr lang="en-US" dirty="0" smtClean="0"/>
              <a:t> </a:t>
            </a:r>
          </a:p>
          <a:p>
            <a:pPr lvl="2"/>
            <a:r>
              <a:rPr lang="en-US" dirty="0" err="1" smtClean="0"/>
              <a:t>MArgDatabase</a:t>
            </a:r>
            <a:endParaRPr lang="en-US" dirty="0" smtClean="0"/>
          </a:p>
          <a:p>
            <a:pPr lvl="2"/>
            <a:r>
              <a:rPr lang="en-US" dirty="0" err="1" smtClean="0"/>
              <a:t>MArgParser</a:t>
            </a:r>
            <a:endParaRPr lang="en-US" dirty="0" smtClean="0"/>
          </a:p>
          <a:p>
            <a:pPr lvl="2"/>
            <a:r>
              <a:rPr lang="en-US" dirty="0" err="1" smtClean="0"/>
              <a:t>MArgList</a:t>
            </a:r>
            <a:endParaRPr lang="en-US" dirty="0" smtClean="0"/>
          </a:p>
          <a:p>
            <a:pPr lvl="2"/>
            <a:endParaRPr lang="en-US" dirty="0" smtClean="0"/>
          </a:p>
          <a:p>
            <a:r>
              <a:rPr lang="en-US" dirty="0" smtClean="0"/>
              <a:t>These classes are required for defining and handling command flag input.</a:t>
            </a:r>
          </a:p>
          <a:p>
            <a:endParaRPr lang="en-US" dirty="0" smtClean="0"/>
          </a:p>
          <a:p>
            <a:r>
              <a:rPr lang="en-US" dirty="0" smtClean="0"/>
              <a:t>You must use the </a:t>
            </a:r>
            <a:r>
              <a:rPr lang="en-US" dirty="0" err="1" smtClean="0"/>
              <a:t>MSyntax</a:t>
            </a:r>
            <a:r>
              <a:rPr lang="en-US" dirty="0" smtClean="0"/>
              <a:t> and </a:t>
            </a:r>
            <a:r>
              <a:rPr lang="en-US" dirty="0" err="1" smtClean="0"/>
              <a:t>MArgParser</a:t>
            </a:r>
            <a:r>
              <a:rPr lang="en-US" dirty="0" smtClean="0"/>
              <a:t> classes to support arguments within a scripted </a:t>
            </a:r>
            <a:r>
              <a:rPr lang="en-US" dirty="0" err="1" smtClean="0"/>
              <a:t>MPxCommand</a:t>
            </a:r>
            <a:r>
              <a:rPr lang="en-US" dirty="0" smtClean="0"/>
              <a:t>. </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Syntax Objects Classes</a:t>
            </a:r>
          </a:p>
        </p:txBody>
      </p:sp>
      <p:sp>
        <p:nvSpPr>
          <p:cNvPr id="8195" name="Content Placeholder 2"/>
          <p:cNvSpPr>
            <a:spLocks noGrp="1"/>
          </p:cNvSpPr>
          <p:nvPr>
            <p:ph idx="1"/>
          </p:nvPr>
        </p:nvSpPr>
        <p:spPr/>
        <p:txBody>
          <a:bodyPr/>
          <a:lstStyle/>
          <a:p>
            <a:r>
              <a:rPr lang="en-US" dirty="0" err="1" smtClean="0"/>
              <a:t>MSyntax</a:t>
            </a:r>
            <a:r>
              <a:rPr lang="en-US" dirty="0" smtClean="0"/>
              <a:t>:</a:t>
            </a:r>
          </a:p>
          <a:p>
            <a:pPr lvl="2"/>
            <a:r>
              <a:rPr lang="en-US" dirty="0" smtClean="0"/>
              <a:t>Used to specify flags and arguments passed to commands.</a:t>
            </a:r>
          </a:p>
          <a:p>
            <a:pPr lvl="2"/>
            <a:endParaRPr lang="en-US" dirty="0" smtClean="0"/>
          </a:p>
          <a:p>
            <a:r>
              <a:rPr lang="en-US" dirty="0" err="1" smtClean="0"/>
              <a:t>MArgDatabase</a:t>
            </a:r>
            <a:r>
              <a:rPr lang="en-US" dirty="0" smtClean="0"/>
              <a:t>:</a:t>
            </a:r>
          </a:p>
          <a:p>
            <a:pPr lvl="2"/>
            <a:r>
              <a:rPr lang="en-US" dirty="0" smtClean="0"/>
              <a:t>Used only to create an </a:t>
            </a:r>
            <a:r>
              <a:rPr lang="en-US" dirty="0" err="1" smtClean="0"/>
              <a:t>MArgDatabase</a:t>
            </a:r>
            <a:r>
              <a:rPr lang="en-US" dirty="0" smtClean="0"/>
              <a:t> object, then uses parent class functions (</a:t>
            </a:r>
            <a:r>
              <a:rPr lang="en-US" dirty="0" err="1" smtClean="0"/>
              <a:t>MArgParser</a:t>
            </a:r>
            <a:r>
              <a:rPr lang="en-US" dirty="0" smtClean="0"/>
              <a:t>). No Script support this class.</a:t>
            </a:r>
          </a:p>
          <a:p>
            <a:pPr lvl="2"/>
            <a:endParaRPr lang="en-US" dirty="0" smtClean="0"/>
          </a:p>
          <a:p>
            <a:pPr marL="342900" lvl="3" indent="-342900">
              <a:spcBef>
                <a:spcPct val="15000"/>
              </a:spcBef>
              <a:spcAft>
                <a:spcPct val="15000"/>
              </a:spcAft>
              <a:buClrTx/>
              <a:buSzTx/>
              <a:buFontTx/>
              <a:buChar char="•"/>
            </a:pPr>
            <a:r>
              <a:rPr lang="en-US" dirty="0" err="1" smtClean="0"/>
              <a:t>MArgParser</a:t>
            </a:r>
            <a:r>
              <a:rPr lang="en-US" dirty="0" smtClean="0"/>
              <a:t>:</a:t>
            </a:r>
          </a:p>
          <a:p>
            <a:pPr marL="687388" lvl="4" indent="-342900">
              <a:spcBef>
                <a:spcPct val="15000"/>
              </a:spcBef>
              <a:spcAft>
                <a:spcPct val="15000"/>
              </a:spcAft>
              <a:buClrTx/>
              <a:buSzTx/>
              <a:buFontTx/>
              <a:buChar char="•"/>
            </a:pPr>
            <a:r>
              <a:rPr lang="en-US" dirty="0" smtClean="0"/>
              <a:t>Used to parse and store all of the flags, arguments and objects which are passed to a command. </a:t>
            </a:r>
          </a:p>
          <a:p>
            <a:pPr marL="687388" lvl="4" indent="-342900">
              <a:spcBef>
                <a:spcPct val="15000"/>
              </a:spcBef>
              <a:spcAft>
                <a:spcPct val="15000"/>
              </a:spcAft>
              <a:buClrTx/>
              <a:buSzTx/>
              <a:buFontTx/>
              <a:buChar char="•"/>
            </a:pPr>
            <a:endParaRPr lang="en-US" dirty="0" smtClean="0"/>
          </a:p>
          <a:p>
            <a:pPr marL="342900" lvl="3" indent="-342900">
              <a:spcBef>
                <a:spcPct val="15000"/>
              </a:spcBef>
              <a:spcAft>
                <a:spcPct val="15000"/>
              </a:spcAft>
              <a:buClrTx/>
              <a:buSzTx/>
              <a:buFontTx/>
              <a:buChar char="•"/>
            </a:pPr>
            <a:r>
              <a:rPr lang="en-US" dirty="0" err="1" smtClean="0"/>
              <a:t>MArgList</a:t>
            </a:r>
            <a:r>
              <a:rPr lang="en-US" dirty="0" smtClean="0"/>
              <a:t>:</a:t>
            </a:r>
          </a:p>
          <a:p>
            <a:pPr marL="687388" lvl="4" indent="-342900">
              <a:spcBef>
                <a:spcPct val="15000"/>
              </a:spcBef>
              <a:spcAft>
                <a:spcPct val="15000"/>
              </a:spcAft>
              <a:buClrTx/>
              <a:buSzTx/>
              <a:buFontTx/>
              <a:buChar char="•"/>
            </a:pPr>
            <a:r>
              <a:rPr lang="en-CA" dirty="0" smtClean="0"/>
              <a:t>Used to create and hold the list of arguments that are passed to a command, this is where you can retrieve them from.</a:t>
            </a:r>
            <a:endParaRPr lang="en-US" dirty="0" smtClean="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Command with Arguments</a:t>
            </a:r>
          </a:p>
        </p:txBody>
      </p:sp>
      <p:sp>
        <p:nvSpPr>
          <p:cNvPr id="16387" name="Content Placeholder 2"/>
          <p:cNvSpPr>
            <a:spLocks noGrp="1"/>
          </p:cNvSpPr>
          <p:nvPr>
            <p:ph idx="1"/>
          </p:nvPr>
        </p:nvSpPr>
        <p:spPr/>
        <p:txBody>
          <a:bodyPr/>
          <a:lstStyle/>
          <a:p>
            <a:pPr marL="0" indent="0" eaLnBrk="1" hangingPunct="1">
              <a:buFontTx/>
              <a:buNone/>
            </a:pPr>
            <a:r>
              <a:rPr lang="en-US" dirty="0" smtClean="0"/>
              <a:t>custom syntax: more advanced and flexible way to define and parse arguments</a:t>
            </a:r>
          </a:p>
          <a:p>
            <a:pPr marL="0" indent="0" eaLnBrk="1" hangingPunct="1">
              <a:buFontTx/>
              <a:buNone/>
            </a:pPr>
            <a:endParaRPr lang="en-US" sz="2000" dirty="0" smtClean="0"/>
          </a:p>
          <a:p>
            <a:pPr lvl="1" eaLnBrk="1" hangingPunct="1">
              <a:buClr>
                <a:schemeClr val="accent1">
                  <a:lumMod val="50000"/>
                  <a:lumOff val="50000"/>
                </a:schemeClr>
              </a:buClr>
              <a:buSzPct val="100000"/>
              <a:buFont typeface="Arial" pitchFamily="34" charset="0"/>
              <a:buChar char="•"/>
            </a:pPr>
            <a:r>
              <a:rPr lang="en-CA" dirty="0" smtClean="0"/>
              <a:t>Three types of arguments that can be specified via these syntax methods: flags arguments, command arguments, objects</a:t>
            </a:r>
            <a:endParaRPr lang="en-US" dirty="0" smtClean="0"/>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err="1" smtClean="0"/>
              <a:t>MSyntax</a:t>
            </a:r>
            <a:r>
              <a:rPr lang="en-US" dirty="0" smtClean="0"/>
              <a:t> class represents a command syntax definition.</a:t>
            </a:r>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smtClean="0"/>
              <a:t>You are responsible to define a syntax constructing method that must be registered with Maya for your command.</a:t>
            </a:r>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marL="0" indent="0" eaLnBrk="1" hangingPunct="1">
              <a:buFontTx/>
              <a:buNone/>
            </a:pPr>
            <a:r>
              <a:rPr lang="en-US" dirty="0" smtClean="0"/>
              <a:t> </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MSyntax</a:t>
            </a:r>
          </a:p>
        </p:txBody>
      </p:sp>
      <p:sp>
        <p:nvSpPr>
          <p:cNvPr id="17411" name="Content Placeholder 2"/>
          <p:cNvSpPr>
            <a:spLocks noGrp="1"/>
          </p:cNvSpPr>
          <p:nvPr>
            <p:ph idx="1"/>
          </p:nvPr>
        </p:nvSpPr>
        <p:spPr>
          <a:xfrm>
            <a:off x="319088" y="1143000"/>
            <a:ext cx="8215312" cy="5562600"/>
          </a:xfrm>
        </p:spPr>
        <p:txBody>
          <a:bodyPr/>
          <a:lstStyle/>
          <a:p>
            <a:pPr>
              <a:buFontTx/>
              <a:buNone/>
            </a:pPr>
            <a:r>
              <a:rPr lang="en-US" noProof="1" smtClean="0"/>
              <a:t>Syntax registration:</a:t>
            </a:r>
          </a:p>
          <a:p>
            <a:pPr marL="0" indent="0" eaLnBrk="1" hangingPunct="1">
              <a:buFontTx/>
              <a:buNone/>
            </a:pPr>
            <a:r>
              <a:rPr lang="en-US" sz="1600" dirty="0" err="1" smtClean="0">
                <a:solidFill>
                  <a:srgbClr val="FFFF00"/>
                </a:solidFill>
                <a:latin typeface="Calibri" pitchFamily="34" charset="0"/>
              </a:rPr>
              <a:t>mplugin.registerCommand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kPluginCmdName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cmdCreator</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syntaxCreator</a:t>
            </a:r>
            <a:r>
              <a:rPr lang="en-US" sz="1600" dirty="0" smtClean="0">
                <a:solidFill>
                  <a:srgbClr val="FFFF00"/>
                </a:solidFill>
                <a:latin typeface="Calibri" pitchFamily="34" charset="0"/>
              </a:rPr>
              <a:t> )</a:t>
            </a:r>
          </a:p>
          <a:p>
            <a:pPr marL="0" indent="0" eaLnBrk="1" hangingPunct="1">
              <a:buFontTx/>
              <a:buNone/>
            </a:pPr>
            <a:endParaRPr lang="en-US" dirty="0" smtClean="0"/>
          </a:p>
          <a:p>
            <a:pPr marL="0" indent="0" eaLnBrk="1" hangingPunct="1">
              <a:buFontTx/>
              <a:buNone/>
            </a:pPr>
            <a:r>
              <a:rPr lang="en-US" dirty="0" smtClean="0"/>
              <a:t>Syntax definition:</a:t>
            </a:r>
          </a:p>
          <a:p>
            <a:pPr marL="0" indent="0" eaLnBrk="1" hangingPunct="1">
              <a:buFontTx/>
              <a:buNone/>
            </a:pPr>
            <a:endParaRPr lang="en-US" sz="1600" dirty="0" smtClean="0"/>
          </a:p>
          <a:p>
            <a:pPr marL="0" indent="0" eaLnBrk="1" hangingPunct="1">
              <a:buFontTx/>
              <a:buNone/>
            </a:pPr>
            <a:endParaRPr lang="en-US" dirty="0" smtClean="0"/>
          </a:p>
          <a:p>
            <a:pPr marL="0" indent="0" eaLnBrk="1" hangingPunct="1">
              <a:buFontTx/>
              <a:buNone/>
            </a:pPr>
            <a:r>
              <a:rPr lang="en-US" dirty="0" smtClean="0"/>
              <a:t>	</a:t>
            </a:r>
          </a:p>
        </p:txBody>
      </p:sp>
      <p:sp>
        <p:nvSpPr>
          <p:cNvPr id="5" name="TextBox 4"/>
          <p:cNvSpPr txBox="1"/>
          <p:nvPr/>
        </p:nvSpPr>
        <p:spPr>
          <a:xfrm>
            <a:off x="319088" y="2895600"/>
            <a:ext cx="6912266" cy="2092881"/>
          </a:xfrm>
          <a:prstGeom prst="rect">
            <a:avLst/>
          </a:prstGeom>
          <a:noFill/>
        </p:spPr>
        <p:txBody>
          <a:bodyPr wrap="square" rtlCol="0">
            <a:spAutoFit/>
          </a:bodyPr>
          <a:lstStyle/>
          <a:p>
            <a:pPr marL="0" indent="0" eaLnBrk="1" hangingPunct="1">
              <a:buFontTx/>
              <a:buNone/>
            </a:pPr>
            <a:r>
              <a:rPr lang="en-US" sz="1400" dirty="0" err="1" smtClean="0">
                <a:solidFill>
                  <a:srgbClr val="FFFF00"/>
                </a:solidFill>
                <a:latin typeface="Calibri" pitchFamily="34" charset="0"/>
              </a:rPr>
              <a:t>cFlagShort</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str</a:t>
            </a:r>
            <a:r>
              <a:rPr lang="en-US" sz="1400" dirty="0" smtClean="0">
                <a:solidFill>
                  <a:srgbClr val="FFFF00"/>
                </a:solidFill>
                <a:latin typeface="Calibri" pitchFamily="34" charset="0"/>
              </a:rPr>
              <a:t>”</a:t>
            </a:r>
          </a:p>
          <a:p>
            <a:pPr marL="0" indent="0" eaLnBrk="1" hangingPunct="1">
              <a:buFontTx/>
              <a:buNone/>
            </a:pPr>
            <a:r>
              <a:rPr lang="en-US" sz="1400" dirty="0" err="1" smtClean="0">
                <a:solidFill>
                  <a:srgbClr val="FFFF00"/>
                </a:solidFill>
                <a:latin typeface="Calibri" pitchFamily="34" charset="0"/>
              </a:rPr>
              <a:t>cFlagLong</a:t>
            </a:r>
            <a:r>
              <a:rPr lang="en-US" sz="1400" dirty="0" smtClean="0">
                <a:solidFill>
                  <a:srgbClr val="FFFF00"/>
                </a:solidFill>
                <a:latin typeface="Calibri" pitchFamily="34" charset="0"/>
              </a:rPr>
              <a:t> = “-</a:t>
            </a:r>
            <a:r>
              <a:rPr lang="en-US" sz="1400" dirty="0" smtClean="0">
                <a:solidFill>
                  <a:srgbClr val="FFFF00"/>
                </a:solidFill>
                <a:latin typeface="Calibri" pitchFamily="34" charset="0"/>
              </a:rPr>
              <a:t>string”</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def syntaxCreator():</a:t>
            </a:r>
          </a:p>
          <a:p>
            <a:pPr marL="0" indent="0" eaLnBrk="1" hangingPunct="1">
              <a:buFontTx/>
              <a:buNone/>
            </a:pPr>
            <a:r>
              <a:rPr lang="en-US" sz="1400" noProof="1" smtClean="0">
                <a:solidFill>
                  <a:srgbClr val="FFFF00"/>
                </a:solidFill>
                <a:latin typeface="Calibri" pitchFamily="34" charset="0"/>
              </a:rPr>
              <a:t>	 syntax = OpenMaya.MSyntax()</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yntax.addFlag( cFlag</a:t>
            </a:r>
            <a:r>
              <a:rPr lang="en-US" sz="1400" dirty="0" smtClean="0">
                <a:solidFill>
                  <a:srgbClr val="FFFF00"/>
                </a:solidFill>
                <a:latin typeface="Calibri" pitchFamily="34" charset="0"/>
              </a:rPr>
              <a:t>Short</a:t>
            </a:r>
            <a:r>
              <a:rPr lang="en-US" sz="1400" noProof="1" smtClean="0">
                <a:solidFill>
                  <a:srgbClr val="FFFF00"/>
                </a:solidFill>
                <a:latin typeface="Calibri" pitchFamily="34" charset="0"/>
              </a:rPr>
              <a:t>,</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cFlagLong )</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return</a:t>
            </a: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endParaRPr lang="en-US" sz="1400" dirty="0" smtClean="0">
              <a:solidFill>
                <a:srgbClr val="FFFF00"/>
              </a:solidFill>
              <a:latin typeface="Calibri" pitchFamily="34" charset="0"/>
            </a:endParaRPr>
          </a:p>
          <a:p>
            <a:endParaRPr lang="en-US" dirty="0"/>
          </a:p>
        </p:txBody>
      </p:sp>
      <p:sp>
        <p:nvSpPr>
          <p:cNvPr id="6" name="AutoShape 7"/>
          <p:cNvSpPr>
            <a:spLocks noChangeArrowheads="1"/>
          </p:cNvSpPr>
          <p:nvPr/>
        </p:nvSpPr>
        <p:spPr bwMode="auto">
          <a:xfrm>
            <a:off x="5181600" y="1600200"/>
            <a:ext cx="13716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AutoShape 7"/>
          <p:cNvSpPr>
            <a:spLocks noChangeArrowheads="1"/>
          </p:cNvSpPr>
          <p:nvPr/>
        </p:nvSpPr>
        <p:spPr bwMode="auto">
          <a:xfrm>
            <a:off x="1295400" y="4140090"/>
            <a:ext cx="2971800" cy="279509"/>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1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MSyntax</a:t>
            </a:r>
            <a:r>
              <a:rPr lang="en-US" dirty="0" smtClean="0"/>
              <a:t> </a:t>
            </a:r>
          </a:p>
        </p:txBody>
      </p:sp>
      <p:sp>
        <p:nvSpPr>
          <p:cNvPr id="18435" name="Content Placeholder 2"/>
          <p:cNvSpPr>
            <a:spLocks noGrp="1"/>
          </p:cNvSpPr>
          <p:nvPr>
            <p:ph idx="1"/>
          </p:nvPr>
        </p:nvSpPr>
        <p:spPr>
          <a:xfrm>
            <a:off x="319088" y="1143000"/>
            <a:ext cx="8215312" cy="5392738"/>
          </a:xfrm>
        </p:spPr>
        <p:txBody>
          <a:bodyPr/>
          <a:lstStyle/>
          <a:p>
            <a:pPr>
              <a:buFontTx/>
              <a:buNone/>
            </a:pPr>
            <a:r>
              <a:rPr lang="en-US" noProof="1" smtClean="0"/>
              <a:t>Retrieve Arguments:</a:t>
            </a:r>
            <a:endParaRPr lang="en-US" sz="1600" noProof="1" smtClean="0">
              <a:solidFill>
                <a:srgbClr val="FFFF00"/>
              </a:solidFill>
            </a:endParaRPr>
          </a:p>
        </p:txBody>
      </p:sp>
      <p:sp>
        <p:nvSpPr>
          <p:cNvPr id="5" name="TextBox 4"/>
          <p:cNvSpPr txBox="1"/>
          <p:nvPr/>
        </p:nvSpPr>
        <p:spPr>
          <a:xfrm>
            <a:off x="319088" y="1828800"/>
            <a:ext cx="7910512" cy="2339102"/>
          </a:xfrm>
          <a:prstGeom prst="rect">
            <a:avLst/>
          </a:prstGeom>
          <a:noFill/>
        </p:spPr>
        <p:txBody>
          <a:bodyPr wrap="square" rtlCol="0">
            <a:spAutoFit/>
          </a:bodyPr>
          <a:lstStyle/>
          <a:p>
            <a:pPr>
              <a:buFontTx/>
              <a:buNone/>
            </a:pPr>
            <a:r>
              <a:rPr lang="en-US" sz="1600" noProof="1" smtClean="0">
                <a:solidFill>
                  <a:srgbClr val="FFFF00"/>
                </a:solidFill>
                <a:latin typeface="Calibri" pitchFamily="34" charset="0"/>
              </a:rPr>
              <a:t>def doIt(self, args):</a:t>
            </a:r>
            <a:endParaRPr lang="en-US" sz="1600" dirty="0" smtClean="0">
              <a:solidFill>
                <a:srgbClr val="FFFF00"/>
              </a:solidFill>
              <a:latin typeface="Calibri" pitchFamily="34" charset="0"/>
            </a:endParaRPr>
          </a:p>
          <a:p>
            <a:pPr>
              <a:buFontTx/>
              <a:buNone/>
            </a:pPr>
            <a:endParaRPr lang="en-US" sz="1600" dirty="0" smtClean="0">
              <a:solidFill>
                <a:srgbClr val="FFFF00"/>
              </a:solidFill>
              <a:latin typeface="Calibri" pitchFamily="34" charset="0"/>
            </a:endParaRP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OpenMaya.MArgDatabase</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self.syntax</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a:t>
            </a:r>
          </a:p>
          <a:p>
            <a:pPr>
              <a:buFontTx/>
              <a:buNone/>
            </a:pPr>
            <a:endParaRPr lang="en-US" sz="1600" dirty="0" smtClean="0">
              <a:solidFill>
                <a:srgbClr val="FFFF00"/>
              </a:solidFill>
              <a:latin typeface="Calibri" pitchFamily="34" charset="0"/>
            </a:endParaRP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 :	</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argData.flagArgumentString</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0)</a:t>
            </a: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 = </a:t>
            </a:r>
            <a:r>
              <a:rPr lang="en-US" sz="1600" dirty="0" err="1" smtClean="0">
                <a:solidFill>
                  <a:srgbClr val="FFFF00"/>
                </a:solidFill>
                <a:latin typeface="Calibri" pitchFamily="34" charset="0"/>
              </a:rPr>
              <a:t>argData.flagArgumentString</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 0)</a:t>
            </a:r>
          </a:p>
          <a:p>
            <a:pPr>
              <a:buFontTx/>
              <a:buNone/>
            </a:pPr>
            <a:endParaRPr lang="en-US" sz="1600" dirty="0" smtClean="0">
              <a:solidFill>
                <a:srgbClr val="FFFF00"/>
              </a:solidFill>
              <a:latin typeface="Calibri" pitchFamily="34" charset="0"/>
            </a:endParaRPr>
          </a:p>
        </p:txBody>
      </p:sp>
      <p:sp>
        <p:nvSpPr>
          <p:cNvPr id="6" name="AutoShape 7"/>
          <p:cNvSpPr>
            <a:spLocks noChangeArrowheads="1"/>
          </p:cNvSpPr>
          <p:nvPr/>
        </p:nvSpPr>
        <p:spPr bwMode="auto">
          <a:xfrm>
            <a:off x="4267200" y="2277128"/>
            <a:ext cx="1143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Down Arrow 6"/>
          <p:cNvSpPr/>
          <p:nvPr/>
        </p:nvSpPr>
        <p:spPr bwMode="auto">
          <a:xfrm rot="14716700">
            <a:off x="4925984" y="1588368"/>
            <a:ext cx="128690" cy="865220"/>
          </a:xfrm>
          <a:prstGeom prst="downArrow">
            <a:avLst>
              <a:gd name="adj1" fmla="val 29676"/>
              <a:gd name="adj2" fmla="val 73712"/>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chemeClr val="accent2"/>
              </a:solidFill>
              <a:effectLst/>
              <a:uLnTx/>
              <a:uFillTx/>
              <a:latin typeface="Arial" charset="0"/>
              <a:ea typeface="+mn-ea"/>
              <a:cs typeface="Arial" charset="0"/>
            </a:endParaRPr>
          </a:p>
        </p:txBody>
      </p:sp>
      <p:sp>
        <p:nvSpPr>
          <p:cNvPr id="8" name="TextBox 7"/>
          <p:cNvSpPr txBox="1">
            <a:spLocks noChangeArrowheads="1"/>
          </p:cNvSpPr>
          <p:nvPr/>
        </p:nvSpPr>
        <p:spPr bwMode="auto">
          <a:xfrm>
            <a:off x="5257800" y="1286088"/>
            <a:ext cx="2389084" cy="495520"/>
          </a:xfrm>
          <a:prstGeom prst="rect">
            <a:avLst/>
          </a:prstGeom>
          <a:solidFill>
            <a:srgbClr val="000000"/>
          </a:solidFill>
          <a:ln w="9525">
            <a:noFill/>
            <a:miter lim="800000"/>
            <a:headEnd/>
            <a:tailEnd/>
          </a:ln>
        </p:spPr>
        <p:txBody>
          <a:bodyPr wrap="square" lIns="0" tIns="0" rIns="0" bIns="0">
            <a:spAutoFit/>
          </a:bodyPr>
          <a:lstStyle/>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r>
              <a:rPr lang="en-US" sz="1400" dirty="0" err="1" smtClean="0">
                <a:solidFill>
                  <a:schemeClr val="bg1"/>
                </a:solidFill>
                <a:latin typeface="Calibri" pitchFamily="34" charset="0"/>
                <a:cs typeface="Arial" charset="0"/>
              </a:rPr>
              <a:t>MPxCommand</a:t>
            </a:r>
            <a:r>
              <a:rPr lang="en-US" sz="1400" dirty="0" smtClean="0">
                <a:solidFill>
                  <a:schemeClr val="bg1"/>
                </a:solidFill>
                <a:latin typeface="Calibri" pitchFamily="34" charset="0"/>
                <a:cs typeface="Arial" charset="0"/>
              </a:rPr>
              <a:t>::syntax()</a:t>
            </a:r>
          </a:p>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endParaRPr kumimoji="0" lang="en-US" sz="1400" b="0" i="0" u="none" strike="noStrike" kern="1200" cap="none" spc="0" normalizeH="0" baseline="0" noProof="0" dirty="0">
              <a:ln>
                <a:noFill/>
              </a:ln>
              <a:solidFill>
                <a:schemeClr val="bg1"/>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with Arguments</a:t>
            </a:r>
            <a:endParaRPr lang="en-US" dirty="0"/>
          </a:p>
        </p:txBody>
      </p:sp>
      <p:sp>
        <p:nvSpPr>
          <p:cNvPr id="3" name="Content Placeholder 2"/>
          <p:cNvSpPr>
            <a:spLocks noGrp="1"/>
          </p:cNvSpPr>
          <p:nvPr>
            <p:ph idx="1"/>
          </p:nvPr>
        </p:nvSpPr>
        <p:spPr/>
        <p:txBody>
          <a:bodyPr/>
          <a:lstStyle/>
          <a:p>
            <a:r>
              <a:rPr lang="en-US" dirty="0" smtClean="0"/>
              <a:t>Retrieve arguments from </a:t>
            </a:r>
            <a:r>
              <a:rPr lang="en-US" dirty="0" err="1" smtClean="0"/>
              <a:t>MArgList</a:t>
            </a:r>
            <a:endParaRPr lang="en-US" dirty="0"/>
          </a:p>
        </p:txBody>
      </p:sp>
      <p:sp>
        <p:nvSpPr>
          <p:cNvPr id="5" name="TextBox 4"/>
          <p:cNvSpPr txBox="1"/>
          <p:nvPr/>
        </p:nvSpPr>
        <p:spPr>
          <a:xfrm>
            <a:off x="685800" y="2133600"/>
            <a:ext cx="7239000" cy="2646878"/>
          </a:xfrm>
          <a:prstGeom prst="rect">
            <a:avLst/>
          </a:prstGeom>
          <a:noFill/>
        </p:spPr>
        <p:txBody>
          <a:bodyPr wrap="square" rtlCol="0">
            <a:spAutoFit/>
          </a:bodyPr>
          <a:lstStyle/>
          <a:p>
            <a:r>
              <a:rPr kumimoji="0" lang="en-US"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rPr>
              <a:t>  -number</a:t>
            </a:r>
            <a:r>
              <a:rPr kumimoji="0" lang="en-US" b="0" i="0" u="none" strike="noStrike" kern="0" cap="none" spc="0" normalizeH="0" noProof="0" dirty="0" smtClean="0">
                <a:ln>
                  <a:noFill/>
                </a:ln>
                <a:solidFill>
                  <a:srgbClr val="FFFF00"/>
                </a:solidFill>
                <a:effectLst/>
                <a:uLnTx/>
                <a:uFillTx/>
                <a:latin typeface="Calibri" pitchFamily="34" charset="0"/>
                <a:ea typeface="+mn-ea"/>
                <a:cs typeface="+mn-cs"/>
              </a:rPr>
              <a:t>  10; </a:t>
            </a:r>
          </a:p>
          <a:p>
            <a:endPar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endParaRPr>
          </a:p>
          <a:p>
            <a:r>
              <a:rPr lang="en-US" sz="1400" kern="0" dirty="0" smtClean="0">
                <a:solidFill>
                  <a:srgbClr val="FFFF00"/>
                </a:solidFill>
                <a:latin typeface="Calibri" pitchFamily="34" charset="0"/>
              </a:rPr>
              <a:t>#- This is a method which will be used by our command </a:t>
            </a:r>
            <a:r>
              <a:rPr lang="en-US" sz="1400" kern="0" dirty="0" err="1" smtClean="0">
                <a:solidFill>
                  <a:srgbClr val="FFFF00"/>
                </a:solidFill>
                <a:latin typeface="Calibri" pitchFamily="34" charset="0"/>
              </a:rPr>
              <a:t>doIt</a:t>
            </a:r>
            <a:r>
              <a:rPr lang="en-US" sz="1400" kern="0" dirty="0" smtClean="0">
                <a:solidFill>
                  <a:srgbClr val="FFFF00"/>
                </a:solidFill>
                <a:latin typeface="Calibri" pitchFamily="34" charset="0"/>
              </a:rPr>
              <a:t>() method to</a:t>
            </a:r>
          </a:p>
          <a:p>
            <a:r>
              <a:rPr lang="en-US" sz="1400" kern="0" dirty="0" smtClean="0">
                <a:solidFill>
                  <a:srgbClr val="FFFF00"/>
                </a:solidFill>
                <a:latin typeface="Calibri" pitchFamily="34" charset="0"/>
              </a:rPr>
              <a:t>#- check arguments passed into our command call.</a:t>
            </a:r>
          </a:p>
          <a:p>
            <a:r>
              <a:rPr lang="en-US" sz="1400" kern="0" dirty="0" smtClean="0">
                <a:solidFill>
                  <a:srgbClr val="FFFF00"/>
                </a:solidFill>
                <a:latin typeface="Calibri" pitchFamily="34" charset="0"/>
              </a:rPr>
              <a:t>def </a:t>
            </a:r>
            <a:r>
              <a:rPr lang="en-US" sz="1400" kern="0" dirty="0" err="1" smtClean="0">
                <a:solidFill>
                  <a:srgbClr val="FFFF00"/>
                </a:solidFill>
                <a:latin typeface="Calibri" pitchFamily="34" charset="0"/>
              </a:rPr>
              <a:t>parseArgs</a:t>
            </a:r>
            <a:r>
              <a:rPr lang="en-US" sz="1400" kern="0" dirty="0" smtClean="0">
                <a:solidFill>
                  <a:srgbClr val="FFFF00"/>
                </a:solidFill>
                <a:latin typeface="Calibri" pitchFamily="34" charset="0"/>
              </a:rPr>
              <a:t> ( self, </a:t>
            </a:r>
            <a:r>
              <a:rPr lang="en-US" sz="1400" kern="0" dirty="0" err="1" smtClean="0">
                <a:solidFill>
                  <a:srgbClr val="FFFF00"/>
                </a:solidFill>
                <a:latin typeface="Calibri" pitchFamily="34" charset="0"/>
              </a:rPr>
              <a:t>args</a:t>
            </a:r>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argData</a:t>
            </a:r>
            <a:r>
              <a:rPr lang="en-US" sz="1400" kern="0" dirty="0" smtClean="0">
                <a:solidFill>
                  <a:srgbClr val="FFFF00"/>
                </a:solidFill>
                <a:latin typeface="Calibri" pitchFamily="34" charset="0"/>
              </a:rPr>
              <a:t> = </a:t>
            </a:r>
            <a:r>
              <a:rPr lang="en-US" sz="1400" kern="0" dirty="0" err="1" smtClean="0">
                <a:solidFill>
                  <a:srgbClr val="FFFF00"/>
                </a:solidFill>
                <a:latin typeface="Calibri" pitchFamily="34" charset="0"/>
              </a:rPr>
              <a:t>OpenMaya.MArgDatabase</a:t>
            </a:r>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self.syntax</a:t>
            </a:r>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args</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if </a:t>
            </a:r>
            <a:r>
              <a:rPr lang="en-US" sz="1400" kern="0" dirty="0" err="1" smtClean="0">
                <a:solidFill>
                  <a:srgbClr val="FFFF00"/>
                </a:solidFill>
                <a:latin typeface="Calibri" pitchFamily="34" charset="0"/>
              </a:rPr>
              <a:t>argData.isFlagSet</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kQuietFlag</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self.quiet</a:t>
            </a:r>
            <a:r>
              <a:rPr lang="en-US" sz="1400" kern="0" dirty="0" smtClean="0">
                <a:solidFill>
                  <a:srgbClr val="FFFF00"/>
                </a:solidFill>
                <a:latin typeface="Calibri" pitchFamily="34" charset="0"/>
              </a:rPr>
              <a:t> = 1</a:t>
            </a:r>
          </a:p>
          <a:p>
            <a:endParaRPr lang="en-US" kern="0" dirty="0">
              <a:solidFill>
                <a:srgbClr val="FFFF00"/>
              </a:solidFill>
              <a:latin typeface="Calibri" pitchFamily="34" charset="0"/>
            </a:endParaRPr>
          </a:p>
          <a:p>
            <a:r>
              <a:rPr lang="en-US" sz="1400" kern="0" dirty="0" smtClean="0">
                <a:solidFill>
                  <a:srgbClr val="FFFF00"/>
                </a:solidFill>
                <a:latin typeface="Calibri" pitchFamily="34" charset="0"/>
              </a:rPr>
              <a:t>def </a:t>
            </a:r>
            <a:r>
              <a:rPr lang="en-US" sz="1400" kern="0" dirty="0" err="1" smtClean="0">
                <a:solidFill>
                  <a:srgbClr val="FFFF00"/>
                </a:solidFill>
                <a:latin typeface="Calibri" pitchFamily="34" charset="0"/>
              </a:rPr>
              <a:t>doIt</a:t>
            </a:r>
            <a:r>
              <a:rPr lang="en-US" sz="1400" kern="0" dirty="0" smtClean="0">
                <a:solidFill>
                  <a:srgbClr val="FFFF00"/>
                </a:solidFill>
                <a:latin typeface="Calibri" pitchFamily="34" charset="0"/>
              </a:rPr>
              <a:t>(self, </a:t>
            </a:r>
            <a:r>
              <a:rPr lang="en-US" sz="1400" kern="0" dirty="0" err="1" smtClean="0">
                <a:solidFill>
                  <a:srgbClr val="FFFF00"/>
                </a:solidFill>
                <a:latin typeface="Calibri" pitchFamily="34" charset="0"/>
              </a:rPr>
              <a:t>args</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self.parseArgs</a:t>
            </a:r>
            <a:r>
              <a:rPr lang="en-US" sz="1400" kern="0" dirty="0" smtClean="0">
                <a:solidFill>
                  <a:srgbClr val="FFFF00"/>
                </a:solidFill>
                <a:latin typeface="Calibri" pitchFamily="34" charset="0"/>
              </a:rPr>
              <a:t> ( </a:t>
            </a:r>
            <a:r>
              <a:rPr lang="en-US" sz="1400" kern="0" dirty="0" err="1" smtClean="0">
                <a:solidFill>
                  <a:srgbClr val="FFFF00"/>
                </a:solidFill>
                <a:latin typeface="Calibri" pitchFamily="34" charset="0"/>
              </a:rPr>
              <a:t>args</a:t>
            </a:r>
            <a:r>
              <a:rPr lang="en-US" sz="1400" kern="0" dirty="0" smtClean="0">
                <a:solidFill>
                  <a:srgbClr val="FFFF00"/>
                </a:solidFill>
                <a:latin typeface="Calibri" pitchFamily="34" charset="0"/>
              </a:rPr>
              <a:t> )</a:t>
            </a:r>
            <a:endParaRPr lang="en-US" sz="1400" dirty="0">
              <a:solidFill>
                <a:srgbClr val="FFFF00"/>
              </a:solidFill>
            </a:endParaRPr>
          </a:p>
        </p:txBody>
      </p:sp>
      <p:sp>
        <p:nvSpPr>
          <p:cNvPr id="6" name="AutoShape 7"/>
          <p:cNvSpPr>
            <a:spLocks noChangeArrowheads="1"/>
          </p:cNvSpPr>
          <p:nvPr/>
        </p:nvSpPr>
        <p:spPr bwMode="auto">
          <a:xfrm>
            <a:off x="1600200" y="4191000"/>
            <a:ext cx="685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Custom Commands</a:t>
            </a:r>
          </a:p>
          <a:p>
            <a:pPr>
              <a:buClr>
                <a:schemeClr val="bg1"/>
              </a:buClr>
              <a:buSzPct val="100000"/>
              <a:buFont typeface="Arial" pitchFamily="34" charset="0"/>
              <a:buChar char="•"/>
              <a:defRPr/>
            </a:pPr>
            <a:r>
              <a:rPr lang="en-US" dirty="0" smtClean="0"/>
              <a:t>Adding Arguments</a:t>
            </a:r>
          </a:p>
          <a:p>
            <a:pPr>
              <a:buClr>
                <a:schemeClr val="bg1"/>
              </a:buClr>
              <a:buSzPct val="100000"/>
              <a:buFont typeface="Arial" pitchFamily="34" charset="0"/>
              <a:buChar char="•"/>
              <a:defRPr/>
            </a:pPr>
            <a:r>
              <a:rPr lang="en-US" dirty="0" smtClean="0"/>
              <a:t>Adding Undo/Redo Support</a:t>
            </a:r>
          </a:p>
          <a:p>
            <a:pPr>
              <a:buClr>
                <a:schemeClr val="bg1"/>
              </a:buClr>
              <a:buSzPct val="100000"/>
              <a:buFont typeface="Arial" pitchFamily="34" charset="0"/>
              <a:buChar char="•"/>
              <a:defRPr/>
            </a:pPr>
            <a:r>
              <a:rPr lang="en-US" smtClean="0"/>
              <a:t>Additional Exploring Topics</a:t>
            </a:r>
            <a:endParaRPr lang="en-US" dirty="0" smtClean="0"/>
          </a:p>
          <a:p>
            <a:pPr>
              <a:buClr>
                <a:schemeClr val="bg1"/>
              </a:buClr>
              <a:buSzPct val="100000"/>
              <a:buFont typeface="Arial" pitchFamily="34" charset="0"/>
              <a:buChar char="•"/>
              <a:defRPr/>
            </a:pPr>
            <a:endParaRPr lang="en-US" dirty="0" smtClean="0"/>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Custom Command</a:t>
            </a:r>
            <a:endParaRPr lang="en-US" dirty="0"/>
          </a:p>
        </p:txBody>
      </p:sp>
      <p:sp>
        <p:nvSpPr>
          <p:cNvPr id="3" name="Content Placeholder 2"/>
          <p:cNvSpPr>
            <a:spLocks noGrp="1"/>
          </p:cNvSpPr>
          <p:nvPr>
            <p:ph idx="1"/>
          </p:nvPr>
        </p:nvSpPr>
        <p:spPr/>
        <p:txBody>
          <a:bodyPr/>
          <a:lstStyle/>
          <a:p>
            <a:r>
              <a:rPr lang="en-US" dirty="0" smtClean="0"/>
              <a:t>Automatic Help</a:t>
            </a:r>
          </a:p>
          <a:p>
            <a:pPr lvl="3">
              <a:buNone/>
            </a:pPr>
            <a:r>
              <a:rPr lang="en-US" dirty="0" smtClean="0"/>
              <a:t>   </a:t>
            </a:r>
            <a:r>
              <a:rPr lang="en-US" dirty="0" smtClean="0">
                <a:solidFill>
                  <a:srgbClr val="FFFF00"/>
                </a:solidFill>
                <a:latin typeface="Calibri" pitchFamily="34" charset="0"/>
              </a:rPr>
              <a:t>help </a:t>
            </a:r>
            <a:r>
              <a:rPr lang="en-US" dirty="0" err="1" smtClean="0">
                <a:solidFill>
                  <a:srgbClr val="FFFF00"/>
                </a:solidFill>
                <a:latin typeface="Calibri" pitchFamily="34" charset="0"/>
              </a:rPr>
              <a:t>myCmd</a:t>
            </a:r>
            <a:r>
              <a:rPr lang="en-US" dirty="0" smtClean="0">
                <a:solidFill>
                  <a:srgbClr val="FFFF00"/>
                </a:solidFill>
                <a:latin typeface="Calibri" pitchFamily="34" charset="0"/>
              </a:rPr>
              <a:t>;</a:t>
            </a:r>
            <a:endParaRPr lang="en-US" dirty="0" smtClean="0"/>
          </a:p>
          <a:p>
            <a:r>
              <a:rPr lang="en-US" dirty="0" smtClean="0"/>
              <a:t>Adding your custom help</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endParaRPr lang="en-US" sz="1400" dirty="0" smtClean="0">
              <a:solidFill>
                <a:srgbClr val="FFFF00"/>
              </a:solidFill>
              <a:latin typeface="Calibri" pitchFamily="34" charset="0"/>
            </a:endParaRPr>
          </a:p>
          <a:p>
            <a:pPr>
              <a:buNone/>
            </a:pPr>
            <a:endParaRPr lang="en-US" sz="2000" dirty="0">
              <a:solidFill>
                <a:srgbClr val="FFFF00"/>
              </a:solidFill>
              <a:latin typeface="Calibri" pitchFamily="34" charset="0"/>
            </a:endParaRPr>
          </a:p>
        </p:txBody>
      </p:sp>
      <p:sp>
        <p:nvSpPr>
          <p:cNvPr id="4" name="TextBox 3"/>
          <p:cNvSpPr txBox="1"/>
          <p:nvPr/>
        </p:nvSpPr>
        <p:spPr>
          <a:xfrm>
            <a:off x="457200" y="2362200"/>
            <a:ext cx="7910512" cy="3785652"/>
          </a:xfrm>
          <a:prstGeom prst="rect">
            <a:avLst/>
          </a:prstGeom>
          <a:noFill/>
        </p:spPr>
        <p:txBody>
          <a:bodyPr wrap="square" rtlCol="0">
            <a:spAutoFit/>
          </a:bodyPr>
          <a:lstStyle/>
          <a:p>
            <a:pPr lvl="2">
              <a:buNone/>
            </a:pPr>
            <a:endParaRPr lang="en-US" sz="16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helpFlagShort = “-</a:t>
            </a:r>
            <a:r>
              <a:rPr lang="en-US" sz="1400" noProof="1" smtClean="0">
                <a:solidFill>
                  <a:srgbClr val="FFFF00"/>
                </a:solidFill>
                <a:latin typeface="Calibri" pitchFamily="34" charset="0"/>
              </a:rPr>
              <a:t>h”</a:t>
            </a:r>
          </a:p>
          <a:p>
            <a:pPr>
              <a:buFontTx/>
              <a:buNone/>
            </a:pPr>
            <a:r>
              <a:rPr lang="en-US" sz="1400" noProof="1" smtClean="0">
                <a:solidFill>
                  <a:srgbClr val="FFFF00"/>
                </a:solidFill>
                <a:latin typeface="Calibri" pitchFamily="34" charset="0"/>
              </a:rPr>
              <a:t>helpFlagLong = “-</a:t>
            </a:r>
            <a:r>
              <a:rPr lang="en-US" sz="1400" noProof="1" smtClean="0">
                <a:solidFill>
                  <a:srgbClr val="FFFF00"/>
                </a:solidFill>
                <a:latin typeface="Calibri" pitchFamily="34" charset="0"/>
              </a:rPr>
              <a:t>help”</a:t>
            </a:r>
            <a:endParaRPr lang="en-US" sz="1400" noProof="1">
              <a:solidFill>
                <a:srgbClr val="FFFF00"/>
              </a:solidFill>
              <a:latin typeface="Calibri" pitchFamily="34" charset="0"/>
            </a:endParaRPr>
          </a:p>
          <a:p>
            <a:pPr>
              <a:buFontTx/>
              <a:buNone/>
            </a:pPr>
            <a:endParaRPr lang="en-US" sz="14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helpText = “\nThe myCmd command is used to …..”</a:t>
            </a:r>
          </a:p>
          <a:p>
            <a:pPr>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def syntaxCreator():</a:t>
            </a:r>
          </a:p>
          <a:p>
            <a:pPr>
              <a:buFontTx/>
              <a:buNone/>
            </a:pPr>
            <a:r>
              <a:rPr lang="en-US" sz="1400" noProof="1" smtClean="0">
                <a:solidFill>
                  <a:srgbClr val="FFFF00"/>
                </a:solidFill>
                <a:latin typeface="Calibri" pitchFamily="34" charset="0"/>
              </a:rPr>
              <a:t>	syntax = OpenMaya.MSyntax() 	</a:t>
            </a:r>
          </a:p>
          <a:p>
            <a:pPr>
              <a:buFontTx/>
              <a:buNone/>
            </a:pPr>
            <a:r>
              <a:rPr lang="en-US" sz="1400" dirty="0" smtClean="0">
                <a:solidFill>
                  <a:srgbClr val="FFFF00"/>
                </a:solidFill>
                <a:latin typeface="Calibri" pitchFamily="34" charset="0"/>
              </a:rPr>
              <a:t>	s</a:t>
            </a:r>
            <a:r>
              <a:rPr lang="en-US" sz="1400" noProof="1" smtClean="0">
                <a:solidFill>
                  <a:srgbClr val="FFFF00"/>
                </a:solidFill>
                <a:latin typeface="Calibri" pitchFamily="34" charset="0"/>
              </a:rPr>
              <a:t>yntax.addFlag(helpFlagShort ,</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helpFlagLong)</a:t>
            </a:r>
          </a:p>
          <a:p>
            <a:pPr>
              <a:buFontTx/>
              <a:buNone/>
            </a:pPr>
            <a:endParaRPr lang="en-US" sz="1400" noProof="1" smtClean="0">
              <a:solidFill>
                <a:srgbClr val="FFFF00"/>
              </a:solidFill>
              <a:latin typeface="Calibri" pitchFamily="34" charset="0"/>
            </a:endParaRPr>
          </a:p>
          <a:p>
            <a:pPr>
              <a:buFontTx/>
              <a:buNone/>
            </a:pPr>
            <a:endParaRPr lang="en-US" sz="1400" noProof="1">
              <a:solidFill>
                <a:srgbClr val="FFFF00"/>
              </a:solidFill>
              <a:latin typeface="Calibri" pitchFamily="34" charset="0"/>
            </a:endParaRPr>
          </a:p>
          <a:p>
            <a:pPr>
              <a:buFontTx/>
              <a:buNone/>
            </a:pPr>
            <a:r>
              <a:rPr lang="en-US" sz="1400" noProof="1" smtClean="0">
                <a:solidFill>
                  <a:srgbClr val="FFFF00"/>
                </a:solidFill>
                <a:latin typeface="Calibri" pitchFamily="34" charset="0"/>
              </a:rPr>
              <a:t>def doIt(self, args):</a:t>
            </a:r>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argData</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OpenMaya.MArgDatabase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self.syntax</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if  </a:t>
            </a:r>
            <a:r>
              <a:rPr lang="en-US" sz="1400" dirty="0" err="1" smtClean="0">
                <a:solidFill>
                  <a:srgbClr val="FFFF00"/>
                </a:solidFill>
                <a:latin typeface="Calibri" pitchFamily="34" charset="0"/>
              </a:rPr>
              <a:t>argData.isFlagSet</a:t>
            </a:r>
            <a:r>
              <a:rPr lang="en-US" sz="1400" dirty="0" smtClean="0">
                <a:solidFill>
                  <a:srgbClr val="FFFF00"/>
                </a:solidFill>
                <a:latin typeface="Calibri" pitchFamily="34" charset="0"/>
              </a:rPr>
              <a:t>(</a:t>
            </a:r>
            <a:r>
              <a:rPr lang="en-US" sz="1400" noProof="1" smtClean="0">
                <a:solidFill>
                  <a:srgbClr val="FFFF00"/>
                </a:solidFill>
                <a:latin typeface="Calibri" pitchFamily="34" charset="0"/>
              </a:rPr>
              <a:t>helpFlagShort </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self.setResult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helpText</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return </a:t>
            </a:r>
            <a:r>
              <a:rPr lang="en-US" sz="1400" dirty="0" err="1" smtClean="0">
                <a:solidFill>
                  <a:srgbClr val="FFFF00"/>
                </a:solidFill>
                <a:latin typeface="Calibri" pitchFamily="34" charset="0"/>
              </a:rPr>
              <a:t>OpenMaya.MStatus.kSuccess</a:t>
            </a:r>
            <a:endParaRPr lang="en-US" sz="1400" dirty="0" smtClean="0">
              <a:solidFill>
                <a:srgbClr val="FFFF00"/>
              </a:solidFill>
              <a:latin typeface="Calibri" pitchFamily="34" charset="0"/>
            </a:endParaRPr>
          </a:p>
          <a:p>
            <a:pPr>
              <a:buFontTx/>
              <a:buNone/>
            </a:pPr>
            <a:r>
              <a:rPr lang="en-US" sz="1400" dirty="0" smtClean="0">
                <a:solidFill>
                  <a:srgbClr val="FFFF00"/>
                </a:solidFill>
                <a:latin typeface="Calibri" pitchFamily="34"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blinds(horizontal)">
                                      <p:cBhvr>
                                        <p:cTn id="30" dur="500"/>
                                        <p:tgtEl>
                                          <p:spTgt spid="4">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blinds(horizontal)">
                                      <p:cBhvr>
                                        <p:cTn id="33" dur="500"/>
                                        <p:tgtEl>
                                          <p:spTgt spid="4">
                                            <p:txEl>
                                              <p:pRg st="12" end="1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blinds(horizontal)">
                                      <p:cBhvr>
                                        <p:cTn id="36" dur="500"/>
                                        <p:tgtEl>
                                          <p:spTgt spid="4">
                                            <p:txEl>
                                              <p:pRg st="13" end="13"/>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blinds(horizontal)">
                                      <p:cBhvr>
                                        <p:cTn id="39" dur="500"/>
                                        <p:tgtEl>
                                          <p:spTgt spid="4">
                                            <p:txEl>
                                              <p:pRg st="14" end="1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blinds(horizontal)">
                                      <p:cBhvr>
                                        <p:cTn id="42" dur="500"/>
                                        <p:tgtEl>
                                          <p:spTgt spid="4">
                                            <p:txEl>
                                              <p:pRg st="15" end="1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animEffect transition="in" filter="blinds(horizontal)">
                                      <p:cBhvr>
                                        <p:cTn id="45"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Adding Undo/Redo Support</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Maya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Maya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bg1"/>
              </a:buClr>
              <a:buSzPct val="100000"/>
              <a:buFont typeface="Arial" pitchFamily="34" charset="0"/>
              <a:buChar char="•"/>
              <a:defRPr/>
            </a:pPr>
            <a:r>
              <a:rPr lang="en-US" sz="1800" dirty="0" smtClean="0"/>
              <a:t>Turned off</a:t>
            </a:r>
          </a:p>
          <a:p>
            <a:pPr lvl="2">
              <a:buClr>
                <a:schemeClr val="bg1"/>
              </a:buClr>
              <a:buSzPct val="100000"/>
              <a:buFont typeface="Arial" pitchFamily="34" charset="0"/>
              <a:buChar char="•"/>
              <a:defRPr/>
            </a:pPr>
            <a:r>
              <a:rPr lang="en-US" sz="1800" dirty="0" smtClean="0"/>
              <a:t>Have a limited size</a:t>
            </a:r>
          </a:p>
          <a:p>
            <a:pPr lvl="2">
              <a:buClr>
                <a:schemeClr val="bg1"/>
              </a:buClr>
              <a:buSzPct val="100000"/>
              <a:buFont typeface="Arial" pitchFamily="34" charset="0"/>
              <a:buChar char="•"/>
              <a:defRPr/>
            </a:pPr>
            <a:r>
              <a:rPr lang="en-US" sz="1800" dirty="0" smtClean="0"/>
              <a:t>Have an infinite size</a:t>
            </a:r>
          </a:p>
          <a:p>
            <a:pPr lvl="2">
              <a:buClr>
                <a:schemeClr val="bg1"/>
              </a:buClr>
              <a:buSzPct val="100000"/>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The lifetime of a command and associated data is dependent on the settings of the undo queue.</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dirty="0" smtClean="0"/>
              <a:t>Maya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Undo/Redo Rules of Commands</a:t>
            </a:r>
            <a:endParaRPr lang="en-US" dirty="0"/>
          </a:p>
        </p:txBody>
      </p:sp>
      <p:sp>
        <p:nvSpPr>
          <p:cNvPr id="3" name="Content Placeholder 2"/>
          <p:cNvSpPr>
            <a:spLocks noGrp="1"/>
          </p:cNvSpPr>
          <p:nvPr>
            <p:ph idx="1"/>
          </p:nvPr>
        </p:nvSpPr>
        <p:spPr/>
        <p:txBody>
          <a:bodyPr/>
          <a:lstStyle/>
          <a:p>
            <a:r>
              <a:rPr lang="en-US" dirty="0" smtClean="0"/>
              <a:t>A command that alters the scene in any way MUST have undo and redo implemented.</a:t>
            </a:r>
          </a:p>
          <a:p>
            <a:endParaRPr lang="en-US" dirty="0" smtClean="0"/>
          </a:p>
          <a:p>
            <a:r>
              <a:rPr lang="en-US" dirty="0" smtClean="0"/>
              <a:t>If not it causes Maya state to be in limbo.</a:t>
            </a:r>
          </a:p>
          <a:p>
            <a:endParaRPr lang="en-US" dirty="0" smtClean="0"/>
          </a:p>
          <a:p>
            <a:r>
              <a:rPr lang="en-US" dirty="0" smtClean="0"/>
              <a:t>Undo must reverse the changes inflicted to the scene, as if the command was never executed.</a:t>
            </a:r>
          </a:p>
          <a:p>
            <a:endParaRPr lang="en-US" dirty="0" smtClean="0"/>
          </a:p>
          <a:p>
            <a:r>
              <a:rPr lang="en-US" dirty="0" smtClean="0"/>
              <a:t>The Undo queue only exists in the current Maya session, it is not saved with the scene.</a:t>
            </a:r>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Undo/Redo Custom Command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MPxCommand</a:t>
            </a:r>
            <a:r>
              <a:rPr lang="en-US" dirty="0" smtClean="0"/>
              <a:t> functions you need to work with when writing your undo redo are:</a:t>
            </a:r>
          </a:p>
          <a:p>
            <a:pPr lvl="2"/>
            <a:r>
              <a:rPr lang="en-US" dirty="0" err="1" smtClean="0"/>
              <a:t>isUndoable</a:t>
            </a:r>
            <a:r>
              <a:rPr lang="en-US" dirty="0" smtClean="0"/>
              <a:t> </a:t>
            </a:r>
          </a:p>
          <a:p>
            <a:pPr lvl="2"/>
            <a:r>
              <a:rPr lang="en-US" dirty="0" err="1" smtClean="0"/>
              <a:t>undoIt</a:t>
            </a:r>
            <a:endParaRPr lang="en-US" dirty="0" smtClean="0"/>
          </a:p>
          <a:p>
            <a:pPr lvl="2"/>
            <a:r>
              <a:rPr lang="en-US" dirty="0" err="1" smtClean="0"/>
              <a:t>redoIt</a:t>
            </a:r>
            <a:endParaRPr lang="en-US" dirty="0" smtClean="0"/>
          </a:p>
          <a:p>
            <a:pPr lvl="2"/>
            <a:endParaRPr lang="en-US" dirty="0" smtClean="0"/>
          </a:p>
          <a:p>
            <a:r>
              <a:rPr lang="en-US" dirty="0" smtClean="0"/>
              <a:t>If </a:t>
            </a:r>
            <a:r>
              <a:rPr lang="en-US" dirty="0" err="1" smtClean="0"/>
              <a:t>isUndoable</a:t>
            </a:r>
            <a:r>
              <a:rPr lang="en-US" dirty="0" smtClean="0"/>
              <a:t> returns false, which is the default, the command cannot be undone and </a:t>
            </a:r>
            <a:r>
              <a:rPr lang="en-US" dirty="0" err="1" smtClean="0"/>
              <a:t>undoIt</a:t>
            </a:r>
            <a:r>
              <a:rPr lang="en-US" dirty="0" smtClean="0"/>
              <a:t> and </a:t>
            </a:r>
            <a:r>
              <a:rPr lang="en-US" dirty="0" err="1" smtClean="0"/>
              <a:t>redoIt</a:t>
            </a:r>
            <a:r>
              <a:rPr lang="en-US" dirty="0" smtClean="0"/>
              <a:t> are never called.</a:t>
            </a:r>
          </a:p>
          <a:p>
            <a:endParaRPr lang="en-US" dirty="0" smtClean="0"/>
          </a:p>
          <a:p>
            <a:pPr>
              <a:buNone/>
            </a:pPr>
            <a:r>
              <a:rPr lang="en-US" dirty="0" smtClean="0"/>
              <a:t> </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Undo/Redo Functions</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sz="2800" dirty="0" err="1" smtClean="0"/>
              <a:t>isUndoable</a:t>
            </a:r>
            <a:r>
              <a:rPr lang="en-US" sz="2800" dirty="0" smtClean="0"/>
              <a:t>()</a:t>
            </a:r>
          </a:p>
          <a:p>
            <a:pPr lvl="2" eaLnBrk="1" hangingPunct="1">
              <a:buClr>
                <a:schemeClr val="bg1"/>
              </a:buClr>
              <a:buSzPct val="100000"/>
              <a:buFont typeface="Arial" pitchFamily="34" charset="0"/>
              <a:buChar char="•"/>
            </a:pPr>
            <a:r>
              <a:rPr lang="en-US" sz="2400" dirty="0" smtClean="0"/>
              <a:t>Override this method to return true/false to denote if this command supports undo/redo</a:t>
            </a:r>
          </a:p>
          <a:p>
            <a:pPr lvl="2" eaLnBrk="1" hangingPunct="1"/>
            <a:endParaRPr lang="en-US" sz="2800" dirty="0" smtClean="0"/>
          </a:p>
          <a:p>
            <a:pPr lvl="1" eaLnBrk="1" hangingPunct="1">
              <a:buClr>
                <a:schemeClr val="bg1"/>
              </a:buClr>
              <a:buSzPct val="100000"/>
              <a:buFont typeface="Arial" pitchFamily="34" charset="0"/>
              <a:buChar char="•"/>
            </a:pPr>
            <a:r>
              <a:rPr lang="en-US" sz="2800" dirty="0" err="1" smtClean="0"/>
              <a:t>undoIt</a:t>
            </a:r>
            <a:r>
              <a:rPr lang="en-US" sz="2800" dirty="0" smtClean="0"/>
              <a:t>() </a:t>
            </a:r>
          </a:p>
          <a:p>
            <a:pPr lvl="2" eaLnBrk="1" hangingPunct="1">
              <a:buClr>
                <a:schemeClr val="bg1"/>
              </a:buClr>
              <a:buSzPct val="100000"/>
              <a:buFont typeface="Arial" pitchFamily="34" charset="0"/>
              <a:buChar char="•"/>
            </a:pPr>
            <a:r>
              <a:rPr lang="en-US" sz="2400" dirty="0" smtClean="0"/>
              <a:t>Called by “undo” command</a:t>
            </a:r>
          </a:p>
          <a:p>
            <a:pPr lvl="2" eaLnBrk="1" hangingPunct="1"/>
            <a:endParaRPr lang="en-US" sz="2800" dirty="0" smtClean="0"/>
          </a:p>
          <a:p>
            <a:pPr lvl="1" eaLnBrk="1" hangingPunct="1">
              <a:buClr>
                <a:schemeClr val="bg1"/>
              </a:buClr>
              <a:buSzPct val="100000"/>
              <a:buFont typeface="Arial" pitchFamily="34" charset="0"/>
              <a:buChar char="•"/>
            </a:pPr>
            <a:r>
              <a:rPr lang="en-US" sz="2800" dirty="0" err="1" smtClean="0"/>
              <a:t>redoIt</a:t>
            </a:r>
            <a:r>
              <a:rPr lang="en-US" sz="2800" dirty="0" smtClean="0"/>
              <a:t>()</a:t>
            </a:r>
          </a:p>
          <a:p>
            <a:pPr lvl="2" eaLnBrk="1" hangingPunct="1">
              <a:buClr>
                <a:schemeClr val="bg1"/>
              </a:buClr>
              <a:buSzPct val="100000"/>
              <a:buFont typeface="Arial" pitchFamily="34" charset="0"/>
              <a:buChar char="•"/>
            </a:pPr>
            <a:r>
              <a:rPr lang="en-US" sz="2400"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How Maya works with Commands</a:t>
            </a:r>
          </a:p>
        </p:txBody>
      </p:sp>
      <p:sp>
        <p:nvSpPr>
          <p:cNvPr id="14339" name="Content Placeholder 2"/>
          <p:cNvSpPr>
            <a:spLocks noGrp="1"/>
          </p:cNvSpPr>
          <p:nvPr>
            <p:ph idx="1"/>
          </p:nvPr>
        </p:nvSpPr>
        <p:spPr>
          <a:xfrm>
            <a:off x="319088" y="1279525"/>
            <a:ext cx="8215312" cy="5256213"/>
          </a:xfrm>
        </p:spPr>
        <p:txBody>
          <a:bodyPr/>
          <a:lstStyle/>
          <a:p>
            <a:pPr marL="571500" lvl="1" indent="-457200" eaLnBrk="1" hangingPunct="1">
              <a:buClr>
                <a:schemeClr val="bg1"/>
              </a:buClr>
              <a:buSzPct val="100000"/>
              <a:buFont typeface="+mj-lt"/>
              <a:buAutoNum type="arabicPeriod"/>
            </a:pPr>
            <a:r>
              <a:rPr lang="en-US" dirty="0" smtClean="0"/>
              <a:t>Custom Command is called, which calls the creator function, and returns and instance of your command.</a:t>
            </a:r>
          </a:p>
          <a:p>
            <a:pPr marL="571500" lvl="1" indent="-457200" eaLnBrk="1" hangingPunct="1">
              <a:buClr>
                <a:schemeClr val="bg1"/>
              </a:buClr>
              <a:buSzPct val="100000"/>
              <a:buFont typeface="+mj-lt"/>
              <a:buAutoNum type="arabicPeriod"/>
            </a:pPr>
            <a:endParaRPr lang="en-US" dirty="0" smtClean="0"/>
          </a:p>
          <a:p>
            <a:pPr marL="571500" lvl="1" indent="-457200" eaLnBrk="1" hangingPunct="1">
              <a:buClr>
                <a:schemeClr val="bg1"/>
              </a:buClr>
              <a:buSzPct val="100000"/>
              <a:buFont typeface="+mj-lt"/>
              <a:buAutoNum type="arabicPeriod"/>
            </a:pPr>
            <a:r>
              <a:rPr lang="en-US" dirty="0" smtClean="0"/>
              <a:t>The commands </a:t>
            </a:r>
            <a:r>
              <a:rPr lang="en-US" dirty="0" err="1" smtClean="0"/>
              <a:t>doIt</a:t>
            </a:r>
            <a:r>
              <a:rPr lang="en-US" dirty="0" smtClean="0"/>
              <a:t> function is then called.</a:t>
            </a:r>
          </a:p>
          <a:p>
            <a:pPr marL="571500" lvl="1" indent="-457200" eaLnBrk="1" hangingPunct="1">
              <a:buClr>
                <a:schemeClr val="bg1"/>
              </a:buClr>
              <a:buSzPct val="100000"/>
              <a:buFont typeface="+mj-lt"/>
              <a:buAutoNum type="arabicPeriod"/>
            </a:pPr>
            <a:endParaRPr lang="en-US" dirty="0" smtClean="0"/>
          </a:p>
          <a:p>
            <a:pPr marL="571500" lvl="1" indent="-457200" eaLnBrk="1" hangingPunct="1">
              <a:buClr>
                <a:schemeClr val="bg1"/>
              </a:buClr>
              <a:buSzPct val="100000"/>
              <a:buFont typeface="+mj-lt"/>
              <a:buAutoNum type="arabicPeriod"/>
            </a:pPr>
            <a:r>
              <a:rPr lang="en-US" dirty="0" smtClean="0"/>
              <a:t>The </a:t>
            </a:r>
            <a:r>
              <a:rPr lang="en-US" dirty="0" err="1" smtClean="0"/>
              <a:t>isUndoable</a:t>
            </a:r>
            <a:r>
              <a:rPr lang="en-US" dirty="0" smtClean="0"/>
              <a:t> function is called:</a:t>
            </a:r>
          </a:p>
          <a:p>
            <a:pPr lvl="2" eaLnBrk="1" hangingPunct="1"/>
            <a:r>
              <a:rPr lang="en-US" dirty="0" smtClean="0"/>
              <a:t>If </a:t>
            </a:r>
            <a:r>
              <a:rPr lang="en-US" dirty="0" err="1" smtClean="0"/>
              <a:t>isUndoable</a:t>
            </a:r>
            <a:r>
              <a:rPr lang="en-US" dirty="0" smtClean="0"/>
              <a:t>() returns False</a:t>
            </a:r>
          </a:p>
          <a:p>
            <a:pPr lvl="3" eaLnBrk="1" hangingPunct="1">
              <a:buSzPct val="100000"/>
              <a:buFont typeface="Arial" pitchFamily="34" charset="0"/>
              <a:buChar char="•"/>
            </a:pPr>
            <a:r>
              <a:rPr lang="en-US" dirty="0" smtClean="0"/>
              <a:t>Not placed in undo queue, deleted.</a:t>
            </a:r>
          </a:p>
          <a:p>
            <a:pPr lvl="3" eaLnBrk="1" hangingPunct="1">
              <a:buSzPct val="100000"/>
              <a:buFont typeface="Arial" pitchFamily="34" charset="0"/>
              <a:buChar char="•"/>
            </a:pPr>
            <a:r>
              <a:rPr lang="en-US" dirty="0" smtClean="0"/>
              <a:t>Command </a:t>
            </a:r>
            <a:r>
              <a:rPr lang="en-US" dirty="0" err="1" smtClean="0"/>
              <a:t>deconstructor</a:t>
            </a:r>
            <a:r>
              <a:rPr lang="en-US" dirty="0" smtClean="0"/>
              <a:t> is called.</a:t>
            </a:r>
          </a:p>
          <a:p>
            <a:pPr lvl="4" eaLnBrk="1" hangingPunct="1">
              <a:buSzPct val="100000"/>
              <a:buFont typeface="Arial" pitchFamily="34" charset="0"/>
              <a:buChar char="•"/>
            </a:pPr>
            <a:r>
              <a:rPr lang="en-US" dirty="0" smtClean="0"/>
              <a:t>Command cannot be reversed, no point in keeping it around</a:t>
            </a:r>
          </a:p>
          <a:p>
            <a:pPr lvl="2" eaLnBrk="1" hangingPunct="1"/>
            <a:r>
              <a:rPr lang="en-US" dirty="0" smtClean="0"/>
              <a:t>If </a:t>
            </a:r>
            <a:r>
              <a:rPr lang="en-US" dirty="0" err="1" smtClean="0"/>
              <a:t>isUndoable</a:t>
            </a:r>
            <a:r>
              <a:rPr lang="en-US" dirty="0" smtClean="0"/>
              <a:t>() returns True</a:t>
            </a:r>
          </a:p>
          <a:p>
            <a:pPr lvl="3" eaLnBrk="1" hangingPunct="1">
              <a:buSzPct val="100000"/>
              <a:buFont typeface="Arial" pitchFamily="34" charset="0"/>
              <a:buChar char="•"/>
            </a:pPr>
            <a:r>
              <a:rPr lang="en-US" dirty="0" smtClean="0"/>
              <a:t>Placed in undo queue, not deleted.</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Additional Exploring Topics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MDGModifier</a:t>
            </a:r>
            <a:endParaRPr lang="en-US" dirty="0"/>
          </a:p>
        </p:txBody>
      </p:sp>
      <p:sp>
        <p:nvSpPr>
          <p:cNvPr id="3" name="Content Placeholder 2"/>
          <p:cNvSpPr>
            <a:spLocks noGrp="1"/>
          </p:cNvSpPr>
          <p:nvPr>
            <p:ph idx="1"/>
          </p:nvPr>
        </p:nvSpPr>
        <p:spPr/>
        <p:txBody>
          <a:bodyPr/>
          <a:lstStyle/>
          <a:p>
            <a:r>
              <a:rPr lang="en-US" dirty="0" smtClean="0"/>
              <a:t>Used to create remove, and edit nodes in the DG.</a:t>
            </a:r>
          </a:p>
          <a:p>
            <a:endParaRPr lang="en-US" dirty="0" smtClean="0"/>
          </a:p>
          <a:p>
            <a:r>
              <a:rPr lang="en-US" dirty="0" smtClean="0"/>
              <a:t>This class automatically provides undo and redo for all it’s operations, opposed to implementing all the undo your self.</a:t>
            </a:r>
          </a:p>
          <a:p>
            <a:endParaRPr lang="en-US" dirty="0" smtClean="0"/>
          </a:p>
          <a:p>
            <a:r>
              <a:rPr lang="en-US" dirty="0" smtClean="0"/>
              <a:t>When each of the functions for editing the DG is called, a record of it is stored from this class.</a:t>
            </a:r>
          </a:p>
          <a:p>
            <a:endParaRPr lang="en-US" dirty="0" smtClean="0"/>
          </a:p>
          <a:p>
            <a:r>
              <a:rPr lang="en-US" dirty="0" smtClean="0"/>
              <a:t>Important functions in this class:</a:t>
            </a:r>
          </a:p>
          <a:p>
            <a:pPr lvl="2"/>
            <a:r>
              <a:rPr lang="en-US" dirty="0" err="1" smtClean="0"/>
              <a:t>doIt</a:t>
            </a:r>
            <a:r>
              <a:rPr lang="en-US" dirty="0" smtClean="0"/>
              <a:t>()</a:t>
            </a:r>
          </a:p>
          <a:p>
            <a:pPr lvl="2"/>
            <a:r>
              <a:rPr lang="en-US" dirty="0" err="1" smtClean="0"/>
              <a:t>undoIt</a:t>
            </a:r>
            <a:r>
              <a:rPr lang="en-US" dirty="0" smtClean="0"/>
              <a:t>()</a:t>
            </a: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extend Script functionality</a:t>
            </a:r>
            <a:endParaRPr lang="en-US" dirty="0"/>
          </a:p>
        </p:txBody>
      </p:sp>
      <p:sp>
        <p:nvSpPr>
          <p:cNvPr id="5" name="Cube 10"/>
          <p:cNvSpPr>
            <a:spLocks noChangeArrowheads="1"/>
          </p:cNvSpPr>
          <p:nvPr/>
        </p:nvSpPr>
        <p:spPr bwMode="auto">
          <a:xfrm>
            <a:off x="1686744" y="4704431"/>
            <a:ext cx="4225172" cy="663575"/>
          </a:xfrm>
          <a:prstGeom prst="cube">
            <a:avLst>
              <a:gd name="adj" fmla="val 25000"/>
            </a:avLst>
          </a:prstGeom>
          <a:solidFill>
            <a:srgbClr val="BB15B3"/>
          </a:solidFill>
          <a:ln w="9525" algn="ctr">
            <a:solidFill>
              <a:schemeClr val="bg1"/>
            </a:solidFill>
            <a:round/>
            <a:headEnd/>
            <a:tailEnd/>
          </a:ln>
        </p:spPr>
        <p:txBody>
          <a:bodyPr/>
          <a:lstStyle/>
          <a:p>
            <a:endParaRPr lang="en-US">
              <a:solidFill>
                <a:srgbClr val="FF0000"/>
              </a:solidFill>
            </a:endParaRPr>
          </a:p>
        </p:txBody>
      </p:sp>
      <p:sp>
        <p:nvSpPr>
          <p:cNvPr id="9" name="TextBox 21"/>
          <p:cNvSpPr txBox="1">
            <a:spLocks noChangeArrowheads="1"/>
          </p:cNvSpPr>
          <p:nvPr/>
        </p:nvSpPr>
        <p:spPr bwMode="auto">
          <a:xfrm>
            <a:off x="3571774" y="4969442"/>
            <a:ext cx="655638" cy="307975"/>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OS</a:t>
            </a:r>
          </a:p>
        </p:txBody>
      </p:sp>
      <p:sp>
        <p:nvSpPr>
          <p:cNvPr id="10" name="Cube 22"/>
          <p:cNvSpPr>
            <a:spLocks noChangeArrowheads="1"/>
          </p:cNvSpPr>
          <p:nvPr/>
        </p:nvSpPr>
        <p:spPr bwMode="auto">
          <a:xfrm>
            <a:off x="2145398" y="4204068"/>
            <a:ext cx="3495006" cy="533400"/>
          </a:xfrm>
          <a:prstGeom prst="cube">
            <a:avLst>
              <a:gd name="adj" fmla="val 25000"/>
            </a:avLst>
          </a:prstGeom>
          <a:solidFill>
            <a:schemeClr val="accent1">
              <a:lumMod val="50000"/>
              <a:lumOff val="50000"/>
            </a:schemeClr>
          </a:solidFill>
          <a:ln w="9525" algn="ctr">
            <a:solidFill>
              <a:schemeClr val="bg1"/>
            </a:solidFill>
            <a:round/>
            <a:headEnd/>
            <a:tailEnd/>
          </a:ln>
        </p:spPr>
        <p:txBody>
          <a:bodyPr/>
          <a:lstStyle/>
          <a:p>
            <a:endParaRPr lang="en-US"/>
          </a:p>
        </p:txBody>
      </p:sp>
      <p:sp>
        <p:nvSpPr>
          <p:cNvPr id="11" name="TextBox 23"/>
          <p:cNvSpPr txBox="1">
            <a:spLocks noChangeArrowheads="1"/>
          </p:cNvSpPr>
          <p:nvPr/>
        </p:nvSpPr>
        <p:spPr bwMode="auto">
          <a:xfrm>
            <a:off x="3168233" y="4394167"/>
            <a:ext cx="1516062" cy="306388"/>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Maya Core</a:t>
            </a:r>
          </a:p>
        </p:txBody>
      </p:sp>
      <p:sp>
        <p:nvSpPr>
          <p:cNvPr id="12" name="Cube 24"/>
          <p:cNvSpPr>
            <a:spLocks noChangeArrowheads="1"/>
          </p:cNvSpPr>
          <p:nvPr/>
        </p:nvSpPr>
        <p:spPr bwMode="auto">
          <a:xfrm>
            <a:off x="2431051" y="3697923"/>
            <a:ext cx="2910840" cy="569277"/>
          </a:xfrm>
          <a:prstGeom prst="cube">
            <a:avLst>
              <a:gd name="adj" fmla="val 25000"/>
            </a:avLst>
          </a:prstGeom>
          <a:solidFill>
            <a:srgbClr val="FF9900"/>
          </a:solidFill>
          <a:ln w="9525" algn="ctr">
            <a:solidFill>
              <a:schemeClr val="bg1"/>
            </a:solidFill>
            <a:round/>
            <a:headEnd/>
            <a:tailEnd/>
          </a:ln>
        </p:spPr>
        <p:txBody>
          <a:bodyPr/>
          <a:lstStyle/>
          <a:p>
            <a:endParaRPr lang="en-US" dirty="0"/>
          </a:p>
        </p:txBody>
      </p:sp>
      <p:sp>
        <p:nvSpPr>
          <p:cNvPr id="13" name="TextBox 25"/>
          <p:cNvSpPr txBox="1">
            <a:spLocks noChangeArrowheads="1"/>
          </p:cNvSpPr>
          <p:nvPr/>
        </p:nvSpPr>
        <p:spPr bwMode="auto">
          <a:xfrm>
            <a:off x="3164735" y="3924935"/>
            <a:ext cx="1443472" cy="306388"/>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API</a:t>
            </a:r>
            <a:endParaRPr lang="en-US" sz="2000" u="none" dirty="0"/>
          </a:p>
        </p:txBody>
      </p:sp>
      <p:sp>
        <p:nvSpPr>
          <p:cNvPr id="19" name="Down Arrow 18"/>
          <p:cNvSpPr/>
          <p:nvPr/>
        </p:nvSpPr>
        <p:spPr bwMode="auto">
          <a:xfrm rot="10800000">
            <a:off x="3733800"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20" name="Cube 19"/>
          <p:cNvSpPr>
            <a:spLocks noChangeArrowheads="1"/>
          </p:cNvSpPr>
          <p:nvPr/>
        </p:nvSpPr>
        <p:spPr bwMode="auto">
          <a:xfrm>
            <a:off x="5138596"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24" name="Cube 23"/>
          <p:cNvSpPr>
            <a:spLocks noChangeArrowheads="1"/>
          </p:cNvSpPr>
          <p:nvPr/>
        </p:nvSpPr>
        <p:spPr bwMode="auto">
          <a:xfrm>
            <a:off x="2516205" y="3204644"/>
            <a:ext cx="2612055" cy="463550"/>
          </a:xfrm>
          <a:prstGeom prst="cube">
            <a:avLst>
              <a:gd name="adj" fmla="val 25000"/>
            </a:avLst>
          </a:prstGeom>
          <a:solidFill>
            <a:srgbClr val="99CC00"/>
          </a:solidFill>
          <a:ln w="9525" algn="ctr">
            <a:solidFill>
              <a:schemeClr val="bg1"/>
            </a:solidFill>
            <a:round/>
            <a:headEnd/>
            <a:tailEnd/>
          </a:ln>
        </p:spPr>
        <p:txBody>
          <a:bodyPr/>
          <a:lstStyle/>
          <a:p>
            <a:endParaRPr lang="en-US"/>
          </a:p>
        </p:txBody>
      </p:sp>
      <p:sp>
        <p:nvSpPr>
          <p:cNvPr id="25" name="TextBox 24"/>
          <p:cNvSpPr txBox="1">
            <a:spLocks noChangeArrowheads="1"/>
          </p:cNvSpPr>
          <p:nvPr/>
        </p:nvSpPr>
        <p:spPr bwMode="auto">
          <a:xfrm>
            <a:off x="2785711" y="3330259"/>
            <a:ext cx="2154273"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Commands</a:t>
            </a:r>
            <a:endParaRPr lang="en-US" sz="2000" u="none" dirty="0"/>
          </a:p>
        </p:txBody>
      </p:sp>
      <p:sp>
        <p:nvSpPr>
          <p:cNvPr id="26" name="Cube 9"/>
          <p:cNvSpPr>
            <a:spLocks noChangeArrowheads="1"/>
          </p:cNvSpPr>
          <p:nvPr/>
        </p:nvSpPr>
        <p:spPr bwMode="auto">
          <a:xfrm>
            <a:off x="2532245" y="2290980"/>
            <a:ext cx="2494547" cy="457200"/>
          </a:xfrm>
          <a:prstGeom prst="cube">
            <a:avLst>
              <a:gd name="adj" fmla="val 25000"/>
            </a:avLst>
          </a:prstGeom>
          <a:solidFill>
            <a:schemeClr val="accent2"/>
          </a:solidFill>
          <a:ln w="9525" algn="ctr">
            <a:solidFill>
              <a:schemeClr val="bg1"/>
            </a:solidFill>
            <a:round/>
            <a:headEnd/>
            <a:tailEnd/>
          </a:ln>
        </p:spPr>
        <p:txBody>
          <a:bodyPr/>
          <a:lstStyle/>
          <a:p>
            <a:r>
              <a:rPr lang="en-US"/>
              <a:t> </a:t>
            </a:r>
          </a:p>
        </p:txBody>
      </p:sp>
      <p:sp>
        <p:nvSpPr>
          <p:cNvPr id="27" name="TextBox 26"/>
          <p:cNvSpPr txBox="1">
            <a:spLocks noChangeArrowheads="1"/>
          </p:cNvSpPr>
          <p:nvPr/>
        </p:nvSpPr>
        <p:spPr bwMode="auto">
          <a:xfrm>
            <a:off x="3010619" y="2429093"/>
            <a:ext cx="1419408"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GUI</a:t>
            </a:r>
            <a:endParaRPr lang="en-US" sz="2000" u="none" dirty="0"/>
          </a:p>
        </p:txBody>
      </p:sp>
      <p:sp>
        <p:nvSpPr>
          <p:cNvPr id="21" name="TextBox 20"/>
          <p:cNvSpPr txBox="1"/>
          <p:nvPr/>
        </p:nvSpPr>
        <p:spPr>
          <a:xfrm>
            <a:off x="5704164" y="2519257"/>
            <a:ext cx="2449235" cy="307777"/>
          </a:xfrm>
          <a:prstGeom prst="rect">
            <a:avLst/>
          </a:prstGeom>
          <a:noFill/>
        </p:spPr>
        <p:txBody>
          <a:bodyPr wrap="square" rtlCol="0">
            <a:spAutoFit/>
          </a:bodyPr>
          <a:lstStyle/>
          <a:p>
            <a:r>
              <a:rPr lang="en-US" sz="1400" dirty="0" smtClean="0">
                <a:solidFill>
                  <a:srgbClr val="00CC00"/>
                </a:solidFill>
              </a:rPr>
              <a:t>Custom Maya Command</a:t>
            </a:r>
            <a:endParaRPr lang="en-US" sz="1400" dirty="0">
              <a:solidFill>
                <a:srgbClr val="00CC00"/>
              </a:solidFill>
            </a:endParaRPr>
          </a:p>
        </p:txBody>
      </p:sp>
      <p:sp>
        <p:nvSpPr>
          <p:cNvPr id="22" name="Cube 21"/>
          <p:cNvSpPr>
            <a:spLocks noChangeArrowheads="1"/>
          </p:cNvSpPr>
          <p:nvPr/>
        </p:nvSpPr>
        <p:spPr bwMode="auto">
          <a:xfrm>
            <a:off x="5598204"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32" name="Down Arrow 31"/>
          <p:cNvSpPr/>
          <p:nvPr/>
        </p:nvSpPr>
        <p:spPr bwMode="auto">
          <a:xfrm rot="3196352">
            <a:off x="5656086" y="2674183"/>
            <a:ext cx="93064" cy="553703"/>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3" name="Down Arrow 32"/>
          <p:cNvSpPr/>
          <p:nvPr/>
        </p:nvSpPr>
        <p:spPr bwMode="auto">
          <a:xfrm rot="1634692">
            <a:off x="6197306" y="2825742"/>
            <a:ext cx="93064" cy="407295"/>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6" name="Down Arrow 35"/>
          <p:cNvSpPr/>
          <p:nvPr/>
        </p:nvSpPr>
        <p:spPr bwMode="auto">
          <a:xfrm>
            <a:off x="3571774"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and Query Flags</a:t>
            </a:r>
            <a:endParaRPr lang="en-US" dirty="0"/>
          </a:p>
        </p:txBody>
      </p:sp>
      <p:sp>
        <p:nvSpPr>
          <p:cNvPr id="3" name="Content Placeholder 2"/>
          <p:cNvSpPr>
            <a:spLocks noGrp="1"/>
          </p:cNvSpPr>
          <p:nvPr>
            <p:ph idx="1"/>
          </p:nvPr>
        </p:nvSpPr>
        <p:spPr/>
        <p:txBody>
          <a:bodyPr/>
          <a:lstStyle/>
          <a:p>
            <a:r>
              <a:rPr lang="en-US" dirty="0" smtClean="0"/>
              <a:t>Adding the built-in ability to query and edit previously set values in your commands.</a:t>
            </a:r>
          </a:p>
          <a:p>
            <a:endParaRPr lang="en-US" dirty="0" smtClean="0"/>
          </a:p>
          <a:p>
            <a:r>
              <a:rPr lang="en-US" dirty="0" smtClean="0"/>
              <a:t>The built-in query and edit flags are:</a:t>
            </a:r>
          </a:p>
          <a:p>
            <a:pPr lvl="2"/>
            <a:r>
              <a:rPr lang="en-US" dirty="0" smtClean="0"/>
              <a:t>-q/query</a:t>
            </a:r>
          </a:p>
          <a:p>
            <a:pPr lvl="2"/>
            <a:r>
              <a:rPr lang="en-US" dirty="0" smtClean="0"/>
              <a:t>-e/edit</a:t>
            </a:r>
          </a:p>
          <a:p>
            <a:pPr lvl="1"/>
            <a:endParaRPr lang="en-US" dirty="0" smtClean="0"/>
          </a:p>
          <a:p>
            <a:pPr lvl="1"/>
            <a:r>
              <a:rPr lang="en-US" sz="2400" dirty="0" smtClean="0"/>
              <a:t>You can edit multiple parameters at the same time.</a:t>
            </a:r>
          </a:p>
          <a:p>
            <a:pPr lvl="1"/>
            <a:r>
              <a:rPr lang="en-US" sz="2400" dirty="0" smtClean="0"/>
              <a:t>You cannot query multiple parameters at the same time.</a:t>
            </a:r>
          </a:p>
          <a:p>
            <a:pPr lvl="1"/>
            <a:endParaRPr lang="en-US" sz="2400" dirty="0" smtClean="0"/>
          </a:p>
          <a:p>
            <a:pPr lvl="1"/>
            <a:r>
              <a:rPr lang="en-US" sz="2400" dirty="0" smtClean="0"/>
              <a:t>In the syntax object you need to specify that it accepts these flags, </a:t>
            </a:r>
            <a:r>
              <a:rPr lang="en-US" sz="2400" dirty="0" err="1" smtClean="0"/>
              <a:t>enableQuery</a:t>
            </a:r>
            <a:r>
              <a:rPr lang="en-US" sz="2400" dirty="0" smtClean="0"/>
              <a:t> and </a:t>
            </a:r>
            <a:r>
              <a:rPr lang="en-US" sz="2400" dirty="0" err="1" smtClean="0"/>
              <a:t>enableEdit</a:t>
            </a:r>
            <a:r>
              <a:rPr lang="en-US" sz="2400" dirty="0" smtClean="0"/>
              <a:t>.</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Maya Command Architecture</a:t>
            </a:r>
            <a:endParaRPr lang="en-US" dirty="0"/>
          </a:p>
        </p:txBody>
      </p:sp>
      <p:sp>
        <p:nvSpPr>
          <p:cNvPr id="3" name="Content Placeholder 2"/>
          <p:cNvSpPr>
            <a:spLocks noGrp="1"/>
          </p:cNvSpPr>
          <p:nvPr>
            <p:ph idx="1"/>
          </p:nvPr>
        </p:nvSpPr>
        <p:spPr/>
        <p:txBody>
          <a:bodyPr/>
          <a:lstStyle/>
          <a:p>
            <a:r>
              <a:rPr lang="en-US" sz="2800" dirty="0" smtClean="0"/>
              <a:t>Maya Command Architecture is language neutral</a:t>
            </a:r>
          </a:p>
          <a:p>
            <a:pPr marL="914400" lvl="1">
              <a:buClr>
                <a:schemeClr val="bg1"/>
              </a:buClr>
              <a:buSzPct val="100000"/>
              <a:buFont typeface="Arial" pitchFamily="34" charset="0"/>
              <a:buChar char="•"/>
            </a:pPr>
            <a:r>
              <a:rPr lang="en-US" dirty="0" smtClean="0"/>
              <a:t>Favours shell-style languages</a:t>
            </a:r>
          </a:p>
          <a:p>
            <a:pPr marL="914400" lvl="1">
              <a:buClr>
                <a:schemeClr val="bg1"/>
              </a:buClr>
              <a:buSzPct val="100000"/>
              <a:buFont typeface="Arial" pitchFamily="34" charset="0"/>
              <a:buChar char="•"/>
            </a:pPr>
            <a:endParaRPr lang="en-US" dirty="0" smtClean="0"/>
          </a:p>
          <a:p>
            <a:r>
              <a:rPr lang="en-US" sz="2800" dirty="0" smtClean="0"/>
              <a:t>Maya Commands natively bound to Python</a:t>
            </a:r>
          </a:p>
          <a:p>
            <a:endParaRPr lang="en-US" sz="2800" dirty="0" smtClean="0"/>
          </a:p>
          <a:p>
            <a:r>
              <a:rPr lang="en-US" sz="2800" dirty="0" smtClean="0"/>
              <a:t>No Python-MEL translation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Custom Commands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endParaRPr lang="en-US" dirty="0"/>
          </a:p>
        </p:txBody>
      </p:sp>
      <p:sp>
        <p:nvSpPr>
          <p:cNvPr id="3" name="Content Placeholder 2"/>
          <p:cNvSpPr>
            <a:spLocks noGrp="1"/>
          </p:cNvSpPr>
          <p:nvPr>
            <p:ph idx="1"/>
          </p:nvPr>
        </p:nvSpPr>
        <p:spPr/>
        <p:txBody>
          <a:bodyPr/>
          <a:lstStyle/>
          <a:p>
            <a:r>
              <a:rPr lang="en-US" sz="2800" dirty="0" smtClean="0"/>
              <a:t>All commands are derived from </a:t>
            </a:r>
            <a:r>
              <a:rPr lang="en-US" sz="2800" dirty="0" err="1" smtClean="0"/>
              <a:t>MPxCommand</a:t>
            </a:r>
            <a:endParaRPr lang="en-US" sz="2800" dirty="0" smtClean="0"/>
          </a:p>
          <a:p>
            <a:endParaRPr lang="en-US" sz="2800" dirty="0" smtClean="0"/>
          </a:p>
          <a:p>
            <a:r>
              <a:rPr lang="en-US" sz="2800" dirty="0" smtClean="0"/>
              <a:t>The only two necessary functions that need to be implemented for commands are:</a:t>
            </a:r>
          </a:p>
          <a:p>
            <a:pPr marL="919163" lvl="2" indent="-457200">
              <a:buFont typeface="+mj-lt"/>
              <a:buAutoNum type="arabicPeriod"/>
            </a:pPr>
            <a:r>
              <a:rPr lang="en-US" sz="2400" dirty="0" smtClean="0"/>
              <a:t>creator()</a:t>
            </a:r>
          </a:p>
          <a:p>
            <a:pPr marL="919163" lvl="2" indent="-457200">
              <a:buFont typeface="+mj-lt"/>
              <a:buAutoNum type="arabicPeriod"/>
            </a:pPr>
            <a:r>
              <a:rPr lang="en-US" sz="2400" dirty="0" err="1" smtClean="0"/>
              <a:t>doIt</a:t>
            </a:r>
            <a:r>
              <a:rPr lang="en-US" sz="2400" dirty="0" smtClean="0"/>
              <a:t>()</a:t>
            </a:r>
          </a:p>
          <a:p>
            <a:endParaRPr lang="en-US" sz="2800" dirty="0" smtClean="0"/>
          </a:p>
          <a:p>
            <a:endParaRPr lang="en-US" sz="2800" dirty="0" smtClean="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 Function</a:t>
            </a:r>
            <a:endParaRPr lang="en-US" dirty="0"/>
          </a:p>
        </p:txBody>
      </p:sp>
      <p:sp>
        <p:nvSpPr>
          <p:cNvPr id="3" name="Content Placeholder 2"/>
          <p:cNvSpPr>
            <a:spLocks noGrp="1"/>
          </p:cNvSpPr>
          <p:nvPr>
            <p:ph idx="1"/>
          </p:nvPr>
        </p:nvSpPr>
        <p:spPr/>
        <p:txBody>
          <a:bodyPr/>
          <a:lstStyle/>
          <a:p>
            <a:r>
              <a:rPr lang="en-US" sz="2800" dirty="0" smtClean="0"/>
              <a:t>This is what is creates an instance of the command.</a:t>
            </a:r>
          </a:p>
          <a:p>
            <a:endParaRPr lang="en-US" sz="2800" dirty="0" smtClean="0"/>
          </a:p>
          <a:p>
            <a:r>
              <a:rPr lang="en-US" sz="2800" dirty="0" smtClean="0"/>
              <a:t>It’s called without needing an instance of the class.</a:t>
            </a:r>
          </a:p>
          <a:p>
            <a:endParaRPr lang="en-US" sz="2800" dirty="0" smtClean="0"/>
          </a:p>
          <a:p>
            <a:r>
              <a:rPr lang="en-US" sz="2800" dirty="0" smtClean="0"/>
              <a:t>Not necessary to call creator, however through uniformity we do so.</a:t>
            </a:r>
            <a:endParaRPr lang="en-US" sz="2800"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doIt</a:t>
            </a:r>
            <a:r>
              <a:rPr lang="en-US" dirty="0" smtClean="0"/>
              <a:t>() Function</a:t>
            </a:r>
            <a:endParaRPr lang="en-US" dirty="0"/>
          </a:p>
        </p:txBody>
      </p:sp>
      <p:sp>
        <p:nvSpPr>
          <p:cNvPr id="3" name="Content Placeholder 2"/>
          <p:cNvSpPr>
            <a:spLocks noGrp="1"/>
          </p:cNvSpPr>
          <p:nvPr>
            <p:ph idx="1"/>
          </p:nvPr>
        </p:nvSpPr>
        <p:spPr/>
        <p:txBody>
          <a:bodyPr/>
          <a:lstStyle/>
          <a:p>
            <a:pPr lvl="2" eaLnBrk="1" hangingPunct="1"/>
            <a:r>
              <a:rPr lang="en-US" sz="2800" dirty="0" smtClean="0"/>
              <a:t>Called when command is executed.</a:t>
            </a:r>
          </a:p>
          <a:p>
            <a:pPr lvl="2" eaLnBrk="1" hangingPunct="1"/>
            <a:endParaRPr lang="en-US" sz="2800" dirty="0" smtClean="0"/>
          </a:p>
          <a:p>
            <a:pPr lvl="2" eaLnBrk="1" hangingPunct="1"/>
            <a:r>
              <a:rPr lang="en-US" sz="2800" dirty="0" smtClean="0"/>
              <a:t>This does all the work for the command. </a:t>
            </a:r>
          </a:p>
          <a:p>
            <a:pPr lvl="2" eaLnBrk="1" hangingPunct="1"/>
            <a:endParaRPr lang="en-US" sz="2800" dirty="0" smtClean="0"/>
          </a:p>
          <a:p>
            <a:pPr lvl="2" eaLnBrk="1" hangingPunct="1"/>
            <a:r>
              <a:rPr lang="en-US" sz="2800" dirty="0" smtClean="0"/>
              <a:t>Parse the “</a:t>
            </a:r>
            <a:r>
              <a:rPr lang="en-US" sz="2800" dirty="0" err="1" smtClean="0"/>
              <a:t>args</a:t>
            </a:r>
            <a:r>
              <a:rPr lang="en-US" sz="2800" dirty="0" smtClean="0"/>
              <a:t>” arguments and perform user-defined operation</a:t>
            </a:r>
          </a:p>
          <a:p>
            <a:endParaRPr lang="en-US"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r>
              <a:rPr lang="en-US" dirty="0" smtClean="0"/>
              <a:t> Registration</a:t>
            </a:r>
            <a:endParaRPr lang="en-US" dirty="0"/>
          </a:p>
        </p:txBody>
      </p:sp>
      <p:sp>
        <p:nvSpPr>
          <p:cNvPr id="3" name="Content Placeholder 2"/>
          <p:cNvSpPr>
            <a:spLocks noGrp="1"/>
          </p:cNvSpPr>
          <p:nvPr>
            <p:ph idx="1"/>
          </p:nvPr>
        </p:nvSpPr>
        <p:spPr/>
        <p:txBody>
          <a:bodyPr/>
          <a:lstStyle/>
          <a:p>
            <a:r>
              <a:rPr lang="en-US" dirty="0" smtClean="0"/>
              <a:t>To register your custom command in Maya:</a:t>
            </a:r>
          </a:p>
          <a:p>
            <a:endParaRPr lang="en-US" dirty="0" smtClean="0"/>
          </a:p>
          <a:p>
            <a:endParaRPr lang="en-US" dirty="0" smtClean="0"/>
          </a:p>
          <a:p>
            <a:endParaRPr lang="en-US" dirty="0" smtClean="0"/>
          </a:p>
          <a:p>
            <a:endParaRPr lang="en-US" dirty="0" smtClean="0"/>
          </a:p>
          <a:p>
            <a:endParaRPr lang="en-US" dirty="0" smtClean="0"/>
          </a:p>
          <a:p>
            <a:r>
              <a:rPr lang="en-US" dirty="0" smtClean="0"/>
              <a:t>To deregister your custom command:</a:t>
            </a:r>
          </a:p>
          <a:p>
            <a:endParaRPr lang="en-US" dirty="0" smtClean="0"/>
          </a:p>
          <a:p>
            <a:endParaRPr lang="en-US" dirty="0" smtClean="0"/>
          </a:p>
          <a:p>
            <a:endParaRPr lang="en-US" dirty="0"/>
          </a:p>
        </p:txBody>
      </p:sp>
      <p:sp>
        <p:nvSpPr>
          <p:cNvPr id="4" name="Rectangle 3"/>
          <p:cNvSpPr/>
          <p:nvPr/>
        </p:nvSpPr>
        <p:spPr bwMode="auto">
          <a:xfrm>
            <a:off x="533400" y="2057400"/>
            <a:ext cx="8153400" cy="19050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defRPr/>
            </a:pPr>
            <a:r>
              <a:rPr lang="en-US" sz="1400" dirty="0" err="1" smtClean="0">
                <a:solidFill>
                  <a:srgbClr val="FFFF00"/>
                </a:solidFill>
                <a:latin typeface="Calibri" pitchFamily="34" charset="0"/>
                <a:cs typeface="Arial" charset="0"/>
              </a:rPr>
              <a:t>kPluginCmdName</a:t>
            </a:r>
            <a:r>
              <a:rPr lang="en-US" sz="1400" dirty="0" smtClean="0">
                <a:solidFill>
                  <a:srgbClr val="FFFF00"/>
                </a:solidFill>
                <a:latin typeface="Calibri" pitchFamily="34" charset="0"/>
                <a:cs typeface="Arial" charset="0"/>
              </a:rPr>
              <a:t> = “</a:t>
            </a:r>
            <a:r>
              <a:rPr lang="en-US" sz="1400" dirty="0" err="1" smtClean="0">
                <a:solidFill>
                  <a:srgbClr val="FFFF00"/>
                </a:solidFill>
                <a:latin typeface="Calibri" pitchFamily="34" charset="0"/>
                <a:cs typeface="Arial" charset="0"/>
              </a:rPr>
              <a:t>myFirstCmd</a:t>
            </a:r>
            <a:r>
              <a:rPr lang="en-US" sz="1400" dirty="0" smtClean="0">
                <a:solidFill>
                  <a:srgbClr val="FFFF00"/>
                </a:solidFill>
                <a:latin typeface="Calibri" pitchFamily="34" charset="0"/>
                <a:cs typeface="Arial" charset="0"/>
              </a:rPr>
              <a:t>"</a:t>
            </a:r>
          </a:p>
          <a:p>
            <a:pPr lvl="0">
              <a:defRPr/>
            </a:pPr>
            <a:r>
              <a:rPr lang="en-US" sz="1400" dirty="0" smtClean="0">
                <a:solidFill>
                  <a:srgbClr val="FFFF00"/>
                </a:solidFill>
                <a:latin typeface="Calibri" pitchFamily="34" charset="0"/>
                <a:cs typeface="Arial" charset="0"/>
              </a:rPr>
              <a:t>def </a:t>
            </a:r>
            <a:r>
              <a:rPr lang="en-US" sz="1400" dirty="0" err="1" smtClean="0">
                <a:solidFill>
                  <a:srgbClr val="FFFF00"/>
                </a:solidFill>
                <a:latin typeface="Calibri" pitchFamily="34" charset="0"/>
                <a:cs typeface="Arial" charset="0"/>
              </a:rPr>
              <a:t>initializePlugin</a:t>
            </a:r>
            <a:r>
              <a:rPr lang="en-US" sz="1400" dirty="0" smtClean="0">
                <a:solidFill>
                  <a:srgbClr val="FFFF00"/>
                </a:solidFill>
                <a:latin typeface="Calibri" pitchFamily="34" charset="0"/>
                <a:cs typeface="Arial" charset="0"/>
              </a:rPr>
              <a:t>(</a:t>
            </a:r>
            <a:r>
              <a:rPr lang="en-US" sz="1400" dirty="0" err="1" smtClean="0">
                <a:solidFill>
                  <a:srgbClr val="FFFF00"/>
                </a:solidFill>
                <a:latin typeface="Calibri" pitchFamily="34" charset="0"/>
                <a:cs typeface="Arial" charset="0"/>
              </a:rPr>
              <a:t>mobject</a:t>
            </a:r>
            <a:r>
              <a:rPr lang="en-US" sz="1400" dirty="0" smtClean="0">
                <a:solidFill>
                  <a:srgbClr val="FFFF00"/>
                </a:solidFill>
                <a:latin typeface="Calibri" pitchFamily="34" charset="0"/>
                <a:cs typeface="Arial" charset="0"/>
              </a:rPr>
              <a:t>):</a:t>
            </a:r>
          </a:p>
          <a:p>
            <a:pPr lvl="0">
              <a:defRPr/>
            </a:pP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mplugin</a:t>
            </a:r>
            <a:r>
              <a:rPr lang="en-US" sz="1400" dirty="0" smtClean="0">
                <a:solidFill>
                  <a:srgbClr val="FFFF00"/>
                </a:solidFill>
                <a:latin typeface="Calibri" pitchFamily="34" charset="0"/>
                <a:cs typeface="Arial" charset="0"/>
              </a:rPr>
              <a:t> = </a:t>
            </a:r>
            <a:r>
              <a:rPr lang="en-US" sz="1400" dirty="0" err="1" smtClean="0">
                <a:solidFill>
                  <a:srgbClr val="FFFF00"/>
                </a:solidFill>
                <a:latin typeface="Calibri" pitchFamily="34" charset="0"/>
                <a:cs typeface="Arial" charset="0"/>
              </a:rPr>
              <a:t>OpenMayaMPx.MFnPlugin</a:t>
            </a:r>
            <a:r>
              <a:rPr lang="en-US" sz="1400" dirty="0" smtClean="0">
                <a:solidFill>
                  <a:srgbClr val="FFFF00"/>
                </a:solidFill>
                <a:latin typeface="Calibri" pitchFamily="34" charset="0"/>
                <a:cs typeface="Arial" charset="0"/>
              </a:rPr>
              <a:t>(</a:t>
            </a:r>
            <a:r>
              <a:rPr lang="en-US" sz="1400" dirty="0" err="1" smtClean="0">
                <a:solidFill>
                  <a:srgbClr val="FFFF00"/>
                </a:solidFill>
                <a:latin typeface="Calibri" pitchFamily="34" charset="0"/>
                <a:cs typeface="Arial" charset="0"/>
              </a:rPr>
              <a:t>mobject</a:t>
            </a:r>
            <a:r>
              <a:rPr lang="en-US" sz="1400" dirty="0" smtClean="0">
                <a:solidFill>
                  <a:srgbClr val="FFFF00"/>
                </a:solidFill>
                <a:latin typeface="Calibri" pitchFamily="34" charset="0"/>
                <a:cs typeface="Arial" charset="0"/>
              </a:rPr>
              <a:t>)</a:t>
            </a:r>
          </a:p>
          <a:p>
            <a:pPr lvl="0">
              <a:defRPr/>
            </a:pPr>
            <a:r>
              <a:rPr lang="en-US" sz="1400" dirty="0" smtClean="0">
                <a:solidFill>
                  <a:srgbClr val="FFFF00"/>
                </a:solidFill>
                <a:latin typeface="Calibri" pitchFamily="34" charset="0"/>
                <a:cs typeface="Arial" charset="0"/>
              </a:rPr>
              <a:t>	try:</a:t>
            </a:r>
          </a:p>
          <a:p>
            <a:pPr lvl="0">
              <a:defRPr/>
            </a:pP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mplugin.registerCommand</a:t>
            </a:r>
            <a:r>
              <a:rPr lang="en-US" sz="1400" dirty="0" smtClean="0">
                <a:solidFill>
                  <a:srgbClr val="FFFF00"/>
                </a:solidFill>
                <a:latin typeface="Calibri" pitchFamily="34" charset="0"/>
                <a:cs typeface="Arial" charset="0"/>
              </a:rPr>
              <a:t>(</a:t>
            </a:r>
            <a:r>
              <a:rPr lang="en-US" sz="1400" dirty="0" err="1" smtClean="0">
                <a:solidFill>
                  <a:srgbClr val="FFFF00"/>
                </a:solidFill>
                <a:latin typeface="Calibri" pitchFamily="34" charset="0"/>
                <a:cs typeface="Arial" charset="0"/>
              </a:rPr>
              <a:t>kPluginCmdName</a:t>
            </a: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cmdCreator</a:t>
            </a:r>
            <a:r>
              <a:rPr lang="en-US" sz="1400" dirty="0" smtClean="0">
                <a:solidFill>
                  <a:srgbClr val="FFFF00"/>
                </a:solidFill>
                <a:latin typeface="Calibri" pitchFamily="34" charset="0"/>
                <a:cs typeface="Arial" charset="0"/>
              </a:rPr>
              <a:t>)</a:t>
            </a:r>
          </a:p>
          <a:p>
            <a:pPr lvl="0">
              <a:defRPr/>
            </a:pPr>
            <a:r>
              <a:rPr lang="en-US" sz="1400" dirty="0" smtClean="0">
                <a:solidFill>
                  <a:srgbClr val="FFFF00"/>
                </a:solidFill>
                <a:latin typeface="Calibri" pitchFamily="34" charset="0"/>
                <a:cs typeface="Arial" charset="0"/>
              </a:rPr>
              <a:t>	except:</a:t>
            </a:r>
          </a:p>
          <a:p>
            <a:pPr lvl="0">
              <a:defRPr/>
            </a:pPr>
            <a:r>
              <a:rPr lang="en-US"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cs typeface="Arial" charset="0"/>
              </a:rPr>
              <a:t>sys.stderr.write</a:t>
            </a:r>
            <a:r>
              <a:rPr lang="en-US" sz="1400" dirty="0" smtClean="0">
                <a:solidFill>
                  <a:srgbClr val="FFFF00"/>
                </a:solidFill>
                <a:latin typeface="Calibri" pitchFamily="34" charset="0"/>
                <a:cs typeface="Arial" charset="0"/>
              </a:rPr>
              <a:t>( "Failed to register command: %s\n" % </a:t>
            </a:r>
            <a:r>
              <a:rPr lang="en-US" sz="1400" dirty="0" err="1" smtClean="0">
                <a:solidFill>
                  <a:srgbClr val="FFFF00"/>
                </a:solidFill>
                <a:latin typeface="Calibri" pitchFamily="34" charset="0"/>
                <a:cs typeface="Arial" charset="0"/>
              </a:rPr>
              <a:t>kPluginCmdName</a:t>
            </a:r>
            <a:r>
              <a:rPr lang="en-US" sz="1400" dirty="0" smtClean="0">
                <a:solidFill>
                  <a:srgbClr val="FFFF00"/>
                </a:solidFill>
                <a:latin typeface="Calibri" pitchFamily="34" charset="0"/>
                <a:cs typeface="Arial" charset="0"/>
              </a:rPr>
              <a:t> )</a:t>
            </a:r>
            <a:endPar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5" name="Rectangle 4"/>
          <p:cNvSpPr/>
          <p:nvPr/>
        </p:nvSpPr>
        <p:spPr bwMode="auto">
          <a:xfrm>
            <a:off x="685800" y="4859338"/>
            <a:ext cx="7620000" cy="16764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defRPr/>
            </a:pPr>
            <a:r>
              <a:rPr lang="en-CA" sz="1400" dirty="0" smtClean="0">
                <a:solidFill>
                  <a:srgbClr val="FFFF00"/>
                </a:solidFill>
                <a:latin typeface="Calibri" pitchFamily="34" charset="0"/>
                <a:cs typeface="Arial" charset="0"/>
              </a:rPr>
              <a:t>def </a:t>
            </a:r>
            <a:r>
              <a:rPr lang="en-CA" sz="1400" dirty="0" err="1" smtClean="0">
                <a:solidFill>
                  <a:srgbClr val="FFFF00"/>
                </a:solidFill>
                <a:latin typeface="Calibri" pitchFamily="34" charset="0"/>
                <a:cs typeface="Arial" charset="0"/>
              </a:rPr>
              <a:t>uninitializePlugin</a:t>
            </a:r>
            <a:r>
              <a:rPr lang="en-CA" sz="1400" dirty="0" smtClean="0">
                <a:solidFill>
                  <a:srgbClr val="FFFF00"/>
                </a:solidFill>
                <a:latin typeface="Calibri" pitchFamily="34" charset="0"/>
                <a:cs typeface="Arial" charset="0"/>
              </a:rPr>
              <a:t>(</a:t>
            </a:r>
            <a:r>
              <a:rPr lang="en-CA" sz="1400" dirty="0" err="1" smtClean="0">
                <a:solidFill>
                  <a:srgbClr val="FFFF00"/>
                </a:solidFill>
                <a:latin typeface="Calibri" pitchFamily="34" charset="0"/>
                <a:cs typeface="Arial" charset="0"/>
              </a:rPr>
              <a:t>mobject</a:t>
            </a:r>
            <a:r>
              <a:rPr lang="en-CA" sz="1400" dirty="0" smtClean="0">
                <a:solidFill>
                  <a:srgbClr val="FFFF00"/>
                </a:solidFill>
                <a:latin typeface="Calibri" pitchFamily="34" charset="0"/>
                <a:cs typeface="Arial" charset="0"/>
              </a:rPr>
              <a:t>):</a:t>
            </a:r>
          </a:p>
          <a:p>
            <a:pPr lvl="0">
              <a:defRPr/>
            </a:pPr>
            <a:r>
              <a:rPr lang="en-CA" sz="1400" dirty="0" smtClean="0">
                <a:solidFill>
                  <a:srgbClr val="FFFF00"/>
                </a:solidFill>
                <a:latin typeface="Calibri" pitchFamily="34" charset="0"/>
                <a:cs typeface="Arial" charset="0"/>
              </a:rPr>
              <a:t>	</a:t>
            </a:r>
            <a:r>
              <a:rPr lang="en-CA" sz="1400" dirty="0" err="1" smtClean="0">
                <a:solidFill>
                  <a:srgbClr val="FFFF00"/>
                </a:solidFill>
                <a:latin typeface="Calibri" pitchFamily="34" charset="0"/>
                <a:cs typeface="Arial" charset="0"/>
              </a:rPr>
              <a:t>mplugin</a:t>
            </a:r>
            <a:r>
              <a:rPr lang="en-CA" sz="1400" dirty="0" smtClean="0">
                <a:solidFill>
                  <a:srgbClr val="FFFF00"/>
                </a:solidFill>
                <a:latin typeface="Calibri" pitchFamily="34" charset="0"/>
                <a:cs typeface="Arial" charset="0"/>
              </a:rPr>
              <a:t> = </a:t>
            </a:r>
            <a:r>
              <a:rPr lang="en-CA" sz="1400" dirty="0" err="1" smtClean="0">
                <a:solidFill>
                  <a:srgbClr val="FFFF00"/>
                </a:solidFill>
                <a:latin typeface="Calibri" pitchFamily="34" charset="0"/>
                <a:cs typeface="Arial" charset="0"/>
              </a:rPr>
              <a:t>OpenMayaMPx.MFnPlugin</a:t>
            </a:r>
            <a:r>
              <a:rPr lang="en-CA" sz="1400" dirty="0" smtClean="0">
                <a:solidFill>
                  <a:srgbClr val="FFFF00"/>
                </a:solidFill>
                <a:latin typeface="Calibri" pitchFamily="34" charset="0"/>
                <a:cs typeface="Arial" charset="0"/>
              </a:rPr>
              <a:t>(</a:t>
            </a:r>
            <a:r>
              <a:rPr lang="en-CA" sz="1400" dirty="0" err="1" smtClean="0">
                <a:solidFill>
                  <a:srgbClr val="FFFF00"/>
                </a:solidFill>
                <a:latin typeface="Calibri" pitchFamily="34" charset="0"/>
                <a:cs typeface="Arial" charset="0"/>
              </a:rPr>
              <a:t>mobject</a:t>
            </a:r>
            <a:r>
              <a:rPr lang="en-CA" sz="1400" dirty="0" smtClean="0">
                <a:solidFill>
                  <a:srgbClr val="FFFF00"/>
                </a:solidFill>
                <a:latin typeface="Calibri" pitchFamily="34" charset="0"/>
                <a:cs typeface="Arial" charset="0"/>
              </a:rPr>
              <a:t>)</a:t>
            </a:r>
          </a:p>
          <a:p>
            <a:pPr lvl="0">
              <a:defRPr/>
            </a:pPr>
            <a:r>
              <a:rPr lang="en-CA" sz="1400" dirty="0" smtClean="0">
                <a:solidFill>
                  <a:srgbClr val="FFFF00"/>
                </a:solidFill>
                <a:latin typeface="Calibri" pitchFamily="34" charset="0"/>
                <a:cs typeface="Arial" charset="0"/>
              </a:rPr>
              <a:t>	try:</a:t>
            </a:r>
          </a:p>
          <a:p>
            <a:pPr lvl="0">
              <a:defRPr/>
            </a:pPr>
            <a:r>
              <a:rPr lang="en-CA" sz="1400" dirty="0" smtClean="0">
                <a:solidFill>
                  <a:srgbClr val="FFFF00"/>
                </a:solidFill>
                <a:latin typeface="Calibri" pitchFamily="34" charset="0"/>
                <a:cs typeface="Arial" charset="0"/>
              </a:rPr>
              <a:t>		</a:t>
            </a:r>
            <a:r>
              <a:rPr lang="en-CA" sz="1400" dirty="0" err="1" smtClean="0">
                <a:solidFill>
                  <a:srgbClr val="FFFF00"/>
                </a:solidFill>
                <a:latin typeface="Calibri" pitchFamily="34" charset="0"/>
                <a:cs typeface="Arial" charset="0"/>
              </a:rPr>
              <a:t>mplugin.deregisterCommand</a:t>
            </a:r>
            <a:r>
              <a:rPr lang="en-CA" sz="1400" dirty="0" smtClean="0">
                <a:solidFill>
                  <a:srgbClr val="FFFF00"/>
                </a:solidFill>
                <a:latin typeface="Calibri" pitchFamily="34" charset="0"/>
                <a:cs typeface="Arial" charset="0"/>
              </a:rPr>
              <a:t>( </a:t>
            </a:r>
            <a:r>
              <a:rPr lang="en-CA" sz="1400" dirty="0" err="1" smtClean="0">
                <a:solidFill>
                  <a:srgbClr val="FFFF00"/>
                </a:solidFill>
                <a:latin typeface="Calibri" pitchFamily="34" charset="0"/>
                <a:cs typeface="Arial" charset="0"/>
              </a:rPr>
              <a:t>kPluginCmdName</a:t>
            </a:r>
            <a:r>
              <a:rPr lang="en-CA" sz="1400" dirty="0" smtClean="0">
                <a:solidFill>
                  <a:srgbClr val="FFFF00"/>
                </a:solidFill>
                <a:latin typeface="Calibri" pitchFamily="34" charset="0"/>
                <a:cs typeface="Arial" charset="0"/>
              </a:rPr>
              <a:t> )</a:t>
            </a:r>
          </a:p>
          <a:p>
            <a:pPr lvl="0">
              <a:defRPr/>
            </a:pPr>
            <a:r>
              <a:rPr lang="en-CA" sz="1400" dirty="0" smtClean="0">
                <a:solidFill>
                  <a:srgbClr val="FFFF00"/>
                </a:solidFill>
                <a:latin typeface="Calibri" pitchFamily="34" charset="0"/>
                <a:cs typeface="Arial" charset="0"/>
              </a:rPr>
              <a:t>	except:</a:t>
            </a:r>
          </a:p>
          <a:p>
            <a:pPr lvl="0">
              <a:defRPr/>
            </a:pPr>
            <a:r>
              <a:rPr lang="en-CA" sz="1400" dirty="0" smtClean="0">
                <a:solidFill>
                  <a:srgbClr val="FFFF00"/>
                </a:solidFill>
                <a:latin typeface="Calibri" pitchFamily="34" charset="0"/>
                <a:cs typeface="Arial" charset="0"/>
              </a:rPr>
              <a:t>		</a:t>
            </a:r>
            <a:r>
              <a:rPr lang="en-CA" sz="1400" dirty="0" err="1" smtClean="0">
                <a:solidFill>
                  <a:srgbClr val="FFFF00"/>
                </a:solidFill>
                <a:latin typeface="Calibri" pitchFamily="34" charset="0"/>
                <a:cs typeface="Arial" charset="0"/>
              </a:rPr>
              <a:t>sys.stderr.write</a:t>
            </a:r>
            <a:r>
              <a:rPr lang="en-CA" sz="1400" dirty="0" smtClean="0">
                <a:solidFill>
                  <a:srgbClr val="FFFF00"/>
                </a:solidFill>
                <a:latin typeface="Calibri" pitchFamily="34" charset="0"/>
                <a:cs typeface="Arial" charset="0"/>
              </a:rPr>
              <a:t>( "Failed to unregister command: %s\n" % </a:t>
            </a:r>
            <a:r>
              <a:rPr lang="en-CA" sz="1400" dirty="0" err="1" smtClean="0">
                <a:solidFill>
                  <a:srgbClr val="FFFF00"/>
                </a:solidFill>
                <a:latin typeface="Calibri" pitchFamily="34" charset="0"/>
                <a:cs typeface="Arial" charset="0"/>
              </a:rPr>
              <a:t>kPluginCmdName</a:t>
            </a:r>
            <a:r>
              <a:rPr lang="en-CA" sz="1400" dirty="0" smtClean="0">
                <a:solidFill>
                  <a:srgbClr val="FFFF00"/>
                </a:solidFill>
                <a:latin typeface="Calibri" pitchFamily="34" charset="0"/>
                <a:cs typeface="Arial" charset="0"/>
              </a:rPr>
              <a:t> )</a:t>
            </a:r>
            <a:endParaRPr kumimoji="0" lang="en-US"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9543</TotalTime>
  <Words>1781</Words>
  <Application>Microsoft Office PowerPoint</Application>
  <PresentationFormat>On-screen Show (4:3)</PresentationFormat>
  <Paragraphs>343</Paragraphs>
  <Slides>32</Slides>
  <Notes>26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1_blank</vt:lpstr>
      <vt:lpstr>Slide 1</vt:lpstr>
      <vt:lpstr>Agenda</vt:lpstr>
      <vt:lpstr>API extend Script functionality</vt:lpstr>
      <vt:lpstr>Maya Command Architecture</vt:lpstr>
      <vt:lpstr>Slide 5</vt:lpstr>
      <vt:lpstr>MPxCommand</vt:lpstr>
      <vt:lpstr>creator() Function</vt:lpstr>
      <vt:lpstr>doIt() Function</vt:lpstr>
      <vt:lpstr>MPxCommand Registration</vt:lpstr>
      <vt:lpstr>creator() Implementation</vt:lpstr>
      <vt:lpstr>doIt() Implementation</vt:lpstr>
      <vt:lpstr>Slide 12</vt:lpstr>
      <vt:lpstr>Optional Command Parameters</vt:lpstr>
      <vt:lpstr>Custom Command</vt:lpstr>
      <vt:lpstr>Syntax Objects Classes</vt:lpstr>
      <vt:lpstr>Command with Arguments</vt:lpstr>
      <vt:lpstr>MSyntax</vt:lpstr>
      <vt:lpstr>MSyntax </vt:lpstr>
      <vt:lpstr>Command with Arguments</vt:lpstr>
      <vt:lpstr>Help on Custom Command</vt:lpstr>
      <vt:lpstr>Slide 21</vt:lpstr>
      <vt:lpstr>Maya Command Undo/Redo</vt:lpstr>
      <vt:lpstr>Maya Command Undo/Redo</vt:lpstr>
      <vt:lpstr>Undo/Redo Rules of Commands</vt:lpstr>
      <vt:lpstr>Undo/Redo Custom Command </vt:lpstr>
      <vt:lpstr>Undo/Redo Functions</vt:lpstr>
      <vt:lpstr>How Maya works with Commands</vt:lpstr>
      <vt:lpstr>Slide 28</vt:lpstr>
      <vt:lpstr>MDGModifier</vt:lpstr>
      <vt:lpstr>Edit and Query Flags</vt:lpstr>
      <vt:lpstr>Example: nodeInfoCmd</vt:lpstr>
      <vt:lpstr>Slide 32</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1210</cp:revision>
  <cp:lastPrinted>2006-08-09T23:46:43Z</cp:lastPrinted>
  <dcterms:created xsi:type="dcterms:W3CDTF">2005-11-04T16:28:13Z</dcterms:created>
  <dcterms:modified xsi:type="dcterms:W3CDTF">2010-04-12T23:12:46Z</dcterms:modified>
</cp:coreProperties>
</file>