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5"/>
  </p:notesMasterIdLst>
  <p:handoutMasterIdLst>
    <p:handoutMasterId r:id="rId26"/>
  </p:handoutMasterIdLst>
  <p:sldIdLst>
    <p:sldId id="361" r:id="rId2"/>
    <p:sldId id="379" r:id="rId3"/>
    <p:sldId id="387" r:id="rId4"/>
    <p:sldId id="413" r:id="rId5"/>
    <p:sldId id="371" r:id="rId6"/>
    <p:sldId id="414" r:id="rId7"/>
    <p:sldId id="412" r:id="rId8"/>
    <p:sldId id="411" r:id="rId9"/>
    <p:sldId id="370" r:id="rId10"/>
    <p:sldId id="428" r:id="rId11"/>
    <p:sldId id="429" r:id="rId12"/>
    <p:sldId id="430" r:id="rId13"/>
    <p:sldId id="399" r:id="rId14"/>
    <p:sldId id="419" r:id="rId15"/>
    <p:sldId id="400" r:id="rId16"/>
    <p:sldId id="420" r:id="rId17"/>
    <p:sldId id="401" r:id="rId18"/>
    <p:sldId id="402" r:id="rId19"/>
    <p:sldId id="405" r:id="rId20"/>
    <p:sldId id="406" r:id="rId21"/>
    <p:sldId id="407" r:id="rId22"/>
    <p:sldId id="426" r:id="rId23"/>
    <p:sldId id="425" r:id="rId24"/>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CD73A"/>
    <a:srgbClr val="C8AA00"/>
    <a:srgbClr val="FFAA00"/>
    <a:srgbClr val="CCFF33"/>
    <a:srgbClr val="4DDE42"/>
    <a:srgbClr val="70F030"/>
    <a:srgbClr val="30F0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84200" autoAdjust="0"/>
  </p:normalViewPr>
  <p:slideViewPr>
    <p:cSldViewPr snapToObjects="1">
      <p:cViewPr varScale="1">
        <p:scale>
          <a:sx n="87" d="100"/>
          <a:sy n="87" d="100"/>
        </p:scale>
        <p:origin x="-15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5" d="100"/>
          <a:sy n="65" d="100"/>
        </p:scale>
        <p:origin x="-2563" y="-77"/>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4594A9FC-0802-4699-8861-BCEE8E9C714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0618F2DF-3AF0-41F5-B1B6-3D61669718B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704314F-D16A-4826-A9C5-1E350883CD5B}" type="slidenum">
              <a:rPr lang="en-US" smtClean="0">
                <a:latin typeface="Arial" charset="0"/>
              </a:rPr>
              <a:pPr/>
              <a:t>1</a:t>
            </a:fld>
            <a:endParaRPr lang="en-US" smtClean="0">
              <a:latin typeface="Arial" charset="0"/>
            </a:endParaRPr>
          </a:p>
        </p:txBody>
      </p:sp>
      <p:sp>
        <p:nvSpPr>
          <p:cNvPr id="29699" name="Rectangle 2"/>
          <p:cNvSpPr>
            <a:spLocks noGrp="1" noRot="1" noChangeAspect="1" noChangeArrowheads="1" noTextEdit="1"/>
          </p:cNvSpPr>
          <p:nvPr>
            <p:ph type="sldImg"/>
          </p:nvPr>
        </p:nvSpPr>
        <p:spPr>
          <a:xfrm>
            <a:off x="1716088" y="692150"/>
            <a:ext cx="3597275" cy="2698750"/>
          </a:xfrm>
          <a:ln/>
        </p:spPr>
      </p:sp>
      <p:sp>
        <p:nvSpPr>
          <p:cNvPr id="2970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Sometimes when you execute the command, it looks like the cylinders are not rotating, they are actually rotating, it is just the rotation angle this time is exactly the same as last time</a:t>
            </a: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eaLnBrk="1" hangingPunct="1"/>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B1B51F3-3FA6-4804-B313-F9E964683EBB}" type="slidenum">
              <a:rPr lang="en-US" smtClean="0"/>
              <a:pPr>
                <a:defRPr/>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716088" y="692150"/>
            <a:ext cx="3597275" cy="2698750"/>
          </a:xfrm>
          <a:ln/>
        </p:spPr>
      </p:sp>
      <p:sp>
        <p:nvSpPr>
          <p:cNvPr id="38915" name="Notes Placeholder 2"/>
          <p:cNvSpPr>
            <a:spLocks noGrp="1"/>
          </p:cNvSpPr>
          <p:nvPr>
            <p:ph type="body" idx="1"/>
          </p:nvPr>
        </p:nvSpPr>
        <p:spPr>
          <a:noFill/>
          <a:ln/>
        </p:spPr>
        <p:txBody>
          <a:bodyPr/>
          <a:lstStyle/>
          <a:p>
            <a:endParaRPr lang="en-US" dirty="0" smtClean="0">
              <a:latin typeface="Arial" charset="0"/>
            </a:endParaRPr>
          </a:p>
        </p:txBody>
      </p:sp>
      <p:sp>
        <p:nvSpPr>
          <p:cNvPr id="38916" name="Slide Number Placeholder 3"/>
          <p:cNvSpPr>
            <a:spLocks noGrp="1"/>
          </p:cNvSpPr>
          <p:nvPr>
            <p:ph type="sldNum" sz="quarter" idx="5"/>
          </p:nvPr>
        </p:nvSpPr>
        <p:spPr>
          <a:noFill/>
        </p:spPr>
        <p:txBody>
          <a:bodyPr/>
          <a:lstStyle/>
          <a:p>
            <a:fld id="{EA094224-C084-4075-B1CB-FD67CF0DBA2D}" type="slidenum">
              <a:rPr lang="en-US" smtClean="0">
                <a:latin typeface="Arial" charset="0"/>
              </a:rPr>
              <a:pPr/>
              <a:t>3</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716088" y="692150"/>
            <a:ext cx="3597275" cy="2698750"/>
          </a:xfrm>
          <a:ln/>
        </p:spPr>
      </p:sp>
      <p:sp>
        <p:nvSpPr>
          <p:cNvPr id="39939" name="Notes Placeholder 2"/>
          <p:cNvSpPr>
            <a:spLocks noGrp="1"/>
          </p:cNvSpPr>
          <p:nvPr>
            <p:ph type="body" idx="1"/>
          </p:nvPr>
        </p:nvSpPr>
        <p:spPr>
          <a:noFill/>
          <a:ln/>
        </p:spPr>
        <p:txBody>
          <a:bodyPr/>
          <a:lstStyle/>
          <a:p>
            <a:endParaRPr lang="en-US" dirty="0" smtClean="0">
              <a:latin typeface="Arial" charset="0"/>
            </a:endParaRPr>
          </a:p>
        </p:txBody>
      </p:sp>
      <p:sp>
        <p:nvSpPr>
          <p:cNvPr id="39940" name="Slide Number Placeholder 3"/>
          <p:cNvSpPr>
            <a:spLocks noGrp="1"/>
          </p:cNvSpPr>
          <p:nvPr>
            <p:ph type="sldNum" sz="quarter" idx="5"/>
          </p:nvPr>
        </p:nvSpPr>
        <p:spPr>
          <a:noFill/>
        </p:spPr>
        <p:txBody>
          <a:bodyPr/>
          <a:lstStyle/>
          <a:p>
            <a:fld id="{A5C85DDC-40C2-4C33-B507-169AEF8B5FBF}" type="slidenum">
              <a:rPr lang="en-US" smtClean="0">
                <a:latin typeface="Arial" charset="0"/>
              </a:rPr>
              <a:pPr/>
              <a:t>5</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a:p>
            <a:endParaRPr lang="en-CA" sz="2400" dirty="0" smtClean="0"/>
          </a:p>
          <a:p>
            <a:endParaRPr lang="en-US" b="1" dirty="0">
              <a:solidFill>
                <a:srgbClr val="FF0000"/>
              </a:solidFill>
            </a:endParaRPr>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 </a:t>
            </a:r>
            <a:r>
              <a:rPr lang="en-US" sz="800" dirty="0">
                <a:solidFill>
                  <a:srgbClr val="595959"/>
                </a:solidFill>
                <a:latin typeface="Arial" pitchFamily="34" charset="0"/>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988CCF2E-E352-40DA-9CE4-816E04B1C408}"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a:t>
            </a:r>
            <a:r>
              <a:rPr lang="en-US" sz="800" baseline="0" dirty="0" smtClean="0">
                <a:solidFill>
                  <a:srgbClr val="595959"/>
                </a:solidFill>
                <a:latin typeface="Arial" pitchFamily="34" charset="0"/>
              </a:rPr>
              <a:t>  </a:t>
            </a:r>
            <a:r>
              <a:rPr lang="en-US" sz="800" dirty="0" smtClean="0">
                <a:solidFill>
                  <a:srgbClr val="595959"/>
                </a:solidFill>
                <a:latin typeface="Arial" pitchFamily="34" charset="0"/>
              </a:rPr>
              <a:t>Autodesk </a:t>
            </a:r>
            <a:endParaRPr lang="en-US" sz="800" dirty="0">
              <a:solidFill>
                <a:srgbClr val="595959"/>
              </a:solidFill>
              <a:latin typeface="Arial" pitchFamily="34" charset="0"/>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03E84378-5AA3-43FC-B3FB-3D1166EFE902}"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30" name="Picture 13" descr="bar_only_black"/>
          <p:cNvPicPr>
            <a:picLocks noChangeAspect="1" noChangeArrowheads="1"/>
          </p:cNvPicPr>
          <p:nvPr userDrawn="1"/>
        </p:nvPicPr>
        <p:blipFill>
          <a:blip r:embed="rId13" cstate="print"/>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9"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spd="med">
    <p:fade/>
  </p:transition>
  <p:timing>
    <p:tnLst>
      <p:par>
        <p:cTn id="1" dur="indefinite" restart="never" nodeType="tmRoot"/>
      </p:par>
    </p:tnLst>
  </p:timing>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0" descr="ME_2"/>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3075" name="Rectangle 9"/>
          <p:cNvSpPr>
            <a:spLocks noGrp="1" noChangeArrowheads="1"/>
          </p:cNvSpPr>
          <p:nvPr/>
        </p:nvSpPr>
        <p:spPr bwMode="auto">
          <a:xfrm>
            <a:off x="319088" y="2933700"/>
            <a:ext cx="7653337" cy="952500"/>
          </a:xfrm>
          <a:prstGeom prst="rect">
            <a:avLst/>
          </a:prstGeom>
          <a:noFill/>
          <a:ln w="9525">
            <a:noFill/>
            <a:miter lim="800000"/>
            <a:headEnd/>
            <a:tailEnd/>
          </a:ln>
        </p:spPr>
        <p:txBody>
          <a:bodyPr lIns="0" tIns="0" rIns="0" bIns="0"/>
          <a:lstStyle/>
          <a:p>
            <a:pPr eaLnBrk="0" hangingPunct="0"/>
            <a:r>
              <a:rPr lang="en-US" sz="4000" dirty="0" smtClean="0">
                <a:solidFill>
                  <a:schemeClr val="bg1"/>
                </a:solidFill>
              </a:rPr>
              <a:t>Helper Features</a:t>
            </a:r>
            <a:endParaRPr lang="en-US" dirty="0">
              <a:solidFill>
                <a:schemeClr val="bg1"/>
              </a:solidFill>
            </a:endParaRPr>
          </a:p>
        </p:txBody>
      </p:sp>
      <p:sp>
        <p:nvSpPr>
          <p:cNvPr id="3076" name="Rectangle 10"/>
          <p:cNvSpPr>
            <a:spLocks noGrp="1" noChangeArrowheads="1"/>
          </p:cNvSpPr>
          <p:nvPr/>
        </p:nvSpPr>
        <p:spPr bwMode="auto">
          <a:xfrm>
            <a:off x="319088" y="3622675"/>
            <a:ext cx="7653337" cy="960438"/>
          </a:xfrm>
          <a:prstGeom prst="rect">
            <a:avLst/>
          </a:prstGeom>
          <a:noFill/>
          <a:ln w="9525">
            <a:noFill/>
            <a:miter lim="800000"/>
            <a:headEnd/>
            <a:tailEnd/>
          </a:ln>
        </p:spPr>
        <p:txBody>
          <a:bodyPr lIns="0" tIns="0" rIns="0" bIns="0" anchor="b"/>
          <a:lstStyle/>
          <a:p>
            <a:pPr eaLnBrk="0" hangingPunct="0"/>
            <a:r>
              <a:rPr lang="en-US" sz="2000" b="1" i="1" dirty="0" smtClean="0">
                <a:solidFill>
                  <a:schemeClr val="bg1"/>
                </a:solidFill>
              </a:rPr>
              <a:t>Kristine Middlemiss, </a:t>
            </a:r>
            <a:r>
              <a:rPr lang="en-US" sz="2000" i="1" dirty="0" smtClean="0">
                <a:solidFill>
                  <a:schemeClr val="bg1"/>
                </a:solidFill>
              </a:rPr>
              <a:t>Developer Consultant</a:t>
            </a:r>
          </a:p>
          <a:p>
            <a:pPr eaLnBrk="0" hangingPunct="0"/>
            <a:r>
              <a:rPr lang="en-US" sz="2000" i="1" smtClean="0">
                <a:solidFill>
                  <a:schemeClr val="bg1"/>
                </a:solidFill>
              </a:rPr>
              <a:t>Autodesk Developer Network (ADN)</a:t>
            </a:r>
            <a:endParaRPr lang="en-US" sz="2000" i="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OpenMaya Status Codes</a:t>
            </a:r>
            <a:endParaRPr lang="en-US" dirty="0"/>
          </a:p>
        </p:txBody>
      </p:sp>
      <p:sp>
        <p:nvSpPr>
          <p:cNvPr id="3" name="Content Placeholder 2"/>
          <p:cNvSpPr>
            <a:spLocks noGrp="1"/>
          </p:cNvSpPr>
          <p:nvPr>
            <p:ph idx="1"/>
          </p:nvPr>
        </p:nvSpPr>
        <p:spPr/>
        <p:txBody>
          <a:bodyPr/>
          <a:lstStyle/>
          <a:p>
            <a:r>
              <a:rPr lang="en-US" dirty="0" smtClean="0"/>
              <a:t>Python API does not contain MStatus</a:t>
            </a:r>
          </a:p>
          <a:p>
            <a:r>
              <a:rPr lang="en-US" dirty="0" smtClean="0"/>
              <a:t>Any method that would have returned a non-success</a:t>
            </a:r>
          </a:p>
          <a:p>
            <a:r>
              <a:rPr lang="en-US" dirty="0" smtClean="0"/>
              <a:t>MStatus will raise an exception instead</a:t>
            </a:r>
          </a:p>
          <a:p>
            <a:r>
              <a:rPr lang="en-US" dirty="0" smtClean="0"/>
              <a:t>Provides error checking that is more natural in Python</a:t>
            </a:r>
            <a:endParaRPr lang="en-US" dirty="0"/>
          </a:p>
        </p:txBody>
      </p:sp>
      <p:sp>
        <p:nvSpPr>
          <p:cNvPr id="4" name="Rounded Rectangle 3"/>
          <p:cNvSpPr/>
          <p:nvPr/>
        </p:nvSpPr>
        <p:spPr>
          <a:xfrm>
            <a:off x="762000" y="3657600"/>
            <a:ext cx="7772400" cy="2667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smtClean="0"/>
              <a:t>try:</a:t>
            </a:r>
          </a:p>
          <a:p>
            <a:r>
              <a:rPr lang="en-US" dirty="0" smtClean="0"/>
              <a:t>	</a:t>
            </a:r>
            <a:r>
              <a:rPr lang="en-US" dirty="0" err="1" smtClean="0"/>
              <a:t>mplugin.registerNode</a:t>
            </a:r>
            <a:r>
              <a:rPr lang="en-US" dirty="0" smtClean="0"/>
              <a:t>( </a:t>
            </a:r>
            <a:r>
              <a:rPr lang="en-US" dirty="0" err="1" smtClean="0"/>
              <a:t>kPluginNodeTypeName</a:t>
            </a:r>
            <a:r>
              <a:rPr lang="en-US" dirty="0" smtClean="0"/>
              <a:t>, </a:t>
            </a:r>
            <a:r>
              <a:rPr lang="en-US" dirty="0" err="1" smtClean="0"/>
              <a:t>sineNodeId</a:t>
            </a:r>
            <a:r>
              <a:rPr lang="en-US" dirty="0" smtClean="0"/>
              <a:t>,</a:t>
            </a:r>
          </a:p>
          <a:p>
            <a:r>
              <a:rPr lang="en-US" dirty="0" smtClean="0"/>
              <a:t>		</a:t>
            </a:r>
            <a:r>
              <a:rPr lang="en-US" dirty="0" err="1" smtClean="0"/>
              <a:t>nodeCreator</a:t>
            </a:r>
            <a:r>
              <a:rPr lang="en-US" dirty="0" smtClean="0"/>
              <a:t>, </a:t>
            </a:r>
            <a:r>
              <a:rPr lang="en-US" dirty="0" err="1" smtClean="0"/>
              <a:t>nodeInitializer</a:t>
            </a:r>
            <a:r>
              <a:rPr lang="en-US" dirty="0" smtClean="0"/>
              <a:t> )</a:t>
            </a:r>
          </a:p>
          <a:p>
            <a:r>
              <a:rPr lang="en-US" dirty="0" smtClean="0"/>
              <a:t>except:</a:t>
            </a:r>
          </a:p>
          <a:p>
            <a:r>
              <a:rPr lang="en-US" dirty="0" smtClean="0"/>
              <a:t>	</a:t>
            </a:r>
            <a:r>
              <a:rPr lang="en-US" dirty="0" err="1" smtClean="0"/>
              <a:t>sys.stderr.write</a:t>
            </a:r>
            <a:r>
              <a:rPr lang="en-US" dirty="0" smtClean="0"/>
              <a:t>( "Failed to register node: %s" %</a:t>
            </a:r>
          </a:p>
          <a:p>
            <a:r>
              <a:rPr lang="en-US" dirty="0" smtClean="0"/>
              <a:t>	</a:t>
            </a:r>
            <a:r>
              <a:rPr lang="en-US" dirty="0" err="1" smtClean="0"/>
              <a:t>kPluginNodeTypeName</a:t>
            </a:r>
            <a:r>
              <a:rPr lang="en-US" dirty="0" smtClean="0"/>
              <a:t> )</a:t>
            </a:r>
          </a:p>
          <a:p>
            <a:r>
              <a:rPr lang="en-US" dirty="0" smtClean="0"/>
              <a:t>	raise</a:t>
            </a:r>
            <a:endParaRPr lang="en-US"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OpenMaya.kUnknownParameter</a:t>
            </a:r>
            <a:endParaRPr lang="en-US" dirty="0"/>
          </a:p>
        </p:txBody>
      </p:sp>
      <p:sp>
        <p:nvSpPr>
          <p:cNvPr id="3" name="Content Placeholder 2"/>
          <p:cNvSpPr>
            <a:spLocks noGrp="1"/>
          </p:cNvSpPr>
          <p:nvPr>
            <p:ph idx="1"/>
          </p:nvPr>
        </p:nvSpPr>
        <p:spPr/>
        <p:txBody>
          <a:bodyPr/>
          <a:lstStyle/>
          <a:p>
            <a:r>
              <a:rPr lang="en-US" dirty="0" smtClean="0"/>
              <a:t>One gotcha with MStatus codes as exceptions</a:t>
            </a:r>
          </a:p>
          <a:p>
            <a:r>
              <a:rPr lang="en-US" dirty="0" smtClean="0"/>
              <a:t>Some DG routines return MStatus::</a:t>
            </a:r>
            <a:r>
              <a:rPr lang="en-US" dirty="0" err="1" smtClean="0"/>
              <a:t>kUnknownParameter</a:t>
            </a:r>
            <a:endParaRPr lang="en-US" dirty="0" smtClean="0"/>
          </a:p>
          <a:p>
            <a:pPr>
              <a:buNone/>
            </a:pPr>
            <a:r>
              <a:rPr lang="en-US" dirty="0" smtClean="0"/>
              <a:t>	(e.g. compute)</a:t>
            </a:r>
          </a:p>
          <a:p>
            <a:r>
              <a:rPr lang="en-US" dirty="0" smtClean="0"/>
              <a:t>In Python, this DOES NOT map to an exception</a:t>
            </a:r>
          </a:p>
          <a:p>
            <a:r>
              <a:rPr lang="en-US" dirty="0" smtClean="0"/>
              <a:t>MStatus::</a:t>
            </a:r>
            <a:r>
              <a:rPr lang="en-US" dirty="0" err="1" smtClean="0"/>
              <a:t>kUnknownParameter</a:t>
            </a:r>
            <a:r>
              <a:rPr lang="en-US" dirty="0" smtClean="0"/>
              <a:t> maps to the Python constant </a:t>
            </a:r>
            <a:r>
              <a:rPr lang="en-US" dirty="0" err="1" smtClean="0"/>
              <a:t>maya.OpenMaya.kUnknownParameter</a:t>
            </a:r>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OpenMaya.kUnknownParameter</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838200" y="1676400"/>
            <a:ext cx="7696200" cy="4648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dirty="0" smtClean="0"/>
              <a:t>def compute(</a:t>
            </a:r>
            <a:r>
              <a:rPr lang="en-US" sz="2400" dirty="0" err="1" smtClean="0"/>
              <a:t>self,plug,dataBlock</a:t>
            </a:r>
            <a:r>
              <a:rPr lang="en-US" sz="2400" dirty="0" smtClean="0"/>
              <a:t>):</a:t>
            </a:r>
          </a:p>
          <a:p>
            <a:r>
              <a:rPr lang="en-US" sz="2400" dirty="0" smtClean="0"/>
              <a:t>	if ( plug == </a:t>
            </a:r>
            <a:r>
              <a:rPr lang="en-US" sz="2400" dirty="0" err="1" smtClean="0"/>
              <a:t>sineNode.output</a:t>
            </a:r>
            <a:r>
              <a:rPr lang="en-US" sz="2400" dirty="0" smtClean="0"/>
              <a:t> ):</a:t>
            </a:r>
          </a:p>
          <a:p>
            <a:r>
              <a:rPr lang="en-US" sz="2400" dirty="0" smtClean="0"/>
              <a:t>	</a:t>
            </a:r>
            <a:r>
              <a:rPr lang="en-US" sz="2400" dirty="0" err="1" smtClean="0"/>
              <a:t>dataHandle</a:t>
            </a:r>
            <a:r>
              <a:rPr lang="en-US" sz="2400" dirty="0" smtClean="0"/>
              <a:t> = </a:t>
            </a:r>
            <a:r>
              <a:rPr lang="en-US" sz="2400" dirty="0" err="1" smtClean="0"/>
              <a:t>dataBlock.inputValue</a:t>
            </a:r>
            <a:r>
              <a:rPr lang="en-US" sz="2400" dirty="0" smtClean="0"/>
              <a:t>( 			</a:t>
            </a:r>
            <a:r>
              <a:rPr lang="en-US" sz="2400" dirty="0" err="1" smtClean="0"/>
              <a:t>sineNode.input</a:t>
            </a:r>
            <a:r>
              <a:rPr lang="en-US" sz="2400" dirty="0" smtClean="0"/>
              <a:t> )</a:t>
            </a:r>
          </a:p>
          <a:p>
            <a:r>
              <a:rPr lang="en-US" sz="2400" dirty="0" smtClean="0"/>
              <a:t>	</a:t>
            </a:r>
            <a:r>
              <a:rPr lang="en-US" sz="2400" dirty="0" err="1" smtClean="0"/>
              <a:t>inputFloat</a:t>
            </a:r>
            <a:r>
              <a:rPr lang="en-US" sz="2400" dirty="0" smtClean="0"/>
              <a:t> = </a:t>
            </a:r>
            <a:r>
              <a:rPr lang="en-US" sz="2400" dirty="0" err="1" smtClean="0"/>
              <a:t>dataHandle.asFloat</a:t>
            </a:r>
            <a:r>
              <a:rPr lang="en-US" sz="2400" dirty="0" smtClean="0"/>
              <a:t>()</a:t>
            </a:r>
          </a:p>
          <a:p>
            <a:r>
              <a:rPr lang="en-US" sz="2400" dirty="0" smtClean="0"/>
              <a:t>	result = math.sin( </a:t>
            </a:r>
            <a:r>
              <a:rPr lang="en-US" sz="2400" dirty="0" err="1" smtClean="0"/>
              <a:t>inputFloat</a:t>
            </a:r>
            <a:r>
              <a:rPr lang="en-US" sz="2400" dirty="0" smtClean="0"/>
              <a:t> ) * 10.0</a:t>
            </a:r>
          </a:p>
          <a:p>
            <a:r>
              <a:rPr lang="en-US" sz="2400" dirty="0" smtClean="0"/>
              <a:t>	</a:t>
            </a:r>
            <a:r>
              <a:rPr lang="en-US" sz="2400" dirty="0" err="1" smtClean="0"/>
              <a:t>outputHandle</a:t>
            </a:r>
            <a:r>
              <a:rPr lang="en-US" sz="2400" dirty="0" smtClean="0"/>
              <a:t> = </a:t>
            </a:r>
            <a:r>
              <a:rPr lang="en-US" sz="2400" dirty="0" err="1" smtClean="0"/>
              <a:t>dataBlock.outputValue</a:t>
            </a:r>
            <a:r>
              <a:rPr lang="en-US" sz="2400" dirty="0" smtClean="0"/>
              <a:t>( 		</a:t>
            </a:r>
            <a:r>
              <a:rPr lang="en-US" sz="2400" dirty="0" err="1" smtClean="0"/>
              <a:t>sineNode.output</a:t>
            </a:r>
            <a:r>
              <a:rPr lang="en-US" sz="2400" dirty="0" smtClean="0"/>
              <a:t> )</a:t>
            </a:r>
          </a:p>
          <a:p>
            <a:r>
              <a:rPr lang="en-US" sz="2400" dirty="0" smtClean="0"/>
              <a:t>	</a:t>
            </a:r>
            <a:r>
              <a:rPr lang="en-US" sz="2400" dirty="0" err="1" smtClean="0"/>
              <a:t>outputHandle.setFloat</a:t>
            </a:r>
            <a:r>
              <a:rPr lang="en-US" sz="2400" dirty="0" smtClean="0"/>
              <a:t>( result )</a:t>
            </a:r>
          </a:p>
          <a:p>
            <a:r>
              <a:rPr lang="en-US" sz="2400" dirty="0" smtClean="0"/>
              <a:t>	</a:t>
            </a:r>
            <a:r>
              <a:rPr lang="en-US" sz="2400" dirty="0" err="1" smtClean="0"/>
              <a:t>dataBlock.setClean</a:t>
            </a:r>
            <a:r>
              <a:rPr lang="en-US" sz="2400" dirty="0" smtClean="0"/>
              <a:t>( plug )</a:t>
            </a:r>
          </a:p>
          <a:p>
            <a:r>
              <a:rPr lang="en-US" sz="2400" dirty="0" smtClean="0"/>
              <a:t>	return </a:t>
            </a:r>
            <a:r>
              <a:rPr lang="en-US" sz="2400" dirty="0" err="1" smtClean="0"/>
              <a:t>maya.OpenMaya.kUnknownParameter</a:t>
            </a:r>
            <a:endParaRPr lang="en-US" sz="2400"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DAG Nodes are just DG Nodes!</a:t>
            </a:r>
          </a:p>
          <a:p>
            <a:r>
              <a:rPr lang="en-US" dirty="0" smtClean="0"/>
              <a:t>Parenting are not dependency graph connections</a:t>
            </a:r>
          </a:p>
          <a:p>
            <a:r>
              <a:rPr lang="en-US" dirty="0" smtClean="0"/>
              <a:t>DAG hierarchy</a:t>
            </a:r>
          </a:p>
          <a:p>
            <a:pPr lvl="2">
              <a:buClr>
                <a:schemeClr val="bg1"/>
              </a:buClr>
              <a:buSzPct val="100000"/>
              <a:buFont typeface="Arial" pitchFamily="34" charset="0"/>
              <a:buChar char="•"/>
            </a:pPr>
            <a:r>
              <a:rPr lang="en-US" dirty="0" smtClean="0"/>
              <a:t>Node types containing transformation info:</a:t>
            </a:r>
          </a:p>
          <a:p>
            <a:pPr lvl="4">
              <a:buSzPct val="100000"/>
              <a:buFont typeface="Arial" pitchFamily="34" charset="0"/>
              <a:buChar char="•"/>
            </a:pPr>
            <a:r>
              <a:rPr lang="en-US" dirty="0" smtClean="0"/>
              <a:t>joints (</a:t>
            </a:r>
            <a:r>
              <a:rPr lang="en-US" dirty="0" err="1" smtClean="0"/>
              <a:t>MFn</a:t>
            </a:r>
            <a:r>
              <a:rPr lang="en-US" dirty="0" smtClean="0"/>
              <a:t>::</a:t>
            </a:r>
            <a:r>
              <a:rPr lang="en-US" dirty="0" err="1" smtClean="0"/>
              <a:t>kJoint</a:t>
            </a:r>
            <a:r>
              <a:rPr lang="en-US" dirty="0" smtClean="0"/>
              <a:t>)</a:t>
            </a:r>
          </a:p>
          <a:p>
            <a:pPr lvl="4">
              <a:buSzPct val="100000"/>
              <a:buFont typeface="Arial" pitchFamily="34" charset="0"/>
              <a:buChar char="•"/>
            </a:pPr>
            <a:r>
              <a:rPr lang="en-US" dirty="0" smtClean="0"/>
              <a:t>transforms (</a:t>
            </a:r>
            <a:r>
              <a:rPr lang="en-US" dirty="0" err="1" smtClean="0"/>
              <a:t>MFn</a:t>
            </a:r>
            <a:r>
              <a:rPr lang="en-US" dirty="0" smtClean="0"/>
              <a:t>::</a:t>
            </a:r>
            <a:r>
              <a:rPr lang="en-US" dirty="0" err="1" smtClean="0"/>
              <a:t>kTransform</a:t>
            </a:r>
            <a:r>
              <a:rPr lang="en-US" dirty="0" smtClean="0"/>
              <a:t>)</a:t>
            </a:r>
          </a:p>
          <a:p>
            <a:pPr lvl="2">
              <a:buClr>
                <a:schemeClr val="bg1"/>
              </a:buClr>
              <a:buSzPct val="100000"/>
              <a:buFont typeface="Arial" pitchFamily="34" charset="0"/>
              <a:buChar char="•"/>
            </a:pPr>
            <a:r>
              <a:rPr lang="en-US" dirty="0" smtClean="0"/>
              <a:t>Other typical node types in a skeletal hierarchy:</a:t>
            </a:r>
          </a:p>
          <a:p>
            <a:pPr lvl="4">
              <a:buSzPct val="100000"/>
              <a:buFont typeface="Arial" pitchFamily="34" charset="0"/>
              <a:buChar char="•"/>
            </a:pPr>
            <a:r>
              <a:rPr lang="en-US" dirty="0" smtClean="0"/>
              <a:t>shapes (</a:t>
            </a:r>
            <a:r>
              <a:rPr lang="en-US" dirty="0" err="1" smtClean="0"/>
              <a:t>nurbs</a:t>
            </a:r>
            <a:r>
              <a:rPr lang="en-US" dirty="0" smtClean="0"/>
              <a:t>, </a:t>
            </a:r>
            <a:r>
              <a:rPr lang="en-US" dirty="0" err="1" smtClean="0"/>
              <a:t>polys</a:t>
            </a:r>
            <a:r>
              <a:rPr lang="en-US" dirty="0" smtClean="0"/>
              <a:t>, …)</a:t>
            </a:r>
          </a:p>
          <a:p>
            <a:pPr lvl="4">
              <a:buSzPct val="100000"/>
              <a:buFont typeface="Arial" pitchFamily="34" charset="0"/>
              <a:buChar char="•"/>
            </a:pPr>
            <a:r>
              <a:rPr lang="en-US" dirty="0" smtClean="0"/>
              <a:t>locators (</a:t>
            </a:r>
            <a:r>
              <a:rPr lang="en-US" dirty="0" err="1" smtClean="0"/>
              <a:t>MFn</a:t>
            </a:r>
            <a:r>
              <a:rPr lang="en-US" dirty="0" smtClean="0"/>
              <a:t>::</a:t>
            </a:r>
            <a:r>
              <a:rPr lang="en-US" dirty="0" err="1" smtClean="0"/>
              <a:t>kLocator</a:t>
            </a:r>
            <a:r>
              <a:rPr lang="en-US" dirty="0" smtClean="0"/>
              <a:t>)</a:t>
            </a:r>
          </a:p>
          <a:p>
            <a:pPr lvl="4">
              <a:buSzPct val="100000"/>
              <a:buFont typeface="Arial" pitchFamily="34" charset="0"/>
              <a:buChar char="•"/>
            </a:pPr>
            <a:r>
              <a:rPr lang="en-US" dirty="0" err="1" smtClean="0"/>
              <a:t>Ik</a:t>
            </a:r>
            <a:r>
              <a:rPr lang="en-US" dirty="0" smtClean="0"/>
              <a:t> (</a:t>
            </a:r>
            <a:r>
              <a:rPr lang="en-US" dirty="0" err="1" smtClean="0"/>
              <a:t>MFn</a:t>
            </a:r>
            <a:r>
              <a:rPr lang="en-US" dirty="0" smtClean="0"/>
              <a:t>::</a:t>
            </a:r>
            <a:r>
              <a:rPr lang="en-US" dirty="0" err="1" smtClean="0"/>
              <a:t>ikHandle</a:t>
            </a:r>
            <a:r>
              <a:rPr lang="en-US" dirty="0" smtClean="0"/>
              <a:t>, </a:t>
            </a:r>
            <a:r>
              <a:rPr lang="en-US" dirty="0" err="1" smtClean="0"/>
              <a:t>MFn</a:t>
            </a:r>
            <a:r>
              <a:rPr lang="en-US" dirty="0" smtClean="0"/>
              <a:t>::</a:t>
            </a:r>
            <a:r>
              <a:rPr lang="en-US" dirty="0" err="1" smtClean="0"/>
              <a:t>ikEffector</a:t>
            </a:r>
            <a:r>
              <a:rPr lang="en-US" dirty="0" smtClean="0"/>
              <a:t>)</a:t>
            </a:r>
          </a:p>
          <a:p>
            <a:pPr lvl="3">
              <a:buNone/>
            </a:pPr>
            <a:r>
              <a:rPr lang="en-US" dirty="0" smtClean="0"/>
              <a:t>	</a:t>
            </a:r>
          </a:p>
          <a:p>
            <a:pPr lvl="1"/>
            <a:endParaRPr lang="en-US" dirty="0" smtClean="0"/>
          </a:p>
          <a:p>
            <a:endParaRPr lang="en-US" dirty="0"/>
          </a:p>
        </p:txBody>
      </p:sp>
      <p:sp>
        <p:nvSpPr>
          <p:cNvPr id="5" name="Title 4"/>
          <p:cNvSpPr>
            <a:spLocks noGrp="1"/>
          </p:cNvSpPr>
          <p:nvPr>
            <p:ph type="title"/>
          </p:nvPr>
        </p:nvSpPr>
        <p:spPr/>
        <p:txBody>
          <a:bodyPr/>
          <a:lstStyle/>
          <a:p>
            <a:r>
              <a:rPr lang="en-US" dirty="0" smtClean="0"/>
              <a:t>DAG (Directed Acyclic Graph)</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An Example: sphere</a:t>
            </a:r>
          </a:p>
          <a:p>
            <a:endParaRPr lang="en-US" dirty="0"/>
          </a:p>
        </p:txBody>
      </p:sp>
      <p:pic>
        <p:nvPicPr>
          <p:cNvPr id="5" name="Picture 4" descr="Dag1.JPG"/>
          <p:cNvPicPr>
            <a:picLocks noChangeAspect="1"/>
          </p:cNvPicPr>
          <p:nvPr/>
        </p:nvPicPr>
        <p:blipFill>
          <a:blip r:embed="rId3" cstate="print"/>
          <a:stretch>
            <a:fillRect/>
          </a:stretch>
        </p:blipFill>
        <p:spPr>
          <a:xfrm>
            <a:off x="588334" y="2133600"/>
            <a:ext cx="6378654" cy="3352800"/>
          </a:xfrm>
          <a:prstGeom prst="rect">
            <a:avLst/>
          </a:prstGeom>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a:t>
            </a:r>
            <a:r>
              <a:rPr lang="en-US" dirty="0" smtClean="0"/>
              <a:t>more </a:t>
            </a:r>
            <a:r>
              <a:rPr lang="en-US" dirty="0" smtClean="0"/>
              <a:t>complex example: skeleton hierarchy</a:t>
            </a:r>
          </a:p>
          <a:p>
            <a:endParaRPr lang="en-US" i="1" dirty="0" smtClean="0"/>
          </a:p>
          <a:p>
            <a:endParaRPr lang="en-US" dirty="0"/>
          </a:p>
        </p:txBody>
      </p:sp>
      <p:pic>
        <p:nvPicPr>
          <p:cNvPr id="15" name="Picture 14" descr="meeperSkeleton.JPG"/>
          <p:cNvPicPr>
            <a:picLocks noChangeAspect="1"/>
          </p:cNvPicPr>
          <p:nvPr/>
        </p:nvPicPr>
        <p:blipFill>
          <a:blip r:embed="rId3" cstate="print"/>
          <a:stretch>
            <a:fillRect/>
          </a:stretch>
        </p:blipFill>
        <p:spPr>
          <a:xfrm>
            <a:off x="4822464" y="2590800"/>
            <a:ext cx="3711936" cy="2658980"/>
          </a:xfrm>
          <a:prstGeom prst="rect">
            <a:avLst/>
          </a:prstGeom>
        </p:spPr>
      </p:pic>
      <p:pic>
        <p:nvPicPr>
          <p:cNvPr id="16" name="Picture 15" descr="meeperShaded.JPG"/>
          <p:cNvPicPr>
            <a:picLocks noChangeAspect="1"/>
          </p:cNvPicPr>
          <p:nvPr/>
        </p:nvPicPr>
        <p:blipFill>
          <a:blip r:embed="rId4" cstate="print"/>
          <a:stretch>
            <a:fillRect/>
          </a:stretch>
        </p:blipFill>
        <p:spPr>
          <a:xfrm>
            <a:off x="319088" y="2590800"/>
            <a:ext cx="3733800" cy="266294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a:t>
            </a:r>
            <a:r>
              <a:rPr lang="en-US" dirty="0" smtClean="0"/>
              <a:t>more </a:t>
            </a:r>
            <a:r>
              <a:rPr lang="en-US" dirty="0" smtClean="0"/>
              <a:t>complex example: skeleton hierarchy</a:t>
            </a:r>
          </a:p>
          <a:p>
            <a:endParaRPr lang="en-US" dirty="0"/>
          </a:p>
        </p:txBody>
      </p:sp>
      <p:pic>
        <p:nvPicPr>
          <p:cNvPr id="13" name="Picture 12" descr="handHierarchy.JPG"/>
          <p:cNvPicPr>
            <a:picLocks noChangeAspect="1"/>
          </p:cNvPicPr>
          <p:nvPr/>
        </p:nvPicPr>
        <p:blipFill>
          <a:blip r:embed="rId3" cstate="print"/>
          <a:stretch>
            <a:fillRect/>
          </a:stretch>
        </p:blipFill>
        <p:spPr>
          <a:xfrm>
            <a:off x="1066800" y="2209800"/>
            <a:ext cx="3048000" cy="4115481"/>
          </a:xfrm>
          <a:prstGeom prst="rect">
            <a:avLst/>
          </a:prstGeom>
        </p:spPr>
      </p:pic>
      <p:sp>
        <p:nvSpPr>
          <p:cNvPr id="14" name="Rounded Rectangle 13"/>
          <p:cNvSpPr/>
          <p:nvPr/>
        </p:nvSpPr>
        <p:spPr>
          <a:xfrm>
            <a:off x="5791200" y="5638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a:t>
            </a:r>
            <a:endParaRPr lang="en-US" dirty="0"/>
          </a:p>
        </p:txBody>
      </p:sp>
      <p:sp>
        <p:nvSpPr>
          <p:cNvPr id="17" name="Rounded Rectangle 16"/>
          <p:cNvSpPr/>
          <p:nvPr/>
        </p:nvSpPr>
        <p:spPr>
          <a:xfrm>
            <a:off x="5791200" y="4953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a:t>
            </a:r>
            <a:endParaRPr lang="en-US" dirty="0"/>
          </a:p>
        </p:txBody>
      </p:sp>
      <p:sp>
        <p:nvSpPr>
          <p:cNvPr id="18" name="Rounded Rectangle 17"/>
          <p:cNvSpPr/>
          <p:nvPr/>
        </p:nvSpPr>
        <p:spPr>
          <a:xfrm>
            <a:off x="5791200" y="4191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shoulder</a:t>
            </a:r>
            <a:endParaRPr lang="en-US" dirty="0"/>
          </a:p>
        </p:txBody>
      </p:sp>
      <p:sp>
        <p:nvSpPr>
          <p:cNvPr id="19" name="Rounded Rectangle 18"/>
          <p:cNvSpPr/>
          <p:nvPr/>
        </p:nvSpPr>
        <p:spPr>
          <a:xfrm>
            <a:off x="5791200" y="3429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spine</a:t>
            </a:r>
            <a:endParaRPr lang="en-US" dirty="0"/>
          </a:p>
        </p:txBody>
      </p:sp>
      <p:sp>
        <p:nvSpPr>
          <p:cNvPr id="20" name="Rounded Rectangle 19"/>
          <p:cNvSpPr/>
          <p:nvPr/>
        </p:nvSpPr>
        <p:spPr>
          <a:xfrm>
            <a:off x="5791200" y="2590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hip</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Instancing</a:t>
            </a:r>
            <a:endParaRPr lang="en-US" dirty="0"/>
          </a:p>
        </p:txBody>
      </p:sp>
      <p:sp>
        <p:nvSpPr>
          <p:cNvPr id="3" name="Content Placeholder 2"/>
          <p:cNvSpPr>
            <a:spLocks noGrp="1"/>
          </p:cNvSpPr>
          <p:nvPr>
            <p:ph idx="1"/>
          </p:nvPr>
        </p:nvSpPr>
        <p:spPr/>
        <p:txBody>
          <a:bodyPr/>
          <a:lstStyle/>
          <a:p>
            <a:r>
              <a:rPr lang="en-US" dirty="0" smtClean="0"/>
              <a:t>A  node may have more than one parent</a:t>
            </a:r>
          </a:p>
          <a:p>
            <a:r>
              <a:rPr lang="en-CA" dirty="0" smtClean="0"/>
              <a:t>A </a:t>
            </a:r>
            <a:r>
              <a:rPr lang="en-CA" dirty="0" err="1" smtClean="0"/>
              <a:t>dagPath</a:t>
            </a:r>
            <a:r>
              <a:rPr lang="en-CA" dirty="0" smtClean="0"/>
              <a:t> is used to identify instances</a:t>
            </a:r>
          </a:p>
          <a:p>
            <a:pPr>
              <a:buNone/>
            </a:pPr>
            <a:r>
              <a:rPr lang="en-US" dirty="0" smtClean="0"/>
              <a:t>		group1|pCube1|pCubeShape1</a:t>
            </a:r>
          </a:p>
          <a:p>
            <a:pPr>
              <a:buNone/>
            </a:pPr>
            <a:r>
              <a:rPr lang="en-US" dirty="0" smtClean="0"/>
              <a:t>		group1|pCube2|pCubeShape1</a:t>
            </a:r>
            <a:endParaRPr lang="en-US" dirty="0"/>
          </a:p>
        </p:txBody>
      </p:sp>
      <p:pic>
        <p:nvPicPr>
          <p:cNvPr id="4" name="Picture 4" descr="F:\barb\instance.bmp"/>
          <p:cNvPicPr>
            <a:picLocks noChangeAspect="1" noChangeArrowheads="1"/>
          </p:cNvPicPr>
          <p:nvPr/>
        </p:nvPicPr>
        <p:blipFill>
          <a:blip r:embed="rId3" cstate="print"/>
          <a:srcRect/>
          <a:stretch>
            <a:fillRect/>
          </a:stretch>
        </p:blipFill>
        <p:spPr bwMode="auto">
          <a:xfrm>
            <a:off x="749300" y="3581400"/>
            <a:ext cx="4257675" cy="2819400"/>
          </a:xfrm>
          <a:prstGeom prst="rect">
            <a:avLst/>
          </a:prstGeom>
          <a:noFill/>
          <a:ln w="12700">
            <a:solidFill>
              <a:schemeClr val="tx2"/>
            </a:solidFill>
            <a:miter lim="800000"/>
            <a:headEnd/>
            <a:tailEnd/>
          </a:ln>
          <a:effectLst>
            <a:outerShdw dist="28398" dir="3806097" algn="ctr" rotWithShape="0">
              <a:srgbClr val="5F5F5F"/>
            </a:outerShdw>
          </a:effectLst>
        </p:spPr>
      </p:pic>
      <p:pic>
        <p:nvPicPr>
          <p:cNvPr id="5" name="Picture 5" descr="F:\barb\instance3d.bmp"/>
          <p:cNvPicPr>
            <a:picLocks noChangeAspect="1" noChangeArrowheads="1"/>
          </p:cNvPicPr>
          <p:nvPr/>
        </p:nvPicPr>
        <p:blipFill>
          <a:blip r:embed="rId4" cstate="print"/>
          <a:srcRect/>
          <a:stretch>
            <a:fillRect/>
          </a:stretch>
        </p:blipFill>
        <p:spPr bwMode="auto">
          <a:xfrm>
            <a:off x="5334000" y="3886200"/>
            <a:ext cx="2286000" cy="212407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Paths</a:t>
            </a:r>
            <a:endParaRPr lang="en-US" dirty="0"/>
          </a:p>
        </p:txBody>
      </p:sp>
      <p:sp>
        <p:nvSpPr>
          <p:cNvPr id="3" name="Content Placeholder 2"/>
          <p:cNvSpPr>
            <a:spLocks noGrp="1"/>
          </p:cNvSpPr>
          <p:nvPr>
            <p:ph idx="1"/>
          </p:nvPr>
        </p:nvSpPr>
        <p:spPr/>
        <p:txBody>
          <a:bodyPr/>
          <a:lstStyle/>
          <a:p>
            <a:r>
              <a:rPr lang="en-US" dirty="0" smtClean="0"/>
              <a:t>used to find world space transformations</a:t>
            </a:r>
          </a:p>
          <a:p>
            <a:r>
              <a:rPr lang="en-US" dirty="0" smtClean="0"/>
              <a:t>used to traverse up and down hierarchy</a:t>
            </a:r>
          </a:p>
          <a:p>
            <a:r>
              <a:rPr lang="en-US" dirty="0" smtClean="0"/>
              <a:t>node names need not be unique if </a:t>
            </a:r>
            <a:r>
              <a:rPr lang="en-US" dirty="0" err="1" smtClean="0"/>
              <a:t>dagPaths</a:t>
            </a:r>
            <a:r>
              <a:rPr lang="en-US" dirty="0" smtClean="0"/>
              <a:t> are different </a:t>
            </a:r>
            <a:r>
              <a:rPr lang="en-US" sz="2000" dirty="0" smtClean="0"/>
              <a:t>(</a:t>
            </a:r>
            <a:r>
              <a:rPr lang="en-US" sz="2000" dirty="0" err="1" smtClean="0"/>
              <a:t>MDagPath</a:t>
            </a:r>
            <a:r>
              <a:rPr lang="en-US" sz="2000" dirty="0" smtClean="0"/>
              <a:t> </a:t>
            </a:r>
            <a:r>
              <a:rPr lang="en-US" sz="2000" dirty="0" err="1" smtClean="0"/>
              <a:t>fullPathName</a:t>
            </a:r>
            <a:r>
              <a:rPr lang="en-US" sz="2000" dirty="0" smtClean="0"/>
              <a:t>, </a:t>
            </a:r>
            <a:r>
              <a:rPr lang="en-US" sz="2000" dirty="0" err="1" smtClean="0"/>
              <a:t>partialPathName</a:t>
            </a:r>
            <a:r>
              <a:rPr lang="en-US" sz="2000" dirty="0" smtClean="0"/>
              <a:t>)</a:t>
            </a:r>
            <a:endParaRPr lang="en-US" dirty="0" smtClean="0"/>
          </a:p>
          <a:p>
            <a:endParaRPr lang="en-US" dirty="0"/>
          </a:p>
        </p:txBody>
      </p:sp>
      <p:pic>
        <p:nvPicPr>
          <p:cNvPr id="4" name="Picture 5" descr="F:\barb\dagPathPic.bmp"/>
          <p:cNvPicPr>
            <a:picLocks noChangeAspect="1" noChangeArrowheads="1"/>
          </p:cNvPicPr>
          <p:nvPr/>
        </p:nvPicPr>
        <p:blipFill>
          <a:blip r:embed="rId3" cstate="print"/>
          <a:srcRect/>
          <a:stretch>
            <a:fillRect/>
          </a:stretch>
        </p:blipFill>
        <p:spPr bwMode="auto">
          <a:xfrm>
            <a:off x="274638" y="3559175"/>
            <a:ext cx="7626350" cy="2522538"/>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MObject</a:t>
            </a:r>
            <a:r>
              <a:rPr lang="en-US" dirty="0" smtClean="0"/>
              <a:t> VS. </a:t>
            </a:r>
            <a:r>
              <a:rPr lang="en-US" dirty="0" err="1" smtClean="0"/>
              <a:t>MDagPath</a:t>
            </a:r>
            <a:endParaRPr lang="en-US" dirty="0"/>
          </a:p>
        </p:txBody>
      </p:sp>
      <p:sp>
        <p:nvSpPr>
          <p:cNvPr id="3" name="Content Placeholder 2"/>
          <p:cNvSpPr>
            <a:spLocks noGrp="1"/>
          </p:cNvSpPr>
          <p:nvPr>
            <p:ph idx="1"/>
          </p:nvPr>
        </p:nvSpPr>
        <p:spPr/>
        <p:txBody>
          <a:bodyPr/>
          <a:lstStyle/>
          <a:p>
            <a:pPr marL="0" indent="0" eaLnBrk="1" hangingPunct="1">
              <a:buFontTx/>
              <a:buNone/>
            </a:pPr>
            <a:r>
              <a:rPr lang="en-US" dirty="0" smtClean="0"/>
              <a:t>Many of the Maya API accept/return a </a:t>
            </a:r>
            <a:r>
              <a:rPr lang="en-US" dirty="0" err="1" smtClean="0"/>
              <a:t>MObject</a:t>
            </a:r>
            <a:r>
              <a:rPr lang="en-US" dirty="0" smtClean="0"/>
              <a:t> or a </a:t>
            </a:r>
            <a:r>
              <a:rPr lang="en-US" dirty="0" err="1" smtClean="0"/>
              <a:t>MDagPath</a:t>
            </a:r>
            <a:endParaRPr lang="en-US" dirty="0" smtClean="0"/>
          </a:p>
          <a:p>
            <a:pPr lvl="1" eaLnBrk="1" hangingPunct="1">
              <a:buClr>
                <a:schemeClr val="bg1"/>
              </a:buClr>
            </a:pPr>
            <a:endParaRPr lang="en-US" dirty="0" smtClean="0"/>
          </a:p>
          <a:p>
            <a:pPr lvl="1" eaLnBrk="1" hangingPunct="1">
              <a:buClr>
                <a:schemeClr val="bg1"/>
              </a:buClr>
              <a:buSzPct val="100000"/>
              <a:buFont typeface="Arial" pitchFamily="34" charset="0"/>
              <a:buChar char="•"/>
            </a:pPr>
            <a:r>
              <a:rPr lang="en-US" dirty="0" smtClean="0"/>
              <a:t>A </a:t>
            </a:r>
            <a:r>
              <a:rPr lang="en-US" dirty="0" err="1" smtClean="0"/>
              <a:t>MDagPath</a:t>
            </a:r>
            <a:r>
              <a:rPr lang="en-US" dirty="0" smtClean="0"/>
              <a:t> is a handle describing a path to a node</a:t>
            </a:r>
          </a:p>
          <a:p>
            <a:pPr lvl="1" eaLnBrk="1" hangingPunct="1">
              <a:buClr>
                <a:schemeClr val="bg1"/>
              </a:buClr>
              <a:buSzPct val="100000"/>
              <a:buFont typeface="Arial" pitchFamily="34" charset="0"/>
              <a:buChar char="•"/>
            </a:pPr>
            <a:endParaRPr lang="en-US" dirty="0" smtClean="0"/>
          </a:p>
          <a:p>
            <a:pPr lvl="1" eaLnBrk="1" hangingPunct="1">
              <a:buClr>
                <a:schemeClr val="bg1"/>
              </a:buClr>
              <a:buSzPct val="100000"/>
              <a:buFont typeface="Arial" pitchFamily="34" charset="0"/>
              <a:buChar char="•"/>
            </a:pPr>
            <a:r>
              <a:rPr lang="en-US" dirty="0" smtClean="0"/>
              <a:t>A </a:t>
            </a:r>
            <a:r>
              <a:rPr lang="en-US" dirty="0" err="1" smtClean="0"/>
              <a:t>MObject</a:t>
            </a:r>
            <a:r>
              <a:rPr lang="en-US" dirty="0" smtClean="0"/>
              <a:t>  is a wrapper around a pointer to the internal Maya object</a:t>
            </a:r>
          </a:p>
          <a:p>
            <a:pPr lvl="2" eaLnBrk="1" hangingPunct="1">
              <a:buClr>
                <a:schemeClr val="bg1"/>
              </a:buClr>
              <a:buSzPct val="100000"/>
              <a:buFont typeface="Arial" pitchFamily="34" charset="0"/>
              <a:buChar char="•"/>
            </a:pPr>
            <a:r>
              <a:rPr lang="en-US" dirty="0" smtClean="0"/>
              <a:t>Generic class (represents all node / attribute)</a:t>
            </a:r>
          </a:p>
          <a:p>
            <a:pPr lvl="2" eaLnBrk="1" hangingPunct="1">
              <a:buClr>
                <a:schemeClr val="bg1"/>
              </a:buClr>
              <a:buSzPct val="100000"/>
              <a:buFont typeface="Arial" pitchFamily="34" charset="0"/>
              <a:buChar char="•"/>
            </a:pPr>
            <a:r>
              <a:rPr lang="en-US" dirty="0" smtClean="0"/>
              <a:t>Use </a:t>
            </a:r>
            <a:r>
              <a:rPr lang="en-US" dirty="0" err="1" smtClean="0"/>
              <a:t>apiType</a:t>
            </a:r>
            <a:r>
              <a:rPr lang="en-US" dirty="0" smtClean="0"/>
              <a:t>() / </a:t>
            </a:r>
            <a:r>
              <a:rPr lang="en-US" dirty="0" err="1" smtClean="0"/>
              <a:t>hasFn</a:t>
            </a:r>
            <a:r>
              <a:rPr lang="en-US" dirty="0" smtClean="0"/>
              <a:t>()  to determine what it is or what you can do with it</a:t>
            </a:r>
          </a:p>
          <a:p>
            <a:pPr lvl="2" eaLnBrk="1" hangingPunct="1">
              <a:buClr>
                <a:schemeClr val="bg1"/>
              </a:buClr>
              <a:buSzPct val="100000"/>
              <a:buFont typeface="Arial" pitchFamily="34" charset="0"/>
              <a:buChar char="•"/>
            </a:pPr>
            <a:r>
              <a:rPr lang="en-US" dirty="0" smtClean="0"/>
              <a:t>Use </a:t>
            </a:r>
            <a:r>
              <a:rPr lang="en-US" dirty="0" err="1" smtClean="0"/>
              <a:t>isNull</a:t>
            </a:r>
            <a:r>
              <a:rPr lang="en-US" dirty="0" smtClean="0"/>
              <a:t>() to determine if it is a valid </a:t>
            </a:r>
            <a:r>
              <a:rPr lang="en-US" dirty="0" err="1" smtClean="0"/>
              <a:t>MObject</a:t>
            </a:r>
            <a:endParaRPr lang="en-US" dirty="0" smtClean="0"/>
          </a:p>
          <a:p>
            <a:pPr lvl="2" eaLnBrk="1" hangingPunct="1">
              <a:buClr>
                <a:schemeClr val="bg1"/>
              </a:buClr>
              <a:buSzPct val="100000"/>
              <a:buFont typeface="Arial" pitchFamily="34" charset="0"/>
              <a:buChar char="•"/>
            </a:pPr>
            <a:r>
              <a:rPr lang="en-US" dirty="0" smtClean="0"/>
              <a:t>Do not store </a:t>
            </a:r>
            <a:r>
              <a:rPr lang="en-US" dirty="0" err="1" smtClean="0"/>
              <a:t>MObject</a:t>
            </a:r>
            <a:r>
              <a:rPr lang="en-US" dirty="0" smtClean="0"/>
              <a:t> </a:t>
            </a:r>
          </a:p>
          <a:p>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Agenda</a:t>
            </a:r>
          </a:p>
        </p:txBody>
      </p:sp>
      <p:sp>
        <p:nvSpPr>
          <p:cNvPr id="512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API </a:t>
            </a:r>
            <a:r>
              <a:rPr lang="en-US" dirty="0" smtClean="0"/>
              <a:t>Command </a:t>
            </a:r>
            <a:r>
              <a:rPr lang="en-US" dirty="0" smtClean="0"/>
              <a:t>Utilities</a:t>
            </a:r>
          </a:p>
          <a:p>
            <a:pPr>
              <a:buClr>
                <a:schemeClr val="bg1"/>
              </a:buClr>
              <a:buSzPct val="100000"/>
              <a:buFont typeface="Arial" pitchFamily="34" charset="0"/>
              <a:buChar char="•"/>
              <a:defRPr/>
            </a:pPr>
            <a:r>
              <a:rPr lang="en-US" dirty="0" smtClean="0"/>
              <a:t>Error Handling and Debugging</a:t>
            </a:r>
          </a:p>
          <a:p>
            <a:pPr>
              <a:buClr>
                <a:schemeClr val="bg1"/>
              </a:buClr>
              <a:buSzPct val="100000"/>
              <a:buFont typeface="Arial" pitchFamily="34" charset="0"/>
              <a:buChar char="•"/>
              <a:defRPr/>
            </a:pPr>
            <a:r>
              <a:rPr lang="en-US" dirty="0" smtClean="0"/>
              <a:t>DAG </a:t>
            </a:r>
            <a:r>
              <a:rPr lang="en-US" dirty="0" smtClean="0"/>
              <a:t>Hierarchy</a:t>
            </a:r>
          </a:p>
          <a:p>
            <a:pPr>
              <a:buClr>
                <a:schemeClr val="accent1">
                  <a:lumMod val="50000"/>
                  <a:lumOff val="50000"/>
                </a:schemeClr>
              </a:buClr>
              <a:buSzPct val="80000"/>
              <a:buFontTx/>
              <a:buNone/>
              <a:defRPr/>
            </a:pPr>
            <a:endParaRPr lang="en-US" dirty="0" smtClean="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API methods</a:t>
            </a:r>
            <a:endParaRPr lang="en-US" dirty="0"/>
          </a:p>
        </p:txBody>
      </p:sp>
      <p:sp>
        <p:nvSpPr>
          <p:cNvPr id="3" name="Content Placeholder 2"/>
          <p:cNvSpPr>
            <a:spLocks noGrp="1"/>
          </p:cNvSpPr>
          <p:nvPr>
            <p:ph idx="1"/>
          </p:nvPr>
        </p:nvSpPr>
        <p:spPr/>
        <p:txBody>
          <a:bodyPr/>
          <a:lstStyle/>
          <a:p>
            <a:r>
              <a:rPr lang="en-US" dirty="0" smtClean="0"/>
              <a:t>Traversal : </a:t>
            </a:r>
            <a:r>
              <a:rPr lang="en-US" dirty="0" err="1" smtClean="0"/>
              <a:t>MItDag</a:t>
            </a:r>
            <a:r>
              <a:rPr lang="en-US" dirty="0" smtClean="0"/>
              <a:t> </a:t>
            </a:r>
            <a:r>
              <a:rPr lang="en-US" dirty="0" err="1" smtClean="0"/>
              <a:t>iterator</a:t>
            </a:r>
            <a:r>
              <a:rPr lang="en-US" dirty="0" smtClean="0"/>
              <a:t> class</a:t>
            </a:r>
          </a:p>
          <a:p>
            <a:r>
              <a:rPr lang="en-US" dirty="0" smtClean="0"/>
              <a:t>Depth in hierarchy: </a:t>
            </a:r>
            <a:r>
              <a:rPr lang="en-US" dirty="0" err="1" smtClean="0"/>
              <a:t>MDagPath</a:t>
            </a:r>
            <a:r>
              <a:rPr lang="en-US" dirty="0" smtClean="0"/>
              <a:t>::length, </a:t>
            </a:r>
            <a:r>
              <a:rPr lang="en-US" dirty="0" err="1" smtClean="0"/>
              <a:t>MItDag</a:t>
            </a:r>
            <a:r>
              <a:rPr lang="en-US" dirty="0" smtClean="0"/>
              <a:t>::depth</a:t>
            </a:r>
          </a:p>
          <a:p>
            <a:r>
              <a:rPr lang="en-US" dirty="0" smtClean="0"/>
              <a:t>Getting the parent: </a:t>
            </a:r>
            <a:r>
              <a:rPr lang="en-US" dirty="0" err="1" smtClean="0"/>
              <a:t>MDagPath</a:t>
            </a:r>
            <a:r>
              <a:rPr lang="en-US" dirty="0" smtClean="0"/>
              <a:t>::pop</a:t>
            </a:r>
          </a:p>
          <a:p>
            <a:r>
              <a:rPr lang="en-US" dirty="0" smtClean="0"/>
              <a:t>Local matrix: </a:t>
            </a:r>
            <a:r>
              <a:rPr lang="en-US" dirty="0" err="1" smtClean="0"/>
              <a:t>MFnTransform</a:t>
            </a:r>
            <a:r>
              <a:rPr lang="en-US" dirty="0" smtClean="0"/>
              <a:t>::transformation</a:t>
            </a:r>
          </a:p>
          <a:p>
            <a:r>
              <a:rPr lang="en-US" dirty="0" smtClean="0"/>
              <a:t>World matrix: </a:t>
            </a:r>
            <a:r>
              <a:rPr lang="en-US" dirty="0" err="1" smtClean="0"/>
              <a:t>MDagPath</a:t>
            </a:r>
            <a:r>
              <a:rPr lang="en-US" dirty="0" smtClean="0"/>
              <a:t>::</a:t>
            </a:r>
            <a:r>
              <a:rPr lang="en-US" dirty="0" err="1" smtClean="0"/>
              <a:t>inclusiveMatrix</a:t>
            </a:r>
            <a:r>
              <a:rPr lang="en-US" dirty="0" smtClean="0"/>
              <a:t>, </a:t>
            </a:r>
            <a:r>
              <a:rPr lang="en-US" dirty="0" err="1" smtClean="0"/>
              <a:t>MDagPath</a:t>
            </a:r>
            <a:r>
              <a:rPr lang="en-US" dirty="0" smtClean="0"/>
              <a:t>::</a:t>
            </a:r>
            <a:r>
              <a:rPr lang="en-US" dirty="0" err="1" smtClean="0"/>
              <a:t>exclusiveMatrix</a:t>
            </a:r>
            <a:r>
              <a:rPr lang="en-US" dirty="0" smtClean="0"/>
              <a:t> …</a:t>
            </a:r>
          </a:p>
          <a:p>
            <a:endParaRPr lang="en-US" dirty="0"/>
          </a:p>
        </p:txBody>
      </p:sp>
      <p:pic>
        <p:nvPicPr>
          <p:cNvPr id="4" name="Picture 7" descr="F:\barb\dag.bmp"/>
          <p:cNvPicPr>
            <a:picLocks noChangeAspect="1" noChangeArrowheads="1"/>
          </p:cNvPicPr>
          <p:nvPr/>
        </p:nvPicPr>
        <p:blipFill>
          <a:blip r:embed="rId3" cstate="print"/>
          <a:srcRect/>
          <a:stretch>
            <a:fillRect/>
          </a:stretch>
        </p:blipFill>
        <p:spPr bwMode="auto">
          <a:xfrm>
            <a:off x="4492625" y="4624388"/>
            <a:ext cx="2571750" cy="180022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dagInfo</a:t>
            </a:r>
            <a:endParaRPr lang="en-US" dirty="0"/>
          </a:p>
        </p:txBody>
      </p:sp>
      <p:sp>
        <p:nvSpPr>
          <p:cNvPr id="3" name="Content Placeholder 2"/>
          <p:cNvSpPr>
            <a:spLocks noGrp="1"/>
          </p:cNvSpPr>
          <p:nvPr>
            <p:ph idx="1"/>
          </p:nvPr>
        </p:nvSpPr>
        <p:spPr/>
        <p:txBody>
          <a:bodyPr/>
          <a:lstStyle/>
          <a:p>
            <a:r>
              <a:rPr lang="en-US" dirty="0" smtClean="0"/>
              <a:t>In this exercise, we will implement a custom command </a:t>
            </a:r>
            <a:r>
              <a:rPr lang="en-US" dirty="0" err="1" smtClean="0"/>
              <a:t>dagInfo</a:t>
            </a:r>
            <a:r>
              <a:rPr lang="en-US" dirty="0" smtClean="0"/>
              <a:t>. For all the selected DAG nodes in the scene, it will print out the instance information, dag path and also inclusive and exclusive matrix.</a:t>
            </a:r>
          </a:p>
          <a:p>
            <a:r>
              <a:rPr lang="en-US" dirty="0" smtClean="0"/>
              <a:t>Important Classes: </a:t>
            </a:r>
            <a:r>
              <a:rPr lang="en-US" dirty="0" err="1" smtClean="0"/>
              <a:t>MFnDagNode</a:t>
            </a:r>
            <a:r>
              <a:rPr lang="en-US" dirty="0" smtClean="0"/>
              <a:t>, </a:t>
            </a:r>
            <a:r>
              <a:rPr lang="en-US" dirty="0" err="1" smtClean="0"/>
              <a:t>MDagPath</a:t>
            </a:r>
            <a:r>
              <a:rPr lang="en-US" dirty="0" smtClean="0"/>
              <a:t> </a:t>
            </a:r>
            <a:r>
              <a:rPr lang="en-US" dirty="0" err="1" smtClean="0"/>
              <a:t>MMatrix</a:t>
            </a:r>
            <a:r>
              <a:rPr lang="en-US" dirty="0" smtClean="0"/>
              <a:t>, </a:t>
            </a:r>
            <a:r>
              <a:rPr lang="en-US" dirty="0" err="1" smtClean="0"/>
              <a:t>MGlobal</a:t>
            </a:r>
            <a:r>
              <a:rPr lang="en-US" dirty="0" smtClean="0"/>
              <a:t>, </a:t>
            </a:r>
            <a:r>
              <a:rPr lang="en-US" dirty="0" err="1" smtClean="0"/>
              <a:t>MItSelectionList</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instanceRotate</a:t>
            </a:r>
            <a:endParaRPr lang="en-US" dirty="0"/>
          </a:p>
        </p:txBody>
      </p:sp>
      <p:sp>
        <p:nvSpPr>
          <p:cNvPr id="3" name="Content Placeholder 2"/>
          <p:cNvSpPr>
            <a:spLocks noGrp="1"/>
          </p:cNvSpPr>
          <p:nvPr>
            <p:ph idx="1"/>
          </p:nvPr>
        </p:nvSpPr>
        <p:spPr/>
        <p:txBody>
          <a:bodyPr/>
          <a:lstStyle/>
          <a:p>
            <a:r>
              <a:rPr lang="en-US" dirty="0" smtClean="0"/>
              <a:t>manipulates the instances of a selected mesh shape by rotating them with a quarter angle every time. User can specify which axis they want the objects to move around by sending arguments to this command.</a:t>
            </a:r>
          </a:p>
          <a:p>
            <a:r>
              <a:rPr lang="en-US" dirty="0" smtClean="0"/>
              <a:t>Practice note: how to handle complex plugs such as compound attribute plug </a:t>
            </a:r>
          </a:p>
          <a:p>
            <a:r>
              <a:rPr lang="en-US" dirty="0" smtClean="0"/>
              <a:t>how to work with </a:t>
            </a:r>
            <a:r>
              <a:rPr lang="en-US" dirty="0" err="1" smtClean="0"/>
              <a:t>Msyntax</a:t>
            </a:r>
            <a:r>
              <a:rPr lang="en-US" dirty="0" smtClean="0"/>
              <a:t>, </a:t>
            </a:r>
            <a:r>
              <a:rPr lang="en-US" dirty="0" err="1" smtClean="0"/>
              <a:t>MArgParser</a:t>
            </a:r>
            <a:r>
              <a:rPr lang="en-US" dirty="0" smtClean="0"/>
              <a:t> </a:t>
            </a:r>
            <a:r>
              <a:rPr lang="en-US" dirty="0" smtClean="0"/>
              <a:t>and </a:t>
            </a:r>
            <a:r>
              <a:rPr lang="en-US" dirty="0" err="1" smtClean="0"/>
              <a:t>MArgDatabase</a:t>
            </a:r>
            <a:r>
              <a:rPr lang="en-US" dirty="0" smtClean="0"/>
              <a:t> and parse arguments</a:t>
            </a:r>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Utilities API: </a:t>
            </a:r>
            <a:r>
              <a:rPr lang="en-US" dirty="0" err="1" smtClean="0"/>
              <a:t>MGlobal</a:t>
            </a:r>
            <a:endParaRPr lang="en-US" dirty="0" smtClean="0"/>
          </a:p>
        </p:txBody>
      </p:sp>
      <p:sp>
        <p:nvSpPr>
          <p:cNvPr id="19459" name="Content Placeholder 2"/>
          <p:cNvSpPr>
            <a:spLocks noGrp="1"/>
          </p:cNvSpPr>
          <p:nvPr>
            <p:ph idx="1"/>
          </p:nvPr>
        </p:nvSpPr>
        <p:spPr/>
        <p:txBody>
          <a:bodyPr/>
          <a:lstStyle/>
          <a:p>
            <a:pPr lvl="1"/>
            <a:endParaRPr lang="en-US" dirty="0" smtClean="0"/>
          </a:p>
          <a:p>
            <a:pPr lvl="2">
              <a:buClr>
                <a:schemeClr val="bg1"/>
              </a:buClr>
              <a:buSzPct val="100000"/>
              <a:buFont typeface="Arial" pitchFamily="34" charset="0"/>
              <a:buChar char="•"/>
            </a:pPr>
            <a:r>
              <a:rPr lang="en-US" sz="2400" dirty="0" smtClean="0"/>
              <a:t>Query and set global settings (time, z-up, selection masks, etc..)</a:t>
            </a:r>
          </a:p>
          <a:p>
            <a:pPr lvl="2">
              <a:buClr>
                <a:schemeClr val="bg1"/>
              </a:buClr>
              <a:buSzPct val="100000"/>
              <a:buFont typeface="Arial" pitchFamily="34" charset="0"/>
              <a:buChar char="•"/>
            </a:pPr>
            <a:r>
              <a:rPr lang="en-US" sz="2400" dirty="0" smtClean="0"/>
              <a:t>Query what is selected or highlighted</a:t>
            </a:r>
          </a:p>
          <a:p>
            <a:pPr lvl="2">
              <a:buClr>
                <a:schemeClr val="bg1"/>
              </a:buClr>
              <a:buSzPct val="100000"/>
              <a:buFont typeface="Arial" pitchFamily="34" charset="0"/>
              <a:buChar char="•"/>
            </a:pPr>
            <a:r>
              <a:rPr lang="en-US" sz="2400" dirty="0" smtClean="0"/>
              <a:t>Display command warnings and errors</a:t>
            </a:r>
          </a:p>
          <a:p>
            <a:pPr lvl="2">
              <a:buClr>
                <a:schemeClr val="bg1"/>
              </a:buClr>
              <a:buSzPct val="100000"/>
              <a:buFont typeface="Arial" pitchFamily="34" charset="0"/>
              <a:buChar char="•"/>
            </a:pPr>
            <a:r>
              <a:rPr lang="en-US" sz="2400" dirty="0" smtClean="0"/>
              <a:t>Interaction with </a:t>
            </a:r>
            <a:r>
              <a:rPr lang="en-US" sz="2400" smtClean="0"/>
              <a:t>script languages </a:t>
            </a:r>
            <a:endParaRPr lang="en-US" dirty="0" smtClean="0"/>
          </a:p>
          <a:p>
            <a:pPr lvl="1"/>
            <a:endParaRPr lang="en-US" sz="1800"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Utilites</a:t>
            </a:r>
            <a:r>
              <a:rPr lang="en-US" dirty="0" smtClean="0"/>
              <a:t> API: </a:t>
            </a:r>
            <a:r>
              <a:rPr lang="en-US" dirty="0" err="1" smtClean="0"/>
              <a:t>MGlobal</a:t>
            </a:r>
            <a:endParaRPr lang="en-US" dirty="0"/>
          </a:p>
        </p:txBody>
      </p:sp>
      <p:sp>
        <p:nvSpPr>
          <p:cNvPr id="3" name="Content Placeholder 2"/>
          <p:cNvSpPr>
            <a:spLocks noGrp="1"/>
          </p:cNvSpPr>
          <p:nvPr>
            <p:ph idx="1"/>
          </p:nvPr>
        </p:nvSpPr>
        <p:spPr>
          <a:xfrm>
            <a:off x="319088" y="1416050"/>
            <a:ext cx="8596312" cy="5119688"/>
          </a:xfrm>
        </p:spPr>
        <p:txBody>
          <a:bodyPr/>
          <a:lstStyle/>
          <a:p>
            <a:pPr marL="342900" lvl="2" indent="-342900">
              <a:buClrTx/>
              <a:buSzTx/>
              <a:buFontTx/>
              <a:buChar char="•"/>
            </a:pPr>
            <a:r>
              <a:rPr lang="en-US" sz="2400" dirty="0" smtClean="0"/>
              <a:t>Query and set global settings (time, z-up, selection masks, etc..)</a:t>
            </a:r>
          </a:p>
          <a:p>
            <a:pPr marL="342900" lvl="2" indent="-342900">
              <a:buClrTx/>
              <a:buSzTx/>
              <a:buFontTx/>
              <a:buChar char="•"/>
            </a:pPr>
            <a:endParaRPr lang="en-US" sz="2400" dirty="0" smtClean="0"/>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mayaState</a:t>
            </a:r>
            <a:r>
              <a:rPr lang="en-US" dirty="0" smtClean="0"/>
              <a:t>(</a:t>
            </a:r>
            <a:r>
              <a:rPr lang="en-US" dirty="0" err="1" smtClean="0"/>
              <a:t>MStatus</a:t>
            </a:r>
            <a:r>
              <a:rPr lang="en-US" dirty="0" smtClean="0"/>
              <a:t> * </a:t>
            </a:r>
            <a:r>
              <a:rPr lang="en-US" dirty="0" err="1" smtClean="0"/>
              <a:t>returnStatus</a:t>
            </a:r>
            <a:r>
              <a:rPr lang="en-US" dirty="0" smtClean="0"/>
              <a:t>)</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viewFrame</a:t>
            </a:r>
            <a:r>
              <a:rPr lang="en-CA" dirty="0" smtClean="0"/>
              <a:t> ( const </a:t>
            </a:r>
            <a:r>
              <a:rPr lang="en-CA" dirty="0" err="1" smtClean="0"/>
              <a:t>MTime</a:t>
            </a:r>
            <a:r>
              <a:rPr lang="en-CA" dirty="0" smtClean="0"/>
              <a:t> &amp;  time  )</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setSelectionMode</a:t>
            </a:r>
            <a:r>
              <a:rPr lang="en-CA" dirty="0" smtClean="0"/>
              <a:t> ( </a:t>
            </a:r>
            <a:r>
              <a:rPr lang="en-CA" dirty="0" err="1" smtClean="0"/>
              <a:t>MGlobal</a:t>
            </a:r>
            <a:r>
              <a:rPr lang="en-CA" dirty="0" smtClean="0"/>
              <a:t>::</a:t>
            </a:r>
            <a:r>
              <a:rPr lang="en-CA" dirty="0" err="1" smtClean="0"/>
              <a:t>MSelectionMode</a:t>
            </a:r>
            <a:r>
              <a:rPr lang="en-CA" dirty="0" smtClean="0"/>
              <a:t>  mode)</a:t>
            </a:r>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setYAxisUp</a:t>
            </a:r>
            <a:r>
              <a:rPr lang="en-US" dirty="0" smtClean="0"/>
              <a:t> (</a:t>
            </a:r>
            <a:r>
              <a:rPr lang="en-US" dirty="0" err="1" smtClean="0"/>
              <a:t>bool</a:t>
            </a:r>
            <a:r>
              <a:rPr lang="en-US" dirty="0" smtClean="0"/>
              <a:t> </a:t>
            </a:r>
            <a:r>
              <a:rPr lang="en-US" dirty="0" err="1" smtClean="0"/>
              <a:t>rotateView</a:t>
            </a:r>
            <a:r>
              <a:rPr lang="en-US" dirty="0" smtClean="0"/>
              <a:t>)</a:t>
            </a:r>
          </a:p>
          <a:p>
            <a:pPr marL="1366837" lvl="4" indent="-342900">
              <a:buClr>
                <a:schemeClr val="accent1">
                  <a:lumMod val="50000"/>
                  <a:lumOff val="50000"/>
                </a:schemeClr>
              </a:buClr>
              <a:buSzTx/>
              <a:buFontTx/>
              <a:buChar char="•"/>
            </a:pPr>
            <a:r>
              <a:rPr lang="en-US" dirty="0" smtClean="0"/>
              <a:t>Etc…</a:t>
            </a:r>
            <a:endParaRPr lang="en-CA" dirty="0" smtClean="0"/>
          </a:p>
          <a:p>
            <a:pPr marL="342900" lvl="2" indent="-342900">
              <a:buClrTx/>
              <a:buSzTx/>
              <a:buFontTx/>
              <a:buChar char="•"/>
            </a:pPr>
            <a:endParaRPr lang="en-US" sz="24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err="1" smtClean="0"/>
              <a:t>MGlobal</a:t>
            </a:r>
            <a:r>
              <a:rPr lang="en-US" dirty="0" smtClean="0"/>
              <a:t> &amp; Selection List</a:t>
            </a:r>
          </a:p>
        </p:txBody>
      </p:sp>
      <p:sp>
        <p:nvSpPr>
          <p:cNvPr id="18435" name="Content Placeholder 2"/>
          <p:cNvSpPr>
            <a:spLocks noGrp="1"/>
          </p:cNvSpPr>
          <p:nvPr>
            <p:ph idx="1"/>
          </p:nvPr>
        </p:nvSpPr>
        <p:spPr/>
        <p:txBody>
          <a:bodyPr/>
          <a:lstStyle/>
          <a:p>
            <a:pPr marL="0" indent="0" eaLnBrk="1" hangingPunct="1">
              <a:buClr>
                <a:schemeClr val="bg1"/>
              </a:buClr>
              <a:buSzPct val="100000"/>
              <a:buFont typeface="Arial" pitchFamily="34" charset="0"/>
              <a:buChar char="•"/>
              <a:defRPr/>
            </a:pPr>
            <a:r>
              <a:rPr lang="en-US" dirty="0" smtClean="0"/>
              <a:t>   </a:t>
            </a:r>
            <a:r>
              <a:rPr lang="en-US" dirty="0" err="1" smtClean="0"/>
              <a:t>MSelectionList</a:t>
            </a:r>
            <a:r>
              <a:rPr lang="en-US" dirty="0" smtClean="0"/>
              <a:t>: class representing a list of </a:t>
            </a:r>
            <a:r>
              <a:rPr lang="en-US" dirty="0" err="1" smtClean="0"/>
              <a:t>MObjects</a:t>
            </a:r>
            <a:endParaRPr lang="en-US" dirty="0" smtClean="0"/>
          </a:p>
          <a:p>
            <a:pPr lvl="2">
              <a:buClr>
                <a:schemeClr val="bg1"/>
              </a:buClr>
              <a:buSzPct val="100000"/>
              <a:buFont typeface="Arial" pitchFamily="34" charset="0"/>
              <a:buChar char="•"/>
              <a:defRPr/>
            </a:pPr>
            <a:r>
              <a:rPr lang="en-US" dirty="0" smtClean="0"/>
              <a:t>Used for more than just what is selected, e.g.</a:t>
            </a:r>
          </a:p>
          <a:p>
            <a:pPr lvl="3">
              <a:buSzPct val="100000"/>
              <a:buFont typeface="Arial" pitchFamily="34" charset="0"/>
              <a:buChar char="•"/>
              <a:defRPr/>
            </a:pPr>
            <a:r>
              <a:rPr lang="en-US" dirty="0" smtClean="0"/>
              <a:t>Highlight list</a:t>
            </a:r>
          </a:p>
          <a:p>
            <a:pPr lvl="3">
              <a:buSzPct val="100000"/>
              <a:buFont typeface="Arial" pitchFamily="34" charset="0"/>
              <a:buChar char="•"/>
              <a:defRPr/>
            </a:pPr>
            <a:r>
              <a:rPr lang="en-US" dirty="0" smtClean="0"/>
              <a:t>Query / Modify list membership</a:t>
            </a:r>
          </a:p>
          <a:p>
            <a:pPr marL="0" indent="0" eaLnBrk="1" hangingPunct="1">
              <a:buClr>
                <a:schemeClr val="accent1">
                  <a:lumMod val="50000"/>
                  <a:lumOff val="50000"/>
                </a:schemeClr>
              </a:buClr>
              <a:buSzPct val="80000"/>
              <a:buFontTx/>
              <a:buNone/>
              <a:defRPr/>
            </a:pPr>
            <a:endParaRPr lang="en-US" dirty="0" smtClean="0"/>
          </a:p>
          <a:p>
            <a:pPr>
              <a:buClr>
                <a:schemeClr val="bg1"/>
              </a:buClr>
              <a:buSzPct val="100000"/>
              <a:buFont typeface="Arial" pitchFamily="34" charset="0"/>
              <a:buChar char="•"/>
              <a:defRPr/>
            </a:pPr>
            <a:r>
              <a:rPr lang="en-US" dirty="0" err="1" smtClean="0"/>
              <a:t>MItSelectionList:class</a:t>
            </a:r>
            <a:r>
              <a:rPr lang="en-US" dirty="0" smtClean="0"/>
              <a:t> for iterating over the items in an </a:t>
            </a:r>
            <a:r>
              <a:rPr lang="en-US" dirty="0" err="1" smtClean="0"/>
              <a:t>MSelection</a:t>
            </a:r>
            <a:r>
              <a:rPr lang="en-US" dirty="0" smtClean="0"/>
              <a:t> list. A filter can be specified so that only those items of interest on a selection list can be obtained. </a:t>
            </a:r>
          </a:p>
          <a:p>
            <a:pPr>
              <a:buClr>
                <a:schemeClr val="accent1">
                  <a:lumMod val="50000"/>
                  <a:lumOff val="50000"/>
                </a:schemeClr>
              </a:buClr>
              <a:buSzPct val="80000"/>
              <a:buFont typeface="Wingdings" pitchFamily="2" charset="2"/>
              <a:buChar char="§"/>
              <a:defRPr/>
            </a:pPr>
            <a:endParaRPr lang="en-US" dirty="0" smtClean="0"/>
          </a:p>
          <a:p>
            <a:pPr marL="909638">
              <a:buNone/>
            </a:pPr>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getActiveSelectionList</a:t>
            </a:r>
            <a:r>
              <a:rPr lang="en-US" sz="1600" dirty="0" smtClean="0">
                <a:solidFill>
                  <a:srgbClr val="FFFF00"/>
                </a:solidFill>
              </a:rPr>
              <a:t>(</a:t>
            </a:r>
            <a:r>
              <a:rPr lang="en-US" sz="1600" dirty="0" err="1" smtClean="0">
                <a:solidFill>
                  <a:srgbClr val="FFFF00"/>
                </a:solidFill>
              </a:rPr>
              <a:t>MSelectionList</a:t>
            </a:r>
            <a:r>
              <a:rPr lang="en-US" sz="1600" dirty="0" smtClean="0">
                <a:solidFill>
                  <a:srgbClr val="FFFF00"/>
                </a:solidFill>
              </a:rPr>
              <a:t> &amp;</a:t>
            </a:r>
            <a:r>
              <a:rPr lang="en-US" sz="1600" dirty="0" err="1" smtClean="0">
                <a:solidFill>
                  <a:srgbClr val="FFFF00"/>
                </a:solidFill>
              </a:rPr>
              <a:t>dest</a:t>
            </a:r>
            <a:r>
              <a:rPr lang="en-US" sz="1600" dirty="0" smtClean="0">
                <a:solidFill>
                  <a:srgbClr val="FFFF00"/>
                </a:solidFill>
              </a:rPr>
              <a:t>);</a:t>
            </a:r>
          </a:p>
          <a:p>
            <a:pPr marL="909638">
              <a:buNone/>
            </a:pPr>
            <a:r>
              <a:rPr lang="en-CA" sz="1600" dirty="0" err="1" smtClean="0">
                <a:solidFill>
                  <a:srgbClr val="FFFF00"/>
                </a:solidFill>
              </a:rPr>
              <a:t>MGlobal</a:t>
            </a:r>
            <a:r>
              <a:rPr lang="en-CA" sz="1600" dirty="0" smtClean="0">
                <a:solidFill>
                  <a:srgbClr val="FFFF00"/>
                </a:solidFill>
              </a:rPr>
              <a:t>::</a:t>
            </a:r>
            <a:r>
              <a:rPr lang="en-CA" sz="1600" dirty="0" err="1" smtClean="0">
                <a:solidFill>
                  <a:srgbClr val="FFFF00"/>
                </a:solidFill>
              </a:rPr>
              <a:t>getSelectionListByName</a:t>
            </a:r>
            <a:r>
              <a:rPr lang="en-CA" sz="1600" dirty="0" smtClean="0">
                <a:solidFill>
                  <a:srgbClr val="FFFF00"/>
                </a:solidFill>
              </a:rPr>
              <a:t> ( const </a:t>
            </a:r>
            <a:r>
              <a:rPr lang="en-CA" sz="1600" dirty="0" err="1" smtClean="0">
                <a:solidFill>
                  <a:srgbClr val="FFFF00"/>
                </a:solidFill>
              </a:rPr>
              <a:t>MString</a:t>
            </a:r>
            <a:r>
              <a:rPr lang="en-CA" sz="1600" dirty="0" smtClean="0">
                <a:solidFill>
                  <a:srgbClr val="FFFF00"/>
                </a:solidFill>
              </a:rPr>
              <a:t> &amp;  name, </a:t>
            </a:r>
            <a:r>
              <a:rPr lang="en-CA" sz="1600" dirty="0" err="1" smtClean="0">
                <a:solidFill>
                  <a:srgbClr val="FFFF00"/>
                </a:solidFill>
              </a:rPr>
              <a:t>MSelectionList</a:t>
            </a:r>
            <a:r>
              <a:rPr lang="en-CA" sz="1600" dirty="0" smtClean="0">
                <a:solidFill>
                  <a:srgbClr val="FFFF00"/>
                </a:solidFill>
              </a:rPr>
              <a:t> &amp;  list   )</a:t>
            </a:r>
            <a:endParaRPr lang="en-US" sz="1600" dirty="0" smtClean="0">
              <a:solidFill>
                <a:srgbClr val="FFFF00"/>
              </a:solidFill>
            </a:endParaRPr>
          </a:p>
          <a:p>
            <a:pPr marL="909638">
              <a:buNone/>
            </a:pPr>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setActiveSelectionList</a:t>
            </a:r>
            <a:r>
              <a:rPr lang="en-US" sz="1600" dirty="0" smtClean="0">
                <a:solidFill>
                  <a:srgbClr val="FFFF00"/>
                </a:solidFill>
              </a:rPr>
              <a:t>( const </a:t>
            </a:r>
            <a:r>
              <a:rPr lang="en-US" sz="1600" dirty="0" err="1" smtClean="0">
                <a:solidFill>
                  <a:srgbClr val="FFFF00"/>
                </a:solidFill>
              </a:rPr>
              <a:t>MSelectionList</a:t>
            </a:r>
            <a:r>
              <a:rPr lang="en-US" sz="1600" dirty="0" smtClean="0">
                <a:solidFill>
                  <a:srgbClr val="FFFF00"/>
                </a:solidFill>
              </a:rPr>
              <a:t> &amp;  </a:t>
            </a:r>
            <a:r>
              <a:rPr lang="en-US" sz="1600" dirty="0" err="1" smtClean="0">
                <a:solidFill>
                  <a:srgbClr val="FFFF00"/>
                </a:solidFill>
              </a:rPr>
              <a:t>src</a:t>
            </a:r>
            <a:r>
              <a:rPr lang="en-US" sz="1600" dirty="0" smtClean="0">
                <a:solidFill>
                  <a:srgbClr val="FFFF00"/>
                </a:solidFill>
              </a:rPr>
              <a:t>, </a:t>
            </a:r>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ListAdjustment</a:t>
            </a:r>
            <a:r>
              <a:rPr lang="en-US" sz="1600" dirty="0" smtClean="0">
                <a:solidFill>
                  <a:srgbClr val="FFFF00"/>
                </a:solidFill>
              </a:rPr>
              <a:t> )</a:t>
            </a:r>
          </a:p>
          <a:p>
            <a:pPr>
              <a:buClr>
                <a:schemeClr val="accent1">
                  <a:lumMod val="50000"/>
                  <a:lumOff val="50000"/>
                </a:schemeClr>
              </a:buClr>
              <a:buSzPct val="80000"/>
              <a:buFont typeface="Wingdings" pitchFamily="2" charset="2"/>
              <a:buChar char="§"/>
              <a:defRPr/>
            </a:pPr>
            <a:endParaRPr lang="en-US" dirty="0" smtClean="0"/>
          </a:p>
          <a:p>
            <a:pPr>
              <a:buClr>
                <a:schemeClr val="accent1">
                  <a:lumMod val="50000"/>
                  <a:lumOff val="50000"/>
                </a:schemeClr>
              </a:buClr>
              <a:buSzPct val="80000"/>
              <a:buFont typeface="Wingdings" pitchFamily="2" charset="2"/>
              <a:buChar char="§"/>
              <a:defRPr/>
            </a:pPr>
            <a:endParaRPr lang="en-US" dirty="0" smtClean="0"/>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5" dur="500"/>
                                        <p:tgtEl>
                                          <p:spTgt spid="1843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8" dur="500"/>
                                        <p:tgtEl>
                                          <p:spTgt spid="184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3" dur="500"/>
                                        <p:tgtEl>
                                          <p:spTgt spid="184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28" dur="500"/>
                                        <p:tgtEl>
                                          <p:spTgt spid="184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1" dur="500"/>
                                        <p:tgtEl>
                                          <p:spTgt spid="184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34"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MGlobal</a:t>
            </a:r>
            <a:r>
              <a:rPr lang="en-US" dirty="0" smtClean="0"/>
              <a:t> Selection</a:t>
            </a:r>
            <a:endParaRPr lang="en-US" dirty="0"/>
          </a:p>
        </p:txBody>
      </p:sp>
      <p:sp>
        <p:nvSpPr>
          <p:cNvPr id="3" name="Content Placeholder 2"/>
          <p:cNvSpPr>
            <a:spLocks noGrp="1"/>
          </p:cNvSpPr>
          <p:nvPr>
            <p:ph idx="1"/>
          </p:nvPr>
        </p:nvSpPr>
        <p:spPr>
          <a:xfrm>
            <a:off x="319088" y="1416050"/>
            <a:ext cx="9053512" cy="5119688"/>
          </a:xfrm>
        </p:spPr>
        <p:txBody>
          <a:bodyPr/>
          <a:lstStyle/>
          <a:p>
            <a:pPr>
              <a:buClr>
                <a:schemeClr val="accent1">
                  <a:lumMod val="50000"/>
                  <a:lumOff val="50000"/>
                </a:schemeClr>
              </a:buClr>
            </a:pPr>
            <a:r>
              <a:rPr lang="en-US" sz="1600" dirty="0" err="1" smtClean="0"/>
              <a:t>MGlobal</a:t>
            </a:r>
            <a:r>
              <a:rPr lang="en-US" sz="1600" dirty="0" smtClean="0"/>
              <a:t>::select ( const </a:t>
            </a:r>
            <a:r>
              <a:rPr lang="en-US" sz="1600" dirty="0" err="1" smtClean="0"/>
              <a:t>MDagPath</a:t>
            </a:r>
            <a:r>
              <a:rPr lang="en-US" sz="1600" dirty="0" smtClean="0"/>
              <a:t> &amp;  object,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listAdjustment</a:t>
            </a:r>
            <a:r>
              <a:rPr lang="en-US" sz="1600" dirty="0" smtClean="0"/>
              <a:t> )</a:t>
            </a:r>
            <a:r>
              <a:rPr lang="en-CA" sz="1600" dirty="0" smtClean="0"/>
              <a:t> </a:t>
            </a:r>
          </a:p>
          <a:p>
            <a:pPr>
              <a:buClr>
                <a:schemeClr val="accent1">
                  <a:lumMod val="50000"/>
                  <a:lumOff val="50000"/>
                </a:schemeClr>
              </a:buClr>
              <a:buNone/>
            </a:pPr>
            <a:r>
              <a:rPr lang="en-CA" sz="1600" dirty="0" smtClean="0"/>
              <a:t> 		add an object to the active selection list without creating an </a:t>
            </a:r>
            <a:r>
              <a:rPr lang="en-CA" sz="1600" dirty="0" err="1" smtClean="0"/>
              <a:t>MSelectionList</a:t>
            </a:r>
            <a:r>
              <a:rPr lang="en-CA" sz="1600" dirty="0" smtClean="0"/>
              <a:t> first</a:t>
            </a:r>
          </a:p>
          <a:p>
            <a:pPr>
              <a:buClr>
                <a:schemeClr val="accent1">
                  <a:lumMod val="50000"/>
                  <a:lumOff val="50000"/>
                </a:schemeClr>
              </a:buClr>
            </a:pPr>
            <a:endParaRPr lang="en-CA" sz="1600" dirty="0" smtClean="0"/>
          </a:p>
          <a:p>
            <a:pPr>
              <a:buClr>
                <a:schemeClr val="accent1">
                  <a:lumMod val="50000"/>
                  <a:lumOff val="50000"/>
                </a:schemeClr>
              </a:buClr>
            </a:pPr>
            <a:r>
              <a:rPr lang="en-CA" sz="1600" dirty="0" err="1" smtClean="0"/>
              <a:t>MGlobal</a:t>
            </a:r>
            <a:r>
              <a:rPr lang="en-CA" sz="1600" dirty="0" smtClean="0"/>
              <a:t>::</a:t>
            </a:r>
            <a:r>
              <a:rPr lang="en-CA" sz="1600" dirty="0" err="1" smtClean="0"/>
              <a:t>selectByName</a:t>
            </a:r>
            <a:r>
              <a:rPr lang="en-CA" sz="1600" dirty="0" smtClean="0"/>
              <a:t>(const </a:t>
            </a:r>
            <a:r>
              <a:rPr lang="en-CA" sz="1600" dirty="0" err="1" smtClean="0"/>
              <a:t>MString</a:t>
            </a:r>
            <a:r>
              <a:rPr lang="en-CA" sz="1600" dirty="0" smtClean="0"/>
              <a:t> &amp;  name, </a:t>
            </a:r>
            <a:r>
              <a:rPr lang="en-CA" sz="1600" dirty="0" err="1" smtClean="0"/>
              <a:t>MGlobal</a:t>
            </a:r>
            <a:r>
              <a:rPr lang="en-CA" sz="1600" dirty="0" smtClean="0"/>
              <a:t>::</a:t>
            </a:r>
            <a:r>
              <a:rPr lang="en-CA" sz="1600" dirty="0" err="1" smtClean="0"/>
              <a:t>ListAdjustment</a:t>
            </a:r>
            <a:r>
              <a:rPr lang="en-CA" sz="1600" dirty="0" smtClean="0"/>
              <a:t> </a:t>
            </a:r>
            <a:r>
              <a:rPr lang="en-CA" sz="1600" dirty="0" err="1" smtClean="0"/>
              <a:t>listAdjustment</a:t>
            </a:r>
            <a:r>
              <a:rPr lang="en-CA" sz="1600" dirty="0" smtClean="0"/>
              <a:t> )</a:t>
            </a:r>
          </a:p>
          <a:p>
            <a:pPr>
              <a:buClr>
                <a:schemeClr val="accent1">
                  <a:lumMod val="50000"/>
                  <a:lumOff val="50000"/>
                </a:schemeClr>
              </a:buClr>
              <a:buNone/>
            </a:pPr>
            <a:r>
              <a:rPr lang="en-CA" sz="1600" dirty="0" smtClean="0"/>
              <a:t>		finds all objects matching a pattern and adds them to the active selection list</a:t>
            </a:r>
          </a:p>
          <a:p>
            <a:pPr>
              <a:buClr>
                <a:schemeClr val="accent1">
                  <a:lumMod val="50000"/>
                  <a:lumOff val="50000"/>
                </a:schemeClr>
              </a:buClr>
              <a:buNone/>
            </a:pPr>
            <a:endParaRPr lang="en-US" sz="1600" dirty="0" smtClean="0"/>
          </a:p>
          <a:p>
            <a:pPr>
              <a:buClr>
                <a:schemeClr val="accent1">
                  <a:lumMod val="50000"/>
                  <a:lumOff val="50000"/>
                </a:schemeClr>
              </a:buClr>
            </a:pPr>
            <a:r>
              <a:rPr lang="en-US" sz="1600" dirty="0" err="1" smtClean="0"/>
              <a:t>MGlobal</a:t>
            </a:r>
            <a:r>
              <a:rPr lang="en-US" sz="1600" dirty="0" smtClean="0"/>
              <a:t>::</a:t>
            </a:r>
            <a:r>
              <a:rPr lang="en-US" sz="1600" dirty="0" err="1" smtClean="0"/>
              <a:t>setActiveSelectionList</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1">
              <a:buClr>
                <a:schemeClr val="accent1">
                  <a:lumMod val="50000"/>
                  <a:lumOff val="50000"/>
                </a:schemeClr>
              </a:buClr>
              <a:buNone/>
            </a:pPr>
            <a:r>
              <a:rPr lang="en-CA" sz="1600" dirty="0" smtClean="0"/>
              <a:t>		Set the active selection list. The selection items on the given list will update the contents</a:t>
            </a:r>
          </a:p>
          <a:p>
            <a:pPr lvl="1">
              <a:buClr>
                <a:schemeClr val="accent1">
                  <a:lumMod val="50000"/>
                  <a:lumOff val="50000"/>
                </a:schemeClr>
              </a:buClr>
              <a:buNone/>
            </a:pPr>
            <a:r>
              <a:rPr lang="en-CA" sz="1600" dirty="0" smtClean="0"/>
              <a:t>		 of the active selection list as indicated by the </a:t>
            </a:r>
            <a:r>
              <a:rPr lang="en-CA" sz="1600" dirty="0" err="1" smtClean="0"/>
              <a:t>listAdjustment</a:t>
            </a:r>
            <a:r>
              <a:rPr lang="en-CA" sz="1600" dirty="0" smtClean="0"/>
              <a:t> parameter.</a:t>
            </a:r>
          </a:p>
          <a:p>
            <a:pPr lvl="1">
              <a:buClr>
                <a:schemeClr val="accent1">
                  <a:lumMod val="50000"/>
                  <a:lumOff val="50000"/>
                </a:schemeClr>
              </a:buClr>
              <a:buNone/>
            </a:pPr>
            <a:endParaRPr lang="en-CA" sz="1600" dirty="0" smtClean="0"/>
          </a:p>
          <a:p>
            <a:pPr>
              <a:buClr>
                <a:schemeClr val="accent1">
                  <a:lumMod val="50000"/>
                  <a:lumOff val="50000"/>
                </a:schemeClr>
              </a:buClr>
              <a:buFont typeface="Arial" pitchFamily="34" charset="0"/>
              <a:buChar char="•"/>
            </a:pPr>
            <a:r>
              <a:rPr lang="en-US" sz="1600" dirty="0" err="1" smtClean="0"/>
              <a:t>MGlobal</a:t>
            </a:r>
            <a:r>
              <a:rPr lang="en-US" sz="1600" dirty="0" smtClean="0"/>
              <a:t>::</a:t>
            </a:r>
            <a:r>
              <a:rPr lang="en-US" sz="1600" dirty="0" err="1" smtClean="0"/>
              <a:t>selectCommand</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2">
              <a:buClr>
                <a:schemeClr val="accent1">
                  <a:lumMod val="50000"/>
                  <a:lumOff val="50000"/>
                </a:schemeClr>
              </a:buClr>
              <a:buNone/>
            </a:pPr>
            <a:r>
              <a:rPr lang="en-US" sz="1600" dirty="0" smtClean="0"/>
              <a:t>		</a:t>
            </a:r>
            <a:r>
              <a:rPr lang="en-CA" sz="1600" dirty="0" smtClean="0"/>
              <a:t>Set the active selection list, by calling the built in Maya select command</a:t>
            </a:r>
            <a:endParaRPr lang="en-US" sz="1600" dirty="0" smtClean="0"/>
          </a:p>
          <a:p>
            <a:pPr>
              <a:buClr>
                <a:schemeClr val="accent1">
                  <a:lumMod val="50000"/>
                  <a:lumOff val="50000"/>
                </a:schemeClr>
              </a:buClr>
            </a:pPr>
            <a:endParaRPr lang="en-US" sz="1600" dirty="0" smtClean="0"/>
          </a:p>
          <a:p>
            <a:pPr>
              <a:buClr>
                <a:schemeClr val="accent1">
                  <a:lumMod val="50000"/>
                  <a:lumOff val="50000"/>
                </a:schemeClr>
              </a:buClr>
            </a:pPr>
            <a:r>
              <a:rPr lang="en-US" sz="1600" dirty="0" err="1" smtClean="0"/>
              <a:t>MStatus</a:t>
            </a:r>
            <a:r>
              <a:rPr lang="en-US" sz="1600" dirty="0" smtClean="0"/>
              <a:t> </a:t>
            </a:r>
            <a:r>
              <a:rPr lang="en-US" sz="1600" dirty="0" err="1" smtClean="0"/>
              <a:t>MGlobal</a:t>
            </a:r>
            <a:r>
              <a:rPr lang="en-US" sz="1600" dirty="0" smtClean="0"/>
              <a:t>::</a:t>
            </a:r>
            <a:r>
              <a:rPr lang="en-US" sz="1600" dirty="0" err="1" smtClean="0"/>
              <a:t>selectFromScreen</a:t>
            </a:r>
            <a:r>
              <a:rPr lang="en-US" sz="1600" dirty="0" smtClean="0"/>
              <a:t> ( const short &amp;  </a:t>
            </a:r>
            <a:r>
              <a:rPr lang="en-US" sz="1600" dirty="0" err="1" smtClean="0"/>
              <a:t>x_pos</a:t>
            </a:r>
            <a:r>
              <a:rPr lang="en-US" sz="1600" dirty="0" smtClean="0"/>
              <a:t>, const short &amp;  </a:t>
            </a:r>
            <a:r>
              <a:rPr lang="en-US" sz="1600" dirty="0" err="1" smtClean="0"/>
              <a:t>y_pos</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MGlobal</a:t>
            </a:r>
            <a:r>
              <a:rPr lang="en-US" sz="1600" dirty="0" smtClean="0"/>
              <a:t>::</a:t>
            </a:r>
            <a:r>
              <a:rPr lang="en-US" sz="1600" dirty="0" err="1" smtClean="0"/>
              <a:t>SelectionMethod</a:t>
            </a:r>
            <a:r>
              <a:rPr lang="en-US" sz="1600" dirty="0" smtClean="0"/>
              <a:t> )</a:t>
            </a:r>
          </a:p>
          <a:p>
            <a:pPr lvl="2">
              <a:buClr>
                <a:schemeClr val="accent1">
                  <a:lumMod val="50000"/>
                  <a:lumOff val="50000"/>
                </a:schemeClr>
              </a:buClr>
              <a:buNone/>
            </a:pPr>
            <a:r>
              <a:rPr lang="en-CA" sz="1600" dirty="0" smtClean="0"/>
              <a:t>		Perform click-pick type selection. If an object intersects the click point then it is </a:t>
            </a:r>
          </a:p>
          <a:p>
            <a:pPr lvl="2">
              <a:buClr>
                <a:schemeClr val="accent1">
                  <a:lumMod val="50000"/>
                  <a:lumOff val="50000"/>
                </a:schemeClr>
              </a:buClr>
              <a:buNone/>
            </a:pPr>
            <a:r>
              <a:rPr lang="en-CA" sz="1600" dirty="0" smtClean="0"/>
              <a:t>		selected according to </a:t>
            </a:r>
            <a:r>
              <a:rPr lang="en-CA" sz="1600" dirty="0" err="1" smtClean="0"/>
              <a:t>listAdjustment</a:t>
            </a:r>
            <a:r>
              <a:rPr lang="en-CA" sz="1600" dirty="0" smtClean="0"/>
              <a:t>.</a:t>
            </a:r>
            <a:endParaRPr lang="en-US" sz="1600" dirty="0" smtClean="0"/>
          </a:p>
          <a:p>
            <a:endParaRPr lang="en-US" sz="1600" dirty="0" smtClean="0"/>
          </a:p>
          <a:p>
            <a:endParaRPr lang="en-US" sz="1600" dirty="0" smtClean="0"/>
          </a:p>
          <a:p>
            <a:endParaRPr lang="en-US" sz="1600" dirty="0"/>
          </a:p>
        </p:txBody>
      </p:sp>
      <p:sp>
        <p:nvSpPr>
          <p:cNvPr id="4" name="AutoShape 7"/>
          <p:cNvSpPr>
            <a:spLocks noChangeArrowheads="1"/>
          </p:cNvSpPr>
          <p:nvPr/>
        </p:nvSpPr>
        <p:spPr bwMode="auto">
          <a:xfrm>
            <a:off x="609600" y="4495800"/>
            <a:ext cx="2438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5" name="AutoShape 7"/>
          <p:cNvSpPr>
            <a:spLocks noChangeArrowheads="1"/>
          </p:cNvSpPr>
          <p:nvPr/>
        </p:nvSpPr>
        <p:spPr bwMode="auto">
          <a:xfrm>
            <a:off x="609600" y="3200400"/>
            <a:ext cx="3048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r>
              <a:rPr lang="en-US" dirty="0" smtClean="0"/>
              <a:t> </a:t>
            </a:r>
            <a:endParaRPr lang="en-US" dirty="0"/>
          </a:p>
        </p:txBody>
      </p:sp>
      <p:sp>
        <p:nvSpPr>
          <p:cNvPr id="3" name="Content Placeholder 2"/>
          <p:cNvSpPr>
            <a:spLocks noGrp="1"/>
          </p:cNvSpPr>
          <p:nvPr>
            <p:ph idx="1"/>
          </p:nvPr>
        </p:nvSpPr>
        <p:spPr/>
        <p:txBody>
          <a:bodyPr/>
          <a:lstStyle/>
          <a:p>
            <a:r>
              <a:rPr lang="en-US" dirty="0" smtClean="0"/>
              <a:t>Display error/warning messages or general information to the user for custom command</a:t>
            </a:r>
          </a:p>
          <a:p>
            <a:endParaRPr lang="en-US" dirty="0"/>
          </a:p>
        </p:txBody>
      </p:sp>
      <p:sp>
        <p:nvSpPr>
          <p:cNvPr id="4" name="TextBox 3"/>
          <p:cNvSpPr txBox="1"/>
          <p:nvPr/>
        </p:nvSpPr>
        <p:spPr>
          <a:xfrm>
            <a:off x="609600" y="2895600"/>
            <a:ext cx="6705600" cy="1754326"/>
          </a:xfrm>
          <a:prstGeom prst="rect">
            <a:avLst/>
          </a:prstGeom>
          <a:noFill/>
        </p:spPr>
        <p:txBody>
          <a:bodyPr wrap="square" rtlCol="0">
            <a:spAutoFit/>
          </a:bodyPr>
          <a:lstStyle/>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displayInfo</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theMessage</a:t>
            </a:r>
            <a:r>
              <a:rPr lang="en-CA" dirty="0" smtClean="0">
                <a:solidFill>
                  <a:schemeClr val="bg1"/>
                </a:solidFill>
              </a:rPr>
              <a:t>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displayWarning</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theWarning</a:t>
            </a:r>
            <a:r>
              <a:rPr lang="en-CA" dirty="0" smtClean="0">
                <a:solidFill>
                  <a:schemeClr val="bg1"/>
                </a:solidFill>
              </a:rPr>
              <a:t>  )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displayError</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theError</a:t>
            </a:r>
            <a:r>
              <a:rPr lang="en-CA" dirty="0" smtClean="0">
                <a:solidFill>
                  <a:schemeClr val="bg1"/>
                </a:solidFill>
              </a:rPr>
              <a:t>  ) </a:t>
            </a:r>
            <a:endParaRPr lang="en-US" dirty="0" smtClean="0">
              <a:solidFill>
                <a:schemeClr val="bg1"/>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endParaRPr lang="en-US" dirty="0"/>
          </a:p>
        </p:txBody>
      </p:sp>
      <p:sp>
        <p:nvSpPr>
          <p:cNvPr id="3" name="Content Placeholder 2"/>
          <p:cNvSpPr>
            <a:spLocks noGrp="1"/>
          </p:cNvSpPr>
          <p:nvPr>
            <p:ph idx="1"/>
          </p:nvPr>
        </p:nvSpPr>
        <p:spPr/>
        <p:txBody>
          <a:bodyPr/>
          <a:lstStyle/>
          <a:p>
            <a:r>
              <a:rPr lang="en-US" dirty="0" smtClean="0"/>
              <a:t>Execute MEL script:</a:t>
            </a:r>
          </a:p>
          <a:p>
            <a:pPr lvl="1">
              <a:buNone/>
            </a:pPr>
            <a:r>
              <a:rPr lang="en-US" b="1" i="1" dirty="0" smtClean="0"/>
              <a:t>		</a:t>
            </a:r>
            <a:r>
              <a:rPr lang="en-US" dirty="0" err="1" smtClean="0"/>
              <a:t>MGlobal</a:t>
            </a:r>
            <a:r>
              <a:rPr lang="en-US" dirty="0" smtClean="0"/>
              <a:t>::</a:t>
            </a:r>
            <a:r>
              <a:rPr lang="en-US" dirty="0" err="1" smtClean="0"/>
              <a:t>executeCommand</a:t>
            </a:r>
            <a:r>
              <a:rPr lang="en-US" dirty="0" smtClean="0"/>
              <a:t>(const </a:t>
            </a:r>
            <a:r>
              <a:rPr lang="en-US" dirty="0" err="1" smtClean="0"/>
              <a:t>MString</a:t>
            </a:r>
            <a:r>
              <a:rPr lang="en-US" dirty="0" smtClean="0"/>
              <a:t> &amp;command)</a:t>
            </a:r>
          </a:p>
          <a:p>
            <a:pPr lvl="1">
              <a:buNone/>
            </a:pPr>
            <a:r>
              <a:rPr lang="en-US" dirty="0" smtClean="0"/>
              <a:t>		</a:t>
            </a:r>
            <a:r>
              <a:rPr lang="en-US" dirty="0" err="1" smtClean="0"/>
              <a:t>MGlobal</a:t>
            </a:r>
            <a:r>
              <a:rPr lang="en-US" dirty="0" smtClean="0"/>
              <a:t>::</a:t>
            </a:r>
            <a:r>
              <a:rPr lang="en-US" dirty="0" err="1" smtClean="0"/>
              <a:t>sourceFile</a:t>
            </a:r>
            <a:endParaRPr lang="en-US" dirty="0" smtClean="0"/>
          </a:p>
          <a:p>
            <a:pPr lvl="1"/>
            <a:endParaRPr lang="en-US" dirty="0" smtClean="0"/>
          </a:p>
          <a:p>
            <a:pPr marL="342900" lvl="1" indent="-342900">
              <a:buClrTx/>
              <a:buSzTx/>
              <a:buFontTx/>
              <a:buChar char="•"/>
            </a:pPr>
            <a:r>
              <a:rPr lang="en-US" b="1" dirty="0" smtClean="0"/>
              <a:t>Execute Python Command:</a:t>
            </a:r>
          </a:p>
          <a:p>
            <a:pPr lvl="1">
              <a:buNone/>
            </a:pPr>
            <a:r>
              <a:rPr lang="en-US" dirty="0" smtClean="0"/>
              <a:t>		</a:t>
            </a:r>
            <a:r>
              <a:rPr lang="en-CA" dirty="0" err="1" smtClean="0"/>
              <a:t>MGlobal</a:t>
            </a:r>
            <a:r>
              <a:rPr lang="en-CA" dirty="0" smtClean="0"/>
              <a:t>::</a:t>
            </a:r>
            <a:r>
              <a:rPr lang="en-CA" dirty="0" err="1" smtClean="0"/>
              <a:t>executePythonCommand</a:t>
            </a:r>
            <a:r>
              <a:rPr lang="en-CA" dirty="0" smtClean="0"/>
              <a:t> (const </a:t>
            </a:r>
            <a:r>
              <a:rPr lang="en-CA" dirty="0" err="1" smtClean="0"/>
              <a:t>MString</a:t>
            </a:r>
            <a:r>
              <a:rPr lang="en-CA" dirty="0" smtClean="0"/>
              <a:t> &amp;command)</a:t>
            </a:r>
            <a:endParaRPr lang="en-US" dirty="0" smtClean="0"/>
          </a:p>
          <a:p>
            <a:pPr lvl="2"/>
            <a:endParaRPr lang="en-US" dirty="0"/>
          </a:p>
        </p:txBody>
      </p:sp>
      <p:sp>
        <p:nvSpPr>
          <p:cNvPr id="4" name="TextBox 3"/>
          <p:cNvSpPr txBox="1"/>
          <p:nvPr/>
        </p:nvSpPr>
        <p:spPr>
          <a:xfrm>
            <a:off x="762000" y="4191000"/>
            <a:ext cx="6843712" cy="2308324"/>
          </a:xfrm>
          <a:prstGeom prst="rect">
            <a:avLst/>
          </a:prstGeom>
          <a:noFill/>
        </p:spPr>
        <p:txBody>
          <a:bodyPr wrap="square" rtlCol="0">
            <a:spAutoFit/>
          </a:bodyPr>
          <a:lstStyle/>
          <a:p>
            <a:r>
              <a:rPr lang="en-US" sz="1400" dirty="0" smtClean="0">
                <a:solidFill>
                  <a:srgbClr val="FFFF00"/>
                </a:solidFill>
              </a:rPr>
              <a:t>#</a:t>
            </a:r>
            <a:r>
              <a:rPr lang="en-US" sz="1400" dirty="0" smtClean="0">
                <a:solidFill>
                  <a:srgbClr val="FFFF00"/>
                </a:solidFill>
              </a:rPr>
              <a:t> </a:t>
            </a:r>
            <a:r>
              <a:rPr lang="en-US" sz="1400" dirty="0" smtClean="0">
                <a:solidFill>
                  <a:srgbClr val="FFFF00"/>
                </a:solidFill>
              </a:rPr>
              <a:t>execute </a:t>
            </a:r>
            <a:r>
              <a:rPr lang="en-US" sz="1400" dirty="0" err="1" smtClean="0">
                <a:solidFill>
                  <a:srgbClr val="FFFF00"/>
                </a:solidFill>
              </a:rPr>
              <a:t>mel</a:t>
            </a:r>
            <a:r>
              <a:rPr lang="en-US" sz="1400" dirty="0" smtClean="0">
                <a:solidFill>
                  <a:srgbClr val="FFFF00"/>
                </a:solidFill>
              </a:rPr>
              <a:t> command to create a </a:t>
            </a:r>
            <a:r>
              <a:rPr lang="en-US" sz="1400" dirty="0" err="1" smtClean="0">
                <a:solidFill>
                  <a:srgbClr val="FFFF00"/>
                </a:solidFill>
              </a:rPr>
              <a:t>nurbs</a:t>
            </a:r>
            <a:r>
              <a:rPr lang="en-US" sz="1400" dirty="0" smtClean="0">
                <a:solidFill>
                  <a:srgbClr val="FFFF00"/>
                </a:solidFill>
              </a:rPr>
              <a:t> sphere</a:t>
            </a:r>
          </a:p>
          <a:p>
            <a:r>
              <a:rPr lang="en-US" sz="1400" dirty="0" err="1" smtClean="0">
                <a:solidFill>
                  <a:srgbClr val="FFFF00"/>
                </a:solidFill>
              </a:rPr>
              <a:t>OpenMaya.Mglobal.executeCommand</a:t>
            </a:r>
            <a:r>
              <a:rPr lang="en-US" sz="1400" dirty="0" smtClean="0">
                <a:solidFill>
                  <a:srgbClr val="FFFF00"/>
                </a:solidFill>
              </a:rPr>
              <a:t>( "sphere" );  </a:t>
            </a:r>
          </a:p>
          <a:p>
            <a:endParaRPr lang="en-US" sz="1400" dirty="0" smtClean="0">
              <a:solidFill>
                <a:srgbClr val="FFFF00"/>
              </a:solidFill>
            </a:endParaRPr>
          </a:p>
          <a:p>
            <a:r>
              <a:rPr lang="en-US" sz="1400" dirty="0" smtClean="0">
                <a:solidFill>
                  <a:srgbClr val="FFFF00"/>
                </a:solidFill>
              </a:rPr>
              <a:t># </a:t>
            </a:r>
            <a:r>
              <a:rPr lang="en-US" sz="1400" dirty="0" smtClean="0">
                <a:solidFill>
                  <a:srgbClr val="FFFF00"/>
                </a:solidFill>
              </a:rPr>
              <a:t>execute the specified </a:t>
            </a:r>
            <a:r>
              <a:rPr lang="en-US" sz="1400" dirty="0" err="1" smtClean="0">
                <a:solidFill>
                  <a:srgbClr val="FFFF00"/>
                </a:solidFill>
              </a:rPr>
              <a:t>mel</a:t>
            </a:r>
            <a:r>
              <a:rPr lang="en-US" sz="1400" dirty="0" smtClean="0">
                <a:solidFill>
                  <a:srgbClr val="FFFF00"/>
                </a:solidFill>
              </a:rPr>
              <a:t> script </a:t>
            </a:r>
            <a:br>
              <a:rPr lang="en-US" sz="1400" dirty="0" smtClean="0">
                <a:solidFill>
                  <a:srgbClr val="FFFF00"/>
                </a:solidFill>
              </a:rPr>
            </a:br>
            <a:r>
              <a:rPr lang="en-US" sz="1400" dirty="0" err="1" smtClean="0">
                <a:solidFill>
                  <a:srgbClr val="FFFF00"/>
                </a:solidFill>
              </a:rPr>
              <a:t>OpenMaya.MGlobal.sourceFile</a:t>
            </a:r>
            <a:r>
              <a:rPr lang="en-US" sz="1400" dirty="0" smtClean="0">
                <a:solidFill>
                  <a:srgbClr val="FFFF00"/>
                </a:solidFill>
              </a:rPr>
              <a:t>( "C:\\</a:t>
            </a:r>
            <a:r>
              <a:rPr lang="en-US" sz="1400" dirty="0" err="1" smtClean="0">
                <a:solidFill>
                  <a:srgbClr val="FFFF00"/>
                </a:solidFill>
              </a:rPr>
              <a:t>MyScripts</a:t>
            </a:r>
            <a:r>
              <a:rPr lang="en-US" sz="1400" dirty="0" smtClean="0">
                <a:solidFill>
                  <a:srgbClr val="FFFF00"/>
                </a:solidFill>
              </a:rPr>
              <a:t>\\testScript.mel" ); </a:t>
            </a:r>
          </a:p>
          <a:p>
            <a:r>
              <a:rPr lang="en-US" sz="1400" dirty="0" smtClean="0">
                <a:solidFill>
                  <a:srgbClr val="FFFF00"/>
                </a:solidFill>
              </a:rPr>
              <a:t> </a:t>
            </a:r>
          </a:p>
          <a:p>
            <a:r>
              <a:rPr lang="en-US" sz="1400" dirty="0" smtClean="0">
                <a:solidFill>
                  <a:srgbClr val="FFFF00"/>
                </a:solidFill>
              </a:rPr>
              <a:t>#execute </a:t>
            </a:r>
            <a:r>
              <a:rPr lang="en-US" sz="1400" dirty="0" smtClean="0">
                <a:solidFill>
                  <a:srgbClr val="FFFF00"/>
                </a:solidFill>
              </a:rPr>
              <a:t>python command to create a poly cube</a:t>
            </a:r>
            <a:br>
              <a:rPr lang="en-US" sz="1400" dirty="0" smtClean="0">
                <a:solidFill>
                  <a:srgbClr val="FFFF00"/>
                </a:solidFill>
              </a:rPr>
            </a:br>
            <a:r>
              <a:rPr lang="en-US" sz="1400" dirty="0" err="1" smtClean="0">
                <a:solidFill>
                  <a:srgbClr val="FFFF00"/>
                </a:solidFill>
              </a:rPr>
              <a:t>OpenMaya.Mglobal.executePythonCommand</a:t>
            </a:r>
            <a:r>
              <a:rPr lang="en-US" sz="1400" dirty="0" smtClean="0">
                <a:solidFill>
                  <a:srgbClr val="FFFF00"/>
                </a:solidFill>
              </a:rPr>
              <a:t> (“</a:t>
            </a:r>
            <a:r>
              <a:rPr lang="pt-BR" sz="1400" dirty="0" smtClean="0">
                <a:solidFill>
                  <a:srgbClr val="FFFF00"/>
                </a:solidFill>
              </a:rPr>
              <a:t>polyCube( sx=10, sy=15, sz=5, h=20 )”)</a:t>
            </a:r>
            <a:endParaRPr lang="en-US" sz="1400" dirty="0" smtClean="0">
              <a:solidFill>
                <a:srgbClr val="FFFF00"/>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Error checking: MStatus</a:t>
            </a:r>
          </a:p>
        </p:txBody>
      </p:sp>
      <p:sp>
        <p:nvSpPr>
          <p:cNvPr id="17411" name="Content Placeholder 2"/>
          <p:cNvSpPr>
            <a:spLocks noGrp="1"/>
          </p:cNvSpPr>
          <p:nvPr>
            <p:ph idx="1"/>
          </p:nvPr>
        </p:nvSpPr>
        <p:spPr/>
        <p:txBody>
          <a:bodyPr/>
          <a:lstStyle/>
          <a:p>
            <a:pPr marL="0" indent="0">
              <a:buFontTx/>
              <a:buNone/>
              <a:defRPr/>
            </a:pPr>
            <a:r>
              <a:rPr lang="en-US" dirty="0" smtClean="0"/>
              <a:t>We have removed the MStatus class. Python exceptions must be used instead of MStatus. See previous examples. </a:t>
            </a:r>
          </a:p>
          <a:p>
            <a:pPr marL="0" indent="0">
              <a:buFontTx/>
              <a:buNone/>
              <a:defRPr/>
            </a:pPr>
            <a:endParaRPr lang="en-US" dirty="0" smtClean="0"/>
          </a:p>
          <a:p>
            <a:pPr>
              <a:buFontTx/>
              <a:buNone/>
              <a:defRPr/>
            </a:pPr>
            <a:r>
              <a:rPr lang="en-US" dirty="0" smtClean="0"/>
              <a:t>Maya API class for status codes:</a:t>
            </a:r>
          </a:p>
          <a:p>
            <a:pPr>
              <a:buClr>
                <a:schemeClr val="accent1">
                  <a:lumMod val="50000"/>
                  <a:lumOff val="50000"/>
                </a:schemeClr>
              </a:buClr>
              <a:buSzPct val="80000"/>
              <a:buNone/>
              <a:defRPr/>
            </a:pPr>
            <a:endParaRPr lang="en-US" sz="1800" dirty="0" smtClean="0">
              <a:solidFill>
                <a:srgbClr val="FFFF00"/>
              </a:solidFill>
            </a:endParaRPr>
          </a:p>
          <a:p>
            <a:pPr>
              <a:buClr>
                <a:schemeClr val="accent1">
                  <a:lumMod val="50000"/>
                  <a:lumOff val="50000"/>
                </a:schemeClr>
              </a:buClr>
              <a:buSzPct val="80000"/>
              <a:buNone/>
              <a:defRPr/>
            </a:pPr>
            <a:r>
              <a:rPr lang="en-US" sz="1800" dirty="0" err="1" smtClean="0">
                <a:solidFill>
                  <a:srgbClr val="FFFF00"/>
                </a:solidFill>
              </a:rPr>
              <a:t>OpenMaya.MStatus.kSuccess</a:t>
            </a:r>
            <a:r>
              <a:rPr lang="en-US" sz="1800" dirty="0" smtClean="0">
                <a:solidFill>
                  <a:srgbClr val="FFFF00"/>
                </a:solidFill>
              </a:rPr>
              <a:t> - The operation was successful </a:t>
            </a:r>
          </a:p>
          <a:p>
            <a:pPr>
              <a:buClr>
                <a:schemeClr val="accent1">
                  <a:lumMod val="50000"/>
                  <a:lumOff val="50000"/>
                </a:schemeClr>
              </a:buClr>
              <a:buSzPct val="80000"/>
              <a:buNone/>
              <a:defRPr/>
            </a:pPr>
            <a:r>
              <a:rPr lang="en-US" sz="1800" dirty="0" err="1" smtClean="0">
                <a:solidFill>
                  <a:srgbClr val="FFFF00"/>
                </a:solidFill>
              </a:rPr>
              <a:t>OpenMaya.MStatus.kFailure</a:t>
            </a:r>
            <a:r>
              <a:rPr lang="en-US" sz="1800" dirty="0" smtClean="0">
                <a:solidFill>
                  <a:srgbClr val="FFFF00"/>
                </a:solidFill>
              </a:rPr>
              <a:t> - The operation failed </a:t>
            </a:r>
          </a:p>
          <a:p>
            <a:pPr>
              <a:buClr>
                <a:schemeClr val="accent1">
                  <a:lumMod val="50000"/>
                  <a:lumOff val="50000"/>
                </a:schemeClr>
              </a:buClr>
              <a:buSzPct val="80000"/>
              <a:buNone/>
              <a:defRPr/>
            </a:pPr>
            <a:r>
              <a:rPr lang="en-US" sz="1800" dirty="0" err="1" smtClean="0">
                <a:solidFill>
                  <a:srgbClr val="FFFF00"/>
                </a:solidFill>
              </a:rPr>
              <a:t>OpenMaya.MStatus.kUnknownParameter</a:t>
            </a:r>
            <a:r>
              <a:rPr lang="en-US" sz="1800" dirty="0" smtClean="0">
                <a:solidFill>
                  <a:srgbClr val="FFFF00"/>
                </a:solidFill>
              </a:rPr>
              <a:t>   - Returned by MPxNode::compute for  </a:t>
            </a:r>
            <a:r>
              <a:rPr lang="en-US" sz="1800" dirty="0" err="1" smtClean="0">
                <a:solidFill>
                  <a:srgbClr val="FFFF00"/>
                </a:solidFill>
              </a:rPr>
              <a:t>unrecognised</a:t>
            </a:r>
            <a:r>
              <a:rPr lang="en-US" sz="1800" dirty="0" smtClean="0">
                <a:solidFill>
                  <a:srgbClr val="FFFF00"/>
                </a:solidFill>
              </a:rPr>
              <a:t> plugs</a:t>
            </a:r>
          </a:p>
          <a:p>
            <a:pPr>
              <a:defRPr/>
            </a:pPr>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9349</TotalTime>
  <Words>777</Words>
  <Application>Microsoft Office PowerPoint</Application>
  <PresentationFormat>On-screen Show (4:3)</PresentationFormat>
  <Paragraphs>195</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1_blank</vt:lpstr>
      <vt:lpstr>Slide 1</vt:lpstr>
      <vt:lpstr>Agenda</vt:lpstr>
      <vt:lpstr>Utilities API: MGlobal</vt:lpstr>
      <vt:lpstr>Utilites API: MGlobal</vt:lpstr>
      <vt:lpstr>MGlobal &amp; Selection List</vt:lpstr>
      <vt:lpstr>MGlobal Selection</vt:lpstr>
      <vt:lpstr>Utilities API: MGlobal </vt:lpstr>
      <vt:lpstr>Utilities API: MGlobal</vt:lpstr>
      <vt:lpstr>Error checking: MStatus</vt:lpstr>
      <vt:lpstr>OpenMaya Status Codes</vt:lpstr>
      <vt:lpstr>OpenMaya.kUnknownParameter</vt:lpstr>
      <vt:lpstr>OpenMaya.kUnknownParameter</vt:lpstr>
      <vt:lpstr>DAG (Directed Acyclic Graph)</vt:lpstr>
      <vt:lpstr>DAG Hierarchy</vt:lpstr>
      <vt:lpstr>DAG Hierarchy</vt:lpstr>
      <vt:lpstr>DAG Hierarchy</vt:lpstr>
      <vt:lpstr>Instancing</vt:lpstr>
      <vt:lpstr>Dag Paths</vt:lpstr>
      <vt:lpstr>MObject VS. MDagPath</vt:lpstr>
      <vt:lpstr>Important API methods</vt:lpstr>
      <vt:lpstr>Example: dagInfo</vt:lpstr>
      <vt:lpstr>Example: instanceRotate</vt:lpstr>
      <vt:lpstr>Slide 23</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middlek</cp:lastModifiedBy>
  <cp:revision>1175</cp:revision>
  <cp:lastPrinted>2006-08-09T23:46:43Z</cp:lastPrinted>
  <dcterms:created xsi:type="dcterms:W3CDTF">2005-11-04T16:28:13Z</dcterms:created>
  <dcterms:modified xsi:type="dcterms:W3CDTF">2010-04-10T23:56:33Z</dcterms:modified>
</cp:coreProperties>
</file>